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5E4FB-5E1B-4B4C-ADB2-18FE9E119699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78A3219-D6E6-4EA1-8089-009B87D31548}">
      <dgm:prSet/>
      <dgm:spPr/>
      <dgm:t>
        <a:bodyPr/>
        <a:lstStyle/>
        <a:p>
          <a:r>
            <a:rPr lang="en-US"/>
            <a:t>Outcomes are consistent with guidance offered by </a:t>
          </a:r>
        </a:p>
      </dgm:t>
    </dgm:pt>
    <dgm:pt modelId="{2780237F-02D3-406F-8BF6-5ED048335871}" type="parTrans" cxnId="{1705ED47-CDE6-4268-90A2-306568F212A8}">
      <dgm:prSet/>
      <dgm:spPr/>
      <dgm:t>
        <a:bodyPr/>
        <a:lstStyle/>
        <a:p>
          <a:endParaRPr lang="en-US"/>
        </a:p>
      </dgm:t>
    </dgm:pt>
    <dgm:pt modelId="{D30BD588-7273-41D5-B61D-A719671D17FE}" type="sibTrans" cxnId="{1705ED47-CDE6-4268-90A2-306568F212A8}">
      <dgm:prSet/>
      <dgm:spPr/>
      <dgm:t>
        <a:bodyPr/>
        <a:lstStyle/>
        <a:p>
          <a:endParaRPr lang="en-US"/>
        </a:p>
      </dgm:t>
    </dgm:pt>
    <dgm:pt modelId="{58353507-8E55-406C-A9BA-2A197EE0FDBD}">
      <dgm:prSet/>
      <dgm:spPr/>
      <dgm:t>
        <a:bodyPr/>
        <a:lstStyle/>
        <a:p>
          <a:r>
            <a:rPr lang="en-US"/>
            <a:t>National Association of College and University Attorneys (NACUA) </a:t>
          </a:r>
        </a:p>
      </dgm:t>
    </dgm:pt>
    <dgm:pt modelId="{8590B01E-65F0-46D8-823B-BA9494C58EFF}" type="parTrans" cxnId="{D86B689D-3E27-4FE4-ABF4-7DAD85A9FFC3}">
      <dgm:prSet/>
      <dgm:spPr/>
      <dgm:t>
        <a:bodyPr/>
        <a:lstStyle/>
        <a:p>
          <a:endParaRPr lang="en-US"/>
        </a:p>
      </dgm:t>
    </dgm:pt>
    <dgm:pt modelId="{57933C62-1EAA-479C-BF4C-5D0801BE0265}" type="sibTrans" cxnId="{D86B689D-3E27-4FE4-ABF4-7DAD85A9FFC3}">
      <dgm:prSet/>
      <dgm:spPr/>
      <dgm:t>
        <a:bodyPr/>
        <a:lstStyle/>
        <a:p>
          <a:endParaRPr lang="en-US"/>
        </a:p>
      </dgm:t>
    </dgm:pt>
    <dgm:pt modelId="{CC723C11-9F6A-40B5-9375-B8D12AADFF3E}">
      <dgm:prSet/>
      <dgm:spPr/>
      <dgm:t>
        <a:bodyPr/>
        <a:lstStyle/>
        <a:p>
          <a:r>
            <a:rPr lang="en-US"/>
            <a:t>NACUA eight critical factors </a:t>
          </a:r>
        </a:p>
      </dgm:t>
    </dgm:pt>
    <dgm:pt modelId="{89A5C1C5-90A8-43AE-BBE4-33A93F9C86DA}" type="parTrans" cxnId="{99A6432D-C5C9-4344-9FC9-C7A3137F7A3D}">
      <dgm:prSet/>
      <dgm:spPr/>
      <dgm:t>
        <a:bodyPr/>
        <a:lstStyle/>
        <a:p>
          <a:endParaRPr lang="en-US"/>
        </a:p>
      </dgm:t>
    </dgm:pt>
    <dgm:pt modelId="{57BCC6D8-62F8-436E-A3A8-CE566CFE6085}" type="sibTrans" cxnId="{99A6432D-C5C9-4344-9FC9-C7A3137F7A3D}">
      <dgm:prSet/>
      <dgm:spPr/>
      <dgm:t>
        <a:bodyPr/>
        <a:lstStyle/>
        <a:p>
          <a:endParaRPr lang="en-US"/>
        </a:p>
      </dgm:t>
    </dgm:pt>
    <dgm:pt modelId="{B774C1B6-AE96-40A0-A85E-31AB3D9C2F64}">
      <dgm:prSet/>
      <dgm:spPr/>
      <dgm:t>
        <a:bodyPr/>
        <a:lstStyle/>
        <a:p>
          <a:r>
            <a:rPr lang="en-US"/>
            <a:t>Establish the right vision and realistic plan </a:t>
          </a:r>
        </a:p>
      </dgm:t>
    </dgm:pt>
    <dgm:pt modelId="{C2547D63-E1F2-42C8-91F3-4E803C55D34A}" type="parTrans" cxnId="{6761B831-615E-4ED5-8621-C6B128294472}">
      <dgm:prSet/>
      <dgm:spPr/>
      <dgm:t>
        <a:bodyPr/>
        <a:lstStyle/>
        <a:p>
          <a:endParaRPr lang="en-US"/>
        </a:p>
      </dgm:t>
    </dgm:pt>
    <dgm:pt modelId="{44288963-6EFF-456F-9EA7-C72AE3CA5DF8}" type="sibTrans" cxnId="{6761B831-615E-4ED5-8621-C6B128294472}">
      <dgm:prSet/>
      <dgm:spPr/>
      <dgm:t>
        <a:bodyPr/>
        <a:lstStyle/>
        <a:p>
          <a:endParaRPr lang="en-US"/>
        </a:p>
      </dgm:t>
    </dgm:pt>
    <dgm:pt modelId="{8E3FCB0C-E28D-46E1-835B-F2FAC9F84E4B}">
      <dgm:prSet/>
      <dgm:spPr/>
      <dgm:t>
        <a:bodyPr/>
        <a:lstStyle/>
        <a:p>
          <a:r>
            <a:rPr lang="en-US"/>
            <a:t>Obtain senior leadershipbuy0inanddirection </a:t>
          </a:r>
        </a:p>
      </dgm:t>
    </dgm:pt>
    <dgm:pt modelId="{EF4E5DBD-62F2-4609-91D8-16C23D0757F5}" type="parTrans" cxnId="{2A1DE1FE-1FFD-4631-B767-639B56C402C5}">
      <dgm:prSet/>
      <dgm:spPr/>
      <dgm:t>
        <a:bodyPr/>
        <a:lstStyle/>
        <a:p>
          <a:endParaRPr lang="en-US"/>
        </a:p>
      </dgm:t>
    </dgm:pt>
    <dgm:pt modelId="{96C7E9F6-0590-4363-95C1-CD516002FCDA}" type="sibTrans" cxnId="{2A1DE1FE-1FFD-4631-B767-639B56C402C5}">
      <dgm:prSet/>
      <dgm:spPr/>
      <dgm:t>
        <a:bodyPr/>
        <a:lstStyle/>
        <a:p>
          <a:endParaRPr lang="en-US"/>
        </a:p>
      </dgm:t>
    </dgm:pt>
    <dgm:pt modelId="{77113A88-3932-42E8-A2BF-AE363193CAD0}">
      <dgm:prSet/>
      <dgm:spPr/>
      <dgm:t>
        <a:bodyPr/>
        <a:lstStyle/>
        <a:p>
          <a:r>
            <a:rPr lang="en-US"/>
            <a:t>Align with mission and strategic direction </a:t>
          </a:r>
        </a:p>
      </dgm:t>
    </dgm:pt>
    <dgm:pt modelId="{FAC1909C-347A-454C-93A0-67373D78EA6B}" type="parTrans" cxnId="{12A2AD3E-DD65-427A-B318-379AAC401F58}">
      <dgm:prSet/>
      <dgm:spPr/>
      <dgm:t>
        <a:bodyPr/>
        <a:lstStyle/>
        <a:p>
          <a:endParaRPr lang="en-US"/>
        </a:p>
      </dgm:t>
    </dgm:pt>
    <dgm:pt modelId="{8092CCFB-5582-4234-9C84-DF8949C5F32F}" type="sibTrans" cxnId="{12A2AD3E-DD65-427A-B318-379AAC401F58}">
      <dgm:prSet/>
      <dgm:spPr/>
      <dgm:t>
        <a:bodyPr/>
        <a:lstStyle/>
        <a:p>
          <a:endParaRPr lang="en-US"/>
        </a:p>
      </dgm:t>
    </dgm:pt>
    <dgm:pt modelId="{39D50090-16A2-4144-B052-59091FC97ADB}">
      <dgm:prSet/>
      <dgm:spPr/>
      <dgm:t>
        <a:bodyPr/>
        <a:lstStyle/>
        <a:p>
          <a:r>
            <a:rPr lang="en-US"/>
            <a:t>Attack silos at the outset </a:t>
          </a:r>
        </a:p>
      </dgm:t>
    </dgm:pt>
    <dgm:pt modelId="{291F54F4-B8A3-4767-BBDF-982FF1B1DED1}" type="parTrans" cxnId="{2B64E2E3-7C1A-45E7-BD7B-337379B19BF7}">
      <dgm:prSet/>
      <dgm:spPr/>
      <dgm:t>
        <a:bodyPr/>
        <a:lstStyle/>
        <a:p>
          <a:endParaRPr lang="en-US"/>
        </a:p>
      </dgm:t>
    </dgm:pt>
    <dgm:pt modelId="{7A13A175-9AEF-4BBE-B24E-70F345164485}" type="sibTrans" cxnId="{2B64E2E3-7C1A-45E7-BD7B-337379B19BF7}">
      <dgm:prSet/>
      <dgm:spPr/>
      <dgm:t>
        <a:bodyPr/>
        <a:lstStyle/>
        <a:p>
          <a:endParaRPr lang="en-US"/>
        </a:p>
      </dgm:t>
    </dgm:pt>
    <dgm:pt modelId="{986A22D4-08D2-4C02-A2EA-ECC439ABAA60}">
      <dgm:prSet/>
      <dgm:spPr/>
      <dgm:t>
        <a:bodyPr/>
        <a:lstStyle/>
        <a:p>
          <a:r>
            <a:rPr lang="en-US"/>
            <a:t>Set objectives and performance indicators </a:t>
          </a:r>
        </a:p>
      </dgm:t>
    </dgm:pt>
    <dgm:pt modelId="{70CF26BC-CA66-4028-BDA8-33E5BBB9A0E5}" type="parTrans" cxnId="{DFC7BB50-9526-4E08-B455-60F33D92F21B}">
      <dgm:prSet/>
      <dgm:spPr/>
      <dgm:t>
        <a:bodyPr/>
        <a:lstStyle/>
        <a:p>
          <a:endParaRPr lang="en-US"/>
        </a:p>
      </dgm:t>
    </dgm:pt>
    <dgm:pt modelId="{4A80E223-B359-4FCC-A64C-F278FF0731B3}" type="sibTrans" cxnId="{DFC7BB50-9526-4E08-B455-60F33D92F21B}">
      <dgm:prSet/>
      <dgm:spPr/>
      <dgm:t>
        <a:bodyPr/>
        <a:lstStyle/>
        <a:p>
          <a:endParaRPr lang="en-US"/>
        </a:p>
      </dgm:t>
    </dgm:pt>
    <dgm:pt modelId="{B60AE930-5CB6-4878-BB85-7E3D4A668D88}">
      <dgm:prSet/>
      <dgm:spPr/>
      <dgm:t>
        <a:bodyPr/>
        <a:lstStyle/>
        <a:p>
          <a:r>
            <a:rPr lang="en-US"/>
            <a:t>Stay focused on results </a:t>
          </a:r>
        </a:p>
      </dgm:t>
    </dgm:pt>
    <dgm:pt modelId="{C158DFB7-01E0-476D-AC28-02107257B1DC}" type="parTrans" cxnId="{114E25B9-8906-498D-9AF2-24D256D0E144}">
      <dgm:prSet/>
      <dgm:spPr/>
      <dgm:t>
        <a:bodyPr/>
        <a:lstStyle/>
        <a:p>
          <a:endParaRPr lang="en-US"/>
        </a:p>
      </dgm:t>
    </dgm:pt>
    <dgm:pt modelId="{19DB6792-9CB0-4384-8819-BF438D1C5619}" type="sibTrans" cxnId="{114E25B9-8906-498D-9AF2-24D256D0E144}">
      <dgm:prSet/>
      <dgm:spPr/>
      <dgm:t>
        <a:bodyPr/>
        <a:lstStyle/>
        <a:p>
          <a:endParaRPr lang="en-US"/>
        </a:p>
      </dgm:t>
    </dgm:pt>
    <dgm:pt modelId="{12FF4200-84B3-4945-82D3-5392E6D38AC0}">
      <dgm:prSet/>
      <dgm:spPr/>
      <dgm:t>
        <a:bodyPr/>
        <a:lstStyle/>
        <a:p>
          <a:r>
            <a:rPr lang="en-US"/>
            <a:t>Communicate vision and key outcomes </a:t>
          </a:r>
        </a:p>
      </dgm:t>
    </dgm:pt>
    <dgm:pt modelId="{1768D211-4D91-47DA-9D57-010B7A41EBDF}" type="parTrans" cxnId="{4F6DDEE7-1E88-4994-B3DF-3FD8632364ED}">
      <dgm:prSet/>
      <dgm:spPr/>
      <dgm:t>
        <a:bodyPr/>
        <a:lstStyle/>
        <a:p>
          <a:endParaRPr lang="en-US"/>
        </a:p>
      </dgm:t>
    </dgm:pt>
    <dgm:pt modelId="{047F01BE-5414-4679-BCD6-EE96E239FC59}" type="sibTrans" cxnId="{4F6DDEE7-1E88-4994-B3DF-3FD8632364ED}">
      <dgm:prSet/>
      <dgm:spPr/>
      <dgm:t>
        <a:bodyPr/>
        <a:lstStyle/>
        <a:p>
          <a:endParaRPr lang="en-US"/>
        </a:p>
      </dgm:t>
    </dgm:pt>
    <dgm:pt modelId="{60C8AF79-D4E2-4CCF-A3C6-C6C2041FDD52}">
      <dgm:prSet/>
      <dgm:spPr/>
      <dgm:t>
        <a:bodyPr/>
        <a:lstStyle/>
        <a:p>
          <a:r>
            <a:rPr lang="en-US"/>
            <a:t>Develop a sustainable process versus a one-time project</a:t>
          </a:r>
        </a:p>
      </dgm:t>
    </dgm:pt>
    <dgm:pt modelId="{B565BC5D-9C3E-41A2-BE37-065869C5E90E}" type="parTrans" cxnId="{F7558794-5248-4F8E-9CC6-854E38C33DFC}">
      <dgm:prSet/>
      <dgm:spPr/>
      <dgm:t>
        <a:bodyPr/>
        <a:lstStyle/>
        <a:p>
          <a:endParaRPr lang="en-US"/>
        </a:p>
      </dgm:t>
    </dgm:pt>
    <dgm:pt modelId="{16F198BD-A0EF-4255-81B0-E5BB82B83C4D}" type="sibTrans" cxnId="{F7558794-5248-4F8E-9CC6-854E38C33DFC}">
      <dgm:prSet/>
      <dgm:spPr/>
      <dgm:t>
        <a:bodyPr/>
        <a:lstStyle/>
        <a:p>
          <a:endParaRPr lang="en-US"/>
        </a:p>
      </dgm:t>
    </dgm:pt>
    <dgm:pt modelId="{DCD44B7A-135F-417A-8954-B51C3C886278}" type="pres">
      <dgm:prSet presAssocID="{4185E4FB-5E1B-4B4C-ADB2-18FE9E119699}" presName="Name0" presStyleCnt="0">
        <dgm:presLayoutVars>
          <dgm:dir/>
          <dgm:animLvl val="lvl"/>
          <dgm:resizeHandles val="exact"/>
        </dgm:presLayoutVars>
      </dgm:prSet>
      <dgm:spPr/>
    </dgm:pt>
    <dgm:pt modelId="{348EE4F4-E2D2-4FD0-956B-6CB9BE63B3A7}" type="pres">
      <dgm:prSet presAssocID="{F78A3219-D6E6-4EA1-8089-009B87D31548}" presName="composite" presStyleCnt="0"/>
      <dgm:spPr/>
    </dgm:pt>
    <dgm:pt modelId="{55E15944-2FEA-4661-BA7F-08E4D1175353}" type="pres">
      <dgm:prSet presAssocID="{F78A3219-D6E6-4EA1-8089-009B87D3154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69699FA-1486-4BA9-AB17-EC47201046D8}" type="pres">
      <dgm:prSet presAssocID="{F78A3219-D6E6-4EA1-8089-009B87D31548}" presName="desTx" presStyleLbl="alignAccFollowNode1" presStyleIdx="0" presStyleCnt="2">
        <dgm:presLayoutVars>
          <dgm:bulletEnabled val="1"/>
        </dgm:presLayoutVars>
      </dgm:prSet>
      <dgm:spPr/>
    </dgm:pt>
    <dgm:pt modelId="{E572F2D8-0033-45BE-AB7D-6509F6E0AD5D}" type="pres">
      <dgm:prSet presAssocID="{D30BD588-7273-41D5-B61D-A719671D17FE}" presName="space" presStyleCnt="0"/>
      <dgm:spPr/>
    </dgm:pt>
    <dgm:pt modelId="{1D613359-64EF-46C7-B689-C95CADF7D11F}" type="pres">
      <dgm:prSet presAssocID="{CC723C11-9F6A-40B5-9375-B8D12AADFF3E}" presName="composite" presStyleCnt="0"/>
      <dgm:spPr/>
    </dgm:pt>
    <dgm:pt modelId="{2CFD734B-12E7-4288-A1C2-78DE8E8C7A6C}" type="pres">
      <dgm:prSet presAssocID="{CC723C11-9F6A-40B5-9375-B8D12AADFF3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CB12992-24B0-49CC-A8D0-CB6E033F45E5}" type="pres">
      <dgm:prSet presAssocID="{CC723C11-9F6A-40B5-9375-B8D12AADFF3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AC6CA00-DED5-4987-8AA1-9B1CDF8B0B1B}" type="presOf" srcId="{B774C1B6-AE96-40A0-A85E-31AB3D9C2F64}" destId="{ACB12992-24B0-49CC-A8D0-CB6E033F45E5}" srcOrd="0" destOrd="0" presId="urn:microsoft.com/office/officeart/2005/8/layout/hList1"/>
    <dgm:cxn modelId="{7FC02413-EB8B-468C-920D-8DC4D5CB6C00}" type="presOf" srcId="{60C8AF79-D4E2-4CCF-A3C6-C6C2041FDD52}" destId="{ACB12992-24B0-49CC-A8D0-CB6E033F45E5}" srcOrd="0" destOrd="7" presId="urn:microsoft.com/office/officeart/2005/8/layout/hList1"/>
    <dgm:cxn modelId="{C5F8981B-FEE9-49FE-8F6B-277D2D8101F3}" type="presOf" srcId="{12FF4200-84B3-4945-82D3-5392E6D38AC0}" destId="{ACB12992-24B0-49CC-A8D0-CB6E033F45E5}" srcOrd="0" destOrd="6" presId="urn:microsoft.com/office/officeart/2005/8/layout/hList1"/>
    <dgm:cxn modelId="{A141F023-AC54-4BDA-B48C-8D22F68E0496}" type="presOf" srcId="{77113A88-3932-42E8-A2BF-AE363193CAD0}" destId="{ACB12992-24B0-49CC-A8D0-CB6E033F45E5}" srcOrd="0" destOrd="2" presId="urn:microsoft.com/office/officeart/2005/8/layout/hList1"/>
    <dgm:cxn modelId="{65A93528-AADE-4B23-8CE2-7202C2EE43B0}" type="presOf" srcId="{58353507-8E55-406C-A9BA-2A197EE0FDBD}" destId="{B69699FA-1486-4BA9-AB17-EC47201046D8}" srcOrd="0" destOrd="0" presId="urn:microsoft.com/office/officeart/2005/8/layout/hList1"/>
    <dgm:cxn modelId="{99A6432D-C5C9-4344-9FC9-C7A3137F7A3D}" srcId="{4185E4FB-5E1B-4B4C-ADB2-18FE9E119699}" destId="{CC723C11-9F6A-40B5-9375-B8D12AADFF3E}" srcOrd="1" destOrd="0" parTransId="{89A5C1C5-90A8-43AE-BBE4-33A93F9C86DA}" sibTransId="{57BCC6D8-62F8-436E-A3A8-CE566CFE6085}"/>
    <dgm:cxn modelId="{6761B831-615E-4ED5-8621-C6B128294472}" srcId="{CC723C11-9F6A-40B5-9375-B8D12AADFF3E}" destId="{B774C1B6-AE96-40A0-A85E-31AB3D9C2F64}" srcOrd="0" destOrd="0" parTransId="{C2547D63-E1F2-42C8-91F3-4E803C55D34A}" sibTransId="{44288963-6EFF-456F-9EA7-C72AE3CA5DF8}"/>
    <dgm:cxn modelId="{C024F333-5722-4FCB-9AD5-20154BB29987}" type="presOf" srcId="{B60AE930-5CB6-4878-BB85-7E3D4A668D88}" destId="{ACB12992-24B0-49CC-A8D0-CB6E033F45E5}" srcOrd="0" destOrd="5" presId="urn:microsoft.com/office/officeart/2005/8/layout/hList1"/>
    <dgm:cxn modelId="{6BF0023A-516F-4B09-93C5-F7E7387464AB}" type="presOf" srcId="{39D50090-16A2-4144-B052-59091FC97ADB}" destId="{ACB12992-24B0-49CC-A8D0-CB6E033F45E5}" srcOrd="0" destOrd="3" presId="urn:microsoft.com/office/officeart/2005/8/layout/hList1"/>
    <dgm:cxn modelId="{7DC7413A-7045-4965-A6E8-3EE917395C89}" type="presOf" srcId="{4185E4FB-5E1B-4B4C-ADB2-18FE9E119699}" destId="{DCD44B7A-135F-417A-8954-B51C3C886278}" srcOrd="0" destOrd="0" presId="urn:microsoft.com/office/officeart/2005/8/layout/hList1"/>
    <dgm:cxn modelId="{12A2AD3E-DD65-427A-B318-379AAC401F58}" srcId="{CC723C11-9F6A-40B5-9375-B8D12AADFF3E}" destId="{77113A88-3932-42E8-A2BF-AE363193CAD0}" srcOrd="2" destOrd="0" parTransId="{FAC1909C-347A-454C-93A0-67373D78EA6B}" sibTransId="{8092CCFB-5582-4234-9C84-DF8949C5F32F}"/>
    <dgm:cxn modelId="{392CD744-FC72-4410-8E24-A2D3A4AE0CB4}" type="presOf" srcId="{CC723C11-9F6A-40B5-9375-B8D12AADFF3E}" destId="{2CFD734B-12E7-4288-A1C2-78DE8E8C7A6C}" srcOrd="0" destOrd="0" presId="urn:microsoft.com/office/officeart/2005/8/layout/hList1"/>
    <dgm:cxn modelId="{1705ED47-CDE6-4268-90A2-306568F212A8}" srcId="{4185E4FB-5E1B-4B4C-ADB2-18FE9E119699}" destId="{F78A3219-D6E6-4EA1-8089-009B87D31548}" srcOrd="0" destOrd="0" parTransId="{2780237F-02D3-406F-8BF6-5ED048335871}" sibTransId="{D30BD588-7273-41D5-B61D-A719671D17FE}"/>
    <dgm:cxn modelId="{DFC7BB50-9526-4E08-B455-60F33D92F21B}" srcId="{CC723C11-9F6A-40B5-9375-B8D12AADFF3E}" destId="{986A22D4-08D2-4C02-A2EA-ECC439ABAA60}" srcOrd="4" destOrd="0" parTransId="{70CF26BC-CA66-4028-BDA8-33E5BBB9A0E5}" sibTransId="{4A80E223-B359-4FCC-A64C-F278FF0731B3}"/>
    <dgm:cxn modelId="{69AB5A82-22C6-4557-9163-369629C18550}" type="presOf" srcId="{986A22D4-08D2-4C02-A2EA-ECC439ABAA60}" destId="{ACB12992-24B0-49CC-A8D0-CB6E033F45E5}" srcOrd="0" destOrd="4" presId="urn:microsoft.com/office/officeart/2005/8/layout/hList1"/>
    <dgm:cxn modelId="{51F69093-BB6D-4463-B630-BF57F3AFCE5F}" type="presOf" srcId="{F78A3219-D6E6-4EA1-8089-009B87D31548}" destId="{55E15944-2FEA-4661-BA7F-08E4D1175353}" srcOrd="0" destOrd="0" presId="urn:microsoft.com/office/officeart/2005/8/layout/hList1"/>
    <dgm:cxn modelId="{F7558794-5248-4F8E-9CC6-854E38C33DFC}" srcId="{CC723C11-9F6A-40B5-9375-B8D12AADFF3E}" destId="{60C8AF79-D4E2-4CCF-A3C6-C6C2041FDD52}" srcOrd="7" destOrd="0" parTransId="{B565BC5D-9C3E-41A2-BE37-065869C5E90E}" sibTransId="{16F198BD-A0EF-4255-81B0-E5BB82B83C4D}"/>
    <dgm:cxn modelId="{64C3CE97-11E6-4165-B04D-77DD41A76059}" type="presOf" srcId="{8E3FCB0C-E28D-46E1-835B-F2FAC9F84E4B}" destId="{ACB12992-24B0-49CC-A8D0-CB6E033F45E5}" srcOrd="0" destOrd="1" presId="urn:microsoft.com/office/officeart/2005/8/layout/hList1"/>
    <dgm:cxn modelId="{D86B689D-3E27-4FE4-ABF4-7DAD85A9FFC3}" srcId="{F78A3219-D6E6-4EA1-8089-009B87D31548}" destId="{58353507-8E55-406C-A9BA-2A197EE0FDBD}" srcOrd="0" destOrd="0" parTransId="{8590B01E-65F0-46D8-823B-BA9494C58EFF}" sibTransId="{57933C62-1EAA-479C-BF4C-5D0801BE0265}"/>
    <dgm:cxn modelId="{114E25B9-8906-498D-9AF2-24D256D0E144}" srcId="{CC723C11-9F6A-40B5-9375-B8D12AADFF3E}" destId="{B60AE930-5CB6-4878-BB85-7E3D4A668D88}" srcOrd="5" destOrd="0" parTransId="{C158DFB7-01E0-476D-AC28-02107257B1DC}" sibTransId="{19DB6792-9CB0-4384-8819-BF438D1C5619}"/>
    <dgm:cxn modelId="{2B64E2E3-7C1A-45E7-BD7B-337379B19BF7}" srcId="{CC723C11-9F6A-40B5-9375-B8D12AADFF3E}" destId="{39D50090-16A2-4144-B052-59091FC97ADB}" srcOrd="3" destOrd="0" parTransId="{291F54F4-B8A3-4767-BBDF-982FF1B1DED1}" sibTransId="{7A13A175-9AEF-4BBE-B24E-70F345164485}"/>
    <dgm:cxn modelId="{4F6DDEE7-1E88-4994-B3DF-3FD8632364ED}" srcId="{CC723C11-9F6A-40B5-9375-B8D12AADFF3E}" destId="{12FF4200-84B3-4945-82D3-5392E6D38AC0}" srcOrd="6" destOrd="0" parTransId="{1768D211-4D91-47DA-9D57-010B7A41EBDF}" sibTransId="{047F01BE-5414-4679-BCD6-EE96E239FC59}"/>
    <dgm:cxn modelId="{2A1DE1FE-1FFD-4631-B767-639B56C402C5}" srcId="{CC723C11-9F6A-40B5-9375-B8D12AADFF3E}" destId="{8E3FCB0C-E28D-46E1-835B-F2FAC9F84E4B}" srcOrd="1" destOrd="0" parTransId="{EF4E5DBD-62F2-4609-91D8-16C23D0757F5}" sibTransId="{96C7E9F6-0590-4363-95C1-CD516002FCDA}"/>
    <dgm:cxn modelId="{2F654E22-0FAB-4A09-A869-AEB76EBD80CE}" type="presParOf" srcId="{DCD44B7A-135F-417A-8954-B51C3C886278}" destId="{348EE4F4-E2D2-4FD0-956B-6CB9BE63B3A7}" srcOrd="0" destOrd="0" presId="urn:microsoft.com/office/officeart/2005/8/layout/hList1"/>
    <dgm:cxn modelId="{76E167DE-D1F2-45F7-B2B1-C6CAE5E94DCA}" type="presParOf" srcId="{348EE4F4-E2D2-4FD0-956B-6CB9BE63B3A7}" destId="{55E15944-2FEA-4661-BA7F-08E4D1175353}" srcOrd="0" destOrd="0" presId="urn:microsoft.com/office/officeart/2005/8/layout/hList1"/>
    <dgm:cxn modelId="{FFE8AD2A-7422-437D-9283-D684C8124004}" type="presParOf" srcId="{348EE4F4-E2D2-4FD0-956B-6CB9BE63B3A7}" destId="{B69699FA-1486-4BA9-AB17-EC47201046D8}" srcOrd="1" destOrd="0" presId="urn:microsoft.com/office/officeart/2005/8/layout/hList1"/>
    <dgm:cxn modelId="{91F094E7-97B0-452F-A4E2-B7007741C8DB}" type="presParOf" srcId="{DCD44B7A-135F-417A-8954-B51C3C886278}" destId="{E572F2D8-0033-45BE-AB7D-6509F6E0AD5D}" srcOrd="1" destOrd="0" presId="urn:microsoft.com/office/officeart/2005/8/layout/hList1"/>
    <dgm:cxn modelId="{DE762CBA-A10C-450E-9F15-F89CE372EE18}" type="presParOf" srcId="{DCD44B7A-135F-417A-8954-B51C3C886278}" destId="{1D613359-64EF-46C7-B689-C95CADF7D11F}" srcOrd="2" destOrd="0" presId="urn:microsoft.com/office/officeart/2005/8/layout/hList1"/>
    <dgm:cxn modelId="{FA48481E-B7E7-4361-B352-8281616D93B6}" type="presParOf" srcId="{1D613359-64EF-46C7-B689-C95CADF7D11F}" destId="{2CFD734B-12E7-4288-A1C2-78DE8E8C7A6C}" srcOrd="0" destOrd="0" presId="urn:microsoft.com/office/officeart/2005/8/layout/hList1"/>
    <dgm:cxn modelId="{A05D4528-667E-4067-BCFE-554405433D6B}" type="presParOf" srcId="{1D613359-64EF-46C7-B689-C95CADF7D11F}" destId="{ACB12992-24B0-49CC-A8D0-CB6E033F45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15944-2FEA-4661-BA7F-08E4D1175353}">
      <dsp:nvSpPr>
        <dsp:cNvPr id="0" name=""/>
        <dsp:cNvSpPr/>
      </dsp:nvSpPr>
      <dsp:spPr>
        <a:xfrm>
          <a:off x="53" y="86344"/>
          <a:ext cx="5154131" cy="6891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Outcomes are consistent with guidance offered by </a:t>
          </a:r>
        </a:p>
      </dsp:txBody>
      <dsp:txXfrm>
        <a:off x="53" y="86344"/>
        <a:ext cx="5154131" cy="689179"/>
      </dsp:txXfrm>
    </dsp:sp>
    <dsp:sp modelId="{B69699FA-1486-4BA9-AB17-EC47201046D8}">
      <dsp:nvSpPr>
        <dsp:cNvPr id="0" name=""/>
        <dsp:cNvSpPr/>
      </dsp:nvSpPr>
      <dsp:spPr>
        <a:xfrm>
          <a:off x="53" y="775523"/>
          <a:ext cx="5154131" cy="28163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National Association of College and University Attorneys (NACUA) </a:t>
          </a:r>
        </a:p>
      </dsp:txBody>
      <dsp:txXfrm>
        <a:off x="53" y="775523"/>
        <a:ext cx="5154131" cy="2816369"/>
      </dsp:txXfrm>
    </dsp:sp>
    <dsp:sp modelId="{2CFD734B-12E7-4288-A1C2-78DE8E8C7A6C}">
      <dsp:nvSpPr>
        <dsp:cNvPr id="0" name=""/>
        <dsp:cNvSpPr/>
      </dsp:nvSpPr>
      <dsp:spPr>
        <a:xfrm>
          <a:off x="5875764" y="86344"/>
          <a:ext cx="5154131" cy="689179"/>
        </a:xfrm>
        <a:prstGeom prst="rect">
          <a:avLst/>
        </a:prstGeom>
        <a:solidFill>
          <a:schemeClr val="accent2">
            <a:hueOff val="-611709"/>
            <a:satOff val="32535"/>
            <a:lumOff val="9411"/>
            <a:alphaOff val="0"/>
          </a:schemeClr>
        </a:solidFill>
        <a:ln w="22225" cap="rnd" cmpd="sng" algn="ctr">
          <a:solidFill>
            <a:schemeClr val="accent2">
              <a:hueOff val="-611709"/>
              <a:satOff val="32535"/>
              <a:lumOff val="9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NACUA eight critical factors </a:t>
          </a:r>
        </a:p>
      </dsp:txBody>
      <dsp:txXfrm>
        <a:off x="5875764" y="86344"/>
        <a:ext cx="5154131" cy="689179"/>
      </dsp:txXfrm>
    </dsp:sp>
    <dsp:sp modelId="{ACB12992-24B0-49CC-A8D0-CB6E033F45E5}">
      <dsp:nvSpPr>
        <dsp:cNvPr id="0" name=""/>
        <dsp:cNvSpPr/>
      </dsp:nvSpPr>
      <dsp:spPr>
        <a:xfrm>
          <a:off x="5875764" y="775523"/>
          <a:ext cx="5154131" cy="2816369"/>
        </a:xfrm>
        <a:prstGeom prst="rect">
          <a:avLst/>
        </a:prstGeom>
        <a:solidFill>
          <a:schemeClr val="accent2">
            <a:tint val="40000"/>
            <a:alpha val="90000"/>
            <a:hueOff val="-725284"/>
            <a:satOff val="37222"/>
            <a:lumOff val="3153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-725284"/>
              <a:satOff val="37222"/>
              <a:lumOff val="31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Establish the right vision and realistic plan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Obtain senior leadershipbuy0inanddirection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Align with mission and strategic direction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Attack silos at the outset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Set objectives and performance indicators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Stay focused on results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Communicate vision and key outcomes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Develop a sustainable process versus a one-time project</a:t>
          </a:r>
        </a:p>
      </dsp:txBody>
      <dsp:txXfrm>
        <a:off x="5875764" y="775523"/>
        <a:ext cx="5154131" cy="2816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62A51-C3D0-43C5-A524-0E39C76FF455}" type="datetimeFigureOut">
              <a:rPr lang="en-US" smtClean="0"/>
              <a:t>5/18/2019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FD255-7363-4D3C-AC6B-4F639D707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BBAEED-B5D2-46B8-AD96-14ABC7F441A8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E6C4-B5B1-4825-9CBE-8477DBF6B99E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1AF7FD-73D5-43E4-8A73-938947DC3942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A14B6-A490-4EE0-98B2-59396F5B87A2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76EBC1-5E88-4B76-AF9E-B5C49B0C88B6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36654-879B-4FA7-B567-C2D3FE0366D7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90A20-8239-498C-96E4-AA73DBD0A6BD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C71A-A036-42C5-B814-B5FA3D7DA64C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F0E5-42C9-483E-B0B1-9D9B19D617E3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863763E-929D-4CC0-B408-BFFD0BFF6B32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D22-310F-4D16-8C0F-C93D5638637F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6B3A1DE-07CD-4A0C-9CEA-995866568D08}" type="datetime1">
              <a:rPr lang="en-US" smtClean="0"/>
              <a:t>5/18/2019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20859-D3A7-4F9F-9EFD-5790F6248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ITS 835 enterprise risk management</a:t>
            </a:r>
            <a:br>
              <a:rPr lang="en-US" dirty="0"/>
            </a:br>
            <a:r>
              <a:rPr lang="en-US" dirty="0"/>
              <a:t>Chapter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6028B-5D35-4C20-B3C0-B94D7595C1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Lessons from the Academy: ERM Implementation in the University Setting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7FF0-9942-4943-BC7E-CD8A470E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3630C-3B00-4B1D-A2AB-A1366456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76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DB1428-20FC-4EFE-BA9A-A1A8C622C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2" r="-1" b="-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7B4F82-3773-4C3D-BCFA-C5F18F884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UW’s ERM Integrated Framework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A071F-1E12-41CF-B486-CE43F31B1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69043-E7C9-489D-BDFE-648399A62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05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2F21DCF-BE77-4707-8312-374CDB979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166" y="1375971"/>
            <a:ext cx="6518800" cy="440018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E5F9E-8074-4D2D-BCBD-E8DA0F490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Uw’s erm process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B3BEA3-99DA-4B82-A79E-C0D15C1B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11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8BEA22-B36D-4959-8966-475DA2B8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928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0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2" name="Rectangle 18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CFB57A5-668D-4065-8695-BF659CDCC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166" y="1481901"/>
            <a:ext cx="6518800" cy="4188329"/>
          </a:xfrm>
          <a:prstGeom prst="rect">
            <a:avLst/>
          </a:prstGeom>
        </p:spPr>
      </p:pic>
      <p:sp>
        <p:nvSpPr>
          <p:cNvPr id="33" name="Rectangle 20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A4D72E-EF5F-4360-8AD3-19A38FEF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FFFFFF"/>
                </a:solidFill>
              </a:rPr>
              <a:t>Uw’s risk assessment: likelihood and impact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B2CA3-F95B-4C38-A10F-C1306603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12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E75403-81E4-47B1-A155-EB0D5D9C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87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D88B49-1989-42CF-AAD4-E3D86BAF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7B32D-8ACB-4C35-B873-3524662A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0B47B74F-1F2B-416D-B623-C4DDFC90ED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14952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917644-0EA8-47CF-8868-87D66AE7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A6407-BE55-4AF9-B970-77852FE8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452C-4562-4BBE-902F-21E9A1E26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Higher education environment </a:t>
            </a:r>
          </a:p>
          <a:p>
            <a:r>
              <a:rPr lang="en-US" dirty="0"/>
              <a:t>ERM in higher education </a:t>
            </a:r>
          </a:p>
          <a:p>
            <a:r>
              <a:rPr lang="en-US" dirty="0"/>
              <a:t>Adopting ERM in Colleges and Universities </a:t>
            </a:r>
          </a:p>
          <a:p>
            <a:r>
              <a:rPr lang="en-US" dirty="0"/>
              <a:t>The University of Washington case study </a:t>
            </a:r>
          </a:p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D5D9D-3E24-4309-8705-96EDBB14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AEF7B-A2D6-4E95-A4D3-7DD14097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3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58F1-10AC-4BCD-B0D2-B1B70F0C4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 education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7C532-54AC-42CB-A36A-658577FA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dirty="0"/>
              <a:t>Generally considered “different” from enterprises </a:t>
            </a:r>
          </a:p>
          <a:p>
            <a:r>
              <a:rPr lang="en-US" dirty="0"/>
              <a:t>Historically separate from targets of legislation </a:t>
            </a:r>
          </a:p>
          <a:p>
            <a:r>
              <a:rPr lang="en-US" dirty="0"/>
              <a:t>Often, success may lead to lack of risk management </a:t>
            </a:r>
          </a:p>
          <a:p>
            <a:r>
              <a:rPr lang="en-US" dirty="0"/>
              <a:t>Multiple high-visibility scandals have shed light on HE </a:t>
            </a:r>
          </a:p>
          <a:p>
            <a:r>
              <a:rPr lang="en-US" dirty="0"/>
              <a:t>Many HEIs have migrated to more corporate ERM </a:t>
            </a:r>
          </a:p>
          <a:p>
            <a:r>
              <a:rPr lang="en-US" dirty="0"/>
              <a:t>Different HE cultures demand different ERM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82199-BDAB-4B68-93E6-BB6E66E7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21C3A-7501-4F5C-B3B8-2647A115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ECAF1-A125-4B79-AD23-7735B4845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Erm in higher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7530-D98F-4986-8AFB-E92CD6114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Recognition of institutional areas </a:t>
            </a:r>
          </a:p>
          <a:p>
            <a:r>
              <a:rPr lang="en-US" dirty="0"/>
              <a:t>Each encounters unique risks </a:t>
            </a:r>
          </a:p>
          <a:p>
            <a:r>
              <a:rPr lang="en-US" dirty="0"/>
              <a:t>Risks can include </a:t>
            </a:r>
          </a:p>
          <a:p>
            <a:r>
              <a:rPr lang="en-US" dirty="0"/>
              <a:t>Litigation settlements </a:t>
            </a:r>
          </a:p>
          <a:p>
            <a:r>
              <a:rPr lang="en-US" dirty="0"/>
              <a:t>Loss </a:t>
            </a:r>
          </a:p>
          <a:p>
            <a:pPr lvl="1"/>
            <a:r>
              <a:rPr lang="en-US" dirty="0"/>
              <a:t>Assets </a:t>
            </a:r>
          </a:p>
          <a:p>
            <a:pPr lvl="1"/>
            <a:r>
              <a:rPr lang="en-US" dirty="0"/>
              <a:t>Enrollment </a:t>
            </a:r>
          </a:p>
          <a:p>
            <a:pPr lvl="1"/>
            <a:r>
              <a:rPr lang="en-US" dirty="0"/>
              <a:t>Donors </a:t>
            </a:r>
          </a:p>
          <a:p>
            <a:pPr lvl="1"/>
            <a:r>
              <a:rPr lang="en-US" dirty="0"/>
              <a:t>Reputation damage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073B3-8C89-4DEE-B024-1AA0AA032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091AE-C6A2-4729-9258-E1F24437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0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08FA-B582-4624-9BC0-349EDB5D5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Adopting ERM in Colleges and Universities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030D2-9A38-456D-9A78-2F79C88B4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tank of HE to discuss ERM in HE</a:t>
            </a:r>
          </a:p>
          <a:p>
            <a:pPr marL="463550" lvl="1" indent="-125413"/>
            <a:r>
              <a:rPr lang="en-US" dirty="0"/>
              <a:t>   2001 </a:t>
            </a:r>
          </a:p>
          <a:p>
            <a:pPr lvl="1"/>
            <a:r>
              <a:rPr lang="en-US" dirty="0" err="1"/>
              <a:t>Pricewaterhouse</a:t>
            </a:r>
            <a:r>
              <a:rPr lang="en-US" dirty="0"/>
              <a:t> Coopers </a:t>
            </a:r>
          </a:p>
          <a:p>
            <a:pPr lvl="1"/>
            <a:r>
              <a:rPr lang="en-US" dirty="0" err="1"/>
              <a:t>NationalAssocofCollegeandUnivBusOfficers</a:t>
            </a:r>
            <a:r>
              <a:rPr lang="en-US" dirty="0"/>
              <a:t> (NAUCUBO) </a:t>
            </a:r>
          </a:p>
          <a:p>
            <a:r>
              <a:rPr lang="en-US" dirty="0"/>
              <a:t>Focus </a:t>
            </a:r>
          </a:p>
          <a:p>
            <a:pPr lvl="1"/>
            <a:r>
              <a:rPr lang="en-US" dirty="0"/>
              <a:t>Definition of risk </a:t>
            </a:r>
          </a:p>
          <a:p>
            <a:pPr lvl="1"/>
            <a:r>
              <a:rPr lang="en-US" dirty="0"/>
              <a:t>Risk drivers in HE </a:t>
            </a:r>
          </a:p>
          <a:p>
            <a:pPr lvl="1"/>
            <a:r>
              <a:rPr lang="en-US" dirty="0"/>
              <a:t>Implementation of risk management to assess, manage, monitor risk </a:t>
            </a:r>
          </a:p>
          <a:p>
            <a:pPr lvl="1"/>
            <a:r>
              <a:rPr lang="en-US" dirty="0"/>
              <a:t>Proactively engage the campus community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E613F-902B-49B5-A5FA-6BC7AD0B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EC88B-7C7C-4BCF-BF72-FEA763967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9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B2D0E-202D-465A-8D19-2148D7E5E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University of </a:t>
            </a:r>
            <a:r>
              <a:rPr lang="en-US" dirty="0" err="1"/>
              <a:t>washington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BC723F-AA7E-4D9B-975C-17ABB5BE5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dirty="0"/>
              <a:t>Sentinel event </a:t>
            </a:r>
          </a:p>
          <a:p>
            <a:pPr lvl="1"/>
            <a:r>
              <a:rPr lang="en-US" dirty="0"/>
              <a:t>$35 million fine for Medicare and Medicaid overbilling </a:t>
            </a:r>
          </a:p>
          <a:p>
            <a:r>
              <a:rPr lang="en-US" dirty="0"/>
              <a:t>Push to implement ERM to improve compliance </a:t>
            </a:r>
          </a:p>
          <a:p>
            <a:r>
              <a:rPr lang="en-US" dirty="0" err="1"/>
              <a:t>UWis</a:t>
            </a:r>
            <a:r>
              <a:rPr lang="en-US" dirty="0"/>
              <a:t> built on a decentralized governance model </a:t>
            </a:r>
          </a:p>
          <a:p>
            <a:r>
              <a:rPr lang="en-US" dirty="0"/>
              <a:t>Started with </a:t>
            </a:r>
          </a:p>
          <a:p>
            <a:pPr lvl="1"/>
            <a:r>
              <a:rPr lang="en-US" dirty="0"/>
              <a:t>Strategic Risk Initiative Review Committee (SRIRC) </a:t>
            </a:r>
          </a:p>
          <a:p>
            <a:pPr lvl="1"/>
            <a:r>
              <a:rPr lang="en-US" dirty="0"/>
              <a:t>Each initiative asked </a:t>
            </a:r>
          </a:p>
          <a:p>
            <a:pPr lvl="2"/>
            <a:r>
              <a:rPr lang="en-US" dirty="0"/>
              <a:t>Does this proposal add value? </a:t>
            </a:r>
          </a:p>
          <a:p>
            <a:pPr lvl="2"/>
            <a:r>
              <a:rPr lang="en-US" dirty="0"/>
              <a:t>What obstacles are apparent and how can they be addressed? </a:t>
            </a:r>
          </a:p>
          <a:p>
            <a:pPr lvl="2"/>
            <a:r>
              <a:rPr lang="en-US" dirty="0"/>
              <a:t>How can this proposal be improved?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8C85F-F1F1-4622-A2D0-E960DFAB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4A8DD-E410-49F2-84C6-DDB265C9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78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D1C796-A3E3-4E0A-9AF2-DA029C85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University of Washington (cont’d)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16E360-9AA3-45C1-91C4-97C75A15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25DD7A-5F40-4690-AF8C-F5089F4CE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/>
              <a:t>Committee recommendation </a:t>
            </a:r>
          </a:p>
          <a:p>
            <a:pPr lvl="1"/>
            <a:r>
              <a:rPr lang="en-US" dirty="0"/>
              <a:t>Create a Culture-Specific ERM </a:t>
            </a:r>
          </a:p>
          <a:p>
            <a:pPr lvl="1"/>
            <a:r>
              <a:rPr lang="en-US" dirty="0"/>
              <a:t>Examined other HEIs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BA99DC6-4C69-44BB-A2F7-9EA975E6F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4030" y="3152775"/>
            <a:ext cx="4514850" cy="3248025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899DAB6-D7E4-4CCF-AA4C-01DECB2F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AD54DB8-C150-4290-85D6-F5B0262BF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130BB66-E059-4C39-81DB-69EC169FD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069" r="2" b="372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BDE61-9746-4295-B212-FCF5233B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UW Evolution of ERM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3E740-C10D-4E2F-B86A-E3340DE57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C97ED1-91AC-41DA-8448-FEC95922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1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3" name="Rectangle 1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5E49FAFA-7D6D-4B32-B454-7D22C4AD1B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1166" y="1424862"/>
            <a:ext cx="6518800" cy="4302407"/>
          </a:xfrm>
          <a:prstGeom prst="rect">
            <a:avLst/>
          </a:prstGeom>
        </p:spPr>
      </p:pic>
      <p:sp>
        <p:nvSpPr>
          <p:cNvPr id="34" name="Rectangle 2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3CAF69-79F4-48F1-8060-C7ABAD61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Uw erm structure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E8C1-AC96-420C-8D77-C029BB0F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00800"/>
            <a:ext cx="10164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pPr defTabSz="914400">
                <a:spcAft>
                  <a:spcPts val="600"/>
                </a:spcAft>
              </a:pPr>
              <a:t>9</a:t>
            </a:fld>
            <a:endParaRPr lang="en-US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61481-E768-4E1E-A357-706EA566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Cumberlands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0798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374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Gill Sans MT</vt:lpstr>
      <vt:lpstr>Wingdings 2</vt:lpstr>
      <vt:lpstr>Dividend</vt:lpstr>
      <vt:lpstr>ITS 835 enterprise risk management Chapter 9</vt:lpstr>
      <vt:lpstr>introduction</vt:lpstr>
      <vt:lpstr>Higher education environment</vt:lpstr>
      <vt:lpstr>Erm in higher education</vt:lpstr>
      <vt:lpstr>Adopting ERM in Colleges and Universities</vt:lpstr>
      <vt:lpstr>University of washington</vt:lpstr>
      <vt:lpstr>University of Washington (cont’d)</vt:lpstr>
      <vt:lpstr>UW Evolution of ERM</vt:lpstr>
      <vt:lpstr>Uw erm structure</vt:lpstr>
      <vt:lpstr>UW’s ERM Integrated Framework</vt:lpstr>
      <vt:lpstr>Uw’s erm process </vt:lpstr>
      <vt:lpstr>Uw’s risk assessment: likelihood and impact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 835 enterprise risk management Chapter 9</dc:title>
  <dc:creator>Jamia Mills</dc:creator>
  <cp:lastModifiedBy>Jamia Mills</cp:lastModifiedBy>
  <cp:revision>2</cp:revision>
  <dcterms:created xsi:type="dcterms:W3CDTF">2019-05-12T23:32:44Z</dcterms:created>
  <dcterms:modified xsi:type="dcterms:W3CDTF">2019-05-19T03:15:13Z</dcterms:modified>
</cp:coreProperties>
</file>