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3" r:id="rId2"/>
    <p:sldId id="366" r:id="rId3"/>
    <p:sldId id="367" r:id="rId4"/>
    <p:sldId id="388" r:id="rId5"/>
    <p:sldId id="389" r:id="rId6"/>
    <p:sldId id="390" r:id="rId7"/>
    <p:sldId id="391" r:id="rId8"/>
    <p:sldId id="392" r:id="rId9"/>
    <p:sldId id="393" r:id="rId10"/>
    <p:sldId id="394" r:id="rId11"/>
    <p:sldId id="395" r:id="rId12"/>
    <p:sldId id="396" r:id="rId13"/>
    <p:sldId id="397" r:id="rId14"/>
    <p:sldId id="378" r:id="rId15"/>
    <p:sldId id="398" r:id="rId16"/>
    <p:sldId id="399" r:id="rId17"/>
    <p:sldId id="381" r:id="rId18"/>
    <p:sldId id="400" r:id="rId19"/>
    <p:sldId id="401" r:id="rId20"/>
    <p:sldId id="402" r:id="rId21"/>
    <p:sldId id="403" r:id="rId22"/>
    <p:sldId id="404" r:id="rId23"/>
    <p:sldId id="405" r:id="rId24"/>
    <p:sldId id="36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8" userDrawn="1">
          <p15:clr>
            <a:srgbClr val="A4A3A4"/>
          </p15:clr>
        </p15:guide>
        <p15:guide id="2" pos="28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95" autoAdjust="0"/>
  </p:normalViewPr>
  <p:slideViewPr>
    <p:cSldViewPr>
      <p:cViewPr varScale="1">
        <p:scale>
          <a:sx n="94" d="100"/>
          <a:sy n="94" d="100"/>
        </p:scale>
        <p:origin x="78" y="204"/>
      </p:cViewPr>
      <p:guideLst>
        <p:guide orient="horz" pos="768"/>
        <p:guide pos="288"/>
      </p:guideLst>
    </p:cSldViewPr>
  </p:slideViewPr>
  <p:outlineViewPr>
    <p:cViewPr>
      <p:scale>
        <a:sx n="33" d="100"/>
        <a:sy n="33" d="100"/>
      </p:scale>
      <p:origin x="0" y="-10638"/>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85" d="100"/>
          <a:sy n="85" d="100"/>
        </p:scale>
        <p:origin x="31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2/12/2018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2/12/2018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sz="1200" b="0" i="0" u="none" strike="noStrike" kern="1200" cap="none" dirty="0" smtClean="0">
                <a:solidFill>
                  <a:schemeClr val="dk1"/>
                </a:solidFill>
                <a:latin typeface="+mn-lt"/>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mn-lt"/>
                <a:ea typeface="Arial"/>
                <a:cs typeface="Arial"/>
                <a:sym typeface="Arial"/>
              </a:rPr>
              <a:t>1) Math Type Plugin</a:t>
            </a:r>
          </a:p>
          <a:p>
            <a:r>
              <a:rPr lang="en-US" sz="1200" b="0" i="0" u="none" strike="noStrike" kern="1200" cap="none" dirty="0" smtClean="0">
                <a:solidFill>
                  <a:schemeClr val="dk1"/>
                </a:solidFill>
                <a:latin typeface="+mn-lt"/>
                <a:ea typeface="Arial"/>
                <a:cs typeface="Arial"/>
                <a:sym typeface="Arial"/>
              </a:rPr>
              <a:t>2) Math Player (free versions available)</a:t>
            </a:r>
          </a:p>
          <a:p>
            <a:r>
              <a:rPr lang="en-US" sz="1200" b="0" i="0" u="none" strike="noStrike" kern="1200" cap="none" dirty="0" smtClean="0">
                <a:solidFill>
                  <a:schemeClr val="dk1"/>
                </a:solidFill>
                <a:latin typeface="+mn-lt"/>
                <a:ea typeface="Arial"/>
                <a:cs typeface="Arial"/>
                <a:sym typeface="Arial"/>
              </a:rPr>
              <a:t>3) NVDA Reader (free versions available)</a:t>
            </a:r>
            <a:endParaRPr lang="en-US" dirty="0" smtClean="0"/>
          </a:p>
        </p:txBody>
      </p:sp>
      <p:sp>
        <p:nvSpPr>
          <p:cNvPr id="193" name="Shape 1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9776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12</a:t>
            </a:fld>
            <a:endParaRPr lang="en-US" dirty="0"/>
          </a:p>
        </p:txBody>
      </p:sp>
    </p:spTree>
    <p:extLst>
      <p:ext uri="{BB962C8B-B14F-4D97-AF65-F5344CB8AC3E}">
        <p14:creationId xmlns:p14="http://schemas.microsoft.com/office/powerpoint/2010/main" val="2242291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13</a:t>
            </a:fld>
            <a:endParaRPr lang="en-US" dirty="0"/>
          </a:p>
        </p:txBody>
      </p:sp>
    </p:spTree>
    <p:extLst>
      <p:ext uri="{BB962C8B-B14F-4D97-AF65-F5344CB8AC3E}">
        <p14:creationId xmlns:p14="http://schemas.microsoft.com/office/powerpoint/2010/main" val="3026511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15</a:t>
            </a:fld>
            <a:endParaRPr lang="en-US" dirty="0"/>
          </a:p>
        </p:txBody>
      </p:sp>
    </p:spTree>
    <p:extLst>
      <p:ext uri="{BB962C8B-B14F-4D97-AF65-F5344CB8AC3E}">
        <p14:creationId xmlns:p14="http://schemas.microsoft.com/office/powerpoint/2010/main" val="1942076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16</a:t>
            </a:fld>
            <a:endParaRPr lang="en-US" dirty="0"/>
          </a:p>
        </p:txBody>
      </p:sp>
    </p:spTree>
    <p:extLst>
      <p:ext uri="{BB962C8B-B14F-4D97-AF65-F5344CB8AC3E}">
        <p14:creationId xmlns:p14="http://schemas.microsoft.com/office/powerpoint/2010/main" val="302065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18</a:t>
            </a:fld>
            <a:endParaRPr lang="en-US" dirty="0"/>
          </a:p>
        </p:txBody>
      </p:sp>
    </p:spTree>
    <p:extLst>
      <p:ext uri="{BB962C8B-B14F-4D97-AF65-F5344CB8AC3E}">
        <p14:creationId xmlns:p14="http://schemas.microsoft.com/office/powerpoint/2010/main" val="4286379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19</a:t>
            </a:fld>
            <a:endParaRPr lang="en-US" dirty="0"/>
          </a:p>
        </p:txBody>
      </p:sp>
    </p:spTree>
    <p:extLst>
      <p:ext uri="{BB962C8B-B14F-4D97-AF65-F5344CB8AC3E}">
        <p14:creationId xmlns:p14="http://schemas.microsoft.com/office/powerpoint/2010/main" val="2493743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20</a:t>
            </a:fld>
            <a:endParaRPr lang="en-US" dirty="0"/>
          </a:p>
        </p:txBody>
      </p:sp>
    </p:spTree>
    <p:extLst>
      <p:ext uri="{BB962C8B-B14F-4D97-AF65-F5344CB8AC3E}">
        <p14:creationId xmlns:p14="http://schemas.microsoft.com/office/powerpoint/2010/main" val="2899929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21</a:t>
            </a:fld>
            <a:endParaRPr lang="en-US" dirty="0"/>
          </a:p>
        </p:txBody>
      </p:sp>
    </p:spTree>
    <p:extLst>
      <p:ext uri="{BB962C8B-B14F-4D97-AF65-F5344CB8AC3E}">
        <p14:creationId xmlns:p14="http://schemas.microsoft.com/office/powerpoint/2010/main" val="1222612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22</a:t>
            </a:fld>
            <a:endParaRPr lang="en-US" dirty="0"/>
          </a:p>
        </p:txBody>
      </p:sp>
    </p:spTree>
    <p:extLst>
      <p:ext uri="{BB962C8B-B14F-4D97-AF65-F5344CB8AC3E}">
        <p14:creationId xmlns:p14="http://schemas.microsoft.com/office/powerpoint/2010/main" val="8810123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23</a:t>
            </a:fld>
            <a:endParaRPr lang="en-US" dirty="0"/>
          </a:p>
        </p:txBody>
      </p:sp>
    </p:spTree>
    <p:extLst>
      <p:ext uri="{BB962C8B-B14F-4D97-AF65-F5344CB8AC3E}">
        <p14:creationId xmlns:p14="http://schemas.microsoft.com/office/powerpoint/2010/main" val="556238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4</a:t>
            </a:fld>
            <a:endParaRPr lang="en-US" dirty="0"/>
          </a:p>
        </p:txBody>
      </p:sp>
    </p:spTree>
    <p:extLst>
      <p:ext uri="{BB962C8B-B14F-4D97-AF65-F5344CB8AC3E}">
        <p14:creationId xmlns:p14="http://schemas.microsoft.com/office/powerpoint/2010/main" val="4916090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24</a:t>
            </a:fld>
            <a:endParaRPr lang="en-US"/>
          </a:p>
        </p:txBody>
      </p:sp>
    </p:spTree>
    <p:extLst>
      <p:ext uri="{BB962C8B-B14F-4D97-AF65-F5344CB8AC3E}">
        <p14:creationId xmlns:p14="http://schemas.microsoft.com/office/powerpoint/2010/main" val="3692615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5</a:t>
            </a:fld>
            <a:endParaRPr lang="en-US" dirty="0"/>
          </a:p>
        </p:txBody>
      </p:sp>
    </p:spTree>
    <p:extLst>
      <p:ext uri="{BB962C8B-B14F-4D97-AF65-F5344CB8AC3E}">
        <p14:creationId xmlns:p14="http://schemas.microsoft.com/office/powerpoint/2010/main" val="3768742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6</a:t>
            </a:fld>
            <a:endParaRPr lang="en-US" dirty="0"/>
          </a:p>
        </p:txBody>
      </p:sp>
    </p:spTree>
    <p:extLst>
      <p:ext uri="{BB962C8B-B14F-4D97-AF65-F5344CB8AC3E}">
        <p14:creationId xmlns:p14="http://schemas.microsoft.com/office/powerpoint/2010/main" val="1224645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7</a:t>
            </a:fld>
            <a:endParaRPr lang="en-US" dirty="0"/>
          </a:p>
        </p:txBody>
      </p:sp>
    </p:spTree>
    <p:extLst>
      <p:ext uri="{BB962C8B-B14F-4D97-AF65-F5344CB8AC3E}">
        <p14:creationId xmlns:p14="http://schemas.microsoft.com/office/powerpoint/2010/main" val="3543292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8</a:t>
            </a:fld>
            <a:endParaRPr lang="en-US" dirty="0"/>
          </a:p>
        </p:txBody>
      </p:sp>
    </p:spTree>
    <p:extLst>
      <p:ext uri="{BB962C8B-B14F-4D97-AF65-F5344CB8AC3E}">
        <p14:creationId xmlns:p14="http://schemas.microsoft.com/office/powerpoint/2010/main" val="2987286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9</a:t>
            </a:fld>
            <a:endParaRPr lang="en-US" dirty="0"/>
          </a:p>
        </p:txBody>
      </p:sp>
    </p:spTree>
    <p:extLst>
      <p:ext uri="{BB962C8B-B14F-4D97-AF65-F5344CB8AC3E}">
        <p14:creationId xmlns:p14="http://schemas.microsoft.com/office/powerpoint/2010/main" val="3960156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10</a:t>
            </a:fld>
            <a:endParaRPr lang="en-US" dirty="0"/>
          </a:p>
        </p:txBody>
      </p:sp>
    </p:spTree>
    <p:extLst>
      <p:ext uri="{BB962C8B-B14F-4D97-AF65-F5344CB8AC3E}">
        <p14:creationId xmlns:p14="http://schemas.microsoft.com/office/powerpoint/2010/main" val="3294868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smtClean="0">
              <a:solidFill>
                <a:schemeClr val="bg2"/>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t>11</a:t>
            </a:fld>
            <a:endParaRPr lang="en-US" dirty="0"/>
          </a:p>
        </p:txBody>
      </p:sp>
    </p:spTree>
    <p:extLst>
      <p:ext uri="{BB962C8B-B14F-4D97-AF65-F5344CB8AC3E}">
        <p14:creationId xmlns:p14="http://schemas.microsoft.com/office/powerpoint/2010/main" val="141581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nchor="b"/>
          <a:lstStyle>
            <a:lvl1pPr>
              <a:defRPr sz="340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7900D973-F80E-4583-AA65-7BE72FF78354}" type="datetime1">
              <a:rPr lang="en-US" smtClean="0"/>
              <a:pPr/>
              <a:t>2/12/2018</a:t>
            </a:fld>
            <a:endParaRPr lang="en-US" dirty="0"/>
          </a:p>
        </p:txBody>
      </p:sp>
      <p:sp>
        <p:nvSpPr>
          <p:cNvPr id="10" name="Slide Number Placeholder 5"/>
          <p:cNvSpPr>
            <a:spLocks noGrp="1"/>
          </p:cNvSpPr>
          <p:nvPr>
            <p:ph type="sldNum" sz="quarter" idx="12"/>
          </p:nvPr>
        </p:nvSpPr>
        <p:spPr>
          <a:xfrm>
            <a:off x="8592217" y="6651895"/>
            <a:ext cx="551783" cy="182880"/>
          </a:xfrm>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2743200" y="6429345"/>
            <a:ext cx="6019800" cy="276999"/>
          </a:xfrm>
          <a:prstGeom prst="rect">
            <a:avLst/>
          </a:prstGeom>
          <a:noFill/>
        </p:spPr>
        <p:txBody>
          <a:bodyPr wrap="square" rtlCol="0">
            <a:spAutoFit/>
          </a:bodyPr>
          <a:lstStyle/>
          <a:p>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2018, 2014, 2010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1090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nchor="b"/>
          <a:lstStyle>
            <a:lvl1pPr>
              <a:defRPr sz="340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457200" y="1600201"/>
            <a:ext cx="8229600" cy="914400"/>
          </a:xfrm>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7900D973-F80E-4583-AA65-7BE72FF78354}" type="datetime1">
              <a:rPr lang="en-US" smtClean="0"/>
              <a:pPr/>
              <a:t>2/12/2018</a:t>
            </a:fld>
            <a:endParaRPr lang="en-US" dirty="0"/>
          </a:p>
        </p:txBody>
      </p:sp>
      <p:sp>
        <p:nvSpPr>
          <p:cNvPr id="10" name="Slide Number Placeholder 5"/>
          <p:cNvSpPr>
            <a:spLocks noGrp="1"/>
          </p:cNvSpPr>
          <p:nvPr>
            <p:ph type="sldNum" sz="quarter" idx="12"/>
          </p:nvPr>
        </p:nvSpPr>
        <p:spPr>
          <a:xfrm>
            <a:off x="8592217" y="6651895"/>
            <a:ext cx="551783" cy="182880"/>
          </a:xfrm>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2743200" y="6429345"/>
            <a:ext cx="6019800" cy="276999"/>
          </a:xfrm>
          <a:prstGeom prst="rect">
            <a:avLst/>
          </a:prstGeom>
          <a:noFill/>
        </p:spPr>
        <p:txBody>
          <a:bodyPr wrap="square" rtlCol="0">
            <a:spAutoFit/>
          </a:bodyPr>
          <a:lstStyle/>
          <a:p>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2018, 2014, 2010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Content Placeholder 3"/>
          <p:cNvSpPr>
            <a:spLocks noGrp="1"/>
          </p:cNvSpPr>
          <p:nvPr>
            <p:ph sz="quarter" idx="13"/>
          </p:nvPr>
        </p:nvSpPr>
        <p:spPr>
          <a:xfrm>
            <a:off x="381000" y="2819400"/>
            <a:ext cx="8305800" cy="914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381000" y="4210050"/>
            <a:ext cx="8305800" cy="12033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15" hasCustomPrompt="1"/>
          </p:nvPr>
        </p:nvSpPr>
        <p:spPr>
          <a:xfrm>
            <a:off x="381000" y="5562600"/>
            <a:ext cx="8305800" cy="762000"/>
          </a:xfrm>
        </p:spPr>
        <p:txBody>
          <a:bodyPr/>
          <a:lstStyle>
            <a:lvl1pPr>
              <a:defRPr/>
            </a:lvl1pPr>
          </a:lstStyle>
          <a:p>
            <a:pPr lvl="0"/>
            <a:r>
              <a:rPr lang="en-US" dirty="0" smtClean="0"/>
              <a:t>4</a:t>
            </a:r>
            <a:endParaRPr lang="en-US" dirty="0"/>
          </a:p>
        </p:txBody>
      </p:sp>
    </p:spTree>
    <p:extLst>
      <p:ext uri="{BB962C8B-B14F-4D97-AF65-F5344CB8AC3E}">
        <p14:creationId xmlns:p14="http://schemas.microsoft.com/office/powerpoint/2010/main" val="59758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a:solidFill>
                <a:schemeClr val="lt1"/>
              </a:solidFill>
              <a:latin typeface="Arial"/>
              <a:ea typeface="Arial"/>
              <a:cs typeface="Arial"/>
              <a:sym typeface="Arial"/>
            </a:endParaRPr>
          </a:p>
        </p:txBody>
      </p:sp>
      <p:sp>
        <p:nvSpPr>
          <p:cNvPr id="4" name="Text Placeholder 3"/>
          <p:cNvSpPr>
            <a:spLocks noGrp="1"/>
          </p:cNvSpPr>
          <p:nvPr>
            <p:ph type="body" sz="quarter" idx="13"/>
          </p:nvPr>
        </p:nvSpPr>
        <p:spPr>
          <a:xfrm>
            <a:off x="2743200" y="6415444"/>
            <a:ext cx="5943600" cy="304800"/>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273748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Figure + Caption">
    <p:spTree>
      <p:nvGrpSpPr>
        <p:cNvPr id="1" name="Shape 53"/>
        <p:cNvGrpSpPr/>
        <p:nvPr/>
      </p:nvGrpSpPr>
      <p:grpSpPr>
        <a:xfrm>
          <a:off x="0" y="0"/>
          <a:ext cx="0" cy="0"/>
          <a:chOff x="0" y="0"/>
          <a:chExt cx="0" cy="0"/>
        </a:xfrm>
      </p:grpSpPr>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Title 6"/>
          <p:cNvSpPr>
            <a:spLocks noGrp="1"/>
          </p:cNvSpPr>
          <p:nvPr>
            <p:ph type="title"/>
          </p:nvPr>
        </p:nvSpPr>
        <p:spPr>
          <a:xfrm>
            <a:off x="457200" y="215372"/>
            <a:ext cx="8229600" cy="1097280"/>
          </a:xfrm>
        </p:spPr>
        <p:txBody>
          <a:bodyPr anchor="b"/>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7" name="TextBox 6"/>
          <p:cNvSpPr txBox="1"/>
          <p:nvPr userDrawn="1"/>
        </p:nvSpPr>
        <p:spPr>
          <a:xfrm>
            <a:off x="2743200" y="6429345"/>
            <a:ext cx="6019800" cy="276999"/>
          </a:xfrm>
          <a:prstGeom prst="rect">
            <a:avLst/>
          </a:prstGeom>
          <a:noFill/>
        </p:spPr>
        <p:txBody>
          <a:bodyPr wrap="square" rtlCol="0">
            <a:spAutoFit/>
          </a:bodyPr>
          <a:lstStyle/>
          <a:p>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2018, 2014, 2010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53281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Content Placehold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920CE51C-2314-4064-8C9D-6EAF3CD9701D}" type="datetime1">
              <a:rPr lang="en-US" smtClean="0"/>
              <a:pPr/>
              <a:t>2/12/2018</a:t>
            </a:fld>
            <a:endParaRPr lang="en-US" dirty="0"/>
          </a:p>
        </p:txBody>
      </p:sp>
      <p:sp>
        <p:nvSpPr>
          <p:cNvPr id="6" name="Content Placeholder 5"/>
          <p:cNvSpPr>
            <a:spLocks noGrp="1"/>
          </p:cNvSpPr>
          <p:nvPr>
            <p:ph sz="quarter" idx="12" hasCustomPrompt="1"/>
          </p:nvPr>
        </p:nvSpPr>
        <p:spPr>
          <a:xfrm>
            <a:off x="457200" y="1524000"/>
            <a:ext cx="8229600" cy="1066800"/>
          </a:xfrm>
        </p:spPr>
        <p:txBody>
          <a:bodyPr/>
          <a:lstStyle>
            <a:lvl1pPr>
              <a:defRPr/>
            </a:lvl1pPr>
          </a:lstStyle>
          <a:p>
            <a:pPr lvl="0"/>
            <a:r>
              <a:rPr lang="en-US" dirty="0" smtClean="0"/>
              <a:t>1</a:t>
            </a:r>
            <a:endParaRPr lang="en-US" dirty="0"/>
          </a:p>
        </p:txBody>
      </p:sp>
      <p:sp>
        <p:nvSpPr>
          <p:cNvPr id="8" name="Content Placeholder 7"/>
          <p:cNvSpPr>
            <a:spLocks noGrp="1"/>
          </p:cNvSpPr>
          <p:nvPr>
            <p:ph sz="quarter" idx="13" hasCustomPrompt="1"/>
          </p:nvPr>
        </p:nvSpPr>
        <p:spPr>
          <a:xfrm>
            <a:off x="457200" y="2819400"/>
            <a:ext cx="8305800" cy="1219200"/>
          </a:xfrm>
        </p:spPr>
        <p:txBody>
          <a:bodyPr/>
          <a:lstStyle>
            <a:lvl1pPr>
              <a:defRPr/>
            </a:lvl1pPr>
          </a:lstStyle>
          <a:p>
            <a:pPr lvl="0"/>
            <a:r>
              <a:rPr lang="en-US" dirty="0" smtClean="0"/>
              <a:t>2</a:t>
            </a:r>
            <a:endParaRPr lang="en-US" dirty="0"/>
          </a:p>
        </p:txBody>
      </p:sp>
      <p:sp>
        <p:nvSpPr>
          <p:cNvPr id="10" name="Content Placeholder 9"/>
          <p:cNvSpPr>
            <a:spLocks noGrp="1"/>
          </p:cNvSpPr>
          <p:nvPr>
            <p:ph sz="quarter" idx="14" hasCustomPrompt="1"/>
          </p:nvPr>
        </p:nvSpPr>
        <p:spPr>
          <a:xfrm>
            <a:off x="457200" y="4343400"/>
            <a:ext cx="8305800" cy="1295400"/>
          </a:xfrm>
        </p:spPr>
        <p:txBody>
          <a:bodyPr/>
          <a:lstStyle>
            <a:lvl1pPr>
              <a:defRPr/>
            </a:lvl1pPr>
          </a:lstStyle>
          <a:p>
            <a:pPr lvl="0"/>
            <a:r>
              <a:rPr lang="en-US" dirty="0" smtClean="0"/>
              <a:t>3</a:t>
            </a:r>
            <a:endParaRPr lang="en-US" dirty="0"/>
          </a:p>
        </p:txBody>
      </p:sp>
      <p:sp>
        <p:nvSpPr>
          <p:cNvPr id="11" name="TextBox 10"/>
          <p:cNvSpPr txBox="1"/>
          <p:nvPr userDrawn="1"/>
        </p:nvSpPr>
        <p:spPr>
          <a:xfrm>
            <a:off x="1600200" y="6429345"/>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itchFamily="34" charset="0"/>
                <a:ea typeface="Verdana" pitchFamily="34" charset="0"/>
                <a:cs typeface="Verdana" pitchFamily="34" charset="0"/>
              </a:rPr>
              <a:t>Copyright © 2018, 2014, 2010 Pearson Education, Inc. All Rights Reserved</a:t>
            </a:r>
            <a:endParaRPr lang="en-US" altLang="en-US" sz="1200" b="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4777253"/>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920CE51C-2314-4064-8C9D-6EAF3CD9701D}" type="datetime1">
              <a:rPr lang="en-US" smtClean="0"/>
              <a:pPr/>
              <a:t>2/12/2018</a:t>
            </a:fld>
            <a:endParaRPr lang="en-US" dirty="0"/>
          </a:p>
        </p:txBody>
      </p:sp>
      <p:sp>
        <p:nvSpPr>
          <p:cNvPr id="6" name="Slide Number Placeholder 5"/>
          <p:cNvSpPr>
            <a:spLocks noGrp="1"/>
          </p:cNvSpPr>
          <p:nvPr>
            <p:ph type="sldNum" sz="quarter" idx="4"/>
          </p:nvPr>
        </p:nvSpPr>
        <p:spPr>
          <a:xfrm>
            <a:off x="8592217" y="6606175"/>
            <a:ext cx="551783" cy="182880"/>
          </a:xfrm>
          <a:prstGeom prst="rect">
            <a:avLst/>
          </a:prstGeom>
        </p:spPr>
        <p:txBody>
          <a:bodyPr vert="horz" lIns="91440" tIns="45720" rIns="91440" bIns="45720" rtlCol="0" anchor="ctr"/>
          <a:lstStyle>
            <a:lvl1pPr algn="r">
              <a:defRPr sz="900">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04800" y="6425685"/>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50" r:id="rId1"/>
    <p:sldLayoutId id="2147483663" r:id="rId2"/>
    <p:sldLayoutId id="2147483661" r:id="rId3"/>
    <p:sldLayoutId id="2147483662" r:id="rId4"/>
    <p:sldLayoutId id="2147483664" r:id="rId5"/>
  </p:sldLayoutIdLst>
  <p:hf hd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Title 1"/>
          <p:cNvSpPr txBox="1">
            <a:spLocks noGrp="1"/>
          </p:cNvSpPr>
          <p:nvPr>
            <p:ph type="title"/>
          </p:nvPr>
        </p:nvSpPr>
        <p:spPr>
          <a:xfrm>
            <a:off x="457200" y="215370"/>
            <a:ext cx="8229600" cy="1135309"/>
          </a:xfrm>
        </p:spPr>
        <p:txBody>
          <a:bodyPr/>
          <a:lstStyle/>
          <a:p>
            <a:r>
              <a:rPr lang="en-US" altLang="en-US" dirty="0">
                <a:latin typeface="Times New Roman" panose="02020603050405020304" pitchFamily="18" charset="0"/>
                <a:ea typeface="Verdana" panose="020B0604030504040204" pitchFamily="34" charset="0"/>
                <a:cs typeface="Times New Roman" panose="02020603050405020304" pitchFamily="18" charset="0"/>
              </a:rPr>
              <a:t>Constructive Guidance and Discipline: Birth to Age Eight</a:t>
            </a:r>
            <a:endParaRPr lang="en-US" dirty="0">
              <a:latin typeface="Times New Roman" panose="02020603050405020304" pitchFamily="18" charset="0"/>
              <a:cs typeface="Times New Roman" panose="02020603050405020304" pitchFamily="18" charset="0"/>
            </a:endParaRPr>
          </a:p>
        </p:txBody>
      </p:sp>
      <p:sp>
        <p:nvSpPr>
          <p:cNvPr id="196" name="Text Placeholder 2"/>
          <p:cNvSpPr txBox="1">
            <a:spLocks noGrp="1"/>
          </p:cNvSpPr>
          <p:nvPr>
            <p:ph type="body" idx="1"/>
          </p:nvPr>
        </p:nvSpPr>
        <p:spPr>
          <a:xfrm>
            <a:off x="457200" y="1391778"/>
            <a:ext cx="8229600" cy="478970"/>
          </a:xfrm>
        </p:spPr>
        <p:txBody>
          <a:bodyPr/>
          <a:lstStyle/>
          <a:p>
            <a:r>
              <a:rPr lang="en-US" dirty="0" smtClean="0"/>
              <a:t>Seventh Edition</a:t>
            </a:r>
            <a:endParaRPr lang="en-US" dirty="0">
              <a:sym typeface="Arial"/>
            </a:endParaRPr>
          </a:p>
        </p:txBody>
      </p:sp>
      <p:sp>
        <p:nvSpPr>
          <p:cNvPr id="198" name="Text Placeholder 3"/>
          <p:cNvSpPr txBox="1">
            <a:spLocks noGrp="1"/>
          </p:cNvSpPr>
          <p:nvPr>
            <p:ph type="body" idx="2"/>
          </p:nvPr>
        </p:nvSpPr>
        <p:spPr>
          <a:xfrm>
            <a:off x="5029200" y="1911847"/>
            <a:ext cx="3657600" cy="1288551"/>
          </a:xfrm>
        </p:spPr>
        <p:txBody>
          <a:bodyPr/>
          <a:lstStyle/>
          <a:p>
            <a:pPr lvl="0" algn="ctr"/>
            <a:r>
              <a:rPr lang="en-US" b="1" dirty="0" smtClean="0">
                <a:latin typeface="+mn-lt"/>
                <a:sym typeface="Arial"/>
              </a:rPr>
              <a:t>Chapter 15</a:t>
            </a:r>
            <a:endParaRPr lang="en-US" b="1" dirty="0">
              <a:latin typeface="+mn-lt"/>
              <a:sym typeface="Arial"/>
            </a:endParaRPr>
          </a:p>
        </p:txBody>
      </p:sp>
      <p:sp>
        <p:nvSpPr>
          <p:cNvPr id="199" name="Text Placeholder 4"/>
          <p:cNvSpPr txBox="1">
            <a:spLocks noGrp="1"/>
          </p:cNvSpPr>
          <p:nvPr>
            <p:ph type="body" idx="3"/>
          </p:nvPr>
        </p:nvSpPr>
        <p:spPr>
          <a:xfrm>
            <a:off x="5029200" y="3276600"/>
            <a:ext cx="3657600" cy="2849563"/>
          </a:xfrm>
        </p:spPr>
        <p:txBody>
          <a:bodyPr/>
          <a:lstStyle/>
          <a:p>
            <a:pPr algn="ctr"/>
            <a:r>
              <a:rPr lang="en-US" dirty="0">
                <a:latin typeface="+mn-lt"/>
              </a:rPr>
              <a:t>Analyzing Discipline Problems</a:t>
            </a:r>
          </a:p>
        </p:txBody>
      </p:sp>
      <p:pic>
        <p:nvPicPr>
          <p:cNvPr id="18" name="Picture 5" descr="Front Cover: Constructive Guidance and Discipline: Birth to Age Eight Seventh Edition by Fields,Meritt and Field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2057400"/>
            <a:ext cx="3371453" cy="4214316"/>
          </a:xfrm>
          <a:prstGeom prst="rect">
            <a:avLst/>
          </a:prstGeom>
          <a:ln>
            <a:solidFill>
              <a:schemeClr val="tx1"/>
            </a:solidFill>
          </a:ln>
        </p:spPr>
      </p:pic>
      <p:sp>
        <p:nvSpPr>
          <p:cNvPr id="7" name="Text Placeholder 6"/>
          <p:cNvSpPr>
            <a:spLocks noGrp="1"/>
          </p:cNvSpPr>
          <p:nvPr>
            <p:ph type="body" sz="quarter" idx="13"/>
          </p:nvPr>
        </p:nvSpPr>
        <p:spPr>
          <a:xfrm>
            <a:off x="2833099" y="6476120"/>
            <a:ext cx="5943600" cy="304800"/>
          </a:xfrm>
        </p:spPr>
        <p:txBody>
          <a:bodyPr/>
          <a:lstStyle/>
          <a:p>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2018, 2014, 2010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78186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Lack of Understanding</a:t>
            </a:r>
            <a:endParaRPr lang="en-US" sz="2000" b="0" dirty="0"/>
          </a:p>
        </p:txBody>
      </p:sp>
      <p:sp>
        <p:nvSpPr>
          <p:cNvPr id="2" name="Content Placeholder 2"/>
          <p:cNvSpPr>
            <a:spLocks noGrp="1"/>
          </p:cNvSpPr>
          <p:nvPr>
            <p:ph sz="quarter" idx="12"/>
          </p:nvPr>
        </p:nvSpPr>
        <p:spPr>
          <a:xfrm>
            <a:off x="457200" y="1524000"/>
            <a:ext cx="5029200" cy="4572000"/>
          </a:xfrm>
        </p:spPr>
        <p:txBody>
          <a:bodyPr/>
          <a:lstStyle/>
          <a:p>
            <a:r>
              <a:rPr lang="en-US" sz="2400" dirty="0"/>
              <a:t>Sometimes children just do not understand why certain behaviors are necessary or desirable.</a:t>
            </a:r>
          </a:p>
          <a:p>
            <a:r>
              <a:rPr lang="en-US" sz="2400" dirty="0"/>
              <a:t>Natural consequences can often help children make the connection.</a:t>
            </a:r>
          </a:p>
          <a:p>
            <a:r>
              <a:rPr lang="en-US" sz="2400" dirty="0"/>
              <a:t>Teachers can also help children understand through relating consequences to the child’s actions</a:t>
            </a:r>
            <a:r>
              <a:rPr lang="en-US" sz="2400" dirty="0" smtClean="0"/>
              <a:t>.</a:t>
            </a:r>
            <a:endParaRPr lang="en-US" sz="2400" dirty="0"/>
          </a:p>
        </p:txBody>
      </p:sp>
      <p:sp>
        <p:nvSpPr>
          <p:cNvPr id="3" name="Content Placeholder 3"/>
          <p:cNvSpPr>
            <a:spLocks noGrp="1"/>
          </p:cNvSpPr>
          <p:nvPr>
            <p:ph sz="quarter" idx="13"/>
          </p:nvPr>
        </p:nvSpPr>
        <p:spPr>
          <a:xfrm>
            <a:off x="5715000" y="1524000"/>
            <a:ext cx="29718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380020909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Mislearning</a:t>
            </a:r>
            <a:endParaRPr lang="en-US" sz="2000" b="0" dirty="0"/>
          </a:p>
        </p:txBody>
      </p:sp>
      <p:sp>
        <p:nvSpPr>
          <p:cNvPr id="2" name="Content Placeholder 2"/>
          <p:cNvSpPr>
            <a:spLocks noGrp="1"/>
          </p:cNvSpPr>
          <p:nvPr>
            <p:ph sz="quarter" idx="12"/>
          </p:nvPr>
        </p:nvSpPr>
        <p:spPr>
          <a:xfrm>
            <a:off x="457200" y="1524000"/>
            <a:ext cx="3352800" cy="4572000"/>
          </a:xfrm>
        </p:spPr>
        <p:txBody>
          <a:bodyPr/>
          <a:lstStyle/>
          <a:p>
            <a:pPr marL="0" indent="0">
              <a:buNone/>
            </a:pPr>
            <a:r>
              <a:rPr lang="en-US" sz="2200" dirty="0">
                <a:solidFill>
                  <a:schemeClr val="bg1"/>
                </a:solidFill>
              </a:rPr>
              <a:t>This empty pane is for trainer reference</a:t>
            </a:r>
          </a:p>
        </p:txBody>
      </p:sp>
      <p:sp>
        <p:nvSpPr>
          <p:cNvPr id="3" name="Content Placeholder 3"/>
          <p:cNvSpPr>
            <a:spLocks noGrp="1"/>
          </p:cNvSpPr>
          <p:nvPr>
            <p:ph sz="quarter" idx="13"/>
          </p:nvPr>
        </p:nvSpPr>
        <p:spPr>
          <a:xfrm>
            <a:off x="4038600" y="1524000"/>
            <a:ext cx="4648200" cy="4572000"/>
          </a:xfrm>
        </p:spPr>
        <p:txBody>
          <a:bodyPr/>
          <a:lstStyle/>
          <a:p>
            <a:r>
              <a:rPr lang="en-US" sz="2200" dirty="0"/>
              <a:t>Sometimes children learn undesirable behaviors from others. It could be from media or the real world.</a:t>
            </a:r>
          </a:p>
          <a:p>
            <a:r>
              <a:rPr lang="en-US" sz="2200" dirty="0"/>
              <a:t>Care must be taken to ensure appropriate role models.  High quality literature is one way to help children change their behaviors.</a:t>
            </a:r>
          </a:p>
          <a:p>
            <a:r>
              <a:rPr lang="en-US" sz="2200" dirty="0"/>
              <a:t>Caring adults who watch media with children can discuss values and enhance understanding.</a:t>
            </a:r>
          </a:p>
        </p:txBody>
      </p:sp>
    </p:spTree>
    <p:extLst>
      <p:ext uri="{BB962C8B-B14F-4D97-AF65-F5344CB8AC3E}">
        <p14:creationId xmlns:p14="http://schemas.microsoft.com/office/powerpoint/2010/main" val="18827067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Reinforcement</a:t>
            </a:r>
            <a:endParaRPr lang="en-US" sz="2000" b="0" dirty="0"/>
          </a:p>
        </p:txBody>
      </p:sp>
      <p:sp>
        <p:nvSpPr>
          <p:cNvPr id="2" name="Content Placeholder 2"/>
          <p:cNvSpPr>
            <a:spLocks noGrp="1"/>
          </p:cNvSpPr>
          <p:nvPr>
            <p:ph sz="quarter" idx="12"/>
          </p:nvPr>
        </p:nvSpPr>
        <p:spPr>
          <a:xfrm>
            <a:off x="457200" y="1524000"/>
            <a:ext cx="4191000" cy="4572000"/>
          </a:xfrm>
        </p:spPr>
        <p:txBody>
          <a:bodyPr/>
          <a:lstStyle/>
          <a:p>
            <a:r>
              <a:rPr lang="en-US" sz="2400" dirty="0"/>
              <a:t>Reinforcement happens with any form of attention</a:t>
            </a:r>
            <a:r>
              <a:rPr lang="en-US" sz="2400" dirty="0" smtClean="0"/>
              <a:t>.</a:t>
            </a:r>
            <a:endParaRPr lang="en-US" sz="2400" dirty="0"/>
          </a:p>
          <a:p>
            <a:r>
              <a:rPr lang="en-US" sz="2400" dirty="0"/>
              <a:t>Negative attention can actually encourage continuing the behavior.</a:t>
            </a:r>
          </a:p>
          <a:p>
            <a:r>
              <a:rPr lang="en-US" sz="2400" dirty="0"/>
              <a:t>Be mindful of what behavior you pay attention to.</a:t>
            </a:r>
          </a:p>
        </p:txBody>
      </p:sp>
      <p:sp>
        <p:nvSpPr>
          <p:cNvPr id="3" name="Content Placeholder 3"/>
          <p:cNvSpPr>
            <a:spLocks noGrp="1"/>
          </p:cNvSpPr>
          <p:nvPr>
            <p:ph sz="quarter" idx="13"/>
          </p:nvPr>
        </p:nvSpPr>
        <p:spPr>
          <a:xfrm>
            <a:off x="5257800" y="1524000"/>
            <a:ext cx="34290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267070056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Unmet Emotional </a:t>
            </a:r>
            <a:r>
              <a:rPr lang="en-US" dirty="0" smtClean="0"/>
              <a:t>Needs</a:t>
            </a:r>
            <a:endParaRPr lang="en-US" sz="2000" b="0" dirty="0"/>
          </a:p>
        </p:txBody>
      </p:sp>
      <p:sp>
        <p:nvSpPr>
          <p:cNvPr id="2" name="Content Placeholder 2"/>
          <p:cNvSpPr>
            <a:spLocks noGrp="1"/>
          </p:cNvSpPr>
          <p:nvPr>
            <p:ph sz="quarter" idx="12"/>
          </p:nvPr>
        </p:nvSpPr>
        <p:spPr>
          <a:xfrm>
            <a:off x="457200" y="1524000"/>
            <a:ext cx="3352800" cy="4572000"/>
          </a:xfrm>
        </p:spPr>
        <p:txBody>
          <a:bodyPr/>
          <a:lstStyle/>
          <a:p>
            <a:pPr marL="0" indent="0">
              <a:buNone/>
            </a:pPr>
            <a:r>
              <a:rPr lang="en-US" sz="2200" dirty="0">
                <a:solidFill>
                  <a:schemeClr val="bg1"/>
                </a:solidFill>
              </a:rPr>
              <a:t>This empty pane is for trainer reference</a:t>
            </a:r>
          </a:p>
        </p:txBody>
      </p:sp>
      <p:sp>
        <p:nvSpPr>
          <p:cNvPr id="3" name="Content Placeholder 3"/>
          <p:cNvSpPr>
            <a:spLocks noGrp="1"/>
          </p:cNvSpPr>
          <p:nvPr>
            <p:ph sz="quarter" idx="13"/>
          </p:nvPr>
        </p:nvSpPr>
        <p:spPr>
          <a:xfrm>
            <a:off x="4038600" y="1524000"/>
            <a:ext cx="4648200" cy="4572000"/>
          </a:xfrm>
        </p:spPr>
        <p:txBody>
          <a:bodyPr/>
          <a:lstStyle/>
          <a:p>
            <a:r>
              <a:rPr lang="en-US" sz="2200" dirty="0"/>
              <a:t>When you know a child is capable of better behavior but is still acting out, look deep for the cause.</a:t>
            </a:r>
          </a:p>
          <a:p>
            <a:r>
              <a:rPr lang="en-US" sz="2200" dirty="0"/>
              <a:t>They may be struggling to build their self esteem in spite of damaging experiences and emotional deficits.</a:t>
            </a:r>
          </a:p>
          <a:p>
            <a:r>
              <a:rPr lang="en-US" sz="2200" dirty="0"/>
              <a:t>This can also be seen when a child retreats into his or her shell, or regresses to younger behavior.</a:t>
            </a:r>
          </a:p>
          <a:p>
            <a:r>
              <a:rPr lang="en-US" sz="2200" dirty="0"/>
              <a:t>They may need intervention by a specially trained therapist.</a:t>
            </a:r>
          </a:p>
        </p:txBody>
      </p:sp>
    </p:spTree>
    <p:extLst>
      <p:ext uri="{BB962C8B-B14F-4D97-AF65-F5344CB8AC3E}">
        <p14:creationId xmlns:p14="http://schemas.microsoft.com/office/powerpoint/2010/main" val="146973089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Needs</a:t>
            </a:r>
            <a:endParaRPr lang="en-US" dirty="0"/>
          </a:p>
        </p:txBody>
      </p:sp>
      <p:sp>
        <p:nvSpPr>
          <p:cNvPr id="5" name="Content Placeholder 2"/>
          <p:cNvSpPr>
            <a:spLocks noGrp="1"/>
          </p:cNvSpPr>
          <p:nvPr>
            <p:ph idx="1"/>
          </p:nvPr>
        </p:nvSpPr>
        <p:spPr>
          <a:xfrm>
            <a:off x="457200" y="1513579"/>
            <a:ext cx="5029200" cy="2525021"/>
          </a:xfrm>
        </p:spPr>
        <p:txBody>
          <a:bodyPr/>
          <a:lstStyle/>
          <a:p>
            <a:r>
              <a:rPr lang="en-US" sz="2000" dirty="0"/>
              <a:t>All children benefit from a nurturing teacher, a flexible environment, challenging curriculum and friends.</a:t>
            </a:r>
          </a:p>
          <a:p>
            <a:r>
              <a:rPr lang="en-US" sz="2000" dirty="0"/>
              <a:t>Most needs will be met by the prevention strategies in this book.</a:t>
            </a:r>
          </a:p>
          <a:p>
            <a:r>
              <a:rPr lang="en-US" sz="2000" dirty="0"/>
              <a:t>Some children will need additional instruction in social </a:t>
            </a:r>
            <a:r>
              <a:rPr lang="en-US" sz="2000" dirty="0" smtClean="0"/>
              <a:t>skills</a:t>
            </a:r>
            <a:endParaRPr lang="en-US" sz="2000" dirty="0"/>
          </a:p>
          <a:p>
            <a:r>
              <a:rPr lang="en-US" sz="2000" dirty="0"/>
              <a:t>A few may need</a:t>
            </a:r>
          </a:p>
        </p:txBody>
      </p:sp>
      <p:graphicFrame>
        <p:nvGraphicFramePr>
          <p:cNvPr id="8" name="Object 3" descr="1 colon 1."/>
          <p:cNvGraphicFramePr>
            <a:graphicFrameLocks noChangeAspect="1"/>
          </p:cNvGraphicFramePr>
          <p:nvPr>
            <p:extLst>
              <p:ext uri="{D42A27DB-BD31-4B8C-83A1-F6EECF244321}">
                <p14:modId xmlns:p14="http://schemas.microsoft.com/office/powerpoint/2010/main" val="527396749"/>
              </p:ext>
            </p:extLst>
          </p:nvPr>
        </p:nvGraphicFramePr>
        <p:xfrm>
          <a:off x="2628900" y="4239527"/>
          <a:ext cx="368163" cy="286349"/>
        </p:xfrm>
        <a:graphic>
          <a:graphicData uri="http://schemas.openxmlformats.org/presentationml/2006/ole">
            <mc:AlternateContent xmlns:mc="http://schemas.openxmlformats.org/markup-compatibility/2006">
              <mc:Choice xmlns:v="urn:schemas-microsoft-com:vml" Requires="v">
                <p:oleObj spid="_x0000_s1048" name="Equation" r:id="rId3" imgW="228600" imgH="177480" progId="Equation.DSMT4">
                  <p:embed/>
                </p:oleObj>
              </mc:Choice>
              <mc:Fallback>
                <p:oleObj name="Equation" r:id="rId3" imgW="228600" imgH="177480" progId="Equation.DSMT4">
                  <p:embed/>
                  <p:pic>
                    <p:nvPicPr>
                      <p:cNvPr id="0" name=""/>
                      <p:cNvPicPr/>
                      <p:nvPr/>
                    </p:nvPicPr>
                    <p:blipFill>
                      <a:blip r:embed="rId4"/>
                      <a:stretch>
                        <a:fillRect/>
                      </a:stretch>
                    </p:blipFill>
                    <p:spPr>
                      <a:xfrm>
                        <a:off x="2628900" y="4239527"/>
                        <a:ext cx="368163" cy="286349"/>
                      </a:xfrm>
                      <a:prstGeom prst="rect">
                        <a:avLst/>
                      </a:prstGeom>
                    </p:spPr>
                  </p:pic>
                </p:oleObj>
              </mc:Fallback>
            </mc:AlternateContent>
          </a:graphicData>
        </a:graphic>
      </p:graphicFrame>
      <p:sp>
        <p:nvSpPr>
          <p:cNvPr id="6" name="Content Placeholder 4"/>
          <p:cNvSpPr>
            <a:spLocks noGrp="1"/>
          </p:cNvSpPr>
          <p:nvPr>
            <p:ph sz="quarter" idx="13"/>
          </p:nvPr>
        </p:nvSpPr>
        <p:spPr>
          <a:xfrm>
            <a:off x="3021460" y="4218761"/>
            <a:ext cx="2464940" cy="354143"/>
          </a:xfrm>
        </p:spPr>
        <p:txBody>
          <a:bodyPr/>
          <a:lstStyle/>
          <a:p>
            <a:pPr marL="0" indent="0">
              <a:buNone/>
            </a:pPr>
            <a:r>
              <a:rPr lang="en-US" sz="2000" dirty="0"/>
              <a:t>help with a </a:t>
            </a:r>
            <a:r>
              <a:rPr lang="en-US" sz="2000" dirty="0" smtClean="0"/>
              <a:t>specialist</a:t>
            </a:r>
            <a:r>
              <a:rPr lang="en-US" sz="2000" dirty="0"/>
              <a:t>.</a:t>
            </a:r>
          </a:p>
        </p:txBody>
      </p:sp>
      <p:sp>
        <p:nvSpPr>
          <p:cNvPr id="7" name="Content Placeholder 5"/>
          <p:cNvSpPr>
            <a:spLocks noGrp="1"/>
          </p:cNvSpPr>
          <p:nvPr>
            <p:ph sz="quarter" idx="14"/>
          </p:nvPr>
        </p:nvSpPr>
        <p:spPr>
          <a:xfrm>
            <a:off x="482463" y="4723378"/>
            <a:ext cx="5029200" cy="735143"/>
          </a:xfrm>
        </p:spPr>
        <p:txBody>
          <a:bodyPr/>
          <a:lstStyle/>
          <a:p>
            <a:r>
              <a:rPr lang="en-US" sz="2000" dirty="0"/>
              <a:t>If you are faced with a dilemma, use the N</a:t>
            </a:r>
            <a:r>
              <a:rPr lang="en-US" sz="100" dirty="0"/>
              <a:t> </a:t>
            </a:r>
            <a:r>
              <a:rPr lang="en-US" sz="2000" dirty="0"/>
              <a:t>A</a:t>
            </a:r>
            <a:r>
              <a:rPr lang="en-US" sz="100" dirty="0"/>
              <a:t> </a:t>
            </a:r>
            <a:r>
              <a:rPr lang="en-US" sz="2000" dirty="0"/>
              <a:t>E</a:t>
            </a:r>
            <a:r>
              <a:rPr lang="en-US" sz="100" dirty="0"/>
              <a:t> </a:t>
            </a:r>
            <a:r>
              <a:rPr lang="en-US" sz="2000" dirty="0"/>
              <a:t>Y</a:t>
            </a:r>
            <a:r>
              <a:rPr lang="en-US" sz="100" dirty="0"/>
              <a:t> </a:t>
            </a:r>
            <a:r>
              <a:rPr lang="en-US" sz="2000" dirty="0"/>
              <a:t>C Code of Ethics</a:t>
            </a:r>
            <a:r>
              <a:rPr lang="en-US" sz="2000" dirty="0" smtClean="0"/>
              <a:t>.</a:t>
            </a:r>
            <a:endParaRPr lang="en-US" sz="2000" dirty="0"/>
          </a:p>
        </p:txBody>
      </p:sp>
      <p:sp>
        <p:nvSpPr>
          <p:cNvPr id="9" name="Content Placeholder 6"/>
          <p:cNvSpPr>
            <a:spLocks noGrp="1"/>
          </p:cNvSpPr>
          <p:nvPr>
            <p:ph sz="quarter" idx="15"/>
          </p:nvPr>
        </p:nvSpPr>
        <p:spPr>
          <a:xfrm>
            <a:off x="5867400" y="1513580"/>
            <a:ext cx="2819400" cy="3944942"/>
          </a:xfrm>
        </p:spPr>
        <p:txBody>
          <a:bodyPr/>
          <a:lstStyle/>
          <a:p>
            <a:pPr marL="0" indent="0">
              <a:buNone/>
            </a:pPr>
            <a:r>
              <a:rPr lang="en-US" sz="2000" dirty="0">
                <a:solidFill>
                  <a:schemeClr val="bg1"/>
                </a:solidFill>
              </a:rPr>
              <a:t>This empty pane is for trainer </a:t>
            </a:r>
            <a:r>
              <a:rPr lang="en-US" sz="2000" dirty="0" smtClean="0">
                <a:solidFill>
                  <a:schemeClr val="bg1"/>
                </a:solidFill>
              </a:rPr>
              <a:t>reference</a:t>
            </a:r>
            <a:endParaRPr lang="en-US" sz="2000" dirty="0">
              <a:solidFill>
                <a:schemeClr val="bg1"/>
              </a:solidFill>
            </a:endParaRPr>
          </a:p>
        </p:txBody>
      </p:sp>
    </p:spTree>
    <p:extLst>
      <p:ext uri="{BB962C8B-B14F-4D97-AF65-F5344CB8AC3E}">
        <p14:creationId xmlns:p14="http://schemas.microsoft.com/office/powerpoint/2010/main" val="599508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Complexity of Causes</a:t>
            </a:r>
            <a:endParaRPr lang="en-US" sz="2000" b="0" dirty="0"/>
          </a:p>
        </p:txBody>
      </p:sp>
      <p:sp>
        <p:nvSpPr>
          <p:cNvPr id="2" name="Content Placeholder 2"/>
          <p:cNvSpPr>
            <a:spLocks noGrp="1"/>
          </p:cNvSpPr>
          <p:nvPr>
            <p:ph sz="quarter" idx="12"/>
          </p:nvPr>
        </p:nvSpPr>
        <p:spPr>
          <a:xfrm>
            <a:off x="457200" y="1524000"/>
            <a:ext cx="4724400" cy="4572000"/>
          </a:xfrm>
        </p:spPr>
        <p:txBody>
          <a:bodyPr/>
          <a:lstStyle/>
          <a:p>
            <a:r>
              <a:rPr lang="en-US" altLang="en-US" sz="2200" dirty="0"/>
              <a:t>Often multiple, interactive causes are involved, as in figure 15-2</a:t>
            </a:r>
          </a:p>
          <a:p>
            <a:r>
              <a:rPr lang="en-US" altLang="en-US" sz="2200" dirty="0"/>
              <a:t>Sophie’s terrible day, where we see a child’s individual temperament interacting with her unmet physical and emotional needs, compounded by lack of emotion regulation typical for her age.</a:t>
            </a:r>
          </a:p>
          <a:p>
            <a:r>
              <a:rPr lang="en-US" altLang="en-US" sz="2200" dirty="0"/>
              <a:t>Multiple, interactive causes require multiple, interactive interventions.</a:t>
            </a:r>
          </a:p>
          <a:p>
            <a:r>
              <a:rPr lang="en-US" altLang="en-US" sz="2200" dirty="0"/>
              <a:t>Effective discipline in these situation is not quick and easy</a:t>
            </a:r>
            <a:r>
              <a:rPr lang="en-US" altLang="en-US" sz="2200" dirty="0" smtClean="0"/>
              <a:t>.</a:t>
            </a:r>
            <a:endParaRPr lang="en-US" altLang="en-US" sz="2200" dirty="0"/>
          </a:p>
        </p:txBody>
      </p:sp>
      <p:sp>
        <p:nvSpPr>
          <p:cNvPr id="3" name="Content Placeholder 3"/>
          <p:cNvSpPr>
            <a:spLocks noGrp="1"/>
          </p:cNvSpPr>
          <p:nvPr>
            <p:ph sz="quarter" idx="13"/>
          </p:nvPr>
        </p:nvSpPr>
        <p:spPr>
          <a:xfrm>
            <a:off x="5410200" y="1524000"/>
            <a:ext cx="3276600" cy="4572000"/>
          </a:xfrm>
        </p:spPr>
        <p:txBody>
          <a:bodyPr/>
          <a:lstStyle/>
          <a:p>
            <a:pPr marL="0" indent="0">
              <a:buNone/>
            </a:pPr>
            <a:r>
              <a:rPr lang="en-US" sz="2200" dirty="0">
                <a:solidFill>
                  <a:schemeClr val="bg1"/>
                </a:solidFill>
              </a:rPr>
              <a:t>This empty pane is for trainer reference</a:t>
            </a:r>
          </a:p>
        </p:txBody>
      </p:sp>
    </p:spTree>
    <p:extLst>
      <p:ext uri="{BB962C8B-B14F-4D97-AF65-F5344CB8AC3E}">
        <p14:creationId xmlns:p14="http://schemas.microsoft.com/office/powerpoint/2010/main" val="341795687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Thoughtful Responses</a:t>
            </a:r>
            <a:endParaRPr lang="en-US" sz="2000" b="0" dirty="0"/>
          </a:p>
        </p:txBody>
      </p:sp>
      <p:sp>
        <p:nvSpPr>
          <p:cNvPr id="2" name="Content Placeholder 2"/>
          <p:cNvSpPr>
            <a:spLocks noGrp="1"/>
          </p:cNvSpPr>
          <p:nvPr>
            <p:ph sz="quarter" idx="12"/>
          </p:nvPr>
        </p:nvSpPr>
        <p:spPr>
          <a:xfrm>
            <a:off x="457200" y="1524000"/>
            <a:ext cx="4724400" cy="4572000"/>
          </a:xfrm>
        </p:spPr>
        <p:txBody>
          <a:bodyPr/>
          <a:lstStyle/>
          <a:p>
            <a:r>
              <a:rPr lang="en-US" sz="2400" dirty="0"/>
              <a:t>Use all available evidence to discover the cause.</a:t>
            </a:r>
          </a:p>
          <a:p>
            <a:r>
              <a:rPr lang="en-US" sz="2400" dirty="0"/>
              <a:t>If your first ideas do not seem to be true, look at further possibilities</a:t>
            </a:r>
          </a:p>
          <a:p>
            <a:r>
              <a:rPr lang="en-US" sz="2400" dirty="0"/>
              <a:t>The example of Shayla sows how this works in a class situation.</a:t>
            </a:r>
          </a:p>
          <a:p>
            <a:r>
              <a:rPr lang="en-US" sz="2400" dirty="0"/>
              <a:t>Most analysis will stop far short of serious problems.</a:t>
            </a:r>
          </a:p>
        </p:txBody>
      </p:sp>
      <p:sp>
        <p:nvSpPr>
          <p:cNvPr id="3" name="Content Placeholder 3"/>
          <p:cNvSpPr>
            <a:spLocks noGrp="1"/>
          </p:cNvSpPr>
          <p:nvPr>
            <p:ph sz="quarter" idx="13"/>
          </p:nvPr>
        </p:nvSpPr>
        <p:spPr>
          <a:xfrm>
            <a:off x="5410200" y="1524000"/>
            <a:ext cx="32766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29264926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Whose Problem is It?</a:t>
            </a:r>
            <a:endParaRPr lang="en-US" dirty="0"/>
          </a:p>
        </p:txBody>
      </p:sp>
      <p:sp>
        <p:nvSpPr>
          <p:cNvPr id="12" name="Content Placeholder 2"/>
          <p:cNvSpPr>
            <a:spLocks noGrp="1"/>
          </p:cNvSpPr>
          <p:nvPr>
            <p:ph idx="1"/>
          </p:nvPr>
        </p:nvSpPr>
        <p:spPr/>
        <p:txBody>
          <a:bodyPr/>
          <a:lstStyle/>
          <a:p>
            <a:r>
              <a:rPr lang="en-US" altLang="en-US" dirty="0" smtClean="0"/>
              <a:t>The answer to this question is a necessary step in analyzing behavior.</a:t>
            </a:r>
          </a:p>
          <a:p>
            <a:r>
              <a:rPr lang="en-US" altLang="en-US" dirty="0" smtClean="0"/>
              <a:t>Often adults act as if the problem is the child’s, when it actually belongs to the adult.</a:t>
            </a:r>
          </a:p>
          <a:p>
            <a:r>
              <a:rPr lang="en-US" altLang="en-US" dirty="0" smtClean="0"/>
              <a:t>If the problem is a shared one, use negotiation strategies.</a:t>
            </a:r>
          </a:p>
          <a:p>
            <a:r>
              <a:rPr lang="en-US" altLang="en-US" dirty="0" smtClean="0"/>
              <a:t>Once you determine who has the problem, you can use the ideas on the next slides.</a:t>
            </a:r>
          </a:p>
        </p:txBody>
      </p:sp>
    </p:spTree>
    <p:extLst>
      <p:ext uri="{BB962C8B-B14F-4D97-AF65-F5344CB8AC3E}">
        <p14:creationId xmlns:p14="http://schemas.microsoft.com/office/powerpoint/2010/main" val="1463236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a:t>When </a:t>
            </a:r>
            <a:r>
              <a:rPr lang="en-US" smtClean="0"/>
              <a:t>It </a:t>
            </a:r>
            <a:r>
              <a:rPr lang="en-US"/>
              <a:t>is </a:t>
            </a:r>
            <a:r>
              <a:rPr lang="en-US" smtClean="0"/>
              <a:t>The </a:t>
            </a:r>
            <a:r>
              <a:rPr lang="en-US" dirty="0"/>
              <a:t>Adult’s Problem</a:t>
            </a:r>
            <a:endParaRPr lang="en-US" sz="2000" b="0" dirty="0"/>
          </a:p>
        </p:txBody>
      </p:sp>
      <p:sp>
        <p:nvSpPr>
          <p:cNvPr id="2" name="Content Placeholder 2"/>
          <p:cNvSpPr>
            <a:spLocks noGrp="1"/>
          </p:cNvSpPr>
          <p:nvPr>
            <p:ph sz="quarter" idx="12"/>
          </p:nvPr>
        </p:nvSpPr>
        <p:spPr>
          <a:xfrm>
            <a:off x="457200" y="1524000"/>
            <a:ext cx="4724400" cy="4572000"/>
          </a:xfrm>
        </p:spPr>
        <p:txBody>
          <a:bodyPr/>
          <a:lstStyle/>
          <a:p>
            <a:r>
              <a:rPr lang="en-US" altLang="en-US" sz="2400" dirty="0"/>
              <a:t>When the problem belongs to the adult, try some of the following:</a:t>
            </a:r>
          </a:p>
          <a:p>
            <a:r>
              <a:rPr lang="en-US" altLang="en-US" sz="2400" dirty="0"/>
              <a:t>Express feelings with I messages.</a:t>
            </a:r>
          </a:p>
          <a:p>
            <a:r>
              <a:rPr lang="en-US" altLang="en-US" sz="2400" dirty="0"/>
              <a:t>Change expectations, environment or curriculum.</a:t>
            </a:r>
          </a:p>
          <a:p>
            <a:r>
              <a:rPr lang="en-US" altLang="en-US" sz="2400" dirty="0"/>
              <a:t>Remove yourself from the situation, if possible</a:t>
            </a:r>
          </a:p>
        </p:txBody>
      </p:sp>
      <p:sp>
        <p:nvSpPr>
          <p:cNvPr id="3" name="Content Placeholder 3"/>
          <p:cNvSpPr>
            <a:spLocks noGrp="1"/>
          </p:cNvSpPr>
          <p:nvPr>
            <p:ph sz="quarter" idx="13"/>
          </p:nvPr>
        </p:nvSpPr>
        <p:spPr>
          <a:xfrm>
            <a:off x="5410200" y="1524000"/>
            <a:ext cx="32766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44589770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When the Problem is the Child’s</a:t>
            </a:r>
            <a:endParaRPr lang="en-US" sz="2000" b="0" dirty="0"/>
          </a:p>
        </p:txBody>
      </p:sp>
      <p:sp>
        <p:nvSpPr>
          <p:cNvPr id="2" name="Content Placeholder 2"/>
          <p:cNvSpPr>
            <a:spLocks noGrp="1"/>
          </p:cNvSpPr>
          <p:nvPr>
            <p:ph sz="quarter" idx="12"/>
          </p:nvPr>
        </p:nvSpPr>
        <p:spPr>
          <a:xfrm>
            <a:off x="457200" y="1524000"/>
            <a:ext cx="4724400" cy="4572000"/>
          </a:xfrm>
        </p:spPr>
        <p:txBody>
          <a:bodyPr/>
          <a:lstStyle/>
          <a:p>
            <a:r>
              <a:rPr lang="en-US" sz="2400" dirty="0"/>
              <a:t>Adults can help children solve their problems by:</a:t>
            </a:r>
          </a:p>
          <a:p>
            <a:r>
              <a:rPr lang="en-US" sz="2400" dirty="0"/>
              <a:t>Reflective listening</a:t>
            </a:r>
          </a:p>
          <a:p>
            <a:r>
              <a:rPr lang="en-US" sz="2400" dirty="0"/>
              <a:t>Relating consequences</a:t>
            </a:r>
          </a:p>
          <a:p>
            <a:r>
              <a:rPr lang="en-US" sz="2400" dirty="0"/>
              <a:t>Coaching skills</a:t>
            </a:r>
          </a:p>
          <a:p>
            <a:r>
              <a:rPr lang="en-US" sz="2400" dirty="0"/>
              <a:t>Helping with unmet needs</a:t>
            </a:r>
          </a:p>
          <a:p>
            <a:r>
              <a:rPr lang="en-US" sz="2400" dirty="0"/>
              <a:t>Not reinforcing undesirable behavior</a:t>
            </a:r>
          </a:p>
        </p:txBody>
      </p:sp>
      <p:sp>
        <p:nvSpPr>
          <p:cNvPr id="3" name="Content Placeholder 3"/>
          <p:cNvSpPr>
            <a:spLocks noGrp="1"/>
          </p:cNvSpPr>
          <p:nvPr>
            <p:ph sz="quarter" idx="13"/>
          </p:nvPr>
        </p:nvSpPr>
        <p:spPr>
          <a:xfrm>
            <a:off x="5410200" y="1524000"/>
            <a:ext cx="32766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146220601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Learning Objectives</a:t>
            </a:r>
            <a:endParaRPr lang="en-US" dirty="0"/>
          </a:p>
        </p:txBody>
      </p:sp>
      <p:sp>
        <p:nvSpPr>
          <p:cNvPr id="5" name="Content Placeholder 2"/>
          <p:cNvSpPr>
            <a:spLocks noGrp="1" noChangeArrowheads="1"/>
          </p:cNvSpPr>
          <p:nvPr>
            <p:ph idx="1"/>
          </p:nvPr>
        </p:nvSpPr>
        <p:spPr/>
        <p:txBody>
          <a:bodyPr/>
          <a:lstStyle/>
          <a:p>
            <a:pPr marL="0" indent="0">
              <a:buNone/>
            </a:pPr>
            <a:r>
              <a:rPr lang="en-US" b="1" dirty="0" smtClean="0">
                <a:solidFill>
                  <a:schemeClr val="bg2"/>
                </a:solidFill>
              </a:rPr>
              <a:t>15.1</a:t>
            </a:r>
            <a:r>
              <a:rPr lang="en-US" dirty="0" smtClean="0"/>
              <a:t> Match causes of behavior problems to related guidance approaches</a:t>
            </a:r>
          </a:p>
          <a:p>
            <a:pPr marL="0" indent="0">
              <a:buNone/>
            </a:pPr>
            <a:r>
              <a:rPr lang="en-US" b="1" dirty="0" smtClean="0">
                <a:solidFill>
                  <a:schemeClr val="bg2"/>
                </a:solidFill>
              </a:rPr>
              <a:t>15.2</a:t>
            </a:r>
            <a:r>
              <a:rPr lang="en-US" dirty="0" smtClean="0"/>
              <a:t> Plan thoughtful and reasoned responses to undesirable behaviors</a:t>
            </a:r>
            <a:endParaRPr lang="en-US" dirty="0"/>
          </a:p>
        </p:txBody>
      </p:sp>
    </p:spTree>
    <p:extLst>
      <p:ext uri="{BB962C8B-B14F-4D97-AF65-F5344CB8AC3E}">
        <p14:creationId xmlns:p14="http://schemas.microsoft.com/office/powerpoint/2010/main" val="915836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Taking Time for Discipline</a:t>
            </a:r>
            <a:endParaRPr lang="en-US" sz="2000" b="0" dirty="0"/>
          </a:p>
        </p:txBody>
      </p:sp>
      <p:sp>
        <p:nvSpPr>
          <p:cNvPr id="2" name="Content Placeholder 2"/>
          <p:cNvSpPr>
            <a:spLocks noGrp="1"/>
          </p:cNvSpPr>
          <p:nvPr>
            <p:ph sz="quarter" idx="12"/>
          </p:nvPr>
        </p:nvSpPr>
        <p:spPr>
          <a:xfrm>
            <a:off x="457200" y="1524000"/>
            <a:ext cx="3352800" cy="4572000"/>
          </a:xfrm>
        </p:spPr>
        <p:txBody>
          <a:bodyPr/>
          <a:lstStyle/>
          <a:p>
            <a:pPr marL="0" indent="0">
              <a:buNone/>
            </a:pPr>
            <a:r>
              <a:rPr lang="en-US" sz="2400" dirty="0">
                <a:solidFill>
                  <a:schemeClr val="bg1"/>
                </a:solidFill>
              </a:rPr>
              <a:t>This empty pane is for trainer reference</a:t>
            </a:r>
          </a:p>
        </p:txBody>
      </p:sp>
      <p:sp>
        <p:nvSpPr>
          <p:cNvPr id="3" name="Content Placeholder 3"/>
          <p:cNvSpPr>
            <a:spLocks noGrp="1"/>
          </p:cNvSpPr>
          <p:nvPr>
            <p:ph sz="quarter" idx="13"/>
          </p:nvPr>
        </p:nvSpPr>
        <p:spPr>
          <a:xfrm>
            <a:off x="4038600" y="1524000"/>
            <a:ext cx="4648200" cy="4572000"/>
          </a:xfrm>
        </p:spPr>
        <p:txBody>
          <a:bodyPr/>
          <a:lstStyle/>
          <a:p>
            <a:r>
              <a:rPr lang="en-US" altLang="en-US" sz="2400" dirty="0"/>
              <a:t>Effective Discipline takes Time:</a:t>
            </a:r>
          </a:p>
          <a:p>
            <a:r>
              <a:rPr lang="en-US" altLang="en-US" sz="2400" dirty="0"/>
              <a:t>Time for children to learn</a:t>
            </a:r>
          </a:p>
          <a:p>
            <a:r>
              <a:rPr lang="en-US" altLang="en-US" sz="2400" dirty="0"/>
              <a:t>Time for adult and child cool-downs</a:t>
            </a:r>
          </a:p>
          <a:p>
            <a:r>
              <a:rPr lang="en-US" altLang="en-US" sz="2400" dirty="0"/>
              <a:t>Time for adults to plan strategies</a:t>
            </a:r>
          </a:p>
          <a:p>
            <a:r>
              <a:rPr lang="en-US" altLang="en-US" sz="2400" dirty="0"/>
              <a:t>Time to communicate with families</a:t>
            </a:r>
          </a:p>
        </p:txBody>
      </p:sp>
    </p:spTree>
    <p:extLst>
      <p:ext uri="{BB962C8B-B14F-4D97-AF65-F5344CB8AC3E}">
        <p14:creationId xmlns:p14="http://schemas.microsoft.com/office/powerpoint/2010/main" val="117530179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Safety First</a:t>
            </a:r>
            <a:endParaRPr lang="en-US" sz="2000" b="0" dirty="0"/>
          </a:p>
        </p:txBody>
      </p:sp>
      <p:sp>
        <p:nvSpPr>
          <p:cNvPr id="2" name="Content Placeholder 2"/>
          <p:cNvSpPr>
            <a:spLocks noGrp="1"/>
          </p:cNvSpPr>
          <p:nvPr>
            <p:ph sz="quarter" idx="12"/>
          </p:nvPr>
        </p:nvSpPr>
        <p:spPr>
          <a:xfrm>
            <a:off x="457200" y="1524000"/>
            <a:ext cx="4724400" cy="4572000"/>
          </a:xfrm>
        </p:spPr>
        <p:txBody>
          <a:bodyPr/>
          <a:lstStyle/>
          <a:p>
            <a:r>
              <a:rPr lang="en-US" sz="2400" dirty="0"/>
              <a:t>Keeping children safe is a first priority.</a:t>
            </a:r>
          </a:p>
          <a:p>
            <a:r>
              <a:rPr lang="en-US" sz="2400" dirty="0"/>
              <a:t>In an emergency you must first stop unsafe behaviors or assist a child who is injured.</a:t>
            </a:r>
          </a:p>
          <a:p>
            <a:r>
              <a:rPr lang="en-US" sz="2400" dirty="0"/>
              <a:t>It is not a “teachable moment” when children are in danger.</a:t>
            </a:r>
          </a:p>
          <a:p>
            <a:r>
              <a:rPr lang="en-US" sz="2400" dirty="0"/>
              <a:t>After the crisis you can evaluate and discuss</a:t>
            </a:r>
          </a:p>
        </p:txBody>
      </p:sp>
      <p:sp>
        <p:nvSpPr>
          <p:cNvPr id="3" name="Content Placeholder 3"/>
          <p:cNvSpPr>
            <a:spLocks noGrp="1"/>
          </p:cNvSpPr>
          <p:nvPr>
            <p:ph sz="quarter" idx="13"/>
          </p:nvPr>
        </p:nvSpPr>
        <p:spPr>
          <a:xfrm>
            <a:off x="5410200" y="1524000"/>
            <a:ext cx="32766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131667139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Evaluating Guidance Programs</a:t>
            </a:r>
            <a:endParaRPr lang="en-US" sz="2000" b="0" dirty="0"/>
          </a:p>
        </p:txBody>
      </p:sp>
      <p:sp>
        <p:nvSpPr>
          <p:cNvPr id="2" name="Content Placeholder 2"/>
          <p:cNvSpPr>
            <a:spLocks noGrp="1"/>
          </p:cNvSpPr>
          <p:nvPr>
            <p:ph sz="quarter" idx="12"/>
          </p:nvPr>
        </p:nvSpPr>
        <p:spPr>
          <a:xfrm>
            <a:off x="457200" y="1524000"/>
            <a:ext cx="3124200" cy="4572000"/>
          </a:xfrm>
        </p:spPr>
        <p:txBody>
          <a:bodyPr/>
          <a:lstStyle/>
          <a:p>
            <a:pPr marL="0" indent="0">
              <a:buNone/>
            </a:pPr>
            <a:r>
              <a:rPr lang="en-US" sz="2400" dirty="0">
                <a:solidFill>
                  <a:schemeClr val="bg1"/>
                </a:solidFill>
              </a:rPr>
              <a:t>This empty pane is for trainer reference</a:t>
            </a:r>
          </a:p>
        </p:txBody>
      </p:sp>
      <p:sp>
        <p:nvSpPr>
          <p:cNvPr id="3" name="Content Placeholder 3"/>
          <p:cNvSpPr>
            <a:spLocks noGrp="1"/>
          </p:cNvSpPr>
          <p:nvPr>
            <p:ph sz="quarter" idx="13"/>
          </p:nvPr>
        </p:nvSpPr>
        <p:spPr>
          <a:xfrm>
            <a:off x="3810000" y="1524000"/>
            <a:ext cx="4876800" cy="4572000"/>
          </a:xfrm>
        </p:spPr>
        <p:txBody>
          <a:bodyPr/>
          <a:lstStyle/>
          <a:p>
            <a:r>
              <a:rPr lang="en-US" sz="2400" dirty="0"/>
              <a:t>We hope you will use what you learned from this book to help you evaluate guidance programs.</a:t>
            </a:r>
          </a:p>
          <a:p>
            <a:r>
              <a:rPr lang="en-US" sz="2400" dirty="0"/>
              <a:t>Do not accept programs that ignore the cause of behavior, use rewards or otherwise disrespect children.</a:t>
            </a:r>
          </a:p>
          <a:p>
            <a:r>
              <a:rPr lang="en-US" sz="2400" dirty="0"/>
              <a:t>Many programs for “violence prevention” aim to manage behavior and focus on symptoms rather than causes.</a:t>
            </a:r>
          </a:p>
        </p:txBody>
      </p:sp>
    </p:spTree>
    <p:extLst>
      <p:ext uri="{BB962C8B-B14F-4D97-AF65-F5344CB8AC3E}">
        <p14:creationId xmlns:p14="http://schemas.microsoft.com/office/powerpoint/2010/main" val="291678457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Is it Worth it? You decide:</a:t>
            </a:r>
            <a:endParaRPr lang="en-US" sz="2000" b="0" dirty="0"/>
          </a:p>
        </p:txBody>
      </p:sp>
      <p:sp>
        <p:nvSpPr>
          <p:cNvPr id="2" name="Content Placeholder 2"/>
          <p:cNvSpPr>
            <a:spLocks noGrp="1"/>
          </p:cNvSpPr>
          <p:nvPr>
            <p:ph sz="quarter" idx="12"/>
          </p:nvPr>
        </p:nvSpPr>
        <p:spPr>
          <a:xfrm>
            <a:off x="457200" y="1524000"/>
            <a:ext cx="4724400" cy="4572000"/>
          </a:xfrm>
        </p:spPr>
        <p:txBody>
          <a:bodyPr/>
          <a:lstStyle/>
          <a:p>
            <a:r>
              <a:rPr lang="en-US" altLang="en-US" sz="2200" dirty="0"/>
              <a:t>The quick fix approaches commonly used have poor long-term results.</a:t>
            </a:r>
          </a:p>
          <a:p>
            <a:r>
              <a:rPr lang="en-US" altLang="en-US" sz="2200" dirty="0"/>
              <a:t>Those using them end up repeating the same approaches to the same problems over and over.</a:t>
            </a:r>
          </a:p>
          <a:p>
            <a:r>
              <a:rPr lang="en-US" altLang="en-US" sz="2200" dirty="0"/>
              <a:t>No real progress is made because the real issue is ignored</a:t>
            </a:r>
            <a:r>
              <a:rPr lang="en-US" altLang="en-US" sz="2200" dirty="0" smtClean="0"/>
              <a:t>.</a:t>
            </a:r>
            <a:endParaRPr lang="en-US" altLang="en-US" sz="2200" dirty="0"/>
          </a:p>
          <a:p>
            <a:r>
              <a:rPr lang="en-US" altLang="en-US" sz="2200" dirty="0"/>
              <a:t>Ignoring the cause often creates bigger problems.</a:t>
            </a:r>
          </a:p>
          <a:p>
            <a:r>
              <a:rPr lang="en-US" altLang="en-US" sz="2200" dirty="0"/>
              <a:t>Ignoring the cause ultimately takes more time.</a:t>
            </a:r>
          </a:p>
        </p:txBody>
      </p:sp>
      <p:sp>
        <p:nvSpPr>
          <p:cNvPr id="3" name="Content Placeholder 3"/>
          <p:cNvSpPr>
            <a:spLocks noGrp="1"/>
          </p:cNvSpPr>
          <p:nvPr>
            <p:ph sz="quarter" idx="13"/>
          </p:nvPr>
        </p:nvSpPr>
        <p:spPr>
          <a:xfrm>
            <a:off x="5410200" y="1524000"/>
            <a:ext cx="3276600" cy="4572000"/>
          </a:xfrm>
        </p:spPr>
        <p:txBody>
          <a:bodyPr/>
          <a:lstStyle/>
          <a:p>
            <a:pPr marL="0" indent="0">
              <a:buNone/>
            </a:pPr>
            <a:r>
              <a:rPr lang="en-US" sz="2200" dirty="0">
                <a:solidFill>
                  <a:schemeClr val="bg1"/>
                </a:solidFill>
              </a:rPr>
              <a:t>This empty pane is for trainer reference</a:t>
            </a:r>
          </a:p>
        </p:txBody>
      </p:sp>
    </p:spTree>
    <p:extLst>
      <p:ext uri="{BB962C8B-B14F-4D97-AF65-F5344CB8AC3E}">
        <p14:creationId xmlns:p14="http://schemas.microsoft.com/office/powerpoint/2010/main" val="412985301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Title 1"/>
          <p:cNvSpPr txBox="1">
            <a:spLocks noGrp="1"/>
          </p:cNvSpPr>
          <p:nvPr>
            <p:ph type="title"/>
          </p:nvPr>
        </p:nvSpPr>
        <p:spPr/>
        <p:txBody>
          <a:bodyPr/>
          <a:lstStyle/>
          <a:p>
            <a:pPr lvl="0"/>
            <a:r>
              <a:rPr lang="en-US" dirty="0" smtClean="0"/>
              <a:t>Copyright</a:t>
            </a:r>
            <a:endParaRPr lang="en-US" dirty="0"/>
          </a:p>
        </p:txBody>
      </p:sp>
      <p:pic>
        <p:nvPicPr>
          <p:cNvPr id="386" name="Picture 2"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preferRelativeResize="0"/>
          <p:nvPr/>
        </p:nvPicPr>
        <p:blipFill>
          <a:blip r:embed="rId3">
            <a:alphaModFix/>
          </a:blip>
          <a:stretch>
            <a:fillRect/>
          </a:stretch>
        </p:blipFill>
        <p:spPr>
          <a:xfrm>
            <a:off x="990600" y="2286000"/>
            <a:ext cx="7419975" cy="2466975"/>
          </a:xfrm>
          <a:prstGeom prst="rect">
            <a:avLst/>
          </a:prstGeom>
          <a:noFill/>
          <a:ln>
            <a:noFill/>
          </a:ln>
        </p:spPr>
      </p:pic>
    </p:spTree>
    <p:extLst>
      <p:ext uri="{BB962C8B-B14F-4D97-AF65-F5344CB8AC3E}">
        <p14:creationId xmlns:p14="http://schemas.microsoft.com/office/powerpoint/2010/main" val="388302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US" altLang="en-US" dirty="0" smtClean="0"/>
              <a:t>Big Ideas of Chapter 15</a:t>
            </a:r>
            <a:endParaRPr lang="en-US" dirty="0"/>
          </a:p>
        </p:txBody>
      </p:sp>
      <p:sp>
        <p:nvSpPr>
          <p:cNvPr id="4" name="Content Placeholder 2"/>
          <p:cNvSpPr>
            <a:spLocks noGrp="1" noChangeArrowheads="1"/>
          </p:cNvSpPr>
          <p:nvPr>
            <p:ph idx="1"/>
          </p:nvPr>
        </p:nvSpPr>
        <p:spPr/>
        <p:txBody>
          <a:bodyPr/>
          <a:lstStyle/>
          <a:p>
            <a:r>
              <a:rPr lang="en-US" altLang="en-US" dirty="0" smtClean="0"/>
              <a:t>Match causes of behavior problems to related approaches</a:t>
            </a:r>
          </a:p>
          <a:p>
            <a:r>
              <a:rPr lang="en-US" altLang="en-US" dirty="0" smtClean="0"/>
              <a:t>Plan thoughtful and reasoned responses to undesired behaviors</a:t>
            </a:r>
          </a:p>
        </p:txBody>
      </p:sp>
    </p:spTree>
    <p:extLst>
      <p:ext uri="{BB962C8B-B14F-4D97-AF65-F5344CB8AC3E}">
        <p14:creationId xmlns:p14="http://schemas.microsoft.com/office/powerpoint/2010/main" val="1846351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Guides </a:t>
            </a:r>
            <a:r>
              <a:rPr lang="en-US" dirty="0" smtClean="0"/>
              <a:t>For </a:t>
            </a:r>
            <a:r>
              <a:rPr lang="en-US" dirty="0"/>
              <a:t>Putting </a:t>
            </a:r>
            <a:r>
              <a:rPr lang="en-US" dirty="0" smtClean="0"/>
              <a:t>It </a:t>
            </a:r>
            <a:r>
              <a:rPr lang="en-US" dirty="0"/>
              <a:t>A</a:t>
            </a:r>
            <a:r>
              <a:rPr lang="en-US" dirty="0" smtClean="0"/>
              <a:t>ll </a:t>
            </a:r>
            <a:r>
              <a:rPr lang="en-US" dirty="0"/>
              <a:t>Together</a:t>
            </a:r>
          </a:p>
        </p:txBody>
      </p:sp>
      <p:sp>
        <p:nvSpPr>
          <p:cNvPr id="2" name="Content Placeholder 2"/>
          <p:cNvSpPr>
            <a:spLocks noGrp="1"/>
          </p:cNvSpPr>
          <p:nvPr>
            <p:ph sz="quarter" idx="12"/>
          </p:nvPr>
        </p:nvSpPr>
        <p:spPr>
          <a:xfrm>
            <a:off x="457200" y="1524000"/>
            <a:ext cx="3505200" cy="4572000"/>
          </a:xfrm>
        </p:spPr>
        <p:txBody>
          <a:bodyPr/>
          <a:lstStyle/>
          <a:p>
            <a:r>
              <a:rPr lang="en-US" altLang="en-US" sz="2000" dirty="0"/>
              <a:t>This text does not offer a recipe for no-fail discipline, but rather assistance in analyzing individual problems and matching them with appropriate approaches.</a:t>
            </a:r>
          </a:p>
          <a:p>
            <a:r>
              <a:rPr lang="en-US" altLang="en-US" sz="2000" dirty="0"/>
              <a:t>Use your judgement to examine your goals.</a:t>
            </a:r>
          </a:p>
          <a:p>
            <a:r>
              <a:rPr lang="en-US" altLang="en-US" sz="2000" dirty="0"/>
              <a:t>We advocate for long terms goals of enhancing self esteem, self discipline and moral autonomy.</a:t>
            </a:r>
          </a:p>
        </p:txBody>
      </p:sp>
      <p:sp>
        <p:nvSpPr>
          <p:cNvPr id="3" name="Content Placeholder 3"/>
          <p:cNvSpPr>
            <a:spLocks noGrp="1"/>
          </p:cNvSpPr>
          <p:nvPr>
            <p:ph sz="quarter" idx="13"/>
          </p:nvPr>
        </p:nvSpPr>
        <p:spPr>
          <a:xfrm>
            <a:off x="4191000" y="1524000"/>
            <a:ext cx="4495800" cy="4572000"/>
          </a:xfrm>
        </p:spPr>
        <p:txBody>
          <a:bodyPr/>
          <a:lstStyle/>
          <a:p>
            <a:pPr marL="0" indent="0">
              <a:buNone/>
            </a:pPr>
            <a:r>
              <a:rPr lang="en-US" altLang="en-US" sz="2000" b="1" dirty="0">
                <a:ea typeface="Verdana" panose="020B0604030504040204" pitchFamily="34" charset="0"/>
                <a:cs typeface="Verdana" panose="020B0604030504040204" pitchFamily="34" charset="0"/>
              </a:rPr>
              <a:t>Note to instructors: Throughout this </a:t>
            </a:r>
            <a:r>
              <a:rPr lang="en-US" altLang="en-US" sz="2000" b="1" dirty="0" smtClean="0">
                <a:ea typeface="Verdana" panose="020B0604030504040204" pitchFamily="34" charset="0"/>
                <a:cs typeface="Verdana" panose="020B0604030504040204" pitchFamily="34" charset="0"/>
              </a:rPr>
              <a:t>p</a:t>
            </a:r>
            <a:r>
              <a:rPr lang="en-US" altLang="en-US" sz="100" b="1" dirty="0" smtClean="0">
                <a:ea typeface="Verdana" panose="020B0604030504040204" pitchFamily="34" charset="0"/>
                <a:cs typeface="Verdana" panose="020B0604030504040204" pitchFamily="34" charset="0"/>
              </a:rPr>
              <a:t> </a:t>
            </a:r>
            <a:r>
              <a:rPr lang="en-US" altLang="en-US" sz="2000" b="1" dirty="0" smtClean="0">
                <a:ea typeface="Verdana" panose="020B0604030504040204" pitchFamily="34" charset="0"/>
                <a:cs typeface="Verdana" panose="020B0604030504040204" pitchFamily="34" charset="0"/>
              </a:rPr>
              <a:t>p</a:t>
            </a:r>
            <a:r>
              <a:rPr lang="en-US" altLang="en-US" sz="100" b="1" dirty="0" smtClean="0">
                <a:ea typeface="Verdana" panose="020B0604030504040204" pitchFamily="34" charset="0"/>
                <a:cs typeface="Verdana" panose="020B0604030504040204" pitchFamily="34" charset="0"/>
              </a:rPr>
              <a:t> </a:t>
            </a:r>
            <a:r>
              <a:rPr lang="en-US" altLang="en-US" sz="2000" b="1" dirty="0" smtClean="0">
                <a:ea typeface="Verdana" panose="020B0604030504040204" pitchFamily="34" charset="0"/>
                <a:cs typeface="Verdana" panose="020B0604030504040204" pitchFamily="34" charset="0"/>
              </a:rPr>
              <a:t>t</a:t>
            </a:r>
            <a:r>
              <a:rPr lang="en-US" altLang="en-US" sz="2000" b="1" dirty="0">
                <a:ea typeface="Verdana" panose="020B0604030504040204" pitchFamily="34" charset="0"/>
                <a:cs typeface="Verdana" panose="020B0604030504040204" pitchFamily="34" charset="0"/>
              </a:rPr>
              <a:t>, there are spaces created where you can insert your own graphics for  more visual appeal.  Click on the empty block (like this space) and add your photos or clip art</a:t>
            </a:r>
            <a:r>
              <a:rPr lang="en-US" altLang="en-US" sz="2000" b="1" dirty="0" smtClean="0">
                <a:ea typeface="Verdana" panose="020B0604030504040204" pitchFamily="34" charset="0"/>
                <a:cs typeface="Verdana" panose="020B0604030504040204" pitchFamily="34" charset="0"/>
              </a:rPr>
              <a:t>.</a:t>
            </a:r>
            <a:endParaRPr lang="en-US" altLang="en-US" sz="2000" b="1" dirty="0">
              <a:ea typeface="Verdana" panose="020B0604030504040204" pitchFamily="34" charset="0"/>
              <a:cs typeface="Verdana" panose="020B0604030504040204" pitchFamily="34" charset="0"/>
            </a:endParaRPr>
          </a:p>
          <a:p>
            <a:pPr marL="0" indent="0">
              <a:buNone/>
            </a:pPr>
            <a:r>
              <a:rPr lang="en-US" altLang="en-US" sz="2000" b="1" dirty="0">
                <a:ea typeface="Verdana" panose="020B0604030504040204" pitchFamily="34" charset="0"/>
                <a:cs typeface="Verdana" panose="020B0604030504040204" pitchFamily="34" charset="0"/>
              </a:rPr>
              <a:t>The best PowerPoint presentations include visuals, links and not too many words.  For copyright reasons and to keep the files a manageable size, Pearson does not include these elements, but the authors have formatted this p</a:t>
            </a:r>
            <a:r>
              <a:rPr lang="en-US" altLang="en-US" sz="100" b="1" dirty="0">
                <a:ea typeface="Verdana" panose="020B0604030504040204" pitchFamily="34" charset="0"/>
                <a:cs typeface="Verdana" panose="020B0604030504040204" pitchFamily="34" charset="0"/>
              </a:rPr>
              <a:t> </a:t>
            </a:r>
            <a:r>
              <a:rPr lang="en-US" altLang="en-US" sz="2000" b="1" dirty="0">
                <a:ea typeface="Verdana" panose="020B0604030504040204" pitchFamily="34" charset="0"/>
                <a:cs typeface="Verdana" panose="020B0604030504040204" pitchFamily="34" charset="0"/>
              </a:rPr>
              <a:t>p</a:t>
            </a:r>
            <a:r>
              <a:rPr lang="en-US" altLang="en-US" sz="100" b="1" dirty="0">
                <a:ea typeface="Verdana" panose="020B0604030504040204" pitchFamily="34" charset="0"/>
                <a:cs typeface="Verdana" panose="020B0604030504040204" pitchFamily="34" charset="0"/>
              </a:rPr>
              <a:t> </a:t>
            </a:r>
            <a:r>
              <a:rPr lang="en-US" altLang="en-US" sz="2000" b="1" dirty="0">
                <a:ea typeface="Verdana" panose="020B0604030504040204" pitchFamily="34" charset="0"/>
                <a:cs typeface="Verdana" panose="020B0604030504040204" pitchFamily="34" charset="0"/>
              </a:rPr>
              <a:t>t to make it easy for you to modify</a:t>
            </a:r>
            <a:r>
              <a:rPr lang="en-US" altLang="en-US" sz="2000" b="1" dirty="0" smtClean="0">
                <a:ea typeface="Verdana" panose="020B0604030504040204" pitchFamily="34" charset="0"/>
                <a:cs typeface="Verdana" panose="020B0604030504040204" pitchFamily="34" charset="0"/>
              </a:rPr>
              <a:t>.</a:t>
            </a:r>
            <a:endParaRPr lang="en-US" altLang="en-US" sz="2000" b="1"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095454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Do No Harm</a:t>
            </a:r>
            <a:endParaRPr lang="en-US" sz="2000" b="0" dirty="0"/>
          </a:p>
        </p:txBody>
      </p:sp>
      <p:sp>
        <p:nvSpPr>
          <p:cNvPr id="2" name="Content Placeholder 2"/>
          <p:cNvSpPr>
            <a:spLocks noGrp="1"/>
          </p:cNvSpPr>
          <p:nvPr>
            <p:ph sz="quarter" idx="12"/>
          </p:nvPr>
        </p:nvSpPr>
        <p:spPr>
          <a:xfrm>
            <a:off x="457200" y="1524000"/>
            <a:ext cx="3352800" cy="4572000"/>
          </a:xfrm>
        </p:spPr>
        <p:txBody>
          <a:bodyPr/>
          <a:lstStyle/>
          <a:p>
            <a:pPr marL="0" indent="0">
              <a:buNone/>
            </a:pPr>
            <a:r>
              <a:rPr lang="en-US" sz="2400" dirty="0">
                <a:solidFill>
                  <a:schemeClr val="bg1"/>
                </a:solidFill>
              </a:rPr>
              <a:t>This empty pane is for trainer reference</a:t>
            </a:r>
          </a:p>
        </p:txBody>
      </p:sp>
      <p:sp>
        <p:nvSpPr>
          <p:cNvPr id="3" name="Content Placeholder 3"/>
          <p:cNvSpPr>
            <a:spLocks noGrp="1"/>
          </p:cNvSpPr>
          <p:nvPr>
            <p:ph sz="quarter" idx="13"/>
          </p:nvPr>
        </p:nvSpPr>
        <p:spPr>
          <a:xfrm>
            <a:off x="4038600" y="1524000"/>
            <a:ext cx="4648200" cy="4572000"/>
          </a:xfrm>
        </p:spPr>
        <p:txBody>
          <a:bodyPr/>
          <a:lstStyle/>
          <a:p>
            <a:r>
              <a:rPr lang="en-US" sz="2400" dirty="0"/>
              <a:t>It is crucial that no discipline approach should damage children’s growth in self esteem, self discipline or moral autonomy.</a:t>
            </a:r>
          </a:p>
          <a:p>
            <a:r>
              <a:rPr lang="en-US" sz="2400" dirty="0"/>
              <a:t>Rewards, punishment and other coercive approaches have become common practice; teachers must recognize these work against the long term goal of self discipline.</a:t>
            </a:r>
          </a:p>
        </p:txBody>
      </p:sp>
    </p:spTree>
    <p:extLst>
      <p:ext uri="{BB962C8B-B14F-4D97-AF65-F5344CB8AC3E}">
        <p14:creationId xmlns:p14="http://schemas.microsoft.com/office/powerpoint/2010/main" val="419597413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When Teachers Understand</a:t>
            </a:r>
            <a:endParaRPr lang="en-US" sz="2000" b="0" dirty="0"/>
          </a:p>
        </p:txBody>
      </p:sp>
      <p:sp>
        <p:nvSpPr>
          <p:cNvPr id="2" name="Content Placeholder 2"/>
          <p:cNvSpPr>
            <a:spLocks noGrp="1"/>
          </p:cNvSpPr>
          <p:nvPr>
            <p:ph sz="quarter" idx="12"/>
          </p:nvPr>
        </p:nvSpPr>
        <p:spPr>
          <a:xfrm>
            <a:off x="457200" y="1524000"/>
            <a:ext cx="4648200" cy="4572000"/>
          </a:xfrm>
        </p:spPr>
        <p:txBody>
          <a:bodyPr/>
          <a:lstStyle/>
          <a:p>
            <a:r>
              <a:rPr lang="en-US" sz="2400" dirty="0"/>
              <a:t>Schools are beginning to understand that traditional punitive practices are not working because they do not deal with the cause of the child’s problems</a:t>
            </a:r>
          </a:p>
          <a:p>
            <a:r>
              <a:rPr lang="en-US" sz="2400" dirty="0"/>
              <a:t>Teachers are learning that misbehavior is a window into the child’s neurological state</a:t>
            </a:r>
            <a:r>
              <a:rPr lang="en-US" sz="2400" dirty="0" smtClean="0"/>
              <a:t>!</a:t>
            </a:r>
            <a:endParaRPr lang="en-US" sz="2400" dirty="0"/>
          </a:p>
          <a:p>
            <a:r>
              <a:rPr lang="en-US" sz="2400" dirty="0"/>
              <a:t>Behavior is a way of communicating needs</a:t>
            </a:r>
            <a:r>
              <a:rPr lang="en-US" sz="2400" dirty="0" smtClean="0"/>
              <a:t>.</a:t>
            </a:r>
            <a:endParaRPr lang="en-US" sz="2400" dirty="0"/>
          </a:p>
        </p:txBody>
      </p:sp>
      <p:sp>
        <p:nvSpPr>
          <p:cNvPr id="3" name="Content Placeholder 3"/>
          <p:cNvSpPr>
            <a:spLocks noGrp="1"/>
          </p:cNvSpPr>
          <p:nvPr>
            <p:ph sz="quarter" idx="13"/>
          </p:nvPr>
        </p:nvSpPr>
        <p:spPr>
          <a:xfrm>
            <a:off x="5486400" y="1524000"/>
            <a:ext cx="32004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393683307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Matching Problems Causes to Guidance Approaches</a:t>
            </a:r>
            <a:endParaRPr lang="en-US" sz="2000" b="0" dirty="0"/>
          </a:p>
        </p:txBody>
      </p:sp>
      <p:sp>
        <p:nvSpPr>
          <p:cNvPr id="2" name="Content Placeholder 2"/>
          <p:cNvSpPr>
            <a:spLocks noGrp="1"/>
          </p:cNvSpPr>
          <p:nvPr>
            <p:ph sz="quarter" idx="12"/>
          </p:nvPr>
        </p:nvSpPr>
        <p:spPr>
          <a:xfrm>
            <a:off x="457200" y="1524000"/>
            <a:ext cx="4876800" cy="4572000"/>
          </a:xfrm>
        </p:spPr>
        <p:txBody>
          <a:bodyPr/>
          <a:lstStyle/>
          <a:p>
            <a:r>
              <a:rPr lang="en-US" sz="2300" dirty="0"/>
              <a:t>Sometimes in an emergency you must act quickly and decisively.</a:t>
            </a:r>
          </a:p>
          <a:p>
            <a:r>
              <a:rPr lang="en-US" sz="2300" dirty="0"/>
              <a:t>Most of the time, or after an emergency is over, you can think about the best way to resolve a discipline problem.</a:t>
            </a:r>
          </a:p>
          <a:p>
            <a:r>
              <a:rPr lang="en-US" sz="2300" dirty="0"/>
              <a:t>Causes are not always obvious; it may take serious study or trial and error to get to the root of the matter.</a:t>
            </a:r>
          </a:p>
          <a:p>
            <a:r>
              <a:rPr lang="en-US" sz="2300" dirty="0"/>
              <a:t>The next slides explore </a:t>
            </a:r>
            <a:r>
              <a:rPr lang="en-US" sz="2300" dirty="0" smtClean="0"/>
              <a:t>Figure </a:t>
            </a:r>
            <a:r>
              <a:rPr lang="en-US" sz="2300" dirty="0"/>
              <a:t>15-1</a:t>
            </a:r>
          </a:p>
        </p:txBody>
      </p:sp>
      <p:sp>
        <p:nvSpPr>
          <p:cNvPr id="3" name="Content Placeholder 3"/>
          <p:cNvSpPr>
            <a:spLocks noGrp="1"/>
          </p:cNvSpPr>
          <p:nvPr>
            <p:ph sz="quarter" idx="13"/>
          </p:nvPr>
        </p:nvSpPr>
        <p:spPr>
          <a:xfrm>
            <a:off x="5715000" y="1524000"/>
            <a:ext cx="2971800" cy="4572000"/>
          </a:xfrm>
        </p:spPr>
        <p:txBody>
          <a:bodyPr/>
          <a:lstStyle/>
          <a:p>
            <a:pPr marL="0" indent="0">
              <a:buNone/>
            </a:pPr>
            <a:r>
              <a:rPr lang="en-US" sz="2400" dirty="0">
                <a:solidFill>
                  <a:schemeClr val="bg1"/>
                </a:solidFill>
              </a:rPr>
              <a:t>This empty pane is for trainer reference</a:t>
            </a:r>
          </a:p>
        </p:txBody>
      </p:sp>
    </p:spTree>
    <p:extLst>
      <p:ext uri="{BB962C8B-B14F-4D97-AF65-F5344CB8AC3E}">
        <p14:creationId xmlns:p14="http://schemas.microsoft.com/office/powerpoint/2010/main" val="216543272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Adults as the Cause of the Problem</a:t>
            </a:r>
            <a:endParaRPr lang="en-US" sz="2000" b="0" dirty="0"/>
          </a:p>
        </p:txBody>
      </p:sp>
      <p:sp>
        <p:nvSpPr>
          <p:cNvPr id="2" name="Content Placeholder 2"/>
          <p:cNvSpPr>
            <a:spLocks noGrp="1"/>
          </p:cNvSpPr>
          <p:nvPr>
            <p:ph sz="quarter" idx="12"/>
          </p:nvPr>
        </p:nvSpPr>
        <p:spPr>
          <a:xfrm>
            <a:off x="457200" y="1524000"/>
            <a:ext cx="3352800" cy="4572000"/>
          </a:xfrm>
        </p:spPr>
        <p:txBody>
          <a:bodyPr/>
          <a:lstStyle/>
          <a:p>
            <a:pPr marL="0" indent="0">
              <a:buNone/>
            </a:pPr>
            <a:r>
              <a:rPr lang="en-US" sz="2200" dirty="0">
                <a:solidFill>
                  <a:schemeClr val="bg1"/>
                </a:solidFill>
              </a:rPr>
              <a:t>This empty pane is for trainer reference</a:t>
            </a:r>
          </a:p>
        </p:txBody>
      </p:sp>
      <p:sp>
        <p:nvSpPr>
          <p:cNvPr id="3" name="Content Placeholder 3"/>
          <p:cNvSpPr>
            <a:spLocks noGrp="1"/>
          </p:cNvSpPr>
          <p:nvPr>
            <p:ph sz="quarter" idx="13"/>
          </p:nvPr>
        </p:nvSpPr>
        <p:spPr>
          <a:xfrm>
            <a:off x="4038600" y="1524000"/>
            <a:ext cx="4648200" cy="4572000"/>
          </a:xfrm>
        </p:spPr>
        <p:txBody>
          <a:bodyPr/>
          <a:lstStyle/>
          <a:p>
            <a:r>
              <a:rPr lang="en-US" altLang="en-US" sz="2200" dirty="0"/>
              <a:t>Some undesirable behaviors are actually caused by adults who don’t understand child development</a:t>
            </a:r>
            <a:endParaRPr lang="en-US" sz="2200" dirty="0"/>
          </a:p>
          <a:p>
            <a:r>
              <a:rPr lang="en-US" altLang="en-US" sz="2200" dirty="0"/>
              <a:t>Some age-typical behaviors of young children irritate adults.</a:t>
            </a:r>
          </a:p>
          <a:p>
            <a:r>
              <a:rPr lang="en-US" altLang="en-US" sz="2200" dirty="0"/>
              <a:t>Some adults set kids up for failure by expecting them to act more mature than they are able</a:t>
            </a:r>
            <a:r>
              <a:rPr lang="en-US" altLang="en-US" sz="2200" dirty="0" smtClean="0"/>
              <a:t>.</a:t>
            </a:r>
            <a:endParaRPr lang="en-US" altLang="en-US" sz="2200" dirty="0"/>
          </a:p>
          <a:p>
            <a:r>
              <a:rPr lang="en-US" altLang="en-US" sz="2200" dirty="0"/>
              <a:t>The “Discipline” approach in these situations is to change adult attitudes and expectations.</a:t>
            </a:r>
          </a:p>
        </p:txBody>
      </p:sp>
    </p:spTree>
    <p:extLst>
      <p:ext uri="{BB962C8B-B14F-4D97-AF65-F5344CB8AC3E}">
        <p14:creationId xmlns:p14="http://schemas.microsoft.com/office/powerpoint/2010/main" val="244943255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Missing Skills</a:t>
            </a:r>
            <a:endParaRPr lang="en-US" sz="2000" b="0" dirty="0"/>
          </a:p>
        </p:txBody>
      </p:sp>
      <p:sp>
        <p:nvSpPr>
          <p:cNvPr id="2" name="Content Placeholder 2"/>
          <p:cNvSpPr>
            <a:spLocks noGrp="1"/>
          </p:cNvSpPr>
          <p:nvPr>
            <p:ph sz="quarter" idx="12"/>
          </p:nvPr>
        </p:nvSpPr>
        <p:spPr>
          <a:xfrm>
            <a:off x="457200" y="1524000"/>
            <a:ext cx="3352800" cy="4572000"/>
          </a:xfrm>
        </p:spPr>
        <p:txBody>
          <a:bodyPr/>
          <a:lstStyle/>
          <a:p>
            <a:pPr marL="0" indent="0">
              <a:buNone/>
            </a:pPr>
            <a:r>
              <a:rPr lang="en-US" sz="2400" dirty="0">
                <a:solidFill>
                  <a:schemeClr val="bg1"/>
                </a:solidFill>
              </a:rPr>
              <a:t>This empty pane is for trainer reference</a:t>
            </a:r>
          </a:p>
        </p:txBody>
      </p:sp>
      <p:sp>
        <p:nvSpPr>
          <p:cNvPr id="3" name="Content Placeholder 3"/>
          <p:cNvSpPr>
            <a:spLocks noGrp="1"/>
          </p:cNvSpPr>
          <p:nvPr>
            <p:ph sz="quarter" idx="13"/>
          </p:nvPr>
        </p:nvSpPr>
        <p:spPr>
          <a:xfrm>
            <a:off x="4038600" y="1524000"/>
            <a:ext cx="4648200" cy="4572000"/>
          </a:xfrm>
        </p:spPr>
        <p:txBody>
          <a:bodyPr/>
          <a:lstStyle/>
          <a:p>
            <a:r>
              <a:rPr lang="en-US" sz="2400" dirty="0"/>
              <a:t>Children may lack physical, intellectual, social or emotional (P</a:t>
            </a:r>
            <a:r>
              <a:rPr lang="en-US" sz="100" dirty="0"/>
              <a:t> </a:t>
            </a:r>
            <a:r>
              <a:rPr lang="en-US" sz="2400" dirty="0"/>
              <a:t>I</a:t>
            </a:r>
            <a:r>
              <a:rPr lang="en-US" sz="100" dirty="0"/>
              <a:t> </a:t>
            </a:r>
            <a:r>
              <a:rPr lang="en-US" sz="2400" dirty="0"/>
              <a:t>E</a:t>
            </a:r>
            <a:r>
              <a:rPr lang="en-US" sz="100" dirty="0"/>
              <a:t> </a:t>
            </a:r>
            <a:r>
              <a:rPr lang="en-US" sz="2400" dirty="0"/>
              <a:t>S) skills.</a:t>
            </a:r>
          </a:p>
          <a:p>
            <a:r>
              <a:rPr lang="en-US" sz="2400" dirty="0"/>
              <a:t>The teacher’s job is to determine which skills need further developing and help the child learn the missing skills.</a:t>
            </a:r>
          </a:p>
        </p:txBody>
      </p:sp>
    </p:spTree>
    <p:extLst>
      <p:ext uri="{BB962C8B-B14F-4D97-AF65-F5344CB8AC3E}">
        <p14:creationId xmlns:p14="http://schemas.microsoft.com/office/powerpoint/2010/main" val="264941669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3880</TotalTime>
  <Words>1412</Words>
  <Application>Microsoft Office PowerPoint</Application>
  <PresentationFormat>On-screen Show (4:3)</PresentationFormat>
  <Paragraphs>151</Paragraphs>
  <Slides>24</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Noto Sans Symbols</vt:lpstr>
      <vt:lpstr>Times New Roman</vt:lpstr>
      <vt:lpstr>Verdana</vt:lpstr>
      <vt:lpstr>Wingdings</vt:lpstr>
      <vt:lpstr>508 Lecture</vt:lpstr>
      <vt:lpstr>Equation</vt:lpstr>
      <vt:lpstr>Constructive Guidance and Discipline: Birth to Age Eight</vt:lpstr>
      <vt:lpstr>Learning Objectives</vt:lpstr>
      <vt:lpstr>Big Ideas of Chapter 15</vt:lpstr>
      <vt:lpstr>Guides For Putting It All Together</vt:lpstr>
      <vt:lpstr>Do No Harm</vt:lpstr>
      <vt:lpstr>When Teachers Understand</vt:lpstr>
      <vt:lpstr>Matching Problems Causes to Guidance Approaches</vt:lpstr>
      <vt:lpstr>Adults as the Cause of the Problem</vt:lpstr>
      <vt:lpstr>Missing Skills</vt:lpstr>
      <vt:lpstr>Lack of Understanding</vt:lpstr>
      <vt:lpstr>Mislearning</vt:lpstr>
      <vt:lpstr>Reinforcement</vt:lpstr>
      <vt:lpstr>Unmet Emotional Needs</vt:lpstr>
      <vt:lpstr>Special Needs</vt:lpstr>
      <vt:lpstr>Complexity of Causes</vt:lpstr>
      <vt:lpstr>Thoughtful Responses</vt:lpstr>
      <vt:lpstr>Whose Problem is It?</vt:lpstr>
      <vt:lpstr>When It is The Adult’s Problem</vt:lpstr>
      <vt:lpstr>When the Problem is the Child’s</vt:lpstr>
      <vt:lpstr>Taking Time for Discipline</vt:lpstr>
      <vt:lpstr>Safety First</vt:lpstr>
      <vt:lpstr>Evaluating Guidance Programs</vt:lpstr>
      <vt:lpstr>Is it Worth it? You decide:</vt:lpstr>
      <vt:lpstr>Copyright</vt:lpstr>
    </vt:vector>
  </TitlesOfParts>
  <Company>Cognizant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Constructive Guidance and Discipline: Birth to Age Eight, 7e</dc:title>
  <dc:subject>Teacher Education</dc:subject>
  <dc:creator>Fields/Meritt/Fields</dc:creator>
  <cp:keywords>Teacher Education</cp:keywords>
  <cp:lastModifiedBy>Mittal, Abhinav (Cognizant)</cp:lastModifiedBy>
  <cp:revision>226</cp:revision>
  <dcterms:created xsi:type="dcterms:W3CDTF">2014-07-14T20:04:21Z</dcterms:created>
  <dcterms:modified xsi:type="dcterms:W3CDTF">2018-02-12T08:58:52Z</dcterms:modified>
</cp:coreProperties>
</file>