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47"/>
  </p:notesMasterIdLst>
  <p:sldIdLst>
    <p:sldId id="300" r:id="rId2"/>
    <p:sldId id="257" r:id="rId3"/>
    <p:sldId id="274" r:id="rId4"/>
    <p:sldId id="258" r:id="rId5"/>
    <p:sldId id="280" r:id="rId6"/>
    <p:sldId id="281" r:id="rId7"/>
    <p:sldId id="260" r:id="rId8"/>
    <p:sldId id="276" r:id="rId9"/>
    <p:sldId id="282" r:id="rId10"/>
    <p:sldId id="283" r:id="rId11"/>
    <p:sldId id="284" r:id="rId12"/>
    <p:sldId id="262" r:id="rId13"/>
    <p:sldId id="263" r:id="rId14"/>
    <p:sldId id="297" r:id="rId15"/>
    <p:sldId id="296" r:id="rId16"/>
    <p:sldId id="293" r:id="rId17"/>
    <p:sldId id="294" r:id="rId18"/>
    <p:sldId id="278" r:id="rId19"/>
    <p:sldId id="285" r:id="rId20"/>
    <p:sldId id="286" r:id="rId21"/>
    <p:sldId id="298" r:id="rId22"/>
    <p:sldId id="287" r:id="rId23"/>
    <p:sldId id="288" r:id="rId24"/>
    <p:sldId id="299" r:id="rId25"/>
    <p:sldId id="289" r:id="rId26"/>
    <p:sldId id="264" r:id="rId27"/>
    <p:sldId id="301" r:id="rId28"/>
    <p:sldId id="302" r:id="rId29"/>
    <p:sldId id="305" r:id="rId30"/>
    <p:sldId id="304" r:id="rId31"/>
    <p:sldId id="303" r:id="rId32"/>
    <p:sldId id="265" r:id="rId33"/>
    <p:sldId id="269" r:id="rId34"/>
    <p:sldId id="313" r:id="rId35"/>
    <p:sldId id="307" r:id="rId36"/>
    <p:sldId id="306" r:id="rId37"/>
    <p:sldId id="270" r:id="rId38"/>
    <p:sldId id="308" r:id="rId39"/>
    <p:sldId id="309" r:id="rId40"/>
    <p:sldId id="310" r:id="rId41"/>
    <p:sldId id="311" r:id="rId42"/>
    <p:sldId id="272" r:id="rId43"/>
    <p:sldId id="267" r:id="rId44"/>
    <p:sldId id="266" r:id="rId45"/>
    <p:sldId id="27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4779" autoAdjust="0"/>
  </p:normalViewPr>
  <p:slideViewPr>
    <p:cSldViewPr>
      <p:cViewPr varScale="1">
        <p:scale>
          <a:sx n="67" d="100"/>
          <a:sy n="67" d="100"/>
        </p:scale>
        <p:origin x="12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4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1A44C-1C43-482B-B842-82006A45BC26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5F59-CCD8-4EA7-A881-FE8134187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4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98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8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68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44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41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95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08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8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02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44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92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23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37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26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45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29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7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5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2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40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4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31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8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5F59-CCD8-4EA7-A881-FE8134187A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8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AE3694-E660-40E2-A463-EF9FB69147EF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91AD0D1-BC73-4F84-B685-27AB5C8FCA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Literacy Development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66733" y="5558118"/>
            <a:ext cx="4038600" cy="748553"/>
          </a:xfrm>
        </p:spPr>
        <p:txBody>
          <a:bodyPr>
            <a:normAutofit/>
          </a:bodyPr>
          <a:lstStyle/>
          <a:p>
            <a:r>
              <a:rPr lang="en-US" dirty="0"/>
              <a:t>Language Development</a:t>
            </a:r>
          </a:p>
          <a:p>
            <a:r>
              <a:rPr lang="en-US" dirty="0"/>
              <a:t>SLHS 204</a:t>
            </a:r>
          </a:p>
        </p:txBody>
      </p:sp>
    </p:spTree>
    <p:extLst>
      <p:ext uri="{BB962C8B-B14F-4D97-AF65-F5344CB8AC3E}">
        <p14:creationId xmlns:p14="http://schemas.microsoft.com/office/powerpoint/2010/main" val="832498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Reading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Top-Down: (problem solving) emphasizes the cognitive task of deriving meaning. </a:t>
            </a:r>
          </a:p>
          <a:p>
            <a:pPr lvl="1"/>
            <a:r>
              <a:rPr lang="en-US" dirty="0"/>
              <a:t>Higher cognitive functions such as concepts, inferences, and levels of meaning influence the processing of lower-order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5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Reading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the most basic difference between oral and visual language is the input.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Like speech and language, reading in our culture is acquired through social interaction rather than formal instruction.</a:t>
            </a:r>
          </a:p>
          <a:p>
            <a:r>
              <a:rPr lang="en-US" dirty="0"/>
              <a:t>Reading is a highly social activity in which both parents and children participate.</a:t>
            </a:r>
          </a:p>
        </p:txBody>
      </p:sp>
    </p:spTree>
    <p:extLst>
      <p:ext uri="{BB962C8B-B14F-4D97-AF65-F5344CB8AC3E}">
        <p14:creationId xmlns:p14="http://schemas.microsoft.com/office/powerpoint/2010/main" val="2033264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Print Awareness: </a:t>
            </a:r>
          </a:p>
          <a:p>
            <a:pPr lvl="1"/>
            <a:r>
              <a:rPr lang="en-US" dirty="0"/>
              <a:t>Orientation components like: front to back, left to right, top to bottom</a:t>
            </a:r>
          </a:p>
          <a:p>
            <a:pPr lvl="1"/>
            <a:r>
              <a:rPr lang="en-US" dirty="0"/>
              <a:t>Attending to print on page</a:t>
            </a:r>
          </a:p>
          <a:p>
            <a:pPr lvl="1"/>
            <a:r>
              <a:rPr lang="en-US" dirty="0"/>
              <a:t>Recognizing some letters</a:t>
            </a:r>
          </a:p>
        </p:txBody>
      </p:sp>
    </p:spTree>
    <p:extLst>
      <p:ext uri="{BB962C8B-B14F-4D97-AF65-F5344CB8AC3E}">
        <p14:creationId xmlns:p14="http://schemas.microsoft.com/office/powerpoint/2010/main" val="2948542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broken down different ways by different people</a:t>
            </a:r>
          </a:p>
          <a:p>
            <a:pPr lvl="1"/>
            <a:r>
              <a:rPr lang="en-US" dirty="0"/>
              <a:t>D(</a:t>
            </a:r>
            <a:r>
              <a:rPr lang="en-US" dirty="0" err="1"/>
              <a:t>ecoding</a:t>
            </a:r>
            <a:r>
              <a:rPr lang="en-US" dirty="0"/>
              <a:t>) X C(</a:t>
            </a:r>
            <a:r>
              <a:rPr lang="en-US" dirty="0" err="1"/>
              <a:t>omprehension</a:t>
            </a:r>
            <a:r>
              <a:rPr lang="en-US" dirty="0"/>
              <a:t>) = R(</a:t>
            </a:r>
            <a:r>
              <a:rPr lang="en-US" dirty="0" err="1"/>
              <a:t>eading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Another way to break the process into components is to talk about:</a:t>
            </a:r>
          </a:p>
          <a:p>
            <a:pPr lvl="2"/>
            <a:r>
              <a:rPr lang="en-US" dirty="0"/>
              <a:t>Word Identification</a:t>
            </a:r>
          </a:p>
          <a:p>
            <a:pPr lvl="2"/>
            <a:r>
              <a:rPr lang="en-US" dirty="0"/>
              <a:t>Listening Comprehension</a:t>
            </a:r>
          </a:p>
          <a:p>
            <a:pPr lvl="2"/>
            <a:r>
              <a:rPr lang="en-US" dirty="0"/>
              <a:t>Print Awareness or Print Processing and</a:t>
            </a:r>
          </a:p>
          <a:p>
            <a:pPr lvl="2"/>
            <a:r>
              <a:rPr lang="en-US" dirty="0"/>
              <a:t>Silent Reading Comprehension</a:t>
            </a:r>
          </a:p>
        </p:txBody>
      </p:sp>
    </p:spTree>
    <p:extLst>
      <p:ext uri="{BB962C8B-B14F-4D97-AF65-F5344CB8AC3E}">
        <p14:creationId xmlns:p14="http://schemas.microsoft.com/office/powerpoint/2010/main" val="2953504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Identification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Listening Comprehension (also called Language Comprehension</a:t>
            </a:r>
          </a:p>
        </p:txBody>
      </p:sp>
    </p:spTree>
    <p:extLst>
      <p:ext uri="{BB962C8B-B14F-4D97-AF65-F5344CB8AC3E}">
        <p14:creationId xmlns:p14="http://schemas.microsoft.com/office/powerpoint/2010/main" val="343270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Print Processing (Print Awareness)</a:t>
            </a:r>
          </a:p>
          <a:p>
            <a:pPr lvl="1"/>
            <a:r>
              <a:rPr lang="en-US" dirty="0"/>
              <a:t>Understanding that we read a book</a:t>
            </a:r>
          </a:p>
          <a:p>
            <a:pPr lvl="2"/>
            <a:r>
              <a:rPr lang="en-US" dirty="0"/>
              <a:t>Front to back</a:t>
            </a:r>
          </a:p>
          <a:p>
            <a:pPr lvl="2"/>
            <a:r>
              <a:rPr lang="en-US" dirty="0"/>
              <a:t>Left to right</a:t>
            </a:r>
          </a:p>
          <a:p>
            <a:pPr lvl="2"/>
            <a:r>
              <a:rPr lang="en-US" dirty="0"/>
              <a:t>Top to bottom</a:t>
            </a:r>
          </a:p>
          <a:p>
            <a:r>
              <a:rPr lang="en-US" dirty="0"/>
              <a:t>Silent Reading Comprehension</a:t>
            </a:r>
          </a:p>
        </p:txBody>
      </p:sp>
    </p:spTree>
    <p:extLst>
      <p:ext uri="{BB962C8B-B14F-4D97-AF65-F5344CB8AC3E}">
        <p14:creationId xmlns:p14="http://schemas.microsoft.com/office/powerpoint/2010/main" val="884283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road to becoming literate has many stages</a:t>
            </a:r>
          </a:p>
        </p:txBody>
      </p:sp>
    </p:spTree>
    <p:extLst>
      <p:ext uri="{BB962C8B-B14F-4D97-AF65-F5344CB8AC3E}">
        <p14:creationId xmlns:p14="http://schemas.microsoft.com/office/powerpoint/2010/main" val="204674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Emergent Reading and Writing</a:t>
            </a:r>
          </a:p>
          <a:p>
            <a:pPr lvl="1"/>
            <a:r>
              <a:rPr lang="en-US" dirty="0"/>
              <a:t>Pretend writing</a:t>
            </a:r>
          </a:p>
          <a:p>
            <a:pPr lvl="1"/>
            <a:r>
              <a:rPr lang="en-US" dirty="0"/>
              <a:t>Scribbling</a:t>
            </a:r>
          </a:p>
          <a:p>
            <a:pPr lvl="1"/>
            <a:r>
              <a:rPr lang="en-US" dirty="0"/>
              <a:t>Strings of letters and random marks</a:t>
            </a:r>
          </a:p>
          <a:p>
            <a:pPr lvl="1"/>
            <a:r>
              <a:rPr lang="en-US" dirty="0"/>
              <a:t>No systematic relations between letters and words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Also may be called: Pre-Phonetic or Pre-Literate</a:t>
            </a:r>
          </a:p>
        </p:txBody>
      </p:sp>
    </p:spTree>
    <p:extLst>
      <p:ext uri="{BB962C8B-B14F-4D97-AF65-F5344CB8AC3E}">
        <p14:creationId xmlns:p14="http://schemas.microsoft.com/office/powerpoint/2010/main" val="3850822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Letter Naming</a:t>
            </a:r>
          </a:p>
          <a:p>
            <a:pPr lvl="1"/>
            <a:r>
              <a:rPr lang="en-US" dirty="0"/>
              <a:t>Partial alphabetic</a:t>
            </a:r>
          </a:p>
          <a:p>
            <a:pPr lvl="1"/>
            <a:r>
              <a:rPr lang="en-US" dirty="0"/>
              <a:t>Sensitivity to phonological structure</a:t>
            </a:r>
          </a:p>
          <a:p>
            <a:pPr lvl="1"/>
            <a:r>
              <a:rPr lang="en-US" dirty="0"/>
              <a:t>Concept of word in print (print awareness)</a:t>
            </a:r>
          </a:p>
          <a:p>
            <a:pPr lvl="1"/>
            <a:r>
              <a:rPr lang="en-US" dirty="0"/>
              <a:t>Rely on letters of name to spell them (B = BEE)</a:t>
            </a:r>
          </a:p>
          <a:p>
            <a:pPr lvl="1"/>
            <a:r>
              <a:rPr lang="en-US" dirty="0"/>
              <a:t>Approach words one sound at a time</a:t>
            </a:r>
          </a:p>
          <a:p>
            <a:pPr lvl="2"/>
            <a:r>
              <a:rPr lang="en-US" dirty="0"/>
              <a:t>Leads to invented (unconventional) spelling (FYET for feet)</a:t>
            </a:r>
          </a:p>
          <a:p>
            <a:pPr lvl="2"/>
            <a:r>
              <a:rPr lang="en-US" dirty="0"/>
              <a:t>Initial and final consonants of words used (FT – foot)</a:t>
            </a:r>
          </a:p>
        </p:txBody>
      </p:sp>
    </p:spTree>
    <p:extLst>
      <p:ext uri="{BB962C8B-B14F-4D97-AF65-F5344CB8AC3E}">
        <p14:creationId xmlns:p14="http://schemas.microsoft.com/office/powerpoint/2010/main" val="112893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Literacy is: the use of visual modes of communication, specifically reading and writing</a:t>
            </a:r>
          </a:p>
          <a:p>
            <a:pPr lvl="1"/>
            <a:r>
              <a:rPr lang="en-US" dirty="0"/>
              <a:t>Literacy encompasses language – academic and cognitive processes, including</a:t>
            </a:r>
          </a:p>
          <a:p>
            <a:pPr lvl="2"/>
            <a:r>
              <a:rPr lang="en-US" dirty="0"/>
              <a:t>Thinking</a:t>
            </a:r>
          </a:p>
          <a:p>
            <a:pPr lvl="2"/>
            <a:r>
              <a:rPr lang="en-US" dirty="0"/>
              <a:t>Memory</a:t>
            </a:r>
          </a:p>
          <a:p>
            <a:pPr lvl="2"/>
            <a:r>
              <a:rPr lang="en-US" dirty="0"/>
              <a:t>Problem solving</a:t>
            </a:r>
          </a:p>
          <a:p>
            <a:pPr lvl="2"/>
            <a:r>
              <a:rPr lang="en-US" dirty="0"/>
              <a:t>Planning</a:t>
            </a:r>
          </a:p>
          <a:p>
            <a:pPr lvl="2"/>
            <a:r>
              <a:rPr lang="en-US" dirty="0"/>
              <a:t>Execution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94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Confusion regarding use of consonant (like C and K)</a:t>
            </a:r>
          </a:p>
          <a:p>
            <a:pPr lvl="2"/>
            <a:r>
              <a:rPr lang="en-US" dirty="0"/>
              <a:t>Incomplete use of digraphs (BAT for brat) – this is not unlike cluster reduction in spoken language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17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Alphabetic</a:t>
            </a:r>
          </a:p>
          <a:p>
            <a:endParaRPr lang="en-US" dirty="0"/>
          </a:p>
          <a:p>
            <a:pPr lvl="1"/>
            <a:r>
              <a:rPr lang="en-US" dirty="0"/>
              <a:t>phonics</a:t>
            </a:r>
          </a:p>
        </p:txBody>
      </p:sp>
    </p:spTree>
    <p:extLst>
      <p:ext uri="{BB962C8B-B14F-4D97-AF65-F5344CB8AC3E}">
        <p14:creationId xmlns:p14="http://schemas.microsoft.com/office/powerpoint/2010/main" val="384491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Word Stage</a:t>
            </a:r>
          </a:p>
          <a:p>
            <a:pPr lvl="1"/>
            <a:r>
              <a:rPr lang="en-US" dirty="0"/>
              <a:t>Transitional reading/literacy stage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Use but often confuse vowel patterns</a:t>
            </a:r>
          </a:p>
        </p:txBody>
      </p:sp>
    </p:spTree>
    <p:extLst>
      <p:ext uri="{BB962C8B-B14F-4D97-AF65-F5344CB8AC3E}">
        <p14:creationId xmlns:p14="http://schemas.microsoft.com/office/powerpoint/2010/main" val="1041716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Main accomplishments</a:t>
            </a:r>
          </a:p>
          <a:p>
            <a:pPr lvl="2"/>
            <a:r>
              <a:rPr lang="en-US" dirty="0"/>
              <a:t>Common long vowel patterns</a:t>
            </a:r>
          </a:p>
          <a:p>
            <a:pPr lvl="2"/>
            <a:r>
              <a:rPr lang="en-US" dirty="0"/>
              <a:t>Complex consonants</a:t>
            </a:r>
          </a:p>
          <a:p>
            <a:pPr lvl="1"/>
            <a:r>
              <a:rPr lang="en-US" dirty="0"/>
              <a:t>Increasingly able to read complex texts fluently</a:t>
            </a:r>
          </a:p>
          <a:p>
            <a:pPr lvl="1"/>
            <a:r>
              <a:rPr lang="en-US" dirty="0"/>
              <a:t>Increase in number of sight words (DOLCH list)</a:t>
            </a:r>
          </a:p>
          <a:p>
            <a:pPr lvl="1"/>
            <a:r>
              <a:rPr lang="en-US" dirty="0"/>
              <a:t>Working towards mastering multisyllabic words</a:t>
            </a:r>
          </a:p>
        </p:txBody>
      </p:sp>
    </p:spTree>
    <p:extLst>
      <p:ext uri="{BB962C8B-B14F-4D97-AF65-F5344CB8AC3E}">
        <p14:creationId xmlns:p14="http://schemas.microsoft.com/office/powerpoint/2010/main" val="2746943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Orthographic</a:t>
            </a:r>
          </a:p>
        </p:txBody>
      </p:sp>
    </p:spTree>
    <p:extLst>
      <p:ext uri="{BB962C8B-B14F-4D97-AF65-F5344CB8AC3E}">
        <p14:creationId xmlns:p14="http://schemas.microsoft.com/office/powerpoint/2010/main" val="714822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Advanced</a:t>
            </a:r>
          </a:p>
          <a:p>
            <a:pPr lvl="1"/>
            <a:r>
              <a:rPr lang="en-US" dirty="0"/>
              <a:t>Once children are at this phase, they are</a:t>
            </a:r>
          </a:p>
          <a:p>
            <a:pPr lvl="2"/>
            <a:r>
              <a:rPr lang="en-US" dirty="0"/>
              <a:t>Fluent readers</a:t>
            </a:r>
          </a:p>
          <a:p>
            <a:pPr lvl="2"/>
            <a:r>
              <a:rPr lang="en-US" dirty="0"/>
              <a:t>Good comprehension (written and oral language)</a:t>
            </a:r>
          </a:p>
          <a:p>
            <a:pPr lvl="2"/>
            <a:r>
              <a:rPr lang="en-US" dirty="0"/>
              <a:t>Use language for learning (Literate language – or – Academic language)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91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Mature Literacy</a:t>
            </a:r>
          </a:p>
        </p:txBody>
      </p:sp>
    </p:spTree>
    <p:extLst>
      <p:ext uri="{BB962C8B-B14F-4D97-AF65-F5344CB8AC3E}">
        <p14:creationId xmlns:p14="http://schemas.microsoft.com/office/powerpoint/2010/main" val="3381496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Emergent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months to 6 years</a:t>
            </a:r>
          </a:p>
          <a:p>
            <a:r>
              <a:rPr lang="en-US" dirty="0"/>
              <a:t>Primary goal is exposure</a:t>
            </a:r>
          </a:p>
          <a:p>
            <a:r>
              <a:rPr lang="en-US" dirty="0"/>
              <a:t>May recognize some letters of the alphabet and some traffic signs (environmental print)</a:t>
            </a:r>
          </a:p>
        </p:txBody>
      </p:sp>
    </p:spTree>
    <p:extLst>
      <p:ext uri="{BB962C8B-B14F-4D97-AF65-F5344CB8AC3E}">
        <p14:creationId xmlns:p14="http://schemas.microsoft.com/office/powerpoint/2010/main" val="2409254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now reading for meaning</a:t>
            </a:r>
          </a:p>
          <a:p>
            <a:r>
              <a:rPr lang="en-US" dirty="0"/>
              <a:t>Use their life experiences as context for what they read</a:t>
            </a:r>
          </a:p>
          <a:p>
            <a:r>
              <a:rPr lang="en-US" dirty="0"/>
              <a:t>Take interpretive risks</a:t>
            </a:r>
          </a:p>
          <a:p>
            <a:r>
              <a:rPr lang="en-US" dirty="0"/>
              <a:t>Make approximations about what words are or what words mean</a:t>
            </a:r>
          </a:p>
          <a:p>
            <a:r>
              <a:rPr lang="en-US" dirty="0"/>
              <a:t>Move beyond unfamiliar words to find lexical content they do recognize to help them figure out unfamiliar words</a:t>
            </a:r>
          </a:p>
          <a:p>
            <a:r>
              <a:rPr lang="en-US" dirty="0"/>
              <a:t>Reread and self-correct when the process of interpreting meaning has been interrupted or when the printed words do not seem to make sense</a:t>
            </a:r>
          </a:p>
        </p:txBody>
      </p:sp>
    </p:spTree>
    <p:extLst>
      <p:ext uri="{BB962C8B-B14F-4D97-AF65-F5344CB8AC3E}">
        <p14:creationId xmlns:p14="http://schemas.microsoft.com/office/powerpoint/2010/main" val="4082550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on:</a:t>
            </a:r>
          </a:p>
          <a:p>
            <a:pPr lvl="1"/>
            <a:r>
              <a:rPr lang="en-US" dirty="0"/>
              <a:t>Phonological awareness</a:t>
            </a:r>
          </a:p>
          <a:p>
            <a:pPr lvl="1"/>
            <a:r>
              <a:rPr lang="en-US" dirty="0"/>
              <a:t>Prediction </a:t>
            </a:r>
          </a:p>
          <a:p>
            <a:pPr lvl="1"/>
            <a:r>
              <a:rPr lang="en-US" dirty="0"/>
              <a:t>Decoding strategies</a:t>
            </a:r>
          </a:p>
          <a:p>
            <a:pPr lvl="1"/>
            <a:r>
              <a:rPr lang="en-US" dirty="0"/>
              <a:t>Sound-symbol relationships (phonics)</a:t>
            </a:r>
          </a:p>
        </p:txBody>
      </p:sp>
    </p:spTree>
    <p:extLst>
      <p:ext uri="{BB962C8B-B14F-4D97-AF65-F5344CB8AC3E}">
        <p14:creationId xmlns:p14="http://schemas.microsoft.com/office/powerpoint/2010/main" val="239443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and writing:</a:t>
            </a:r>
          </a:p>
          <a:p>
            <a:pPr lvl="1"/>
            <a:r>
              <a:rPr lang="en-US" dirty="0"/>
              <a:t>lack the give-and-take of conversation.  </a:t>
            </a:r>
          </a:p>
          <a:p>
            <a:pPr lvl="1"/>
            <a:r>
              <a:rPr lang="en-US" dirty="0"/>
              <a:t>They are:</a:t>
            </a:r>
          </a:p>
          <a:p>
            <a:pPr lvl="2"/>
            <a:r>
              <a:rPr lang="en-US" dirty="0"/>
              <a:t>More permanent, </a:t>
            </a:r>
          </a:p>
          <a:p>
            <a:pPr lvl="2"/>
            <a:r>
              <a:rPr lang="en-US" dirty="0"/>
              <a:t>They lack the paralinguistic features (stress, intonation, fluency, </a:t>
            </a:r>
            <a:r>
              <a:rPr lang="en-US" dirty="0" err="1"/>
              <a:t>etc</a:t>
            </a:r>
            <a:r>
              <a:rPr lang="en-US" dirty="0"/>
              <a:t>) of speech.  </a:t>
            </a:r>
          </a:p>
          <a:p>
            <a:pPr lvl="2"/>
            <a:r>
              <a:rPr lang="en-US" dirty="0"/>
              <a:t>They also have their own:</a:t>
            </a:r>
          </a:p>
          <a:p>
            <a:pPr lvl="3"/>
            <a:r>
              <a:rPr lang="en-US" dirty="0"/>
              <a:t> vocabulary</a:t>
            </a:r>
          </a:p>
          <a:p>
            <a:pPr lvl="3"/>
            <a:r>
              <a:rPr lang="en-US" dirty="0"/>
              <a:t>grammar </a:t>
            </a:r>
          </a:p>
          <a:p>
            <a:pPr lvl="2"/>
            <a:r>
              <a:rPr lang="en-US" dirty="0"/>
              <a:t>They are processed in a different manner.  </a:t>
            </a:r>
          </a:p>
        </p:txBody>
      </p:sp>
    </p:spTree>
    <p:extLst>
      <p:ext uri="{BB962C8B-B14F-4D97-AF65-F5344CB8AC3E}">
        <p14:creationId xmlns:p14="http://schemas.microsoft.com/office/powerpoint/2010/main" val="2917610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on their own and when they are alone</a:t>
            </a:r>
          </a:p>
          <a:p>
            <a:r>
              <a:rPr lang="en-US" dirty="0"/>
              <a:t>Pay little or no attention to the details of printed words – because focus is on pulling meaning from the text</a:t>
            </a:r>
          </a:p>
          <a:p>
            <a:r>
              <a:rPr lang="en-US" dirty="0"/>
              <a:t>Higher level thinking (metalinguistics) </a:t>
            </a:r>
          </a:p>
          <a:p>
            <a:r>
              <a:rPr lang="en-US" dirty="0"/>
              <a:t>Compare and contrast what they have read from multiple sources</a:t>
            </a:r>
          </a:p>
        </p:txBody>
      </p:sp>
    </p:spTree>
    <p:extLst>
      <p:ext uri="{BB962C8B-B14F-4D97-AF65-F5344CB8AC3E}">
        <p14:creationId xmlns:p14="http://schemas.microsoft.com/office/powerpoint/2010/main" val="3565262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Literal level – focus on word meaning and relationships between ideas conveyed in the paragraph</a:t>
            </a:r>
          </a:p>
          <a:p>
            <a:r>
              <a:rPr lang="en-US" dirty="0"/>
              <a:t>Inspectual level – scan content to determine main ideas</a:t>
            </a:r>
          </a:p>
          <a:p>
            <a:r>
              <a:rPr lang="en-US" dirty="0"/>
              <a:t>Analytic level – activate deep processing of information</a:t>
            </a:r>
          </a:p>
          <a:p>
            <a:r>
              <a:rPr lang="en-US" dirty="0"/>
              <a:t>Comparative level – use all levels to reflect on information</a:t>
            </a:r>
          </a:p>
        </p:txBody>
      </p:sp>
    </p:spTree>
    <p:extLst>
      <p:ext uri="{BB962C8B-B14F-4D97-AF65-F5344CB8AC3E}">
        <p14:creationId xmlns:p14="http://schemas.microsoft.com/office/powerpoint/2010/main" val="3411917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Components</a:t>
            </a:r>
          </a:p>
          <a:p>
            <a:pPr lvl="1"/>
            <a:r>
              <a:rPr lang="en-US" dirty="0"/>
              <a:t>Text construction</a:t>
            </a:r>
          </a:p>
          <a:p>
            <a:pPr lvl="1"/>
            <a:r>
              <a:rPr lang="en-US" dirty="0"/>
              <a:t>Handwriting (penmanship)</a:t>
            </a:r>
          </a:p>
          <a:p>
            <a:pPr lvl="1"/>
            <a:r>
              <a:rPr lang="en-US" dirty="0"/>
              <a:t>Spelling</a:t>
            </a:r>
          </a:p>
          <a:p>
            <a:pPr lvl="1"/>
            <a:r>
              <a:rPr lang="en-US" dirty="0"/>
              <a:t>Executive Functioning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57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Emergent Literacy</a:t>
            </a:r>
          </a:p>
          <a:p>
            <a:pPr lvl="1"/>
            <a:r>
              <a:rPr lang="en-US" dirty="0"/>
              <a:t>Figure 6.6</a:t>
            </a:r>
          </a:p>
          <a:p>
            <a:pPr lvl="1"/>
            <a:r>
              <a:rPr lang="en-US" dirty="0"/>
              <a:t>Figure 6.7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17649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1237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69" r="-10769"/>
          <a:stretch>
            <a:fillRect/>
          </a:stretch>
        </p:blipFill>
        <p:spPr>
          <a:xfrm>
            <a:off x="990600" y="1600200"/>
            <a:ext cx="7556500" cy="4144963"/>
          </a:xfrm>
        </p:spPr>
      </p:pic>
    </p:spTree>
    <p:extLst>
      <p:ext uri="{BB962C8B-B14F-4D97-AF65-F5344CB8AC3E}">
        <p14:creationId xmlns:p14="http://schemas.microsoft.com/office/powerpoint/2010/main" val="2467740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1299.JPG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62" r="-19762"/>
          <a:stretch>
            <a:fillRect/>
          </a:stretch>
        </p:blipFill>
        <p:spPr>
          <a:xfrm>
            <a:off x="0" y="152400"/>
            <a:ext cx="8382000" cy="6626225"/>
          </a:xfrm>
        </p:spPr>
      </p:pic>
    </p:spTree>
    <p:extLst>
      <p:ext uri="{BB962C8B-B14F-4D97-AF65-F5344CB8AC3E}">
        <p14:creationId xmlns:p14="http://schemas.microsoft.com/office/powerpoint/2010/main" val="17512275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Literacy</a:t>
            </a:r>
          </a:p>
          <a:p>
            <a:pPr lvl="1"/>
            <a:r>
              <a:rPr lang="en-US" dirty="0"/>
              <a:t>Write many alphabet letters</a:t>
            </a:r>
          </a:p>
          <a:p>
            <a:pPr lvl="1"/>
            <a:r>
              <a:rPr lang="en-US" dirty="0"/>
              <a:t>May struggle with letters that look the same</a:t>
            </a:r>
          </a:p>
          <a:p>
            <a:pPr lvl="1"/>
            <a:r>
              <a:rPr lang="en-US" dirty="0"/>
              <a:t>Less frequently occurring letters are also difficult</a:t>
            </a:r>
          </a:p>
          <a:p>
            <a:pPr lvl="1"/>
            <a:r>
              <a:rPr lang="en-US" dirty="0"/>
              <a:t>Switch between upper and lower case letters</a:t>
            </a:r>
          </a:p>
          <a:p>
            <a:pPr lvl="1"/>
            <a:r>
              <a:rPr lang="en-US" dirty="0"/>
              <a:t>Vowels are harder than consonants</a:t>
            </a:r>
          </a:p>
          <a:p>
            <a:pPr lvl="1"/>
            <a:r>
              <a:rPr lang="en-US" dirty="0"/>
              <a:t>Initial consonants first – final consonants later</a:t>
            </a:r>
          </a:p>
          <a:p>
            <a:pPr lvl="1"/>
            <a:r>
              <a:rPr lang="en-US" dirty="0"/>
              <a:t>Real word spelling is easier than nonsense word</a:t>
            </a:r>
          </a:p>
        </p:txBody>
      </p:sp>
    </p:spTree>
    <p:extLst>
      <p:ext uri="{BB962C8B-B14F-4D97-AF65-F5344CB8AC3E}">
        <p14:creationId xmlns:p14="http://schemas.microsoft.com/office/powerpoint/2010/main" val="1208879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Mature Literacy</a:t>
            </a:r>
          </a:p>
        </p:txBody>
      </p:sp>
    </p:spTree>
    <p:extLst>
      <p:ext uri="{BB962C8B-B14F-4D97-AF65-F5344CB8AC3E}">
        <p14:creationId xmlns:p14="http://schemas.microsoft.com/office/powerpoint/2010/main" val="30252091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 Phase</a:t>
            </a:r>
          </a:p>
          <a:p>
            <a:pPr lvl="1"/>
            <a:r>
              <a:rPr lang="en-US" dirty="0"/>
              <a:t>Child copies letters from a model and practices letters and words</a:t>
            </a:r>
          </a:p>
          <a:p>
            <a:pPr lvl="1"/>
            <a:r>
              <a:rPr lang="en-US" dirty="0"/>
              <a:t>3-6 years</a:t>
            </a:r>
          </a:p>
        </p:txBody>
      </p:sp>
    </p:spTree>
    <p:extLst>
      <p:ext uri="{BB962C8B-B14F-4D97-AF65-F5344CB8AC3E}">
        <p14:creationId xmlns:p14="http://schemas.microsoft.com/office/powerpoint/2010/main" val="299814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Consolidation Phase</a:t>
            </a:r>
          </a:p>
          <a:p>
            <a:pPr lvl="1"/>
            <a:r>
              <a:rPr lang="en-US" dirty="0"/>
              <a:t>Child writes strings of words using spoken vocabulary and grammar</a:t>
            </a:r>
          </a:p>
          <a:p>
            <a:pPr lvl="1"/>
            <a:r>
              <a:rPr lang="en-US" dirty="0"/>
              <a:t>7-10 years</a:t>
            </a:r>
          </a:p>
        </p:txBody>
      </p:sp>
    </p:spTree>
    <p:extLst>
      <p:ext uri="{BB962C8B-B14F-4D97-AF65-F5344CB8AC3E}">
        <p14:creationId xmlns:p14="http://schemas.microsoft.com/office/powerpoint/2010/main" val="150209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reading is a language based task. </a:t>
            </a:r>
          </a:p>
          <a:p>
            <a:pPr lvl="1"/>
            <a:r>
              <a:rPr lang="en-US" dirty="0"/>
              <a:t>requires decontextualized language </a:t>
            </a:r>
          </a:p>
          <a:p>
            <a:pPr lvl="1"/>
            <a:r>
              <a:rPr lang="en-US" dirty="0"/>
              <a:t>Synthesis of a complex network of perceptual and cognitive acts</a:t>
            </a:r>
          </a:p>
          <a:p>
            <a:pPr lvl="2"/>
            <a:r>
              <a:rPr lang="en-US" dirty="0"/>
              <a:t>Word recognition</a:t>
            </a:r>
          </a:p>
          <a:p>
            <a:pPr lvl="2"/>
            <a:r>
              <a:rPr lang="en-US" dirty="0"/>
              <a:t>Decoding</a:t>
            </a:r>
          </a:p>
          <a:p>
            <a:pPr lvl="2"/>
            <a:r>
              <a:rPr lang="en-US" dirty="0"/>
              <a:t>Draw conclusions</a:t>
            </a:r>
          </a:p>
          <a:p>
            <a:pPr lvl="2"/>
            <a:r>
              <a:rPr lang="en-US" dirty="0"/>
              <a:t>Draw inferences from text</a:t>
            </a:r>
          </a:p>
          <a:p>
            <a:endParaRPr lang="en-US" dirty="0"/>
          </a:p>
          <a:p>
            <a:r>
              <a:rPr lang="en-US" dirty="0"/>
              <a:t>Decoding:</a:t>
            </a:r>
          </a:p>
        </p:txBody>
      </p:sp>
    </p:spTree>
    <p:extLst>
      <p:ext uri="{BB962C8B-B14F-4D97-AF65-F5344CB8AC3E}">
        <p14:creationId xmlns:p14="http://schemas.microsoft.com/office/powerpoint/2010/main" val="29880438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Differentiation Phase</a:t>
            </a:r>
          </a:p>
          <a:p>
            <a:pPr lvl="1"/>
            <a:r>
              <a:rPr lang="en-US" dirty="0"/>
              <a:t>Writing is more sophisticated than the spoken grammar</a:t>
            </a:r>
          </a:p>
          <a:p>
            <a:pPr lvl="1"/>
            <a:r>
              <a:rPr lang="en-US" dirty="0"/>
              <a:t>10-11 years</a:t>
            </a:r>
          </a:p>
        </p:txBody>
      </p:sp>
    </p:spTree>
    <p:extLst>
      <p:ext uri="{BB962C8B-B14F-4D97-AF65-F5344CB8AC3E}">
        <p14:creationId xmlns:p14="http://schemas.microsoft.com/office/powerpoint/2010/main" val="23619401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Phase</a:t>
            </a:r>
          </a:p>
          <a:p>
            <a:pPr lvl="1"/>
            <a:r>
              <a:rPr lang="en-US" dirty="0"/>
              <a:t>Child expresses mood, attitude, and personal style and creativity</a:t>
            </a:r>
          </a:p>
          <a:p>
            <a:pPr lvl="1"/>
            <a:r>
              <a:rPr lang="en-US" dirty="0"/>
              <a:t>Beyond 11 years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Child at this point is expected to:</a:t>
            </a:r>
          </a:p>
          <a:p>
            <a:pPr lvl="2"/>
            <a:r>
              <a:rPr lang="en-US" dirty="0"/>
              <a:t>Reread as a revision strategy</a:t>
            </a:r>
          </a:p>
          <a:p>
            <a:pPr lvl="2"/>
            <a:r>
              <a:rPr lang="en-US" dirty="0"/>
              <a:t>Revise for accuracy</a:t>
            </a:r>
          </a:p>
          <a:p>
            <a:pPr lvl="2"/>
            <a:r>
              <a:rPr lang="en-US" dirty="0"/>
              <a:t>Revise for coherence</a:t>
            </a:r>
          </a:p>
          <a:p>
            <a:pPr lvl="2"/>
            <a:r>
              <a:rPr lang="en-US" dirty="0"/>
              <a:t>Revise to provide additional details</a:t>
            </a:r>
          </a:p>
          <a:p>
            <a:pPr lvl="2"/>
            <a:r>
              <a:rPr lang="en-US" dirty="0"/>
              <a:t>Revise to eliminate redundancy</a:t>
            </a:r>
          </a:p>
          <a:p>
            <a:pPr lvl="2"/>
            <a:r>
              <a:rPr lang="en-US" dirty="0"/>
              <a:t>Revise to improve quality</a:t>
            </a:r>
          </a:p>
        </p:txBody>
      </p:sp>
    </p:spTree>
    <p:extLst>
      <p:ext uri="{BB962C8B-B14F-4D97-AF65-F5344CB8AC3E}">
        <p14:creationId xmlns:p14="http://schemas.microsoft.com/office/powerpoint/2010/main" val="42905337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647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to oral narratives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888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between spelling and writing</a:t>
            </a:r>
          </a:p>
        </p:txBody>
      </p:sp>
    </p:spTree>
    <p:extLst>
      <p:ext uri="{BB962C8B-B14F-4D97-AF65-F5344CB8AC3E}">
        <p14:creationId xmlns:p14="http://schemas.microsoft.com/office/powerpoint/2010/main" val="17648579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Spelling and reading experience</a:t>
            </a:r>
          </a:p>
          <a:p>
            <a:pPr lvl="1"/>
            <a:r>
              <a:rPr lang="en-US" dirty="0"/>
              <a:t>Phonological, semantic, and morphological knowledge</a:t>
            </a:r>
          </a:p>
          <a:p>
            <a:pPr lvl="1"/>
            <a:r>
              <a:rPr lang="en-US" dirty="0"/>
              <a:t>Orthographic knowledge</a:t>
            </a:r>
          </a:p>
          <a:p>
            <a:pPr lvl="1"/>
            <a:r>
              <a:rPr lang="en-US" dirty="0"/>
              <a:t>Mental grapheme representations</a:t>
            </a:r>
          </a:p>
          <a:p>
            <a:pPr lvl="1"/>
            <a:r>
              <a:rPr lang="en-US" dirty="0"/>
              <a:t>Analogy </a:t>
            </a:r>
          </a:p>
        </p:txBody>
      </p:sp>
    </p:spTree>
    <p:extLst>
      <p:ext uri="{BB962C8B-B14F-4D97-AF65-F5344CB8AC3E}">
        <p14:creationId xmlns:p14="http://schemas.microsoft.com/office/powerpoint/2010/main" val="5011392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Preliterate</a:t>
            </a:r>
          </a:p>
          <a:p>
            <a:endParaRPr lang="en-US" dirty="0"/>
          </a:p>
          <a:p>
            <a:r>
              <a:rPr lang="en-US" dirty="0"/>
              <a:t>Phoneme-grapheme (graphophonemic awareness) </a:t>
            </a:r>
          </a:p>
          <a:p>
            <a:pPr lvl="1"/>
            <a:r>
              <a:rPr lang="en-US" dirty="0"/>
              <a:t>Invented spelling</a:t>
            </a:r>
          </a:p>
          <a:p>
            <a:pPr lvl="1"/>
            <a:r>
              <a:rPr lang="en-US" dirty="0"/>
              <a:t>Prephonemic spellings</a:t>
            </a:r>
          </a:p>
          <a:p>
            <a:pPr lvl="1"/>
            <a:r>
              <a:rPr lang="en-US" dirty="0"/>
              <a:t>Early phonemic spellings</a:t>
            </a:r>
          </a:p>
          <a:p>
            <a:pPr lvl="1"/>
            <a:r>
              <a:rPr lang="en-US" dirty="0"/>
              <a:t>Letter-name stage</a:t>
            </a:r>
          </a:p>
          <a:p>
            <a:pPr lvl="1"/>
            <a:r>
              <a:rPr lang="en-US" dirty="0"/>
              <a:t>Transitional stage</a:t>
            </a:r>
          </a:p>
          <a:p>
            <a:r>
              <a:rPr lang="en-US" dirty="0"/>
              <a:t>Conventional spelling</a:t>
            </a:r>
          </a:p>
        </p:txBody>
      </p:sp>
    </p:spTree>
    <p:extLst>
      <p:ext uri="{BB962C8B-B14F-4D97-AF65-F5344CB8AC3E}">
        <p14:creationId xmlns:p14="http://schemas.microsoft.com/office/powerpoint/2010/main" val="91438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Phonological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Phonemic Awareness:</a:t>
            </a:r>
          </a:p>
        </p:txBody>
      </p:sp>
    </p:spTree>
    <p:extLst>
      <p:ext uri="{BB962C8B-B14F-4D97-AF65-F5344CB8AC3E}">
        <p14:creationId xmlns:p14="http://schemas.microsoft.com/office/powerpoint/2010/main" val="166543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Phonological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Phonological awareness also includes:</a:t>
            </a:r>
          </a:p>
          <a:p>
            <a:pPr lvl="1"/>
            <a:r>
              <a:rPr lang="en-US" dirty="0"/>
              <a:t>Syllabication</a:t>
            </a:r>
          </a:p>
          <a:p>
            <a:pPr lvl="1"/>
            <a:r>
              <a:rPr lang="en-US" dirty="0"/>
              <a:t>Phoneme identification</a:t>
            </a:r>
          </a:p>
          <a:p>
            <a:pPr lvl="1"/>
            <a:r>
              <a:rPr lang="en-US" dirty="0"/>
              <a:t>Alliteration</a:t>
            </a:r>
          </a:p>
          <a:p>
            <a:pPr lvl="1"/>
            <a:r>
              <a:rPr lang="en-US" dirty="0"/>
              <a:t>Rhyming</a:t>
            </a:r>
          </a:p>
          <a:p>
            <a:pPr lvl="1"/>
            <a:r>
              <a:rPr lang="en-US" dirty="0"/>
              <a:t>Segmentation </a:t>
            </a:r>
          </a:p>
          <a:p>
            <a:pPr lvl="1"/>
            <a:r>
              <a:rPr lang="en-US" dirty="0"/>
              <a:t>Blending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9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Critical Literacy:</a:t>
            </a:r>
          </a:p>
        </p:txBody>
      </p:sp>
    </p:spTree>
    <p:extLst>
      <p:ext uri="{BB962C8B-B14F-4D97-AF65-F5344CB8AC3E}">
        <p14:creationId xmlns:p14="http://schemas.microsoft.com/office/powerpoint/2010/main" val="361423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Literacy: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Metacognition: knowledge about knowledge and about cognitive processes.  </a:t>
            </a:r>
          </a:p>
          <a:p>
            <a:pPr lvl="1"/>
            <a:r>
              <a:rPr lang="en-US" dirty="0"/>
              <a:t>Self appraisal</a:t>
            </a:r>
          </a:p>
          <a:p>
            <a:pPr lvl="1"/>
            <a:r>
              <a:rPr lang="en-US" dirty="0"/>
              <a:t>Executive functioning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Reading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 Up: reading is the process of translating written elements into speech.  </a:t>
            </a:r>
          </a:p>
          <a:p>
            <a:pPr lvl="1"/>
            <a:r>
              <a:rPr lang="en-US" dirty="0"/>
              <a:t>Bottom up processing emphasizes lower-level perceptual and phonemic processes and their influence on higher cognitive functioning.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8875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787</TotalTime>
  <Words>1118</Words>
  <Application>Microsoft Office PowerPoint</Application>
  <PresentationFormat>On-screen Show (4:3)</PresentationFormat>
  <Paragraphs>270</Paragraphs>
  <Slides>45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Rockwell</vt:lpstr>
      <vt:lpstr>Wingdings</vt:lpstr>
      <vt:lpstr>Advantage</vt:lpstr>
      <vt:lpstr>Literacy Development</vt:lpstr>
      <vt:lpstr>Literacy</vt:lpstr>
      <vt:lpstr>Literacy </vt:lpstr>
      <vt:lpstr>Reading</vt:lpstr>
      <vt:lpstr>Phonological Awareness</vt:lpstr>
      <vt:lpstr>Phonological Awareness</vt:lpstr>
      <vt:lpstr>Comprehension</vt:lpstr>
      <vt:lpstr>Comprehension</vt:lpstr>
      <vt:lpstr>Theories of Reading Processing</vt:lpstr>
      <vt:lpstr>Theories of Reading Processing</vt:lpstr>
      <vt:lpstr>Theories of Reading Processing</vt:lpstr>
      <vt:lpstr>Reading Development</vt:lpstr>
      <vt:lpstr>Emerging Literacy</vt:lpstr>
      <vt:lpstr>Components of Reading</vt:lpstr>
      <vt:lpstr>Components of Reading</vt:lpstr>
      <vt:lpstr>Components of Reading</vt:lpstr>
      <vt:lpstr>Steps in the Process</vt:lpstr>
      <vt:lpstr>Steps in the Process </vt:lpstr>
      <vt:lpstr>Steps in the Process</vt:lpstr>
      <vt:lpstr>Steps in the Process</vt:lpstr>
      <vt:lpstr>Steps in the Process</vt:lpstr>
      <vt:lpstr>Steps in the Process</vt:lpstr>
      <vt:lpstr>Steps in the Process</vt:lpstr>
      <vt:lpstr>Steps in the Process</vt:lpstr>
      <vt:lpstr>Steps in the Process</vt:lpstr>
      <vt:lpstr>Steps in the Process</vt:lpstr>
      <vt:lpstr>Emergent Readers</vt:lpstr>
      <vt:lpstr>Developing Readers</vt:lpstr>
      <vt:lpstr>Developing Readers</vt:lpstr>
      <vt:lpstr>Independent Readers</vt:lpstr>
      <vt:lpstr>Independent Readers</vt:lpstr>
      <vt:lpstr>Process of Writing</vt:lpstr>
      <vt:lpstr>Writing Development</vt:lpstr>
      <vt:lpstr>PowerPoint Presentation</vt:lpstr>
      <vt:lpstr>PowerPoint Presentation</vt:lpstr>
      <vt:lpstr>Writing Development</vt:lpstr>
      <vt:lpstr>Writing Development</vt:lpstr>
      <vt:lpstr>Writing Development</vt:lpstr>
      <vt:lpstr>Writing Development</vt:lpstr>
      <vt:lpstr>Writing Development</vt:lpstr>
      <vt:lpstr>Writing Development</vt:lpstr>
      <vt:lpstr>PowerPoint Presentation</vt:lpstr>
      <vt:lpstr>Writing Development</vt:lpstr>
      <vt:lpstr>Spelling</vt:lpstr>
      <vt:lpstr>Spelling</vt:lpstr>
    </vt:vector>
  </TitlesOfParts>
  <Company>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Development</dc:title>
  <dc:creator>Kris V</dc:creator>
  <cp:lastModifiedBy>Daniel Boakye Agyeman</cp:lastModifiedBy>
  <cp:revision>232</cp:revision>
  <cp:lastPrinted>2011-04-27T16:54:43Z</cp:lastPrinted>
  <dcterms:created xsi:type="dcterms:W3CDTF">2011-04-19T15:41:28Z</dcterms:created>
  <dcterms:modified xsi:type="dcterms:W3CDTF">2018-06-18T23:12:57Z</dcterms:modified>
</cp:coreProperties>
</file>