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4" r:id="rId1"/>
  </p:sldMasterIdLst>
  <p:notesMasterIdLst>
    <p:notesMasterId r:id="rId29"/>
  </p:notesMasterIdLst>
  <p:handoutMasterIdLst>
    <p:handoutMasterId r:id="rId30"/>
  </p:handoutMasterIdLst>
  <p:sldIdLst>
    <p:sldId id="263" r:id="rId2"/>
    <p:sldId id="393" r:id="rId3"/>
    <p:sldId id="432" r:id="rId4"/>
    <p:sldId id="422" r:id="rId5"/>
    <p:sldId id="440" r:id="rId6"/>
    <p:sldId id="441" r:id="rId7"/>
    <p:sldId id="442" r:id="rId8"/>
    <p:sldId id="443" r:id="rId9"/>
    <p:sldId id="444" r:id="rId10"/>
    <p:sldId id="445" r:id="rId11"/>
    <p:sldId id="437" r:id="rId12"/>
    <p:sldId id="438" r:id="rId13"/>
    <p:sldId id="429" r:id="rId14"/>
    <p:sldId id="420" r:id="rId15"/>
    <p:sldId id="446" r:id="rId16"/>
    <p:sldId id="433" r:id="rId17"/>
    <p:sldId id="451" r:id="rId18"/>
    <p:sldId id="447" r:id="rId19"/>
    <p:sldId id="439" r:id="rId20"/>
    <p:sldId id="421" r:id="rId21"/>
    <p:sldId id="431" r:id="rId22"/>
    <p:sldId id="434" r:id="rId23"/>
    <p:sldId id="448" r:id="rId24"/>
    <p:sldId id="449" r:id="rId25"/>
    <p:sldId id="450" r:id="rId26"/>
    <p:sldId id="435" r:id="rId27"/>
    <p:sldId id="436" r:id="rId28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u="sng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u="sng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u="sng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u="sng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u="sng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CC6600"/>
    <a:srgbClr val="996633"/>
    <a:srgbClr val="993300"/>
    <a:srgbClr val="FFCC99"/>
    <a:srgbClr val="CC9900"/>
    <a:srgbClr val="FFCC66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91" autoAdjust="0"/>
  </p:normalViewPr>
  <p:slideViewPr>
    <p:cSldViewPr>
      <p:cViewPr varScale="1">
        <p:scale>
          <a:sx n="58" d="100"/>
          <a:sy n="58" d="100"/>
        </p:scale>
        <p:origin x="97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9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u="none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Thomas Chandy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u="none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u="none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MGMT540: Strategic Management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u="none">
                <a:latin typeface="Times New Roman" panose="02020603050405020304" pitchFamily="18" charset="0"/>
              </a:defRPr>
            </a:lvl1pPr>
          </a:lstStyle>
          <a:p>
            <a:fld id="{CAADAB00-63C5-48DE-B9D6-A63E2F979E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4857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kumimoji="1" sz="1000" i="1" u="none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*</a:t>
            </a:r>
            <a:endParaRPr lang="en-US" altLang="en-US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kumimoji="1" sz="1000" i="1" u="none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07/16/96</a:t>
            </a:r>
            <a:endParaRPr lang="en-US" altLang="en-US" sz="1200" i="0"/>
          </a:p>
        </p:txBody>
      </p:sp>
      <p:sp>
        <p:nvSpPr>
          <p:cNvPr id="15364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kumimoji="1" sz="1000" i="1" u="none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*</a:t>
            </a:r>
            <a:endParaRPr lang="en-US" altLang="en-US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kumimoji="1" sz="1000" i="1" u="none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 altLang="en-US"/>
              <a:t>##</a:t>
            </a:r>
            <a:endParaRPr lang="en-US" altLang="en-US" sz="1200" i="0"/>
          </a:p>
        </p:txBody>
      </p:sp>
    </p:spTree>
    <p:extLst>
      <p:ext uri="{BB962C8B-B14F-4D97-AF65-F5344CB8AC3E}">
        <p14:creationId xmlns:p14="http://schemas.microsoft.com/office/powerpoint/2010/main" val="369413793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*</a:t>
            </a:r>
            <a:endParaRPr lang="en-US" altLang="en-US" sz="1200" i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07/16/96</a:t>
            </a:r>
            <a:endParaRPr lang="en-US" altLang="en-US" sz="1200" i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*</a:t>
            </a:r>
            <a:endParaRPr lang="en-US" altLang="en-US" sz="1200" i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##</a:t>
            </a:r>
            <a:endParaRPr lang="en-US" altLang="en-US" sz="1200" i="0"/>
          </a:p>
        </p:txBody>
      </p:sp>
    </p:spTree>
    <p:extLst>
      <p:ext uri="{BB962C8B-B14F-4D97-AF65-F5344CB8AC3E}">
        <p14:creationId xmlns:p14="http://schemas.microsoft.com/office/powerpoint/2010/main" val="4004334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u="none">
                <a:latin typeface="Arial" panose="020B0604020202020204" pitchFamily="34" charset="0"/>
              </a:rPr>
              <a:t>*</a:t>
            </a:r>
            <a:endParaRPr lang="en-US" altLang="en-US" sz="1200" i="0" u="none">
              <a:latin typeface="Arial" panose="020B060402020202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u="none">
                <a:latin typeface="Arial" panose="020B0604020202020204" pitchFamily="34" charset="0"/>
              </a:rPr>
              <a:t>07/16/96</a:t>
            </a:r>
            <a:endParaRPr lang="en-US" altLang="en-US" sz="1200" i="0" u="none">
              <a:latin typeface="Arial" panose="020B0604020202020204" pitchFamily="34" charset="0"/>
            </a:endParaRP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u="none">
                <a:latin typeface="Arial" panose="020B0604020202020204" pitchFamily="34" charset="0"/>
              </a:rPr>
              <a:t>*</a:t>
            </a:r>
            <a:endParaRPr lang="en-US" altLang="en-US" sz="1200" i="0" u="none">
              <a:latin typeface="Arial" panose="020B0604020202020204" pitchFamily="34" charset="0"/>
            </a:endParaRP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u="none">
                <a:latin typeface="Arial" panose="020B0604020202020204" pitchFamily="34" charset="0"/>
              </a:rPr>
              <a:t>##</a:t>
            </a:r>
            <a:endParaRPr lang="en-US" altLang="en-US" sz="1200" i="0" u="none">
              <a:latin typeface="Arial" panose="020B0604020202020204" pitchFamily="34" charset="0"/>
            </a:endParaRPr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727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*</a:t>
            </a:r>
            <a:endParaRPr lang="en-US" altLang="en-US" sz="1200" i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07/16/96</a:t>
            </a:r>
            <a:endParaRPr lang="en-US" altLang="en-US" sz="1200" i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*</a:t>
            </a:r>
            <a:endParaRPr lang="en-US" altLang="en-US" sz="1200" i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##</a:t>
            </a:r>
            <a:endParaRPr lang="en-US" altLang="en-US" sz="1200" i="0"/>
          </a:p>
        </p:txBody>
      </p:sp>
    </p:spTree>
    <p:extLst>
      <p:ext uri="{BB962C8B-B14F-4D97-AF65-F5344CB8AC3E}">
        <p14:creationId xmlns:p14="http://schemas.microsoft.com/office/powerpoint/2010/main" val="3568469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8D5FBB-4D59-44EF-839E-D92F701E5C5A}" type="datetime1">
              <a:rPr lang="en-US" altLang="en-US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7B93F83-7FBE-4DC3-9631-77D9D3370933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6248400"/>
            <a:ext cx="2257425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790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A11CA-7E8E-457B-B4B4-3D214A1EAD0E}" type="datetime1">
              <a:rPr lang="en-US" altLang="en-US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50BAAA-EE67-426E-93BE-BFAF3F19F8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958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D7117-7B4E-40FC-A766-17F163EA4685}" type="datetime1">
              <a:rPr lang="en-US" altLang="en-US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ABB955-6F21-4B95-80A9-03C3086EF4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3451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9A19F-119B-4CFE-B533-BEB76342A189}" type="datetime1">
              <a:rPr lang="en-US" altLang="en-US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CF4EFF-2E86-48B2-B632-CC9EF7BB82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883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42A93-CC07-4CFD-BA83-10BB4909AFE7}" type="datetime1">
              <a:rPr lang="en-US" altLang="en-US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C3EBF1-5CCA-46E7-8DBA-FF879B103E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2422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52492E-CB5A-4C09-B874-CF8F8C8D516C}" type="datetime1">
              <a:rPr lang="en-US" altLang="en-US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C8DF6D-3603-4281-AC1C-248A4DCC88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462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A10E3-3A4C-4FD4-942D-3F5EE4DC0D67}" type="datetime1">
              <a:rPr lang="en-US" altLang="en-US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F16DC6-1D1F-4A14-A0FD-D2B9BD0D2E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266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82493-BFDF-4C93-968E-BA3894D08F8A}" type="datetime1">
              <a:rPr lang="en-US" altLang="en-US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B5FE98-E348-4F60-BA53-4ACC0DC4E9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63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399FB-A67A-49D4-BB3E-77871108DDFE}" type="datetime1">
              <a:rPr lang="en-US" altLang="en-US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828C6F-CBEB-4B93-B170-B112CA04B3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0254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4F549-28EB-4191-8ECD-A197592A0574}" type="datetime1">
              <a:rPr lang="en-US" altLang="en-US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30A2F-3A71-4822-AC05-5EADD9BB5A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4577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624F1-65BD-43B1-842A-ED9B852785A5}" type="datetime1">
              <a:rPr lang="en-US" altLang="en-US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A92D8-6F28-4707-890E-D63E79C300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2100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u="none" smtClean="0"/>
            </a:lvl1pPr>
          </a:lstStyle>
          <a:p>
            <a:pPr>
              <a:defRPr/>
            </a:pPr>
            <a:fld id="{2DADB365-2FA3-402A-9CC8-70ED0BC7A78E}" type="datetime1">
              <a:rPr lang="en-US" altLang="en-US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686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u="none"/>
            </a:lvl1pPr>
          </a:lstStyle>
          <a:p>
            <a:fld id="{9E08F7DF-7043-46A8-8DB3-7DC090F6720D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0" y="6275386"/>
            <a:ext cx="2349500" cy="47584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143000"/>
            <a:ext cx="8839200" cy="685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 sz="3600" dirty="0" smtClean="0"/>
              <a:t>BUS3-189: Strategic Management</a:t>
            </a:r>
            <a:endParaRPr lang="en-US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0"/>
            <a:ext cx="9144000" cy="1219200"/>
          </a:xfrm>
          <a:noFill/>
        </p:spPr>
        <p:txBody>
          <a:bodyPr lIns="92075" tIns="46038" rIns="92075" bIns="46038"/>
          <a:lstStyle/>
          <a:p>
            <a:pPr algn="ctr" eaLnBrk="1" hangingPunct="1"/>
            <a:r>
              <a:rPr lang="en-US" altLang="en-US" sz="3600" smtClean="0"/>
              <a:t>Vision, Strategic Leadership</a:t>
            </a:r>
            <a:br>
              <a:rPr lang="en-US" altLang="en-US" sz="3600" smtClean="0"/>
            </a:br>
            <a:r>
              <a:rPr lang="en-US" altLang="en-US" sz="3600" smtClean="0"/>
              <a:t>&amp; Competitive Advantage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155351" y="4724400"/>
            <a:ext cx="27174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US" altLang="en-US" sz="2400" b="1" u="none" dirty="0">
                <a:latin typeface="Bradley Hand ITC" panose="03070402050302030203" pitchFamily="66" charset="0"/>
              </a:rPr>
              <a:t>K. Thomas </a:t>
            </a:r>
            <a:r>
              <a:rPr lang="en-US" altLang="en-US" sz="2400" b="1" u="none" dirty="0" smtClean="0">
                <a:latin typeface="Bradley Hand ITC" panose="03070402050302030203" pitchFamily="66" charset="0"/>
              </a:rPr>
              <a:t>Chandy</a:t>
            </a:r>
            <a:endParaRPr lang="en-US" altLang="en-US" sz="2400" b="1" u="none" dirty="0">
              <a:latin typeface="American Uncial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</a:t>
            </a:r>
            <a:r>
              <a:rPr lang="en-US" baseline="0" dirty="0" smtClean="0"/>
              <a:t> a Business Model?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0679"/>
            <a:ext cx="8458200" cy="4568825"/>
          </a:xfrm>
        </p:spPr>
        <p:txBody>
          <a:bodyPr/>
          <a:lstStyle/>
          <a:p>
            <a:pPr marL="469900" marR="0" lvl="0" indent="-469900" algn="l" defTabSz="914400" rtl="0" eaLnBrk="0" fontAlgn="base" latinLnBrk="0" hangingPunct="0">
              <a:lnSpc>
                <a:spcPct val="100000"/>
              </a:lnSpc>
              <a:spcBef>
                <a:spcPts val="200"/>
              </a:spcBef>
              <a:spcAft>
                <a:spcPct val="0"/>
              </a:spcAft>
              <a:buClr>
                <a:schemeClr val="accent2"/>
              </a:buClr>
              <a:buSzTx/>
              <a:buFont typeface="Wingdings" panose="05000000000000000000" pitchFamily="2" charset="2"/>
              <a:buChar char="o"/>
              <a:tabLst/>
              <a:defRPr/>
            </a:pPr>
            <a:r>
              <a:rPr lang="en-US" sz="2800" b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Conception of how strategies should work together as a whole to enable the company to achieve competitive advantage.</a:t>
            </a:r>
          </a:p>
          <a:p>
            <a:pPr>
              <a:spcBef>
                <a:spcPts val="200"/>
              </a:spcBef>
            </a:pPr>
            <a:r>
              <a:rPr lang="en-US" sz="2800" dirty="0"/>
              <a:t>D</a:t>
            </a:r>
            <a:r>
              <a:rPr lang="en-US" sz="2800" dirty="0" smtClean="0"/>
              <a:t>eals with how a company:</a:t>
            </a:r>
          </a:p>
          <a:p>
            <a:pPr lvl="1" rtl="0" eaLnBrk="1" latinLnBrk="0" hangingPunct="1">
              <a:spcBef>
                <a:spcPts val="100"/>
              </a:spcBef>
            </a:pPr>
            <a:r>
              <a:rPr lang="en-US" sz="2200" dirty="0">
                <a:ea typeface="+mn-ea"/>
                <a:cs typeface="+mn-cs"/>
              </a:rPr>
              <a:t>S</a:t>
            </a:r>
            <a:r>
              <a:rPr lang="en-US" sz="22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elects, acquires, and keeps its customers.</a:t>
            </a:r>
            <a:endParaRPr lang="en-US" sz="2200" dirty="0" smtClean="0">
              <a:effectLst/>
            </a:endParaRPr>
          </a:p>
          <a:p>
            <a:pPr lvl="1" rtl="0" eaLnBrk="1" latinLnBrk="0" hangingPunct="1">
              <a:spcBef>
                <a:spcPts val="100"/>
              </a:spcBef>
            </a:pPr>
            <a:r>
              <a:rPr lang="en-US" sz="2200" dirty="0">
                <a:ea typeface="+mn-ea"/>
                <a:cs typeface="+mn-cs"/>
              </a:rPr>
              <a:t>D</a:t>
            </a:r>
            <a:r>
              <a:rPr lang="en-US" sz="22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efines and differentiates its product offerings.</a:t>
            </a:r>
            <a:endParaRPr lang="en-US" sz="2200" dirty="0" smtClean="0">
              <a:effectLst/>
            </a:endParaRPr>
          </a:p>
          <a:p>
            <a:pPr lvl="1" rtl="0" eaLnBrk="1" latinLnBrk="0" hangingPunct="1">
              <a:spcBef>
                <a:spcPts val="100"/>
              </a:spcBef>
            </a:pPr>
            <a:r>
              <a:rPr lang="en-US" sz="2200" dirty="0">
                <a:ea typeface="+mn-ea"/>
                <a:cs typeface="+mn-cs"/>
              </a:rPr>
              <a:t>C</a:t>
            </a:r>
            <a:r>
              <a:rPr lang="en-US" sz="22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reates value for its customers.</a:t>
            </a:r>
            <a:endParaRPr lang="en-US" sz="2200" dirty="0" smtClean="0">
              <a:effectLst/>
            </a:endParaRPr>
          </a:p>
          <a:p>
            <a:pPr lvl="1" eaLnBrk="1" hangingPunct="1">
              <a:spcBef>
                <a:spcPts val="100"/>
              </a:spcBef>
            </a:pPr>
            <a:r>
              <a:rPr lang="en-US" sz="2200" dirty="0">
                <a:ea typeface="+mn-ea"/>
                <a:cs typeface="+mn-cs"/>
              </a:rPr>
              <a:t>P</a:t>
            </a:r>
            <a:r>
              <a:rPr lang="en-US" sz="22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roduces </a:t>
            </a:r>
            <a:r>
              <a:rPr lang="en-US" sz="2200" dirty="0"/>
              <a:t>and delivers </a:t>
            </a:r>
            <a:r>
              <a:rPr lang="en-US" sz="22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goods or services to the market.</a:t>
            </a:r>
            <a:endParaRPr lang="en-US" sz="2200" dirty="0" smtClean="0">
              <a:effectLst/>
            </a:endParaRPr>
          </a:p>
          <a:p>
            <a:pPr lvl="1" eaLnBrk="1" hangingPunct="1">
              <a:spcBef>
                <a:spcPts val="100"/>
              </a:spcBef>
            </a:pPr>
            <a:r>
              <a:rPr lang="en-US" sz="22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Organizes its resources and activities to increase productivity and quality, and </a:t>
            </a:r>
            <a:r>
              <a:rPr lang="en-US" sz="2200" dirty="0" smtClean="0">
                <a:ea typeface="+mn-ea"/>
                <a:cs typeface="+mn-cs"/>
              </a:rPr>
              <a:t>l</a:t>
            </a:r>
            <a:r>
              <a:rPr lang="en-US" sz="2200" dirty="0" smtClean="0"/>
              <a:t>ower costs</a:t>
            </a:r>
            <a:r>
              <a:rPr lang="en-US" sz="22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.</a:t>
            </a:r>
            <a:endParaRPr lang="en-US" sz="2200" dirty="0" smtClean="0">
              <a:effectLst/>
            </a:endParaRPr>
          </a:p>
          <a:p>
            <a:pPr lvl="1" rtl="0" eaLnBrk="1" latinLnBrk="0" hangingPunct="1">
              <a:spcBef>
                <a:spcPts val="100"/>
              </a:spcBef>
            </a:pPr>
            <a:r>
              <a:rPr lang="en-US" sz="2200" dirty="0">
                <a:ea typeface="+mn-ea"/>
                <a:cs typeface="+mn-cs"/>
              </a:rPr>
              <a:t>A</a:t>
            </a:r>
            <a:r>
              <a:rPr lang="en-US" sz="22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chieves and sustains high profitability and growth.</a:t>
            </a:r>
            <a:endParaRPr lang="en-US" sz="2200" dirty="0" smtClean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9A19F-119B-4CFE-B533-BEB76342A189}" type="datetime1">
              <a:rPr lang="en-US" altLang="en-US" smtClean="0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4EFF-2E86-48B2-B632-CC9EF7BB825F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70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eaLnBrk="1" hangingPunct="1">
              <a:lnSpc>
                <a:spcPct val="90000"/>
              </a:lnSpc>
            </a:pPr>
            <a:r>
              <a:rPr lang="en-US" altLang="en-US" dirty="0" smtClean="0"/>
              <a:t>Components of vision</a:t>
            </a:r>
            <a:br>
              <a:rPr lang="en-US" altLang="en-US" dirty="0" smtClean="0"/>
            </a:br>
            <a:r>
              <a:rPr lang="en-US" altLang="en-US" sz="2000" dirty="0" smtClean="0"/>
              <a:t>(from “Building your Company’s Vision” by Collins &amp; Porras)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018" y="1691639"/>
            <a:ext cx="8001000" cy="4492625"/>
          </a:xfrm>
        </p:spPr>
        <p:txBody>
          <a:bodyPr/>
          <a:lstStyle/>
          <a:p>
            <a:pPr lvl="0" eaLnBrk="1" hangingPunct="1">
              <a:lnSpc>
                <a:spcPct val="90000"/>
              </a:lnSpc>
            </a:pPr>
            <a:r>
              <a:rPr lang="en-US" altLang="en-US" sz="2400" dirty="0" smtClean="0"/>
              <a:t>Envisioned future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dirty="0" smtClean="0"/>
              <a:t>Big Hairy Audacious Goal (BHAG)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dirty="0" smtClean="0"/>
              <a:t>Challenging but Realistic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b="1" dirty="0" smtClean="0"/>
              <a:t>Long-term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dirty="0" smtClean="0"/>
              <a:t>(Hill, Schilling &amp; Jones: Major goals)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dirty="0" smtClean="0"/>
              <a:t>Vivid description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dirty="0" smtClean="0"/>
              <a:t>(Hill, Schilling &amp; Jones: Vision)</a:t>
            </a:r>
          </a:p>
          <a:p>
            <a:pPr lvl="0" eaLnBrk="1" hangingPunct="1">
              <a:lnSpc>
                <a:spcPct val="90000"/>
              </a:lnSpc>
            </a:pPr>
            <a:r>
              <a:rPr lang="en-US" altLang="en-US" sz="2400" dirty="0" smtClean="0"/>
              <a:t>Core ideology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dirty="0" smtClean="0"/>
              <a:t>Core purpose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dirty="0" smtClean="0"/>
              <a:t>(Hill, Schilling &amp; Jones: Mission)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100" dirty="0" smtClean="0"/>
              <a:t>Core values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dirty="0" smtClean="0"/>
              <a:t>A source of competitive advantage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900" dirty="0" smtClean="0"/>
              <a:t>(</a:t>
            </a:r>
            <a:r>
              <a:rPr lang="en-US" altLang="en-US" sz="1900" dirty="0" smtClean="0"/>
              <a:t>Hill, Schilling &amp; Jones: Values</a:t>
            </a:r>
            <a:r>
              <a:rPr lang="en-US" altLang="en-US" sz="1900" dirty="0" smtClean="0"/>
              <a:t>)</a:t>
            </a:r>
            <a:endParaRPr lang="en-US" altLang="en-US" sz="19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9A19F-119B-4CFE-B533-BEB76342A189}" type="datetime1">
              <a:rPr lang="en-US" altLang="en-US" smtClean="0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4EFF-2E86-48B2-B632-CC9EF7BB825F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7509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 is Long-Term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9A19F-119B-4CFE-B533-BEB76342A189}" type="datetime1">
              <a:rPr lang="en-US" altLang="en-US" smtClean="0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4EFF-2E86-48B2-B632-CC9EF7BB825F}" type="slidenum">
              <a:rPr lang="en-US" altLang="en-US" smtClean="0"/>
              <a:pPr/>
              <a:t>12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901" y="2257425"/>
            <a:ext cx="7939499" cy="284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043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AC568346-2B4A-4C8B-8BE2-386002B65E5B}" type="datetime1">
              <a:rPr lang="en-US" altLang="en-US" u="none"/>
              <a:pPr/>
              <a:t>9/5/2017</a:t>
            </a:fld>
            <a:endParaRPr lang="en-US" altLang="en-US" u="none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66FBB75-720A-45C6-A3D6-8BEC3817676C}" type="slidenum">
              <a:rPr lang="en-US" altLang="en-US" u="none"/>
              <a:pPr/>
              <a:t>13</a:t>
            </a:fld>
            <a:endParaRPr lang="en-US" altLang="en-US" u="none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dirty="0" err="1" smtClean="0"/>
              <a:t>Abell’s</a:t>
            </a:r>
            <a:r>
              <a:rPr lang="en-US" altLang="en-US" sz="3400" dirty="0" smtClean="0"/>
              <a:t> Framework:</a:t>
            </a:r>
            <a:br>
              <a:rPr lang="en-US" altLang="en-US" sz="3400" dirty="0" smtClean="0"/>
            </a:br>
            <a:r>
              <a:rPr lang="en-US" altLang="en-US" sz="3400" dirty="0" smtClean="0"/>
              <a:t>Defining the Core Purpose/Mission</a:t>
            </a:r>
          </a:p>
        </p:txBody>
      </p:sp>
      <p:pic>
        <p:nvPicPr>
          <p:cNvPr id="243715" name="Picture 3" descr="324880_la_01_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511300"/>
            <a:ext cx="4876800" cy="452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3716" name="Text Box 4"/>
          <p:cNvSpPr txBox="1">
            <a:spLocks noChangeArrowheads="1"/>
          </p:cNvSpPr>
          <p:nvPr/>
        </p:nvSpPr>
        <p:spPr bwMode="auto">
          <a:xfrm>
            <a:off x="7391400" y="1431925"/>
            <a:ext cx="13949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b="1" u="none" dirty="0">
                <a:solidFill>
                  <a:srgbClr val="006666"/>
                </a:solidFill>
                <a:latin typeface="Arial" panose="020B0604020202020204" pitchFamily="34" charset="0"/>
              </a:rPr>
              <a:t>Figure </a:t>
            </a:r>
            <a:r>
              <a:rPr lang="en-US" altLang="en-US" sz="2000" b="1" u="none" dirty="0" smtClean="0">
                <a:solidFill>
                  <a:srgbClr val="006666"/>
                </a:solidFill>
                <a:latin typeface="Arial" panose="020B0604020202020204" pitchFamily="34" charset="0"/>
              </a:rPr>
              <a:t>1.5</a:t>
            </a:r>
            <a:endParaRPr lang="en-US" altLang="en-US" sz="2000" b="1" u="none" dirty="0">
              <a:solidFill>
                <a:srgbClr val="006666"/>
              </a:solidFill>
              <a:latin typeface="Arial" panose="020B0604020202020204" pitchFamily="34" charset="0"/>
            </a:endParaRPr>
          </a:p>
        </p:txBody>
      </p:sp>
      <p:sp>
        <p:nvSpPr>
          <p:cNvPr id="243717" name="Text Box 5"/>
          <p:cNvSpPr txBox="1">
            <a:spLocks noChangeArrowheads="1"/>
          </p:cNvSpPr>
          <p:nvPr/>
        </p:nvSpPr>
        <p:spPr bwMode="auto">
          <a:xfrm>
            <a:off x="1790700" y="5943600"/>
            <a:ext cx="5562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1400" u="none">
                <a:latin typeface="Arial" panose="020B0604020202020204" pitchFamily="34" charset="0"/>
              </a:rPr>
              <a:t>Source:  D. F. Abell, </a:t>
            </a:r>
            <a:r>
              <a:rPr lang="en-US" altLang="en-US" sz="1400" i="1" u="none">
                <a:latin typeface="Arial" panose="020B0604020202020204" pitchFamily="34" charset="0"/>
              </a:rPr>
              <a:t>Defining the Business: The Starting Point of Strategic Planning</a:t>
            </a:r>
            <a:r>
              <a:rPr lang="en-US" altLang="en-US" sz="1400" u="none">
                <a:latin typeface="Arial" panose="020B0604020202020204" pitchFamily="34" charset="0"/>
              </a:rPr>
              <a:t>  (Englewood Cliffs, Prentice Hall, 1980), p. 7.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3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6" grpId="0"/>
      <p:bldP spid="2437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7565A86-A516-4AF5-ADE4-C62A195EA825}" type="datetime1">
              <a:rPr lang="en-US" altLang="en-US" u="none"/>
              <a:pPr/>
              <a:t>9/5/2017</a:t>
            </a:fld>
            <a:endParaRPr lang="en-US" altLang="en-US" u="none"/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D02E72B-7E26-41F9-938A-1156F11D4C27}" type="slidenum">
              <a:rPr lang="en-US" altLang="en-US" u="none"/>
              <a:pPr/>
              <a:t>14</a:t>
            </a:fld>
            <a:endParaRPr lang="en-US" altLang="en-US" u="none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400" dirty="0" err="1" smtClean="0"/>
              <a:t>Abell’s</a:t>
            </a:r>
            <a:r>
              <a:rPr lang="en-US" altLang="en-US" sz="3400" dirty="0" smtClean="0"/>
              <a:t> framework:</a:t>
            </a:r>
            <a:br>
              <a:rPr lang="en-US" altLang="en-US" sz="3400" dirty="0" smtClean="0"/>
            </a:br>
            <a:r>
              <a:rPr lang="en-US" altLang="en-US" sz="3400" dirty="0" smtClean="0"/>
              <a:t>Defining the Core Purpose/Mission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Three key questions</a:t>
            </a:r>
          </a:p>
          <a:p>
            <a:pPr lvl="1" eaLnBrk="1" hangingPunct="1"/>
            <a:r>
              <a:rPr lang="en-US" altLang="en-US" dirty="0" smtClean="0"/>
              <a:t>Who is being satisfied?</a:t>
            </a:r>
          </a:p>
          <a:p>
            <a:pPr lvl="2" eaLnBrk="1" hangingPunct="1"/>
            <a:r>
              <a:rPr lang="en-US" altLang="en-US" dirty="0" smtClean="0"/>
              <a:t>Customer groups</a:t>
            </a:r>
          </a:p>
          <a:p>
            <a:pPr lvl="1" eaLnBrk="1" hangingPunct="1"/>
            <a:r>
              <a:rPr lang="en-US" altLang="en-US" dirty="0" smtClean="0"/>
              <a:t>What is being satisfied?</a:t>
            </a:r>
          </a:p>
          <a:p>
            <a:pPr lvl="2" eaLnBrk="1" hangingPunct="1"/>
            <a:r>
              <a:rPr lang="en-US" altLang="en-US" dirty="0" smtClean="0"/>
              <a:t>Customer needs</a:t>
            </a:r>
          </a:p>
          <a:p>
            <a:pPr lvl="1" eaLnBrk="1" hangingPunct="1"/>
            <a:r>
              <a:rPr lang="en-US" altLang="en-US" dirty="0" smtClean="0"/>
              <a:t>How are customer needs being satisfied?</a:t>
            </a:r>
          </a:p>
          <a:p>
            <a:pPr lvl="2" eaLnBrk="1" hangingPunct="1"/>
            <a:r>
              <a:rPr lang="en-US" altLang="en-US" dirty="0" smtClean="0"/>
              <a:t>Distinctive competencies of the company</a:t>
            </a:r>
          </a:p>
        </p:txBody>
      </p:sp>
      <p:sp>
        <p:nvSpPr>
          <p:cNvPr id="230404" name="Text Box 4"/>
          <p:cNvSpPr txBox="1">
            <a:spLocks noChangeArrowheads="1"/>
          </p:cNvSpPr>
          <p:nvPr/>
        </p:nvSpPr>
        <p:spPr bwMode="auto">
          <a:xfrm>
            <a:off x="6477000" y="2895600"/>
            <a:ext cx="1870075" cy="101600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US" altLang="en-US" sz="2000" b="1" u="none">
                <a:solidFill>
                  <a:schemeClr val="accent2"/>
                </a:solidFill>
              </a:rPr>
              <a:t>Drives</a:t>
            </a:r>
          </a:p>
          <a:p>
            <a:pPr algn="ctr"/>
            <a:r>
              <a:rPr lang="en-US" altLang="en-US" sz="2000" b="1" u="none">
                <a:solidFill>
                  <a:schemeClr val="accent2"/>
                </a:solidFill>
              </a:rPr>
              <a:t>segmenting</a:t>
            </a:r>
          </a:p>
          <a:p>
            <a:pPr algn="ctr"/>
            <a:r>
              <a:rPr lang="en-US" altLang="en-US" sz="2000" b="1" u="none">
                <a:solidFill>
                  <a:schemeClr val="accent2"/>
                </a:solidFill>
              </a:rPr>
              <a:t>decision</a:t>
            </a:r>
          </a:p>
        </p:txBody>
      </p:sp>
      <p:sp>
        <p:nvSpPr>
          <p:cNvPr id="230405" name="Line 5"/>
          <p:cNvSpPr>
            <a:spLocks noChangeShapeType="1"/>
          </p:cNvSpPr>
          <p:nvPr/>
        </p:nvSpPr>
        <p:spPr bwMode="auto">
          <a:xfrm flipH="1" flipV="1">
            <a:off x="5410200" y="2514600"/>
            <a:ext cx="1066800" cy="685800"/>
          </a:xfrm>
          <a:prstGeom prst="line">
            <a:avLst/>
          </a:prstGeom>
          <a:noFill/>
          <a:ln w="22225">
            <a:solidFill>
              <a:schemeClr val="accent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406" name="Line 6"/>
          <p:cNvSpPr>
            <a:spLocks noChangeShapeType="1"/>
          </p:cNvSpPr>
          <p:nvPr/>
        </p:nvSpPr>
        <p:spPr bwMode="auto">
          <a:xfrm flipH="1">
            <a:off x="5562600" y="3429000"/>
            <a:ext cx="914400" cy="0"/>
          </a:xfrm>
          <a:prstGeom prst="line">
            <a:avLst/>
          </a:prstGeom>
          <a:noFill/>
          <a:ln w="22225">
            <a:solidFill>
              <a:schemeClr val="accent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0407" name="Line 7"/>
          <p:cNvSpPr>
            <a:spLocks noChangeShapeType="1"/>
          </p:cNvSpPr>
          <p:nvPr/>
        </p:nvSpPr>
        <p:spPr bwMode="auto">
          <a:xfrm flipH="1">
            <a:off x="5715000" y="3733800"/>
            <a:ext cx="762000" cy="533400"/>
          </a:xfrm>
          <a:prstGeom prst="line">
            <a:avLst/>
          </a:prstGeom>
          <a:noFill/>
          <a:ln w="22225">
            <a:solidFill>
              <a:schemeClr val="accent2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30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30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0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0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4" grpId="0" animBg="1"/>
      <p:bldP spid="230405" grpId="0" animBg="1"/>
      <p:bldP spid="230406" grpId="0" animBg="1"/>
      <p:bldP spid="23040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Strategic Management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9A19F-119B-4CFE-B533-BEB76342A189}" type="datetime1">
              <a:rPr lang="en-US" altLang="en-US" smtClean="0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4EFF-2E86-48B2-B632-CC9EF7BB825F}" type="slidenum">
              <a:rPr lang="en-US" altLang="en-US" smtClean="0"/>
              <a:pPr/>
              <a:t>15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76399"/>
            <a:ext cx="7360920" cy="4478933"/>
          </a:xfrm>
          <a:prstGeom prst="rect">
            <a:avLst/>
          </a:prstGeom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7749066" y="1657290"/>
            <a:ext cx="13949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b="1" u="none" dirty="0">
                <a:solidFill>
                  <a:srgbClr val="006666"/>
                </a:solidFill>
                <a:latin typeface="Arial" panose="020B0604020202020204" pitchFamily="34" charset="0"/>
              </a:rPr>
              <a:t>Figure </a:t>
            </a:r>
            <a:r>
              <a:rPr lang="en-US" altLang="en-US" sz="2000" b="1" u="none" dirty="0" smtClean="0">
                <a:solidFill>
                  <a:srgbClr val="006666"/>
                </a:solidFill>
                <a:latin typeface="Arial" panose="020B0604020202020204" pitchFamily="34" charset="0"/>
              </a:rPr>
              <a:t>1.3</a:t>
            </a:r>
            <a:endParaRPr lang="en-US" altLang="en-US" sz="2000" b="1" u="none" dirty="0">
              <a:solidFill>
                <a:srgbClr val="006666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76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Strategic Analysis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6575" y="1654175"/>
            <a:ext cx="8043863" cy="4518025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External Analysis</a:t>
            </a:r>
          </a:p>
          <a:p>
            <a:pPr lvl="1" eaLnBrk="1" hangingPunct="1"/>
            <a:r>
              <a:rPr lang="en-US" altLang="en-US" sz="2400" dirty="0" smtClean="0"/>
              <a:t>Identifies Opportunities &amp; Threats</a:t>
            </a:r>
          </a:p>
          <a:p>
            <a:pPr lvl="1" eaLnBrk="1" hangingPunct="1"/>
            <a:r>
              <a:rPr lang="en-US" altLang="en-US" sz="2400" dirty="0" smtClean="0"/>
              <a:t>Mapping the business landscape</a:t>
            </a:r>
          </a:p>
          <a:p>
            <a:pPr lvl="2" eaLnBrk="1" hangingPunct="1"/>
            <a:r>
              <a:rPr lang="en-US" altLang="en-US" sz="2000" dirty="0" smtClean="0"/>
              <a:t>Industry environment</a:t>
            </a:r>
          </a:p>
          <a:p>
            <a:pPr lvl="2" eaLnBrk="1" hangingPunct="1"/>
            <a:r>
              <a:rPr lang="en-US" altLang="en-US" sz="2000" dirty="0" smtClean="0"/>
              <a:t>National environments</a:t>
            </a:r>
          </a:p>
          <a:p>
            <a:pPr lvl="2" eaLnBrk="1" hangingPunct="1"/>
            <a:r>
              <a:rPr lang="en-US" altLang="en-US" sz="2000" dirty="0" smtClean="0"/>
              <a:t>Macroeconomic/Socioeconomic environment</a:t>
            </a:r>
          </a:p>
          <a:p>
            <a:pPr eaLnBrk="1" hangingPunct="1"/>
            <a:r>
              <a:rPr lang="en-US" altLang="en-US" sz="2800" dirty="0" smtClean="0"/>
              <a:t>Internal Analysis</a:t>
            </a:r>
          </a:p>
          <a:p>
            <a:pPr lvl="1" eaLnBrk="1" hangingPunct="1"/>
            <a:r>
              <a:rPr lang="en-US" altLang="en-US" sz="2400" dirty="0" smtClean="0"/>
              <a:t>Identifies Firm’s Strengths &amp; Weaknesses</a:t>
            </a:r>
          </a:p>
          <a:p>
            <a:pPr lvl="2" eaLnBrk="1" hangingPunct="1"/>
            <a:r>
              <a:rPr lang="en-US" altLang="en-US" sz="2000" dirty="0" smtClean="0"/>
              <a:t>Resources</a:t>
            </a:r>
          </a:p>
          <a:p>
            <a:pPr lvl="2" eaLnBrk="1" hangingPunct="1"/>
            <a:r>
              <a:rPr lang="en-US" altLang="en-US" sz="2000" dirty="0" smtClean="0"/>
              <a:t>Capabilities</a:t>
            </a:r>
          </a:p>
          <a:p>
            <a:pPr lvl="2" eaLnBrk="1" hangingPunct="1"/>
            <a:r>
              <a:rPr lang="en-US" altLang="en-US" sz="2000" dirty="0" smtClean="0"/>
              <a:t>Competencies</a:t>
            </a:r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15AFEA0-0F20-4F3C-81EA-8F428BE94674}" type="datetime1">
              <a:rPr lang="en-US" altLang="en-US" u="none"/>
              <a:pPr/>
              <a:t>9/5/2017</a:t>
            </a:fld>
            <a:r>
              <a:rPr lang="en-US" altLang="en-US" u="none"/>
              <a:t>	</a:t>
            </a:r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C09706DE-C218-42CC-B09F-C60B4008EDEF}" type="slidenum">
              <a:rPr lang="en-US" altLang="en-US" u="none"/>
              <a:pPr/>
              <a:t>16</a:t>
            </a:fld>
            <a:endParaRPr lang="en-US" altLang="en-US" u="non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Knowledge</a:t>
            </a:r>
            <a:r>
              <a:rPr lang="en-US" baseline="0" dirty="0" smtClean="0"/>
              <a:t>: Resource, Capability, Competency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669474"/>
            <a:ext cx="8001000" cy="4492625"/>
          </a:xfrm>
        </p:spPr>
        <p:txBody>
          <a:bodyPr/>
          <a:lstStyle/>
          <a:p>
            <a:r>
              <a:rPr lang="en-US" dirty="0" smtClean="0"/>
              <a:t>Two types</a:t>
            </a:r>
            <a:r>
              <a:rPr lang="en-US" baseline="0" dirty="0" smtClean="0"/>
              <a:t> of knowledge</a:t>
            </a:r>
          </a:p>
          <a:p>
            <a:pPr lvl="1"/>
            <a:r>
              <a:rPr lang="en-US" dirty="0" smtClean="0"/>
              <a:t>Explicit Knowledge</a:t>
            </a:r>
          </a:p>
          <a:p>
            <a:pPr lvl="2">
              <a:spcBef>
                <a:spcPts val="100"/>
              </a:spcBef>
            </a:pPr>
            <a:r>
              <a:rPr lang="en-US" dirty="0" smtClean="0"/>
              <a:t>Formal &amp; Systematic</a:t>
            </a:r>
          </a:p>
          <a:p>
            <a:pPr lvl="2">
              <a:spcBef>
                <a:spcPts val="100"/>
              </a:spcBef>
            </a:pPr>
            <a:r>
              <a:rPr lang="en-US" dirty="0" smtClean="0"/>
              <a:t>Can be documented</a:t>
            </a:r>
          </a:p>
          <a:p>
            <a:pPr lvl="2">
              <a:spcBef>
                <a:spcPts val="100"/>
              </a:spcBef>
            </a:pPr>
            <a:r>
              <a:rPr lang="en-US" dirty="0" smtClean="0"/>
              <a:t>Easily communicated and shared</a:t>
            </a:r>
          </a:p>
          <a:p>
            <a:pPr lvl="1"/>
            <a:r>
              <a:rPr lang="en-US" dirty="0" smtClean="0"/>
              <a:t>Tacit</a:t>
            </a:r>
            <a:r>
              <a:rPr lang="en-US" baseline="0" dirty="0" smtClean="0"/>
              <a:t> Knowledge</a:t>
            </a:r>
          </a:p>
          <a:p>
            <a:pPr lvl="2">
              <a:spcBef>
                <a:spcPts val="100"/>
              </a:spcBef>
            </a:pPr>
            <a:r>
              <a:rPr lang="en-US" dirty="0" smtClean="0"/>
              <a:t>“Know-how”</a:t>
            </a:r>
          </a:p>
          <a:p>
            <a:pPr lvl="2">
              <a:spcBef>
                <a:spcPts val="100"/>
              </a:spcBef>
            </a:pPr>
            <a:r>
              <a:rPr lang="en-US" dirty="0" smtClean="0"/>
              <a:t>Skill</a:t>
            </a:r>
          </a:p>
          <a:p>
            <a:pPr lvl="2">
              <a:spcBef>
                <a:spcPts val="100"/>
              </a:spcBef>
            </a:pPr>
            <a:r>
              <a:rPr lang="en-US" dirty="0" smtClean="0"/>
              <a:t>Expertise</a:t>
            </a:r>
          </a:p>
          <a:p>
            <a:pPr lvl="2">
              <a:spcBef>
                <a:spcPts val="100"/>
              </a:spcBef>
            </a:pPr>
            <a:r>
              <a:rPr lang="en-US" dirty="0" smtClean="0"/>
              <a:t>Highly personal</a:t>
            </a:r>
          </a:p>
          <a:p>
            <a:pPr lvl="2">
              <a:spcBef>
                <a:spcPts val="100"/>
              </a:spcBef>
            </a:pPr>
            <a:r>
              <a:rPr lang="en-US" dirty="0" smtClean="0"/>
              <a:t>Learned by doing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9A19F-119B-4CFE-B533-BEB76342A189}" type="datetime1">
              <a:rPr lang="en-US" altLang="en-US" smtClean="0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4EFF-2E86-48B2-B632-CC9EF7BB825F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6" name="TextBox 5"/>
          <p:cNvSpPr txBox="1"/>
          <p:nvPr/>
        </p:nvSpPr>
        <p:spPr>
          <a:xfrm>
            <a:off x="5562600" y="4572000"/>
            <a:ext cx="2393604" cy="830997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u="none" dirty="0" smtClean="0"/>
              <a:t>Capability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u="none" dirty="0" smtClean="0"/>
              <a:t>Competency</a:t>
            </a:r>
            <a:endParaRPr lang="en-US" sz="2400" u="none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 bwMode="auto">
          <a:xfrm flipH="1" flipV="1">
            <a:off x="4343400" y="4191000"/>
            <a:ext cx="1219200" cy="79649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18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778" y="1661160"/>
            <a:ext cx="8470582" cy="4434840"/>
          </a:xfrm>
        </p:spPr>
        <p:txBody>
          <a:bodyPr/>
          <a:lstStyle/>
          <a:p>
            <a:pPr rtl="0" eaLnBrk="1" latinLnBrk="0" hangingPunct="1">
              <a:spcBef>
                <a:spcPts val="200"/>
              </a:spcBef>
            </a:pPr>
            <a:r>
              <a:rPr lang="en-US" sz="2800" b="0" dirty="0" smtClean="0">
                <a:solidFill>
                  <a:schemeClr val="tx1"/>
                </a:solidFill>
                <a:effectLst/>
              </a:rPr>
              <a:t>Comparison of strengths, weaknesses, opportunities, and threats.</a:t>
            </a:r>
            <a:endParaRPr lang="en-US" sz="2800" dirty="0" smtClean="0">
              <a:effectLst/>
            </a:endParaRPr>
          </a:p>
          <a:p>
            <a:pPr rtl="0" eaLnBrk="1" latinLnBrk="0" hangingPunct="1">
              <a:spcBef>
                <a:spcPts val="200"/>
              </a:spcBef>
            </a:pPr>
            <a:r>
              <a:rPr lang="en-US" sz="2800" b="1" dirty="0" smtClean="0">
                <a:solidFill>
                  <a:schemeClr val="tx1"/>
                </a:solidFill>
                <a:effectLst/>
              </a:rPr>
              <a:t>Purpose</a:t>
            </a:r>
            <a:r>
              <a:rPr lang="en-US" sz="2800" b="0" dirty="0" smtClean="0">
                <a:solidFill>
                  <a:schemeClr val="tx1"/>
                </a:solidFill>
                <a:effectLst/>
              </a:rPr>
              <a:t> - Identify strategies to:</a:t>
            </a:r>
            <a:endParaRPr lang="en-US" sz="2800" dirty="0" smtClean="0">
              <a:effectLst/>
            </a:endParaRPr>
          </a:p>
          <a:p>
            <a:pPr lvl="1" eaLnBrk="1" hangingPunct="1">
              <a:spcBef>
                <a:spcPts val="100"/>
              </a:spcBef>
            </a:pPr>
            <a:r>
              <a:rPr lang="en-US" sz="24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exploit external opportunities.</a:t>
            </a:r>
            <a:endParaRPr lang="en-US" sz="2400" dirty="0" smtClean="0">
              <a:effectLst/>
            </a:endParaRPr>
          </a:p>
          <a:p>
            <a:pPr lvl="1" eaLnBrk="1" hangingPunct="1">
              <a:spcBef>
                <a:spcPts val="100"/>
              </a:spcBef>
            </a:pPr>
            <a:r>
              <a:rPr lang="en-US" sz="24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build on and protect company strengths.</a:t>
            </a:r>
            <a:endParaRPr lang="en-US" sz="2400" dirty="0" smtClean="0">
              <a:effectLst/>
            </a:endParaRPr>
          </a:p>
          <a:p>
            <a:pPr lvl="1" eaLnBrk="1" hangingPunct="1">
              <a:spcBef>
                <a:spcPts val="100"/>
              </a:spcBef>
            </a:pPr>
            <a:r>
              <a:rPr lang="en-US" sz="24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eradicate weaknesses and counter threats.</a:t>
            </a:r>
            <a:endParaRPr lang="en-US" sz="2400" dirty="0" smtClean="0">
              <a:effectLst/>
            </a:endParaRPr>
          </a:p>
          <a:p>
            <a:pPr rtl="0" eaLnBrk="1" latinLnBrk="0" hangingPunct="1">
              <a:spcBef>
                <a:spcPts val="200"/>
              </a:spcBef>
            </a:pPr>
            <a:r>
              <a:rPr lang="en-US" sz="2800" b="1" dirty="0" smtClean="0">
                <a:solidFill>
                  <a:schemeClr val="tx1"/>
                </a:solidFill>
                <a:effectLst/>
              </a:rPr>
              <a:t>Goals</a:t>
            </a:r>
            <a:r>
              <a:rPr lang="en-US" sz="2800" b="0" dirty="0" smtClean="0">
                <a:solidFill>
                  <a:schemeClr val="tx1"/>
                </a:solidFill>
                <a:effectLst/>
              </a:rPr>
              <a:t> - Affirm a company-specific business model.</a:t>
            </a:r>
            <a:endParaRPr lang="en-US" sz="2800" dirty="0" smtClean="0">
              <a:effectLst/>
            </a:endParaRPr>
          </a:p>
          <a:p>
            <a:pPr lvl="1" eaLnBrk="1" hangingPunct="1">
              <a:spcBef>
                <a:spcPts val="100"/>
              </a:spcBef>
            </a:pPr>
            <a:r>
              <a:rPr lang="en-US" sz="24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To align, fit, or match a company’s resources and capabilities to the demands of its environment.</a:t>
            </a:r>
            <a:endParaRPr lang="en-US" sz="2400" dirty="0" smtClean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9A19F-119B-4CFE-B533-BEB76342A189}" type="datetime1">
              <a:rPr lang="en-US" altLang="en-US" smtClean="0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4EFF-2E86-48B2-B632-CC9EF7BB825F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358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Implementation:</a:t>
            </a:r>
            <a:br>
              <a:rPr lang="en-US" dirty="0" smtClean="0"/>
            </a:br>
            <a:r>
              <a:rPr lang="en-US" sz="3200" dirty="0" smtClean="0"/>
              <a:t>Vision</a:t>
            </a:r>
            <a:r>
              <a:rPr lang="en-US" sz="3200" baseline="0" dirty="0" smtClean="0"/>
              <a:t> determines Shorter-term goals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676400"/>
            <a:ext cx="8001000" cy="4419600"/>
          </a:xfrm>
        </p:spPr>
        <p:txBody>
          <a:bodyPr/>
          <a:lstStyle/>
          <a:p>
            <a:r>
              <a:rPr lang="en-US" dirty="0" smtClean="0"/>
              <a:t>Long-term objectives determines</a:t>
            </a:r>
          </a:p>
          <a:p>
            <a:pPr lvl="1"/>
            <a:r>
              <a:rPr lang="en-US" dirty="0" smtClean="0"/>
              <a:t>Intermediate-term goals</a:t>
            </a:r>
          </a:p>
          <a:p>
            <a:pPr lvl="1"/>
            <a:r>
              <a:rPr lang="en-US" dirty="0" smtClean="0"/>
              <a:t>Short-term goals</a:t>
            </a:r>
          </a:p>
          <a:p>
            <a:r>
              <a:rPr lang="en-US" dirty="0" smtClean="0"/>
              <a:t>Goals should be “SMART”</a:t>
            </a:r>
          </a:p>
          <a:p>
            <a:pPr lvl="1"/>
            <a:r>
              <a:rPr lang="en-US" dirty="0" smtClean="0"/>
              <a:t>Specific</a:t>
            </a:r>
          </a:p>
          <a:p>
            <a:pPr lvl="1"/>
            <a:r>
              <a:rPr lang="en-US" dirty="0" smtClean="0"/>
              <a:t>Measurable</a:t>
            </a:r>
          </a:p>
          <a:p>
            <a:pPr lvl="1"/>
            <a:r>
              <a:rPr lang="en-US" dirty="0" smtClean="0"/>
              <a:t>Achievable</a:t>
            </a:r>
          </a:p>
          <a:p>
            <a:pPr lvl="1"/>
            <a:r>
              <a:rPr lang="en-US" dirty="0" smtClean="0"/>
              <a:t>Relevant</a:t>
            </a:r>
          </a:p>
          <a:p>
            <a:pPr lvl="1"/>
            <a:r>
              <a:rPr lang="en-US" dirty="0" smtClean="0"/>
              <a:t>Time-bound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9A19F-119B-4CFE-B533-BEB76342A189}" type="datetime1">
              <a:rPr lang="en-US" altLang="en-US" smtClean="0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4EFF-2E86-48B2-B632-CC9EF7BB825F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870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31E059F-ADB6-4A6C-B492-52369FD3DD8A}" type="datetime1">
              <a:rPr lang="en-US" altLang="en-US" u="none"/>
              <a:pPr/>
              <a:t>9/5/2017</a:t>
            </a:fld>
            <a:endParaRPr lang="en-US" altLang="en-US" u="none" dirty="0"/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07F1BE0-84EE-4B95-B8E8-AF8B5631ADE8}" type="slidenum">
              <a:rPr lang="en-US" altLang="en-US" u="none"/>
              <a:pPr/>
              <a:t>2</a:t>
            </a:fld>
            <a:endParaRPr lang="en-US" altLang="en-US" u="none" dirty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188325" cy="12160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Vision &amp; Strategy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600199"/>
            <a:ext cx="8272462" cy="4645025"/>
          </a:xfrm>
        </p:spPr>
        <p:txBody>
          <a:bodyPr/>
          <a:lstStyle/>
          <a:p>
            <a:pPr marL="342900" indent="-342900" eaLnBrk="1" hangingPunct="1">
              <a:spcBef>
                <a:spcPts val="300"/>
              </a:spcBef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Vision</a:t>
            </a:r>
          </a:p>
          <a:p>
            <a:pPr marL="742950" lvl="1" indent="-285750" eaLnBrk="1" hangingPunct="1">
              <a:spcBef>
                <a:spcPts val="200"/>
              </a:spcBef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Gives direction to strategy</a:t>
            </a:r>
          </a:p>
          <a:p>
            <a:pPr marL="342900" indent="-342900" eaLnBrk="1" hangingPunct="1">
              <a:spcBef>
                <a:spcPts val="300"/>
              </a:spcBef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Strategy</a:t>
            </a:r>
          </a:p>
          <a:p>
            <a:pPr marL="742950" lvl="1" indent="-285750" eaLnBrk="1" hangingPunct="1">
              <a:spcBef>
                <a:spcPts val="200"/>
              </a:spcBef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A set of related actions that managers take</a:t>
            </a:r>
          </a:p>
          <a:p>
            <a:pPr marL="1139825" lvl="2" indent="-285750" eaLnBrk="1" hangingPunct="1">
              <a:spcBef>
                <a:spcPts val="100"/>
              </a:spcBef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To</a:t>
            </a:r>
            <a:r>
              <a:rPr lang="en-US" altLang="en-US" baseline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achieve their vision</a:t>
            </a:r>
          </a:p>
          <a:p>
            <a:pPr marL="1139825" lvl="2" indent="-285750" eaLnBrk="1" hangingPunct="1">
              <a:spcBef>
                <a:spcPts val="100"/>
              </a:spcBef>
              <a:defRPr/>
            </a:pPr>
            <a:r>
              <a:rPr lang="en-US" altLang="en-US" baseline="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To increase their company’s performance</a:t>
            </a:r>
            <a:endParaRPr lang="en-US" altLang="en-US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742950" lvl="1" indent="-285750" eaLnBrk="1" hangingPunct="1">
              <a:spcBef>
                <a:spcPts val="200"/>
              </a:spcBef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Intelligence that directs the firm’s unique strengths towards market opportunities</a:t>
            </a:r>
            <a:r>
              <a:rPr lang="en-US" altLang="en-US" sz="2000" baseline="30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</a:p>
          <a:p>
            <a:pPr marL="742950" lvl="1" indent="-285750" eaLnBrk="1" hangingPunct="1">
              <a:spcBef>
                <a:spcPts val="200"/>
              </a:spcBef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Things do not always work out as intended</a:t>
            </a:r>
          </a:p>
          <a:p>
            <a:pPr marL="1139825" lvl="2" indent="-285750" eaLnBrk="1" hangingPunct="1">
              <a:spcBef>
                <a:spcPts val="100"/>
              </a:spcBef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Vision provides the “compass”</a:t>
            </a:r>
          </a:p>
          <a:p>
            <a:pPr marL="1531938" lvl="3" indent="-228600" eaLnBrk="1" hangingPunct="1">
              <a:spcBef>
                <a:spcPts val="0"/>
              </a:spcBef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Helps keep the firm on track</a:t>
            </a:r>
            <a:endParaRPr lang="en-US" alt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98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98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8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8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98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8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86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8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F8E9F74-8DDC-4893-A170-235081E3F4FF}" type="datetime1">
              <a:rPr lang="en-US" altLang="en-US" u="none"/>
              <a:pPr/>
              <a:t>9/5/2017</a:t>
            </a:fld>
            <a:endParaRPr lang="en-US" altLang="en-US" u="none"/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A23AFD1-2F6A-4C58-A210-7B0E991E5C5A}" type="slidenum">
              <a:rPr lang="en-US" altLang="en-US" u="none"/>
              <a:pPr/>
              <a:t>20</a:t>
            </a:fld>
            <a:endParaRPr lang="en-US" altLang="en-US" u="none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05800" cy="1216025"/>
          </a:xfrm>
        </p:spPr>
        <p:txBody>
          <a:bodyPr/>
          <a:lstStyle/>
          <a:p>
            <a:pPr eaLnBrk="1" hangingPunct="1"/>
            <a:r>
              <a:rPr lang="en-US" altLang="en-US" sz="3400" dirty="0" smtClean="0"/>
              <a:t>Strategy Implementation:</a:t>
            </a:r>
            <a:br>
              <a:rPr lang="en-US" altLang="en-US" sz="3400" dirty="0" smtClean="0"/>
            </a:br>
            <a:r>
              <a:rPr lang="en-US" altLang="en-US" sz="3000" dirty="0" smtClean="0"/>
              <a:t>Things don’t always work out as intended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758" y="1647670"/>
            <a:ext cx="8226242" cy="4448330"/>
          </a:xfrm>
        </p:spPr>
        <p:txBody>
          <a:bodyPr/>
          <a:lstStyle/>
          <a:p>
            <a:pPr eaLnBrk="1" hangingPunct="1"/>
            <a:r>
              <a:rPr lang="en-US" altLang="en-US" sz="2000" dirty="0" smtClean="0"/>
              <a:t>Deliberate &amp; Emergent strategies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2000" dirty="0" smtClean="0"/>
              <a:t>Deliberate (i.e. Planned) Strategies</a:t>
            </a:r>
          </a:p>
          <a:p>
            <a:pPr lvl="2" eaLnBrk="1" hangingPunct="1">
              <a:spcBef>
                <a:spcPts val="200"/>
              </a:spcBef>
            </a:pPr>
            <a:r>
              <a:rPr lang="en-US" altLang="en-US" sz="1800" dirty="0" smtClean="0"/>
              <a:t>Some planned strategies may not be realized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2000" dirty="0" smtClean="0"/>
              <a:t>Emergent Strategies</a:t>
            </a:r>
          </a:p>
          <a:p>
            <a:pPr lvl="2" eaLnBrk="1" hangingPunct="1">
              <a:spcBef>
                <a:spcPts val="200"/>
              </a:spcBef>
            </a:pPr>
            <a:r>
              <a:rPr lang="en-US" altLang="en-US" sz="1800" dirty="0" smtClean="0"/>
              <a:t>Bottom up process</a:t>
            </a:r>
          </a:p>
          <a:p>
            <a:pPr lvl="2" eaLnBrk="1" hangingPunct="1">
              <a:spcBef>
                <a:spcPts val="200"/>
              </a:spcBef>
            </a:pPr>
            <a:r>
              <a:rPr lang="en-US" altLang="en-US" sz="1800" dirty="0" smtClean="0"/>
              <a:t>Unplanned shifts by top management</a:t>
            </a:r>
          </a:p>
          <a:p>
            <a:pPr lvl="2" eaLnBrk="1" hangingPunct="1">
              <a:spcBef>
                <a:spcPts val="200"/>
              </a:spcBef>
            </a:pPr>
            <a:r>
              <a:rPr lang="en-US" altLang="en-US" sz="1800" dirty="0" smtClean="0"/>
              <a:t>Serendipity</a:t>
            </a:r>
          </a:p>
          <a:p>
            <a:pPr eaLnBrk="1" hangingPunct="1"/>
            <a:r>
              <a:rPr lang="en-US" altLang="en-US" sz="2000" dirty="0" smtClean="0"/>
              <a:t>The feedback loop – </a:t>
            </a:r>
            <a:r>
              <a:rPr lang="en-US" altLang="en-US" sz="1800" i="1" dirty="0" smtClean="0">
                <a:solidFill>
                  <a:srgbClr val="800000"/>
                </a:solidFill>
              </a:rPr>
              <a:t>strategic planning is an ongoing process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2000" dirty="0" smtClean="0"/>
              <a:t>Managers must monitor strategy execution:</a:t>
            </a:r>
            <a:r>
              <a:rPr lang="en-US" altLang="en-US" sz="1600" dirty="0" smtClean="0"/>
              <a:t> </a:t>
            </a:r>
          </a:p>
          <a:p>
            <a:pPr lvl="2" eaLnBrk="1" hangingPunct="1">
              <a:spcBef>
                <a:spcPts val="200"/>
              </a:spcBef>
            </a:pPr>
            <a:r>
              <a:rPr lang="en-US" altLang="en-US" sz="1800" dirty="0" smtClean="0"/>
              <a:t>Are strategic goals and objectives being achieved </a:t>
            </a:r>
          </a:p>
          <a:p>
            <a:pPr lvl="2" eaLnBrk="1" hangingPunct="1">
              <a:spcBef>
                <a:spcPts val="200"/>
              </a:spcBef>
            </a:pPr>
            <a:r>
              <a:rPr lang="en-US" altLang="en-US" sz="1800" dirty="0" smtClean="0"/>
              <a:t>Is competitive advantage being created and sustained</a:t>
            </a:r>
          </a:p>
          <a:p>
            <a:pPr lvl="1" eaLnBrk="1" hangingPunct="1">
              <a:spcBef>
                <a:spcPts val="300"/>
              </a:spcBef>
            </a:pPr>
            <a:r>
              <a:rPr lang="en-US" altLang="en-US" sz="2000" dirty="0" smtClean="0"/>
              <a:t>Managers must reevaluate</a:t>
            </a:r>
          </a:p>
          <a:p>
            <a:pPr lvl="2" eaLnBrk="1" hangingPunct="1">
              <a:spcBef>
                <a:spcPts val="200"/>
              </a:spcBef>
            </a:pPr>
            <a:r>
              <a:rPr lang="en-US" altLang="en-US" sz="1800" dirty="0" smtClean="0"/>
              <a:t>For the next round of strategy formulation and implementation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2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2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2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2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2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2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2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2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2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24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2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24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2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24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2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24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2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24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2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24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EA2D91C-1843-43A6-B7AF-6299F8129DAC}" type="datetime1">
              <a:rPr lang="en-US" altLang="en-US" u="none"/>
              <a:pPr/>
              <a:t>9/5/2017</a:t>
            </a:fld>
            <a:endParaRPr lang="en-US" altLang="en-US" u="none"/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5BE3794-DECD-486E-933B-07AE843C9B44}" type="slidenum">
              <a:rPr lang="en-US" altLang="en-US" u="none"/>
              <a:pPr/>
              <a:t>21</a:t>
            </a:fld>
            <a:endParaRPr lang="en-US" altLang="en-US" u="none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9144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Strategy in an unpredictable world</a:t>
            </a:r>
          </a:p>
        </p:txBody>
      </p:sp>
      <p:pic>
        <p:nvPicPr>
          <p:cNvPr id="247811" name="Picture 3" descr="la0107 deliberate strateg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6869113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7812" name="Text Box 4"/>
          <p:cNvSpPr txBox="1">
            <a:spLocks noChangeArrowheads="1"/>
          </p:cNvSpPr>
          <p:nvPr/>
        </p:nvSpPr>
        <p:spPr bwMode="auto">
          <a:xfrm>
            <a:off x="152400" y="5799772"/>
            <a:ext cx="2895600" cy="59093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1200" u="none" dirty="0">
                <a:latin typeface="Arial" panose="020B0604020202020204" pitchFamily="34" charset="0"/>
              </a:rPr>
              <a:t>Source: Adapted from H. </a:t>
            </a:r>
            <a:r>
              <a:rPr lang="en-US" altLang="en-US" sz="1200" u="none" dirty="0" err="1">
                <a:latin typeface="Arial" panose="020B0604020202020204" pitchFamily="34" charset="0"/>
              </a:rPr>
              <a:t>Mintzberg</a:t>
            </a:r>
            <a:r>
              <a:rPr lang="en-US" altLang="en-US" sz="1200" u="none" dirty="0">
                <a:latin typeface="Arial" panose="020B0604020202020204" pitchFamily="34" charset="0"/>
              </a:rPr>
              <a:t> and A. </a:t>
            </a:r>
            <a:r>
              <a:rPr lang="en-US" altLang="en-US" sz="1200" u="none" dirty="0" err="1">
                <a:latin typeface="Arial" panose="020B0604020202020204" pitchFamily="34" charset="0"/>
              </a:rPr>
              <a:t>McGugh</a:t>
            </a:r>
            <a:r>
              <a:rPr lang="en-US" altLang="en-US" sz="1200" u="none" dirty="0">
                <a:latin typeface="Arial" panose="020B0604020202020204" pitchFamily="34" charset="0"/>
              </a:rPr>
              <a:t>, </a:t>
            </a:r>
            <a:r>
              <a:rPr lang="en-US" altLang="en-US" sz="1200" i="1" u="none" dirty="0">
                <a:latin typeface="Arial" panose="020B0604020202020204" pitchFamily="34" charset="0"/>
              </a:rPr>
              <a:t>Administrative Science Quarterly,</a:t>
            </a:r>
            <a:r>
              <a:rPr lang="en-US" altLang="en-US" sz="1200" u="none" dirty="0">
                <a:latin typeface="Arial" panose="020B0604020202020204" pitchFamily="34" charset="0"/>
              </a:rPr>
              <a:t> Vol. 30. No. 2, June 1985.</a:t>
            </a:r>
          </a:p>
        </p:txBody>
      </p:sp>
      <p:sp>
        <p:nvSpPr>
          <p:cNvPr id="247813" name="Text Box 5"/>
          <p:cNvSpPr txBox="1">
            <a:spLocks noChangeArrowheads="1"/>
          </p:cNvSpPr>
          <p:nvPr/>
        </p:nvSpPr>
        <p:spPr bwMode="auto">
          <a:xfrm>
            <a:off x="7467600" y="1508125"/>
            <a:ext cx="139493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366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en-US" altLang="en-US" sz="2000" b="1" u="none" dirty="0">
                <a:solidFill>
                  <a:srgbClr val="006666"/>
                </a:solidFill>
                <a:latin typeface="Arial" panose="020B0604020202020204" pitchFamily="34" charset="0"/>
              </a:rPr>
              <a:t>Figure </a:t>
            </a:r>
            <a:r>
              <a:rPr lang="en-US" altLang="en-US" sz="2000" b="1" u="none" dirty="0" smtClean="0">
                <a:solidFill>
                  <a:srgbClr val="006666"/>
                </a:solidFill>
                <a:latin typeface="Arial" panose="020B0604020202020204" pitchFamily="34" charset="0"/>
              </a:rPr>
              <a:t>1.6</a:t>
            </a:r>
            <a:endParaRPr lang="en-US" altLang="en-US" sz="2000" b="1" u="none" dirty="0">
              <a:solidFill>
                <a:srgbClr val="006666"/>
              </a:solidFill>
              <a:latin typeface="Arial" panose="020B0604020202020204" pitchFamily="34" charset="0"/>
            </a:endParaRPr>
          </a:p>
        </p:txBody>
      </p:sp>
      <p:sp>
        <p:nvSpPr>
          <p:cNvPr id="247814" name="Text Box 6"/>
          <p:cNvSpPr txBox="1">
            <a:spLocks noChangeArrowheads="1"/>
          </p:cNvSpPr>
          <p:nvPr/>
        </p:nvSpPr>
        <p:spPr bwMode="auto">
          <a:xfrm>
            <a:off x="623888" y="3200400"/>
            <a:ext cx="1574800" cy="5810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US" altLang="en-US" sz="1600" b="1" u="none"/>
              <a:t>Unpredicted</a:t>
            </a:r>
          </a:p>
          <a:p>
            <a:pPr algn="ctr"/>
            <a:r>
              <a:rPr lang="en-US" altLang="en-US" sz="1600" b="1" u="none"/>
              <a:t>Change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47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2000"/>
                                        <p:tgtEl>
                                          <p:spTgt spid="247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2" grpId="0" animBg="1"/>
      <p:bldP spid="247813" grpId="0"/>
      <p:bldP spid="2478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Strategic Planning in Practice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Planning must address</a:t>
            </a:r>
          </a:p>
          <a:p>
            <a:pPr lvl="1" eaLnBrk="1" hangingPunct="1"/>
            <a:r>
              <a:rPr lang="en-US" altLang="en-US" dirty="0" smtClean="0"/>
              <a:t>Current conditions</a:t>
            </a:r>
          </a:p>
          <a:p>
            <a:pPr lvl="1" eaLnBrk="1" hangingPunct="1"/>
            <a:r>
              <a:rPr lang="en-US" altLang="en-US" dirty="0" smtClean="0"/>
              <a:t>Future conditions</a:t>
            </a:r>
          </a:p>
          <a:p>
            <a:pPr lvl="2" eaLnBrk="1" hangingPunct="1"/>
            <a:r>
              <a:rPr lang="en-US" altLang="en-US" dirty="0" smtClean="0"/>
              <a:t>Scenario planning </a:t>
            </a:r>
          </a:p>
          <a:p>
            <a:pPr lvl="3" eaLnBrk="1" hangingPunct="1"/>
            <a:r>
              <a:rPr lang="en-US" altLang="en-US" dirty="0" smtClean="0"/>
              <a:t>Examines several possible futures</a:t>
            </a:r>
          </a:p>
          <a:p>
            <a:pPr eaLnBrk="1" hangingPunct="1"/>
            <a:r>
              <a:rPr lang="en-US" altLang="en-US" dirty="0" smtClean="0"/>
              <a:t>Planning must involve</a:t>
            </a:r>
          </a:p>
          <a:p>
            <a:pPr lvl="1" eaLnBrk="1" hangingPunct="1"/>
            <a:r>
              <a:rPr lang="en-US" altLang="en-US" dirty="0" smtClean="0"/>
              <a:t>Top management</a:t>
            </a:r>
          </a:p>
          <a:p>
            <a:pPr lvl="1" eaLnBrk="1" hangingPunct="1"/>
            <a:r>
              <a:rPr lang="en-US" altLang="en-US" dirty="0" smtClean="0"/>
              <a:t>Operating management</a:t>
            </a:r>
          </a:p>
          <a:p>
            <a:pPr lvl="2" eaLnBrk="1" hangingPunct="1"/>
            <a:r>
              <a:rPr lang="en-US" altLang="en-US" dirty="0" smtClean="0"/>
              <a:t>Decentralized planning</a:t>
            </a:r>
          </a:p>
        </p:txBody>
      </p:sp>
      <p:sp>
        <p:nvSpPr>
          <p:cNvPr id="122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DA1D7D3-3301-406A-8CE1-F7DA12E0FFFC}" type="datetime1">
              <a:rPr lang="en-US" altLang="en-US" u="none"/>
              <a:pPr/>
              <a:t>9/5/2017</a:t>
            </a:fld>
            <a:endParaRPr lang="en-US" altLang="en-US" u="none"/>
          </a:p>
        </p:txBody>
      </p:sp>
      <p:sp>
        <p:nvSpPr>
          <p:cNvPr id="1229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1920387-7D41-4BAA-854E-F357C241C42B}" type="slidenum">
              <a:rPr lang="en-US" altLang="en-US" u="none"/>
              <a:pPr/>
              <a:t>22</a:t>
            </a:fld>
            <a:endParaRPr lang="en-US" altLang="en-US" u="non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Planning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9A19F-119B-4CFE-B533-BEB76342A189}" type="datetime1">
              <a:rPr lang="en-US" altLang="en-US" smtClean="0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4EFF-2E86-48B2-B632-CC9EF7BB825F}" type="slidenum">
              <a:rPr lang="en-US" altLang="en-US" smtClean="0"/>
              <a:pPr/>
              <a:t>23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47" y="304800"/>
            <a:ext cx="8738153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58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399"/>
            <a:ext cx="8382000" cy="4568825"/>
          </a:xfrm>
        </p:spPr>
        <p:txBody>
          <a:bodyPr/>
          <a:lstStyle/>
          <a:p>
            <a:pPr rtl="0" eaLnBrk="1" latinLnBrk="0" hangingPunct="1"/>
            <a:r>
              <a:rPr lang="en-US" sz="3000" b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Formulating plans that are based on “what-if” scenarios about the future.</a:t>
            </a:r>
            <a:endParaRPr lang="en-US" sz="3000" dirty="0" smtClean="0">
              <a:effectLst/>
            </a:endParaRPr>
          </a:p>
          <a:p>
            <a:pPr rtl="0" eaLnBrk="1" latinLnBrk="0" hangingPunct="1"/>
            <a:r>
              <a:rPr lang="en-US" sz="3000" b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Encourages managers to:</a:t>
            </a:r>
            <a:endParaRPr lang="en-US" dirty="0" smtClean="0">
              <a:effectLst/>
            </a:endParaRPr>
          </a:p>
          <a:p>
            <a:pPr lvl="1" eaLnBrk="1" hangingPunct="1">
              <a:spcBef>
                <a:spcPts val="100"/>
              </a:spcBef>
            </a:pPr>
            <a:r>
              <a:rPr lang="en-US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think outside the box and be more flexible.</a:t>
            </a:r>
            <a:endParaRPr lang="en-US" dirty="0" smtClean="0">
              <a:effectLst/>
            </a:endParaRPr>
          </a:p>
          <a:p>
            <a:pPr lvl="1" eaLnBrk="1" hangingPunct="1">
              <a:spcBef>
                <a:spcPts val="100"/>
              </a:spcBef>
            </a:pPr>
            <a:r>
              <a:rPr lang="en-US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anticipate probable scenarios.</a:t>
            </a:r>
            <a:endParaRPr lang="en-US" dirty="0" smtClean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9A19F-119B-4CFE-B533-BEB76342A189}" type="datetime1">
              <a:rPr lang="en-US" altLang="en-US" smtClean="0"/>
              <a:pPr>
                <a:defRPr/>
              </a:pPr>
              <a:t>9/5/2017</a:t>
            </a:fld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4EFF-2E86-48B2-B632-CC9EF7BB825F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2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 eaLnBrk="1" latinLnBrk="0" hangingPunct="1"/>
            <a:r>
              <a:rPr lang="en-US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“Ivory tower”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hangingPunct="1">
              <a:spcBef>
                <a:spcPts val="0"/>
              </a:spcBef>
              <a:spcAft>
                <a:spcPts val="100"/>
              </a:spcAft>
            </a:pPr>
            <a:r>
              <a:rPr lang="en-US" dirty="0" smtClean="0">
                <a:ea typeface="+mn-ea"/>
                <a:cs typeface="+mn-cs"/>
              </a:rPr>
              <a:t>Top managers formulate strategic plans without consulting with operational (functional) managers</a:t>
            </a:r>
          </a:p>
          <a:p>
            <a:pPr lvl="0" eaLnBrk="1" hangingPunct="1">
              <a:spcBef>
                <a:spcPts val="0"/>
              </a:spcBef>
              <a:spcAft>
                <a:spcPts val="100"/>
              </a:spcAft>
            </a:pPr>
            <a:r>
              <a:rPr lang="en-US" dirty="0" smtClean="0">
                <a:ea typeface="+mn-ea"/>
                <a:cs typeface="+mn-cs"/>
              </a:rPr>
              <a:t>Bad approach</a:t>
            </a:r>
          </a:p>
          <a:p>
            <a:pPr eaLnBrk="1" hangingPunct="1">
              <a:spcBef>
                <a:spcPts val="0"/>
              </a:spcBef>
              <a:spcAft>
                <a:spcPts val="100"/>
              </a:spcAft>
            </a:pPr>
            <a:r>
              <a:rPr lang="en-US" dirty="0" smtClean="0">
                <a:ea typeface="+mn-ea"/>
                <a:cs typeface="+mn-cs"/>
              </a:rPr>
              <a:t>S</a:t>
            </a:r>
            <a:r>
              <a:rPr lang="en-US" b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uccessful strategic planning encompasses managers at all levels of the corporation.</a:t>
            </a:r>
            <a:endParaRPr lang="en-US" dirty="0" smtClean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9A19F-119B-4CFE-B533-BEB76342A189}" type="datetime1">
              <a:rPr lang="en-US" altLang="en-US" smtClean="0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4EFF-2E86-48B2-B632-CC9EF7BB825F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356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Strategic Decision Making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566738" y="1643988"/>
            <a:ext cx="8272462" cy="4478337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Cognitive biases can cause poor </a:t>
            </a:r>
            <a:r>
              <a:rPr lang="en-US" altLang="en-US" sz="2400" dirty="0" smtClean="0"/>
              <a:t>decisions</a:t>
            </a:r>
          </a:p>
          <a:p>
            <a:pPr lvl="1" eaLnBrk="1" hangingPunct="1"/>
            <a:r>
              <a:rPr lang="en-US" sz="2200" b="0" dirty="0" smtClean="0">
                <a:solidFill>
                  <a:schemeClr val="tx1"/>
                </a:solidFill>
                <a:effectLst/>
              </a:rPr>
              <a:t>Systematic errors in human decision making.</a:t>
            </a:r>
            <a:endParaRPr lang="en-US" sz="2200" dirty="0" smtClean="0">
              <a:effectLst/>
            </a:endParaRPr>
          </a:p>
          <a:p>
            <a:pPr lvl="1" eaLnBrk="1" hangingPunct="1"/>
            <a:r>
              <a:rPr lang="en-US" sz="2200" dirty="0" smtClean="0">
                <a:solidFill>
                  <a:schemeClr val="tx1"/>
                </a:solidFill>
                <a:effectLst/>
              </a:rPr>
              <a:t>Arise from the way people process information.</a:t>
            </a:r>
            <a:endParaRPr lang="en-US" altLang="en-US" sz="2200" dirty="0" smtClean="0"/>
          </a:p>
          <a:p>
            <a:pPr lvl="2" eaLnBrk="1" hangingPunct="1">
              <a:spcBef>
                <a:spcPts val="100"/>
              </a:spcBef>
            </a:pPr>
            <a:r>
              <a:rPr lang="en-US" altLang="en-US" sz="2000" dirty="0" smtClean="0"/>
              <a:t>Prior hypothesis bias</a:t>
            </a:r>
          </a:p>
          <a:p>
            <a:pPr lvl="2" eaLnBrk="1" hangingPunct="1">
              <a:spcBef>
                <a:spcPts val="100"/>
              </a:spcBef>
            </a:pPr>
            <a:r>
              <a:rPr lang="en-US" altLang="en-US" sz="2000" dirty="0" smtClean="0"/>
              <a:t>Escalating commitment</a:t>
            </a:r>
          </a:p>
          <a:p>
            <a:pPr lvl="2" eaLnBrk="1" hangingPunct="1">
              <a:spcBef>
                <a:spcPts val="100"/>
              </a:spcBef>
            </a:pPr>
            <a:r>
              <a:rPr lang="en-US" altLang="en-US" sz="2000" dirty="0" smtClean="0"/>
              <a:t>Reasoning by analogy</a:t>
            </a:r>
          </a:p>
          <a:p>
            <a:pPr lvl="2" eaLnBrk="1" hangingPunct="1">
              <a:spcBef>
                <a:spcPts val="100"/>
              </a:spcBef>
            </a:pPr>
            <a:r>
              <a:rPr lang="en-US" altLang="en-US" sz="2000" dirty="0" smtClean="0"/>
              <a:t>Representativeness</a:t>
            </a:r>
          </a:p>
          <a:p>
            <a:pPr lvl="2" eaLnBrk="1" hangingPunct="1">
              <a:spcBef>
                <a:spcPts val="100"/>
              </a:spcBef>
            </a:pPr>
            <a:r>
              <a:rPr lang="en-US" altLang="en-US" sz="2000" dirty="0" smtClean="0"/>
              <a:t>Illusion of control</a:t>
            </a:r>
          </a:p>
          <a:p>
            <a:pPr lvl="2" eaLnBrk="1" hangingPunct="1">
              <a:spcBef>
                <a:spcPts val="100"/>
              </a:spcBef>
            </a:pPr>
            <a:r>
              <a:rPr lang="en-US" altLang="en-US" sz="2000" dirty="0" smtClean="0"/>
              <a:t>Availability error</a:t>
            </a:r>
          </a:p>
          <a:p>
            <a:pPr eaLnBrk="1" hangingPunct="1"/>
            <a:r>
              <a:rPr lang="en-US" altLang="en-US" sz="2400" dirty="0" smtClean="0"/>
              <a:t>Techniques for improving decision making</a:t>
            </a:r>
          </a:p>
          <a:p>
            <a:pPr lvl="1" eaLnBrk="1" hangingPunct="1">
              <a:spcBef>
                <a:spcPts val="100"/>
              </a:spcBef>
            </a:pPr>
            <a:r>
              <a:rPr lang="en-US" altLang="en-US" sz="2000" dirty="0" smtClean="0"/>
              <a:t>Devil’s advocacy</a:t>
            </a:r>
          </a:p>
          <a:p>
            <a:pPr lvl="1" eaLnBrk="1" hangingPunct="1">
              <a:spcBef>
                <a:spcPts val="100"/>
              </a:spcBef>
            </a:pPr>
            <a:r>
              <a:rPr lang="en-US" altLang="en-US" sz="2000" dirty="0" smtClean="0"/>
              <a:t>Dialectic inquiry</a:t>
            </a:r>
          </a:p>
          <a:p>
            <a:pPr lvl="1" eaLnBrk="1" hangingPunct="1">
              <a:spcBef>
                <a:spcPts val="100"/>
              </a:spcBef>
            </a:pPr>
            <a:r>
              <a:rPr lang="en-US" altLang="en-US" sz="2000" dirty="0" smtClean="0"/>
              <a:t>Outside </a:t>
            </a:r>
            <a:r>
              <a:rPr lang="en-US" altLang="en-US" sz="2000" dirty="0" smtClean="0"/>
              <a:t>view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D3EE8A6-DE68-4745-AD79-CF7DE725C434}" type="datetime1">
              <a:rPr lang="en-US" altLang="en-US" u="none"/>
              <a:pPr/>
              <a:t>9/5/2017</a:t>
            </a:fld>
            <a:endParaRPr lang="en-US" altLang="en-US" u="none"/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9E456799-4A30-4CEE-ABB4-B970922136DA}" type="slidenum">
              <a:rPr lang="en-US" altLang="en-US" u="none"/>
              <a:pPr/>
              <a:t>26</a:t>
            </a:fld>
            <a:endParaRPr lang="en-US" altLang="en-US" u="non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33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33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Strategic Leadership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21768" y="1692639"/>
            <a:ext cx="8348662" cy="4403361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Characteristics of good leadership</a:t>
            </a:r>
          </a:p>
          <a:p>
            <a:pPr lvl="1" eaLnBrk="1" hangingPunct="1">
              <a:spcBef>
                <a:spcPts val="100"/>
              </a:spcBef>
            </a:pPr>
            <a:r>
              <a:rPr lang="en-US" altLang="en-US" dirty="0" smtClean="0"/>
              <a:t>Vision, Eloquence &amp; Consistency</a:t>
            </a:r>
          </a:p>
          <a:p>
            <a:pPr lvl="1" eaLnBrk="1" hangingPunct="1">
              <a:spcBef>
                <a:spcPts val="100"/>
              </a:spcBef>
            </a:pPr>
            <a:r>
              <a:rPr lang="en-US" altLang="en-US" dirty="0" smtClean="0"/>
              <a:t>Articulating the business model</a:t>
            </a:r>
          </a:p>
          <a:p>
            <a:pPr lvl="1" eaLnBrk="1" hangingPunct="1">
              <a:spcBef>
                <a:spcPts val="100"/>
              </a:spcBef>
            </a:pPr>
            <a:r>
              <a:rPr lang="en-US" altLang="en-US" dirty="0" smtClean="0"/>
              <a:t>Commitment</a:t>
            </a:r>
          </a:p>
          <a:p>
            <a:pPr lvl="1" eaLnBrk="1" hangingPunct="1">
              <a:spcBef>
                <a:spcPts val="100"/>
              </a:spcBef>
            </a:pPr>
            <a:r>
              <a:rPr lang="en-US" altLang="en-US" dirty="0" smtClean="0"/>
              <a:t>Being well-informed</a:t>
            </a:r>
          </a:p>
          <a:p>
            <a:pPr lvl="1" eaLnBrk="1" hangingPunct="1">
              <a:spcBef>
                <a:spcPts val="100"/>
              </a:spcBef>
            </a:pPr>
            <a:r>
              <a:rPr lang="en-US" altLang="en-US" dirty="0" smtClean="0"/>
              <a:t>Willingness to delegate &amp; empower</a:t>
            </a:r>
          </a:p>
          <a:p>
            <a:pPr lvl="1" eaLnBrk="1" hangingPunct="1">
              <a:spcBef>
                <a:spcPts val="100"/>
              </a:spcBef>
            </a:pPr>
            <a:r>
              <a:rPr lang="en-US" altLang="en-US" dirty="0" smtClean="0"/>
              <a:t>Astute use of power</a:t>
            </a:r>
          </a:p>
          <a:p>
            <a:pPr lvl="1" eaLnBrk="1" hangingPunct="1">
              <a:spcBef>
                <a:spcPts val="100"/>
              </a:spcBef>
            </a:pPr>
            <a:r>
              <a:rPr lang="en-US" altLang="en-US" dirty="0" smtClean="0"/>
              <a:t>Emotional intelligence</a:t>
            </a:r>
          </a:p>
          <a:p>
            <a:pPr lvl="2" eaLnBrk="1" hangingPunct="1">
              <a:spcBef>
                <a:spcPts val="0"/>
              </a:spcBef>
            </a:pPr>
            <a:r>
              <a:rPr lang="en-US" altLang="en-US" dirty="0" smtClean="0"/>
              <a:t>Self awareness &amp; Self regulation</a:t>
            </a:r>
          </a:p>
          <a:p>
            <a:pPr lvl="2" eaLnBrk="1" hangingPunct="1">
              <a:spcBef>
                <a:spcPts val="0"/>
              </a:spcBef>
            </a:pPr>
            <a:r>
              <a:rPr lang="en-US" altLang="en-US" dirty="0" smtClean="0"/>
              <a:t>Motivation</a:t>
            </a:r>
          </a:p>
          <a:p>
            <a:pPr lvl="2" eaLnBrk="1" hangingPunct="1">
              <a:spcBef>
                <a:spcPts val="0"/>
              </a:spcBef>
            </a:pPr>
            <a:r>
              <a:rPr lang="en-US" altLang="en-US" dirty="0" smtClean="0"/>
              <a:t>Empathy &amp; Social skills</a:t>
            </a:r>
          </a:p>
        </p:txBody>
      </p:sp>
      <p:sp>
        <p:nvSpPr>
          <p:cNvPr id="1434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FBC47D2-5730-49F7-A3DC-60A6CB3F8645}" type="datetime1">
              <a:rPr lang="en-US" altLang="en-US" u="none"/>
              <a:pPr/>
              <a:t>9/5/2017</a:t>
            </a:fld>
            <a:endParaRPr lang="en-US" altLang="en-US" u="none"/>
          </a:p>
        </p:txBody>
      </p:sp>
      <p:sp>
        <p:nvSpPr>
          <p:cNvPr id="1434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0FA8D35-4457-4240-8465-43163E1364D6}" type="slidenum">
              <a:rPr lang="en-US" altLang="en-US" u="none"/>
              <a:pPr/>
              <a:t>27</a:t>
            </a:fld>
            <a:endParaRPr lang="en-US" altLang="en-US" u="none"/>
          </a:p>
        </p:txBody>
      </p:sp>
      <p:sp>
        <p:nvSpPr>
          <p:cNvPr id="2" name="TextBox 1"/>
          <p:cNvSpPr txBox="1"/>
          <p:nvPr/>
        </p:nvSpPr>
        <p:spPr>
          <a:xfrm>
            <a:off x="6939549" y="3048000"/>
            <a:ext cx="2204451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b="1" u="none" dirty="0" smtClean="0"/>
              <a:t>Communication</a:t>
            </a:r>
          </a:p>
          <a:p>
            <a:pPr algn="ctr"/>
            <a:r>
              <a:rPr lang="en-US" b="1" u="none" dirty="0" smtClean="0"/>
              <a:t>skills</a:t>
            </a:r>
            <a:endParaRPr lang="en-US" b="1" u="none" dirty="0"/>
          </a:p>
        </p:txBody>
      </p:sp>
      <p:cxnSp>
        <p:nvCxnSpPr>
          <p:cNvPr id="4" name="Straight Arrow Connector 3"/>
          <p:cNvCxnSpPr/>
          <p:nvPr/>
        </p:nvCxnSpPr>
        <p:spPr bwMode="auto">
          <a:xfrm flipH="1" flipV="1">
            <a:off x="6939549" y="2485652"/>
            <a:ext cx="1447800" cy="533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 flipH="1" flipV="1">
            <a:off x="6781799" y="2853046"/>
            <a:ext cx="1259975" cy="17971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559675" cy="1216025"/>
          </a:xfrm>
          <a:noFill/>
        </p:spPr>
        <p:txBody>
          <a:bodyPr lIns="92075" tIns="46038" rIns="92075" bIns="46038" anchor="ctr"/>
          <a:lstStyle/>
          <a:p>
            <a:pPr eaLnBrk="1" hangingPunct="1"/>
            <a:r>
              <a:rPr lang="en-US" altLang="en-US" dirty="0" smtClean="0"/>
              <a:t>Course Framework: Overview</a:t>
            </a:r>
          </a:p>
        </p:txBody>
      </p:sp>
      <p:sp>
        <p:nvSpPr>
          <p:cNvPr id="312323" name="Oval 3"/>
          <p:cNvSpPr>
            <a:spLocks noChangeArrowheads="1"/>
          </p:cNvSpPr>
          <p:nvPr/>
        </p:nvSpPr>
        <p:spPr bwMode="auto">
          <a:xfrm>
            <a:off x="457200" y="1676400"/>
            <a:ext cx="8382000" cy="4953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12324" name="Rectangle 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3505200" y="5029200"/>
            <a:ext cx="1676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US" altLang="en-US" sz="2400" u="none">
                <a:latin typeface="Times New Roman" panose="02020603050405020304" pitchFamily="18" charset="0"/>
              </a:rPr>
              <a:t>Organization</a:t>
            </a:r>
          </a:p>
        </p:txBody>
      </p:sp>
      <p:sp>
        <p:nvSpPr>
          <p:cNvPr id="312325" name="Rectangle 5"/>
          <p:cNvSpPr>
            <a:spLocks noChangeArrowheads="1"/>
          </p:cNvSpPr>
          <p:nvPr/>
        </p:nvSpPr>
        <p:spPr bwMode="auto">
          <a:xfrm>
            <a:off x="7010400" y="3810000"/>
            <a:ext cx="1676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US" altLang="en-US" sz="2400" u="none">
                <a:latin typeface="Times New Roman" panose="02020603050405020304" pitchFamily="18" charset="0"/>
              </a:rPr>
              <a:t>Results</a:t>
            </a:r>
          </a:p>
        </p:txBody>
      </p:sp>
      <p:sp>
        <p:nvSpPr>
          <p:cNvPr id="312326" name="Rectangle 6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505200" y="2590800"/>
            <a:ext cx="1676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US" altLang="en-US" sz="2400" u="none">
                <a:latin typeface="Times New Roman" panose="02020603050405020304" pitchFamily="18" charset="0"/>
              </a:rPr>
              <a:t>Strategy</a:t>
            </a:r>
          </a:p>
        </p:txBody>
      </p:sp>
      <p:sp>
        <p:nvSpPr>
          <p:cNvPr id="312327" name="Rectangle 7"/>
          <p:cNvSpPr>
            <a:spLocks noChangeArrowheads="1"/>
          </p:cNvSpPr>
          <p:nvPr/>
        </p:nvSpPr>
        <p:spPr bwMode="auto">
          <a:xfrm>
            <a:off x="609600" y="3810000"/>
            <a:ext cx="16764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US" altLang="en-US" sz="2400" u="none">
                <a:latin typeface="Times New Roman" panose="02020603050405020304" pitchFamily="18" charset="0"/>
              </a:rPr>
              <a:t>Vision</a:t>
            </a:r>
          </a:p>
        </p:txBody>
      </p:sp>
      <p:sp>
        <p:nvSpPr>
          <p:cNvPr id="312328" name="Line 8"/>
          <p:cNvSpPr>
            <a:spLocks noChangeShapeType="1"/>
          </p:cNvSpPr>
          <p:nvPr/>
        </p:nvSpPr>
        <p:spPr bwMode="auto">
          <a:xfrm flipV="1">
            <a:off x="2286000" y="2895600"/>
            <a:ext cx="12192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29" name="Line 9"/>
          <p:cNvSpPr>
            <a:spLocks noChangeShapeType="1"/>
          </p:cNvSpPr>
          <p:nvPr/>
        </p:nvSpPr>
        <p:spPr bwMode="auto">
          <a:xfrm>
            <a:off x="2286000" y="4419600"/>
            <a:ext cx="12192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0" name="Line 10"/>
          <p:cNvSpPr>
            <a:spLocks noChangeShapeType="1"/>
          </p:cNvSpPr>
          <p:nvPr/>
        </p:nvSpPr>
        <p:spPr bwMode="auto">
          <a:xfrm>
            <a:off x="3810000" y="3200400"/>
            <a:ext cx="0" cy="1828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1" name="Line 11"/>
          <p:cNvSpPr>
            <a:spLocks noChangeShapeType="1"/>
          </p:cNvSpPr>
          <p:nvPr/>
        </p:nvSpPr>
        <p:spPr bwMode="auto">
          <a:xfrm flipV="1">
            <a:off x="5181600" y="4419600"/>
            <a:ext cx="18288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2" name="Line 12"/>
          <p:cNvSpPr>
            <a:spLocks noChangeShapeType="1"/>
          </p:cNvSpPr>
          <p:nvPr/>
        </p:nvSpPr>
        <p:spPr bwMode="auto">
          <a:xfrm>
            <a:off x="4343400" y="5638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3" name="Line 13"/>
          <p:cNvSpPr>
            <a:spLocks noChangeShapeType="1"/>
          </p:cNvSpPr>
          <p:nvPr/>
        </p:nvSpPr>
        <p:spPr bwMode="auto">
          <a:xfrm>
            <a:off x="4343400" y="18288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4" name="Line 14"/>
          <p:cNvSpPr>
            <a:spLocks noChangeShapeType="1"/>
          </p:cNvSpPr>
          <p:nvPr/>
        </p:nvSpPr>
        <p:spPr bwMode="auto">
          <a:xfrm flipV="1">
            <a:off x="7848600" y="28194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5" name="Line 15"/>
          <p:cNvSpPr>
            <a:spLocks noChangeShapeType="1"/>
          </p:cNvSpPr>
          <p:nvPr/>
        </p:nvSpPr>
        <p:spPr bwMode="auto">
          <a:xfrm flipH="1" flipV="1">
            <a:off x="4343400" y="1828800"/>
            <a:ext cx="35052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6" name="Line 16"/>
          <p:cNvSpPr>
            <a:spLocks noChangeShapeType="1"/>
          </p:cNvSpPr>
          <p:nvPr/>
        </p:nvSpPr>
        <p:spPr bwMode="auto">
          <a:xfrm flipV="1">
            <a:off x="7848600" y="44196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7" name="Line 17"/>
          <p:cNvSpPr>
            <a:spLocks noChangeShapeType="1"/>
          </p:cNvSpPr>
          <p:nvPr/>
        </p:nvSpPr>
        <p:spPr bwMode="auto">
          <a:xfrm flipV="1">
            <a:off x="4343400" y="5410200"/>
            <a:ext cx="35052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8" name="Line 18"/>
          <p:cNvSpPr>
            <a:spLocks noChangeShapeType="1"/>
          </p:cNvSpPr>
          <p:nvPr/>
        </p:nvSpPr>
        <p:spPr bwMode="auto">
          <a:xfrm flipV="1">
            <a:off x="1447800" y="44196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39" name="Line 19"/>
          <p:cNvSpPr>
            <a:spLocks noChangeShapeType="1"/>
          </p:cNvSpPr>
          <p:nvPr/>
        </p:nvSpPr>
        <p:spPr bwMode="auto">
          <a:xfrm flipV="1">
            <a:off x="1447800" y="2819400"/>
            <a:ext cx="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40" name="Line 20"/>
          <p:cNvSpPr>
            <a:spLocks noChangeShapeType="1"/>
          </p:cNvSpPr>
          <p:nvPr/>
        </p:nvSpPr>
        <p:spPr bwMode="auto">
          <a:xfrm flipV="1">
            <a:off x="1447800" y="1828800"/>
            <a:ext cx="2895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41" name="Line 21"/>
          <p:cNvSpPr>
            <a:spLocks noChangeShapeType="1"/>
          </p:cNvSpPr>
          <p:nvPr/>
        </p:nvSpPr>
        <p:spPr bwMode="auto">
          <a:xfrm>
            <a:off x="1447800" y="5410200"/>
            <a:ext cx="2895600" cy="990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2342" name="Text Box 22"/>
          <p:cNvSpPr txBox="1">
            <a:spLocks noChangeArrowheads="1"/>
          </p:cNvSpPr>
          <p:nvPr/>
        </p:nvSpPr>
        <p:spPr bwMode="auto">
          <a:xfrm>
            <a:off x="7370763" y="1752600"/>
            <a:ext cx="17732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400" u="none">
                <a:latin typeface="Times New Roman" panose="02020603050405020304" pitchFamily="18" charset="0"/>
              </a:rPr>
              <a:t>Environment</a:t>
            </a:r>
          </a:p>
        </p:txBody>
      </p:sp>
      <p:sp>
        <p:nvSpPr>
          <p:cNvPr id="312343" name="Text Box 23"/>
          <p:cNvSpPr txBox="1">
            <a:spLocks noChangeArrowheads="1"/>
          </p:cNvSpPr>
          <p:nvPr/>
        </p:nvSpPr>
        <p:spPr bwMode="auto">
          <a:xfrm>
            <a:off x="7162800" y="6248400"/>
            <a:ext cx="177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400" u="none">
                <a:latin typeface="Times New Roman" panose="02020603050405020304" pitchFamily="18" charset="0"/>
              </a:rPr>
              <a:t>Environment</a:t>
            </a:r>
          </a:p>
        </p:txBody>
      </p:sp>
      <p:sp>
        <p:nvSpPr>
          <p:cNvPr id="312344" name="Text Box 24"/>
          <p:cNvSpPr txBox="1">
            <a:spLocks noChangeArrowheads="1"/>
          </p:cNvSpPr>
          <p:nvPr/>
        </p:nvSpPr>
        <p:spPr bwMode="auto">
          <a:xfrm>
            <a:off x="304800" y="6172200"/>
            <a:ext cx="177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400" u="none">
                <a:latin typeface="Times New Roman" panose="02020603050405020304" pitchFamily="18" charset="0"/>
              </a:rPr>
              <a:t>Environment</a:t>
            </a:r>
          </a:p>
        </p:txBody>
      </p:sp>
      <p:sp>
        <p:nvSpPr>
          <p:cNvPr id="312345" name="Text Box 25"/>
          <p:cNvSpPr txBox="1">
            <a:spLocks noChangeArrowheads="1"/>
          </p:cNvSpPr>
          <p:nvPr/>
        </p:nvSpPr>
        <p:spPr bwMode="auto">
          <a:xfrm>
            <a:off x="0" y="1981200"/>
            <a:ext cx="177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altLang="en-US" sz="2400" u="none" dirty="0">
                <a:latin typeface="Times New Roman" panose="02020603050405020304" pitchFamily="18" charset="0"/>
              </a:rPr>
              <a:t>Environment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2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1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12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2000"/>
                                        <p:tgtEl>
                                          <p:spTgt spid="3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2000"/>
                                        <p:tgtEl>
                                          <p:spTgt spid="312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2000"/>
                                        <p:tgtEl>
                                          <p:spTgt spid="312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12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12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2000"/>
                                        <p:tgtEl>
                                          <p:spTgt spid="312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312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12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12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2000"/>
                                        <p:tgtEl>
                                          <p:spTgt spid="312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312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312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2000"/>
                                        <p:tgtEl>
                                          <p:spTgt spid="3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2000"/>
                                        <p:tgtEl>
                                          <p:spTgt spid="3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2000"/>
                                        <p:tgtEl>
                                          <p:spTgt spid="312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2000"/>
                                        <p:tgtEl>
                                          <p:spTgt spid="31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2000"/>
                                        <p:tgtEl>
                                          <p:spTgt spid="3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2000"/>
                                        <p:tgtEl>
                                          <p:spTgt spid="312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2000"/>
                                        <p:tgtEl>
                                          <p:spTgt spid="31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9" dur="2000"/>
                                        <p:tgtEl>
                                          <p:spTgt spid="3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2000"/>
                                        <p:tgtEl>
                                          <p:spTgt spid="31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2000"/>
                                        <p:tgtEl>
                                          <p:spTgt spid="31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3" grpId="0" animBg="1"/>
      <p:bldP spid="312324" grpId="0" animBg="1"/>
      <p:bldP spid="312325" grpId="0" animBg="1"/>
      <p:bldP spid="312326" grpId="0" animBg="1"/>
      <p:bldP spid="312327" grpId="0" animBg="1"/>
      <p:bldP spid="312328" grpId="0" animBg="1"/>
      <p:bldP spid="312329" grpId="0" animBg="1"/>
      <p:bldP spid="312330" grpId="0" animBg="1"/>
      <p:bldP spid="312331" grpId="0" animBg="1"/>
      <p:bldP spid="312332" grpId="0" animBg="1"/>
      <p:bldP spid="312333" grpId="0" animBg="1"/>
      <p:bldP spid="312334" grpId="0" animBg="1"/>
      <p:bldP spid="312335" grpId="0" animBg="1"/>
      <p:bldP spid="312336" grpId="0" animBg="1"/>
      <p:bldP spid="312337" grpId="0" animBg="1"/>
      <p:bldP spid="312338" grpId="0" animBg="1"/>
      <p:bldP spid="312339" grpId="0" animBg="1"/>
      <p:bldP spid="312340" grpId="0" animBg="1"/>
      <p:bldP spid="312341" grpId="0" animBg="1"/>
      <p:bldP spid="312342" grpId="0"/>
      <p:bldP spid="312343" grpId="0"/>
      <p:bldP spid="312344" grpId="0"/>
      <p:bldP spid="3123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AE941BAF-B963-40AC-8B98-7DF4BB496AE7}" type="datetime1">
              <a:rPr lang="en-US" altLang="en-US" u="none"/>
              <a:pPr/>
              <a:t>9/5/2017</a:t>
            </a:fld>
            <a:endParaRPr lang="en-US" altLang="en-US" u="none" dirty="0"/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C06D849-57C0-4CDA-9EE4-6E0E67E52228}" type="slidenum">
              <a:rPr lang="en-US" altLang="en-US" u="none"/>
              <a:pPr/>
              <a:t>4</a:t>
            </a:fld>
            <a:endParaRPr lang="en-US" altLang="en-US" u="none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Vision:</a:t>
            </a:r>
            <a:br>
              <a:rPr lang="en-US" altLang="en-US" dirty="0" smtClean="0"/>
            </a:br>
            <a:r>
              <a:rPr lang="en-US" altLang="en-US" dirty="0" smtClean="0"/>
              <a:t>Gives direction to strategy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90688"/>
            <a:ext cx="8458200" cy="44053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Vision</a:t>
            </a:r>
            <a:r>
              <a:rPr lang="en-US" altLang="en-US" sz="2400" baseline="0" dirty="0" smtClean="0"/>
              <a:t> is the compass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altLang="en-US" sz="2200" dirty="0" smtClean="0"/>
              <a:t>But our route</a:t>
            </a:r>
            <a:r>
              <a:rPr lang="en-US" altLang="en-US" sz="2200" baseline="0" dirty="0" smtClean="0"/>
              <a:t> depends on the lay of the land</a:t>
            </a:r>
          </a:p>
          <a:p>
            <a:pPr lvl="0" eaLnBrk="1" hangingPunct="1">
              <a:lnSpc>
                <a:spcPct val="90000"/>
              </a:lnSpc>
            </a:pPr>
            <a:r>
              <a:rPr lang="en-US" altLang="en-US" sz="2400" dirty="0" smtClean="0"/>
              <a:t>Strategy</a:t>
            </a:r>
            <a:r>
              <a:rPr lang="en-US" altLang="en-US" sz="2400" baseline="0" dirty="0" smtClean="0"/>
              <a:t> helps define our route to reach our vision</a:t>
            </a:r>
          </a:p>
          <a:p>
            <a:pPr lvl="1" eaLnBrk="1" hangingPunct="1"/>
            <a:r>
              <a:rPr lang="en-US" sz="2200" dirty="0" smtClean="0">
                <a:solidFill>
                  <a:schemeClr val="tx1"/>
                </a:solidFill>
                <a:effectLst/>
              </a:rPr>
              <a:t>Strategic leadership</a:t>
            </a:r>
          </a:p>
          <a:p>
            <a:pPr lvl="2"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sz="2000" dirty="0"/>
              <a:t>Creating competitive advantage through effective management of the strategy-making process.</a:t>
            </a:r>
          </a:p>
          <a:p>
            <a:pPr lvl="1" eaLnBrk="1" hangingPunct="1"/>
            <a:r>
              <a:rPr lang="en-US" sz="2200" dirty="0" smtClean="0">
                <a:solidFill>
                  <a:schemeClr val="tx1"/>
                </a:solidFill>
                <a:effectLst/>
              </a:rPr>
              <a:t>Strategy formulation</a:t>
            </a:r>
          </a:p>
          <a:p>
            <a:pPr lvl="2"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sz="2000" dirty="0"/>
              <a:t>Selecting strategies based on analysis of an organization’s external and internal environment.</a:t>
            </a:r>
          </a:p>
          <a:p>
            <a:pPr lvl="1" eaLnBrk="1" hangingPunct="1"/>
            <a:r>
              <a:rPr lang="en-US" sz="2200" dirty="0" smtClean="0">
                <a:solidFill>
                  <a:schemeClr val="tx1"/>
                </a:solidFill>
                <a:effectLst/>
              </a:rPr>
              <a:t>Strategy implementation</a:t>
            </a:r>
          </a:p>
          <a:p>
            <a:pPr lvl="2"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sz="2000" dirty="0"/>
              <a:t>Putting strategies into action</a:t>
            </a:r>
            <a:r>
              <a:rPr lang="en-US" sz="2000" dirty="0" smtClean="0"/>
              <a:t>.</a:t>
            </a:r>
          </a:p>
          <a:p>
            <a:pPr lvl="2" eaLnBrk="1" hangingPunct="1">
              <a:lnSpc>
                <a:spcPct val="90000"/>
              </a:lnSpc>
              <a:spcBef>
                <a:spcPts val="400"/>
              </a:spcBef>
            </a:pPr>
            <a:r>
              <a:rPr lang="en-US" sz="2000" dirty="0" smtClean="0"/>
              <a:t>Organizing people and resources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33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33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33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33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234" y="304800"/>
            <a:ext cx="8112125" cy="1216025"/>
          </a:xfrm>
        </p:spPr>
        <p:txBody>
          <a:bodyPr/>
          <a:lstStyle/>
          <a:p>
            <a:r>
              <a:rPr lang="en-US" dirty="0" smtClean="0"/>
              <a:t>What is Competitive Advantage?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latinLnBrk="0" hangingPunct="1"/>
            <a:r>
              <a:rPr lang="en-US" sz="3000" b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Competitive Advantage</a:t>
            </a:r>
          </a:p>
          <a:p>
            <a:pPr lvl="1" eaLnBrk="1" hangingPunct="1"/>
            <a:r>
              <a:rPr lang="en-US" dirty="0">
                <a:ea typeface="+mn-ea"/>
                <a:cs typeface="+mn-cs"/>
              </a:rPr>
              <a:t>W</a:t>
            </a:r>
            <a:r>
              <a:rPr lang="en-US" b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hen a company’s profitability is greater than the average profitability of firms in its industry.</a:t>
            </a:r>
            <a:endParaRPr lang="en-US" dirty="0" smtClean="0">
              <a:effectLst/>
            </a:endParaRPr>
          </a:p>
          <a:p>
            <a:pPr rtl="0" eaLnBrk="1" latinLnBrk="0" hangingPunct="1"/>
            <a:r>
              <a:rPr lang="en-US" sz="3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Sustained Competitive </a:t>
            </a:r>
            <a:r>
              <a:rPr lang="en-US" dirty="0"/>
              <a:t>A</a:t>
            </a:r>
            <a:r>
              <a:rPr lang="en-US" sz="3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dvantage</a:t>
            </a:r>
          </a:p>
          <a:p>
            <a:pPr lvl="1" eaLnBrk="1" hangingPunct="1"/>
            <a:r>
              <a:rPr lang="en-US" dirty="0" smtClean="0">
                <a:ea typeface="+mn-ea"/>
                <a:cs typeface="+mn-cs"/>
              </a:rPr>
              <a:t>When a</a:t>
            </a:r>
            <a:r>
              <a:rPr lang="en-US" b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company’s strategies enable it to maintain above-average profitability for a number of years.</a:t>
            </a:r>
            <a:endParaRPr lang="en-US" dirty="0" smtClean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9A19F-119B-4CFE-B533-BEB76342A189}" type="datetime1">
              <a:rPr lang="en-US" altLang="en-US" smtClean="0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4EFF-2E86-48B2-B632-CC9EF7BB825F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73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Profitability?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017" y="1752600"/>
            <a:ext cx="8394383" cy="4267200"/>
          </a:xfrm>
        </p:spPr>
        <p:txBody>
          <a:bodyPr/>
          <a:lstStyle/>
          <a:p>
            <a:pPr rtl="0" eaLnBrk="1" latinLnBrk="0" hangingPunct="1"/>
            <a:r>
              <a:rPr lang="en-US" sz="3000" dirty="0" smtClean="0">
                <a:solidFill>
                  <a:schemeClr val="tx1"/>
                </a:solidFill>
                <a:effectLst/>
              </a:rPr>
              <a:t>Profitability</a:t>
            </a:r>
            <a:r>
              <a:rPr lang="en-US" dirty="0" smtClean="0"/>
              <a:t> is </a:t>
            </a:r>
            <a:r>
              <a:rPr lang="en-US" dirty="0"/>
              <a:t>t</a:t>
            </a:r>
            <a:r>
              <a:rPr lang="en-US" b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 return a company makes on the capital invested in the enterprise:</a:t>
            </a:r>
            <a:br>
              <a:rPr lang="en-US" b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b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--Return on Invested Capital (ROIC)</a:t>
            </a:r>
            <a:endParaRPr lang="en-US" dirty="0" smtClean="0">
              <a:effectLst/>
            </a:endParaRPr>
          </a:p>
          <a:p>
            <a:pPr lvl="2" eaLnBrk="1" hangingPunct="1"/>
            <a:r>
              <a:rPr lang="en-US" sz="28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Net profit over the capital invested in the firm.</a:t>
            </a:r>
            <a:endParaRPr lang="en-US" sz="2800" dirty="0" smtClean="0">
              <a:effectLst/>
            </a:endParaRPr>
          </a:p>
          <a:p>
            <a:pPr lvl="3" eaLnBrk="1" hangingPunct="1"/>
            <a:r>
              <a:rPr lang="en-US" sz="2400" dirty="0" smtClean="0">
                <a:solidFill>
                  <a:schemeClr val="tx1"/>
                </a:solidFill>
                <a:effectLst/>
                <a:ea typeface="+mn-ea"/>
                <a:cs typeface="+mn-cs"/>
              </a:rPr>
              <a:t>Result of how efficiently the capital is used to satisfy customer needs.</a:t>
            </a:r>
            <a:endParaRPr lang="en-US" sz="2400" dirty="0" smtClean="0">
              <a:effectLst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9A19F-119B-4CFE-B533-BEB76342A189}" type="datetime1">
              <a:rPr lang="en-US" altLang="en-US" smtClean="0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4EFF-2E86-48B2-B632-CC9EF7BB825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305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Invested Capital?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714" y="1645920"/>
            <a:ext cx="8401685" cy="46513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Invested</a:t>
            </a:r>
            <a:r>
              <a:rPr lang="en-US" dirty="0"/>
              <a:t> </a:t>
            </a:r>
            <a:r>
              <a:rPr lang="en-US" baseline="0" dirty="0" smtClean="0"/>
              <a:t>Capital</a:t>
            </a:r>
            <a:r>
              <a:rPr lang="en-US" dirty="0" smtClean="0"/>
              <a:t> </a:t>
            </a:r>
            <a:r>
              <a:rPr lang="en-US" baseline="0" dirty="0" smtClean="0"/>
              <a:t>= Equity +Debt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Equity = Risk capital</a:t>
            </a:r>
          </a:p>
          <a:p>
            <a:pPr lvl="1">
              <a:spcBef>
                <a:spcPts val="600"/>
              </a:spcBef>
            </a:pPr>
            <a:r>
              <a:rPr lang="en-US" sz="2800" dirty="0" smtClean="0"/>
              <a:t>Capital </a:t>
            </a:r>
            <a:r>
              <a:rPr lang="en-US" sz="2800" dirty="0"/>
              <a:t>for which there is no guarantee that </a:t>
            </a:r>
            <a:r>
              <a:rPr lang="en-US" sz="2800" dirty="0" smtClean="0"/>
              <a:t>shareholders </a:t>
            </a:r>
            <a:r>
              <a:rPr lang="en-US" sz="2800" dirty="0"/>
              <a:t>will:</a:t>
            </a:r>
          </a:p>
          <a:p>
            <a:pPr lvl="2">
              <a:spcBef>
                <a:spcPts val="600"/>
              </a:spcBef>
            </a:pPr>
            <a:r>
              <a:rPr lang="en-US" sz="2600" dirty="0"/>
              <a:t>recoup their investment.</a:t>
            </a:r>
          </a:p>
          <a:p>
            <a:pPr lvl="2">
              <a:spcBef>
                <a:spcPts val="600"/>
              </a:spcBef>
            </a:pPr>
            <a:r>
              <a:rPr lang="en-US" sz="2600" dirty="0"/>
              <a:t>earn a decent </a:t>
            </a:r>
            <a:r>
              <a:rPr lang="en-US" sz="2600" dirty="0" smtClean="0"/>
              <a:t>return</a:t>
            </a:r>
            <a:endParaRPr lang="en-US" sz="2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9A19F-119B-4CFE-B533-BEB76342A189}" type="datetime1">
              <a:rPr lang="en-US" altLang="en-US" smtClean="0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4EFF-2E86-48B2-B632-CC9EF7BB825F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993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Shareholder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348662" cy="4267200"/>
          </a:xfrm>
        </p:spPr>
        <p:txBody>
          <a:bodyPr/>
          <a:lstStyle/>
          <a:p>
            <a:pPr rtl="0" eaLnBrk="0" fontAlgn="base" hangingPunct="0">
              <a:spcBef>
                <a:spcPts val="100"/>
              </a:spcBef>
            </a:pPr>
            <a:r>
              <a:rPr lang="en-US" sz="3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Shareholder value</a:t>
            </a:r>
          </a:p>
          <a:p>
            <a:pPr lvl="1">
              <a:spcBef>
                <a:spcPts val="100"/>
              </a:spcBef>
            </a:pPr>
            <a:r>
              <a:rPr lang="en-US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Returns that shareholders earn from buying shares in a company.</a:t>
            </a:r>
            <a:endParaRPr lang="en-US" dirty="0" smtClean="0">
              <a:effectLst/>
            </a:endParaRPr>
          </a:p>
          <a:p>
            <a:pPr lvl="2">
              <a:spcBef>
                <a:spcPts val="100"/>
              </a:spcBef>
            </a:pPr>
            <a:r>
              <a:rPr lang="en-US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Sources </a:t>
            </a:r>
            <a:endParaRPr lang="en-US" dirty="0" smtClean="0">
              <a:effectLst/>
            </a:endParaRPr>
          </a:p>
          <a:p>
            <a:pPr lvl="3">
              <a:spcBef>
                <a:spcPts val="100"/>
              </a:spcBef>
            </a:pPr>
            <a:r>
              <a:rPr lang="en-US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Capital appreciation in the value of a </a:t>
            </a:r>
            <a:r>
              <a:rPr lang="en-US" dirty="0">
                <a:ea typeface="+mn-ea"/>
                <a:cs typeface="+mn-cs"/>
              </a:rPr>
              <a:t>company’s </a:t>
            </a:r>
            <a:r>
              <a:rPr lang="en-US" dirty="0" smtClean="0">
                <a:ea typeface="+mn-ea"/>
                <a:cs typeface="+mn-cs"/>
              </a:rPr>
              <a:t>shares</a:t>
            </a:r>
            <a:endParaRPr lang="en-US" dirty="0" smtClean="0">
              <a:effectLst/>
            </a:endParaRPr>
          </a:p>
          <a:p>
            <a:pPr lvl="3">
              <a:spcBef>
                <a:spcPts val="100"/>
              </a:spcBef>
            </a:pPr>
            <a:r>
              <a:rPr lang="en-US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Dividend payments</a:t>
            </a:r>
          </a:p>
          <a:p>
            <a:pPr lvl="1">
              <a:spcBef>
                <a:spcPts val="100"/>
              </a:spcBef>
            </a:pPr>
            <a:r>
              <a:rPr lang="en-US" dirty="0" smtClean="0">
                <a:ea typeface="+mn-ea"/>
                <a:cs typeface="+mn-cs"/>
              </a:rPr>
              <a:t>Determined by company’s Performance</a:t>
            </a:r>
          </a:p>
          <a:p>
            <a:pPr lvl="2">
              <a:spcBef>
                <a:spcPts val="100"/>
              </a:spcBef>
            </a:pPr>
            <a:r>
              <a:rPr lang="en-US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Profitability (ROIC) </a:t>
            </a:r>
            <a:r>
              <a:rPr lang="en-US" b="1" i="1" u="sng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and</a:t>
            </a:r>
          </a:p>
          <a:p>
            <a:pPr lvl="2">
              <a:spcBef>
                <a:spcPts val="100"/>
              </a:spcBef>
            </a:pPr>
            <a:r>
              <a:rPr lang="en-US" dirty="0" smtClean="0">
                <a:ea typeface="+mn-ea"/>
                <a:cs typeface="+mn-cs"/>
              </a:rPr>
              <a:t>Profit growth</a:t>
            </a:r>
          </a:p>
          <a:p>
            <a:pPr lvl="3"/>
            <a:r>
              <a:rPr lang="en-US" dirty="0" smtClean="0"/>
              <a:t>The increase in net profit over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9A19F-119B-4CFE-B533-BEB76342A189}" type="datetime1">
              <a:rPr lang="en-US" altLang="en-US" smtClean="0"/>
              <a:pPr>
                <a:defRPr/>
              </a:pPr>
              <a:t>9/5/2017</a:t>
            </a:fld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4EFF-2E86-48B2-B632-CC9EF7BB825F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671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&amp; Shareholder Value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29A19F-119B-4CFE-B533-BEB76342A189}" type="datetime1">
              <a:rPr lang="en-US" altLang="en-US" smtClean="0"/>
              <a:pPr>
                <a:defRPr/>
              </a:pPr>
              <a:t>9/5/2017</a:t>
            </a:fld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F4EFF-2E86-48B2-B632-CC9EF7BB825F}" type="slidenum">
              <a:rPr lang="en-US" altLang="en-US" smtClean="0"/>
              <a:pPr/>
              <a:t>9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46" y="1720851"/>
            <a:ext cx="8639908" cy="4298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12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3401</TotalTime>
  <Words>1024</Words>
  <Application>Microsoft Office PowerPoint</Application>
  <PresentationFormat>On-screen Show (4:3)</PresentationFormat>
  <Paragraphs>273</Paragraphs>
  <Slides>27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American Uncial</vt:lpstr>
      <vt:lpstr>Arial</vt:lpstr>
      <vt:lpstr>Bradley Hand ITC</vt:lpstr>
      <vt:lpstr>Times New Roman</vt:lpstr>
      <vt:lpstr>Verdana</vt:lpstr>
      <vt:lpstr>Wingdings</vt:lpstr>
      <vt:lpstr>Profile</vt:lpstr>
      <vt:lpstr>BUS3-189: Strategic Management</vt:lpstr>
      <vt:lpstr>Vision &amp; Strategy</vt:lpstr>
      <vt:lpstr>Course Framework: Overview</vt:lpstr>
      <vt:lpstr>Vision: Gives direction to strategy</vt:lpstr>
      <vt:lpstr>What is Competitive Advantage?</vt:lpstr>
      <vt:lpstr>What is Profitability?</vt:lpstr>
      <vt:lpstr>What is Invested Capital?</vt:lpstr>
      <vt:lpstr>Shareholder Value</vt:lpstr>
      <vt:lpstr>Strategy &amp; Shareholder Value</vt:lpstr>
      <vt:lpstr>What is a Business Model?</vt:lpstr>
      <vt:lpstr>Components of vision (from “Building your Company’s Vision” by Collins &amp; Porras)</vt:lpstr>
      <vt:lpstr>Vision is Long-Term</vt:lpstr>
      <vt:lpstr>Abell’s Framework: Defining the Core Purpose/Mission</vt:lpstr>
      <vt:lpstr>Abell’s framework: Defining the Core Purpose/Mission</vt:lpstr>
      <vt:lpstr>Levels of Strategic Management</vt:lpstr>
      <vt:lpstr>Strategic Analysis</vt:lpstr>
      <vt:lpstr>Knowledge: Resource, Capability, Competency</vt:lpstr>
      <vt:lpstr>SWOT Analysis</vt:lpstr>
      <vt:lpstr>Strategy Implementation: Vision determines Shorter-term goals</vt:lpstr>
      <vt:lpstr>Strategy Implementation: Things don’t always work out as intended</vt:lpstr>
      <vt:lpstr>Strategy in an unpredictable world</vt:lpstr>
      <vt:lpstr>Strategic Planning in Practice</vt:lpstr>
      <vt:lpstr>Scenario Planning</vt:lpstr>
      <vt:lpstr>Scenario Planning</vt:lpstr>
      <vt:lpstr>“Ivory tower” planning</vt:lpstr>
      <vt:lpstr>Strategic Decision Making</vt:lpstr>
      <vt:lpstr>Strategic Leadership</vt:lpstr>
    </vt:vector>
  </TitlesOfParts>
  <Company>Binghamton University - SOM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MGMT540: Strategic Management</dc:title>
  <dc:creator>Thomas Chandy</dc:creator>
  <cp:lastModifiedBy>Kanianthra Chandy</cp:lastModifiedBy>
  <cp:revision>246</cp:revision>
  <cp:lastPrinted>2000-08-29T00:08:30Z</cp:lastPrinted>
  <dcterms:created xsi:type="dcterms:W3CDTF">1999-08-31T19:47:13Z</dcterms:created>
  <dcterms:modified xsi:type="dcterms:W3CDTF">2017-09-06T00:38:12Z</dcterms:modified>
</cp:coreProperties>
</file>