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9" r:id="rId2"/>
    <p:sldId id="261" r:id="rId3"/>
    <p:sldId id="278" r:id="rId4"/>
    <p:sldId id="262" r:id="rId5"/>
    <p:sldId id="280" r:id="rId6"/>
    <p:sldId id="273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1454A6-C20A-7641-AE42-AE227DAFD9F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AE0325-C2FC-3D41-81F1-41A22C91D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Types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Dictatorial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Transactional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Transformational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Super-Leader (Empowered or Shared)</a:t>
            </a:r>
          </a:p>
          <a:p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Context</a:t>
            </a:r>
          </a:p>
        </p:txBody>
      </p:sp>
      <p:sp>
        <p:nvSpPr>
          <p:cNvPr id="140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Corporate Culture &amp; Environment</a:t>
            </a:r>
          </a:p>
          <a:p>
            <a:pPr lvl="1"/>
            <a:r>
              <a:rPr lang="en-US" dirty="0"/>
              <a:t>Stories</a:t>
            </a:r>
          </a:p>
          <a:p>
            <a:pPr lvl="1"/>
            <a:r>
              <a:rPr lang="en-US" dirty="0"/>
              <a:t>Rituals</a:t>
            </a:r>
          </a:p>
          <a:p>
            <a:pPr lvl="1"/>
            <a:r>
              <a:rPr lang="en-US" dirty="0"/>
              <a:t>Symbols</a:t>
            </a:r>
          </a:p>
          <a:p>
            <a:pPr lvl="1"/>
            <a:r>
              <a:rPr lang="en-US" dirty="0"/>
              <a:t>Values</a:t>
            </a:r>
          </a:p>
          <a:p>
            <a:pPr lvl="1"/>
            <a:r>
              <a:rPr lang="en-US" dirty="0"/>
              <a:t>Language</a:t>
            </a:r>
          </a:p>
          <a:p>
            <a:pPr lvl="1"/>
            <a:r>
              <a:rPr lang="en-US" dirty="0"/>
              <a:t>Rules &amp; Policies</a:t>
            </a:r>
          </a:p>
          <a:p>
            <a:pPr lvl="1"/>
            <a:r>
              <a:rPr lang="en-US" dirty="0"/>
              <a:t>Physical traits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Oval 10"/>
          <p:cNvSpPr>
            <a:spLocks noChangeArrowheads="1"/>
          </p:cNvSpPr>
          <p:nvPr/>
        </p:nvSpPr>
        <p:spPr bwMode="auto">
          <a:xfrm>
            <a:off x="5758428" y="4014666"/>
            <a:ext cx="2057400" cy="2057893"/>
          </a:xfrm>
          <a:prstGeom prst="ellipse">
            <a:avLst/>
          </a:prstGeom>
          <a:solidFill>
            <a:srgbClr val="0000FF">
              <a:alpha val="4784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139428" y="4821082"/>
            <a:ext cx="1326004" cy="52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Context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Goal is Self-Efficacy</a:t>
            </a:r>
          </a:p>
        </p:txBody>
      </p:sp>
      <p:sp>
        <p:nvSpPr>
          <p:cNvPr id="141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Combine these leadership skills together…	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66800" y="2667000"/>
            <a:ext cx="3657600" cy="2057400"/>
            <a:chOff x="914400" y="2514600"/>
            <a:chExt cx="3657600" cy="2057400"/>
          </a:xfrm>
        </p:grpSpPr>
        <p:sp>
          <p:nvSpPr>
            <p:cNvPr id="141326" name="Oval 4"/>
            <p:cNvSpPr>
              <a:spLocks noChangeArrowheads="1"/>
            </p:cNvSpPr>
            <p:nvPr/>
          </p:nvSpPr>
          <p:spPr bwMode="auto">
            <a:xfrm>
              <a:off x="2514600" y="2514600"/>
              <a:ext cx="2057400" cy="2057400"/>
            </a:xfrm>
            <a:prstGeom prst="ellipse">
              <a:avLst/>
            </a:prstGeom>
            <a:solidFill>
              <a:schemeClr val="accent1">
                <a:alpha val="5098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7" name="TextBox 5"/>
            <p:cNvSpPr txBox="1">
              <a:spLocks noChangeArrowheads="1"/>
            </p:cNvSpPr>
            <p:nvPr/>
          </p:nvSpPr>
          <p:spPr bwMode="auto">
            <a:xfrm>
              <a:off x="914400" y="2667000"/>
              <a:ext cx="15801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Character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038600" y="2743200"/>
            <a:ext cx="4113213" cy="2057400"/>
            <a:chOff x="3886200" y="2590800"/>
            <a:chExt cx="4112928" cy="2057400"/>
          </a:xfrm>
        </p:grpSpPr>
        <p:sp>
          <p:nvSpPr>
            <p:cNvPr id="8" name="Oval 7"/>
            <p:cNvSpPr/>
            <p:nvPr/>
          </p:nvSpPr>
          <p:spPr bwMode="auto">
            <a:xfrm>
              <a:off x="3886200" y="2590800"/>
              <a:ext cx="2057257" cy="2057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4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41325" name="TextBox 8"/>
            <p:cNvSpPr txBox="1">
              <a:spLocks noChangeArrowheads="1"/>
            </p:cNvSpPr>
            <p:nvPr/>
          </p:nvSpPr>
          <p:spPr bwMode="auto">
            <a:xfrm>
              <a:off x="6019800" y="2667000"/>
              <a:ext cx="19793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Competence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352800" y="3733800"/>
            <a:ext cx="2057400" cy="2733675"/>
            <a:chOff x="3200400" y="3581400"/>
            <a:chExt cx="2057400" cy="2733020"/>
          </a:xfrm>
        </p:grpSpPr>
        <p:sp>
          <p:nvSpPr>
            <p:cNvPr id="141322" name="Oval 10"/>
            <p:cNvSpPr>
              <a:spLocks noChangeArrowheads="1"/>
            </p:cNvSpPr>
            <p:nvPr/>
          </p:nvSpPr>
          <p:spPr bwMode="auto">
            <a:xfrm>
              <a:off x="3200400" y="3581400"/>
              <a:ext cx="2057400" cy="2057400"/>
            </a:xfrm>
            <a:prstGeom prst="ellipse">
              <a:avLst/>
            </a:prstGeom>
            <a:solidFill>
              <a:srgbClr val="0000FF">
                <a:alpha val="4784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23" name="TextBox 11"/>
            <p:cNvSpPr txBox="1">
              <a:spLocks noChangeArrowheads="1"/>
            </p:cNvSpPr>
            <p:nvPr/>
          </p:nvSpPr>
          <p:spPr bwMode="auto">
            <a:xfrm>
              <a:off x="3581400" y="5791200"/>
              <a:ext cx="13260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Context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419600" y="4038600"/>
            <a:ext cx="4241800" cy="1438275"/>
            <a:chOff x="4419600" y="4038600"/>
            <a:chExt cx="4241902" cy="1437620"/>
          </a:xfrm>
        </p:grpSpPr>
        <p:cxnSp>
          <p:nvCxnSpPr>
            <p:cNvPr id="141320" name="Straight Connector 13"/>
            <p:cNvCxnSpPr>
              <a:cxnSpLocks noChangeShapeType="1"/>
            </p:cNvCxnSpPr>
            <p:nvPr/>
          </p:nvCxnSpPr>
          <p:spPr bwMode="auto">
            <a:xfrm>
              <a:off x="4419600" y="4038600"/>
              <a:ext cx="213360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1321" name="TextBox 14"/>
            <p:cNvSpPr txBox="1">
              <a:spLocks noChangeArrowheads="1"/>
            </p:cNvSpPr>
            <p:nvPr/>
          </p:nvSpPr>
          <p:spPr bwMode="auto">
            <a:xfrm>
              <a:off x="6629400" y="4953000"/>
              <a:ext cx="20321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Self-efficacy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5688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Why Super-leadership?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Quantum leap beyond motivation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Opportunity for competitive advantage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Recognized as the “silver bullet” of strategic management</a:t>
            </a:r>
          </a:p>
          <a:p>
            <a:pPr lvl="1"/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(C. </a:t>
            </a:r>
            <a:r>
              <a:rPr lang="en-US" sz="2000" dirty="0" err="1">
                <a:ea typeface="ＭＳ Ｐゴシック" pitchFamily="-109" charset="-128"/>
                <a:cs typeface="ＭＳ Ｐゴシック" pitchFamily="-109" charset="-128"/>
              </a:rPr>
              <a:t>Manz</a:t>
            </a:r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 &amp; C. Pearce 2005)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Biblical - based in servant leadership 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Create organizations that thrive</a:t>
            </a: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Necessary in today’s competitive, global environment</a:t>
            </a:r>
          </a:p>
          <a:p>
            <a:pPr lvl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lvl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Super-leadership in practice…</a:t>
            </a:r>
          </a:p>
          <a:p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Super-leadership = Super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Cross-functional, self-directed Teams</a:t>
            </a:r>
          </a:p>
          <a:p>
            <a:r>
              <a:rPr lang="en-US" dirty="0"/>
              <a:t>Coaching relationships</a:t>
            </a:r>
          </a:p>
          <a:p>
            <a:pPr lvl="1"/>
            <a:r>
              <a:rPr lang="en-US" dirty="0"/>
              <a:t>IDEO</a:t>
            </a:r>
          </a:p>
          <a:p>
            <a:pPr lvl="1"/>
            <a:r>
              <a:rPr lang="en-US" dirty="0"/>
              <a:t>Samsung</a:t>
            </a:r>
          </a:p>
          <a:p>
            <a:pPr lvl="1"/>
            <a:r>
              <a:rPr lang="en-US" dirty="0"/>
              <a:t>Toyota</a:t>
            </a:r>
          </a:p>
          <a:p>
            <a:pPr lvl="1"/>
            <a:r>
              <a:rPr lang="en-US" dirty="0"/>
              <a:t>Dell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2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Key Ingredient to Super-leadership</a:t>
            </a:r>
          </a:p>
        </p:txBody>
      </p:sp>
      <p:sp>
        <p:nvSpPr>
          <p:cNvPr id="13619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Self-Efficacy</a:t>
            </a:r>
          </a:p>
          <a:p>
            <a:pPr lvl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Quiet confidence and authenticity that belies arrogance </a:t>
            </a:r>
          </a:p>
          <a:p>
            <a:pPr lvl="2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Knowing how to get the job done…efficiently and effectively</a:t>
            </a:r>
          </a:p>
          <a:p>
            <a:pPr lvl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Building block for empowerment &amp; Super-leadership</a:t>
            </a:r>
          </a:p>
          <a:p>
            <a:pPr lvl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Self-efficacy 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  <a:sym typeface="Wingdings"/>
              </a:rPr>
              <a:t> Team-efficacy </a:t>
            </a:r>
            <a:r>
              <a:rPr lang="en-US" sz="2800" b="1" dirty="0">
                <a:ea typeface="ＭＳ Ｐゴシック" pitchFamily="-109" charset="-128"/>
                <a:cs typeface="ＭＳ Ｐゴシック" pitchFamily="-109" charset="-128"/>
                <a:sym typeface="Wingdings"/>
              </a:rPr>
              <a:t>=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  <a:sym typeface="Wingdings"/>
              </a:rPr>
              <a:t> Super-leadership in Motion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lvl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How do we build Self-efficacy?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Building Self-efficacy</a:t>
            </a:r>
          </a:p>
        </p:txBody>
      </p:sp>
      <p:sp>
        <p:nvSpPr>
          <p:cNvPr id="13619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Originated in Self-leadership</a:t>
            </a:r>
          </a:p>
          <a:p>
            <a:pPr lvl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Cognitive and Behavioral Strategies </a:t>
            </a:r>
          </a:p>
          <a:p>
            <a:pPr lvl="2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Cognitive – “Positive thinking, problem solving, etc.)</a:t>
            </a:r>
          </a:p>
          <a:p>
            <a:pPr lvl="2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Behavioral – “Stop bad behaviors, break bad habits, etc.)</a:t>
            </a:r>
            <a:endParaRPr lang="en-US" dirty="0"/>
          </a:p>
          <a:p>
            <a:pPr lvl="1"/>
            <a:r>
              <a:rPr lang="en-US" dirty="0"/>
              <a:t>Drucker – Managing one’s self</a:t>
            </a:r>
          </a:p>
          <a:p>
            <a:pPr lvl="1"/>
            <a:r>
              <a:rPr lang="en-US" dirty="0" err="1"/>
              <a:t>Manz</a:t>
            </a:r>
            <a:r>
              <a:rPr lang="en-US" dirty="0"/>
              <a:t> – Theory of Self-leadership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Self-leadership </a:t>
            </a:r>
            <a:r>
              <a:rPr lang="en-US" dirty="0">
                <a:sym typeface="Wingdings"/>
              </a:rPr>
              <a:t> Self-efficacy   Team-efficacy</a:t>
            </a:r>
          </a:p>
          <a:p>
            <a:pPr lvl="1"/>
            <a:endParaRPr lang="en-US" dirty="0"/>
          </a:p>
          <a:p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026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Hard to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70% leaders fail – 1988 study by R. Clinton (not Bill)</a:t>
            </a:r>
          </a:p>
          <a:p>
            <a:r>
              <a:rPr lang="en-US" dirty="0"/>
              <a:t>White Knuckle Leadership – Disaster </a:t>
            </a:r>
          </a:p>
          <a:p>
            <a:r>
              <a:rPr lang="en-US" dirty="0"/>
              <a:t>Too many leaders are loners</a:t>
            </a:r>
          </a:p>
          <a:p>
            <a:r>
              <a:rPr lang="en-US" dirty="0"/>
              <a:t>Becoming effective super-leader on your own??</a:t>
            </a:r>
          </a:p>
          <a:p>
            <a:pPr lvl="1"/>
            <a:r>
              <a:rPr lang="en-US" dirty="0"/>
              <a:t>Very difficult</a:t>
            </a:r>
          </a:p>
          <a:p>
            <a:pPr lvl="1"/>
            <a:r>
              <a:rPr lang="en-US" dirty="0"/>
              <a:t>Failure rate very high…</a:t>
            </a:r>
          </a:p>
          <a:p>
            <a:pPr lvl="1"/>
            <a:r>
              <a:rPr lang="en-US" dirty="0"/>
              <a:t>Same failure rates as losing weight, quitting smoking, </a:t>
            </a:r>
            <a:r>
              <a:rPr lang="en-US" dirty="0" err="1"/>
              <a:t>druges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Don’t solve in isolation - Iron sharpens Iron – Prov. 27:17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5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Another Model (Peck/Lainson)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53437" y="1856720"/>
            <a:ext cx="2057400" cy="2057400"/>
            <a:chOff x="1601037" y="2161520"/>
            <a:chExt cx="2057400" cy="2057400"/>
          </a:xfrm>
        </p:grpSpPr>
        <p:sp>
          <p:nvSpPr>
            <p:cNvPr id="137226" name="Oval 4"/>
            <p:cNvSpPr>
              <a:spLocks noChangeArrowheads="1"/>
            </p:cNvSpPr>
            <p:nvPr/>
          </p:nvSpPr>
          <p:spPr bwMode="auto">
            <a:xfrm>
              <a:off x="1601037" y="2161520"/>
              <a:ext cx="2057400" cy="2057400"/>
            </a:xfrm>
            <a:prstGeom prst="ellipse">
              <a:avLst/>
            </a:prstGeom>
            <a:solidFill>
              <a:schemeClr val="accent1">
                <a:alpha val="5098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27" name="TextBox 5"/>
            <p:cNvSpPr txBox="1">
              <a:spLocks noChangeArrowheads="1"/>
            </p:cNvSpPr>
            <p:nvPr/>
          </p:nvSpPr>
          <p:spPr bwMode="auto">
            <a:xfrm>
              <a:off x="1850248" y="2928610"/>
              <a:ext cx="15801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/>
                <a:t>Character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260558" y="1853132"/>
            <a:ext cx="2057399" cy="2057400"/>
            <a:chOff x="5108075" y="2157932"/>
            <a:chExt cx="2057257" cy="2057400"/>
          </a:xfrm>
        </p:grpSpPr>
        <p:sp>
          <p:nvSpPr>
            <p:cNvPr id="8" name="Oval 7"/>
            <p:cNvSpPr/>
            <p:nvPr/>
          </p:nvSpPr>
          <p:spPr bwMode="auto">
            <a:xfrm>
              <a:off x="5108075" y="2157932"/>
              <a:ext cx="2057257" cy="2057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48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37225" name="TextBox 8"/>
            <p:cNvSpPr txBox="1">
              <a:spLocks noChangeArrowheads="1"/>
            </p:cNvSpPr>
            <p:nvPr/>
          </p:nvSpPr>
          <p:spPr bwMode="auto">
            <a:xfrm>
              <a:off x="5186004" y="2888984"/>
              <a:ext cx="19793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/>
                <a:t>Competence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41928" y="3766867"/>
            <a:ext cx="2057400" cy="2057893"/>
            <a:chOff x="3289528" y="4071539"/>
            <a:chExt cx="2057400" cy="2057400"/>
          </a:xfrm>
        </p:grpSpPr>
        <p:sp>
          <p:nvSpPr>
            <p:cNvPr id="137222" name="Oval 10"/>
            <p:cNvSpPr>
              <a:spLocks noChangeArrowheads="1"/>
            </p:cNvSpPr>
            <p:nvPr/>
          </p:nvSpPr>
          <p:spPr bwMode="auto">
            <a:xfrm>
              <a:off x="3289528" y="4071539"/>
              <a:ext cx="2057400" cy="2057400"/>
            </a:xfrm>
            <a:prstGeom prst="ellipse">
              <a:avLst/>
            </a:prstGeom>
            <a:solidFill>
              <a:srgbClr val="0000FF">
                <a:alpha val="47842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23" name="TextBox 11"/>
            <p:cNvSpPr txBox="1">
              <a:spLocks noChangeArrowheads="1"/>
            </p:cNvSpPr>
            <p:nvPr/>
          </p:nvSpPr>
          <p:spPr bwMode="auto">
            <a:xfrm>
              <a:off x="3670528" y="4877762"/>
              <a:ext cx="13260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/>
                <a:t>Context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Character</a:t>
            </a:r>
          </a:p>
        </p:txBody>
      </p:sp>
      <p:sp>
        <p:nvSpPr>
          <p:cNvPr id="138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Integrity</a:t>
            </a:r>
          </a:p>
          <a:p>
            <a:pPr lvl="1"/>
            <a:r>
              <a:rPr lang="en-US" dirty="0"/>
              <a:t>Self-leadership, buy not in isolation…</a:t>
            </a:r>
          </a:p>
          <a:p>
            <a:pPr lvl="1"/>
            <a:r>
              <a:rPr lang="en-US" dirty="0"/>
              <a:t>Add Accountability </a:t>
            </a:r>
          </a:p>
          <a:p>
            <a:pPr lvl="2"/>
            <a:r>
              <a:rPr lang="en-US" dirty="0"/>
              <a:t>Mentoring and peer support</a:t>
            </a:r>
          </a:p>
          <a:p>
            <a:pPr lvl="2"/>
            <a:r>
              <a:rPr lang="en-US" dirty="0"/>
              <a:t>Iron sharpens Iron – Prov. 27:17</a:t>
            </a:r>
          </a:p>
          <a:p>
            <a:pPr lvl="1"/>
            <a:r>
              <a:rPr lang="en-US" dirty="0"/>
              <a:t>On-going process</a:t>
            </a:r>
          </a:p>
          <a:p>
            <a:pPr lvl="2"/>
            <a:r>
              <a:rPr lang="en-US" dirty="0"/>
              <a:t>Kaizen – “Continuous Improvement”</a:t>
            </a:r>
          </a:p>
          <a:p>
            <a:pPr lvl="2"/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045426" y="4149579"/>
            <a:ext cx="2057400" cy="2057400"/>
          </a:xfrm>
          <a:prstGeom prst="ellipse">
            <a:avLst/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94637" y="4916669"/>
            <a:ext cx="15801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Competence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Skills &amp; Experience</a:t>
            </a:r>
          </a:p>
          <a:p>
            <a:pPr lvl="1"/>
            <a:r>
              <a:rPr lang="en-US" dirty="0"/>
              <a:t>Traits i.e., Myers/Briggs</a:t>
            </a:r>
          </a:p>
          <a:p>
            <a:pPr lvl="1"/>
            <a:r>
              <a:rPr lang="en-US" dirty="0"/>
              <a:t>EQ</a:t>
            </a:r>
          </a:p>
          <a:p>
            <a:pPr lvl="2"/>
            <a:r>
              <a:rPr lang="en-US" dirty="0"/>
              <a:t>Self-awareness</a:t>
            </a:r>
          </a:p>
          <a:p>
            <a:pPr lvl="2"/>
            <a:r>
              <a:rPr lang="en-US" dirty="0"/>
              <a:t>Empathy</a:t>
            </a:r>
          </a:p>
          <a:p>
            <a:pPr lvl="2"/>
            <a:r>
              <a:rPr lang="en-US" dirty="0"/>
              <a:t>Social Skill</a:t>
            </a:r>
          </a:p>
          <a:p>
            <a:pPr lvl="2"/>
            <a:r>
              <a:rPr lang="en-US" dirty="0"/>
              <a:t>Emotional Control</a:t>
            </a:r>
          </a:p>
          <a:p>
            <a:pPr lvl="2"/>
            <a:r>
              <a:rPr lang="en-US" dirty="0"/>
              <a:t>Motivation &amp; Optimism</a:t>
            </a:r>
          </a:p>
          <a:p>
            <a:pPr lvl="1"/>
            <a:r>
              <a:rPr lang="en-US" dirty="0"/>
              <a:t>Tacit &amp; Explicit Knowledge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5836743" y="4098958"/>
            <a:ext cx="2057399" cy="2057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4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5914677" y="4830010"/>
            <a:ext cx="19794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Competence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288</TotalTime>
  <Words>332</Words>
  <Application>Microsoft Office PowerPoint</Application>
  <PresentationFormat>全屏显示(4:3)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ＭＳ Ｐゴシック</vt:lpstr>
      <vt:lpstr>Franklin Gothic Book</vt:lpstr>
      <vt:lpstr>Perpetua</vt:lpstr>
      <vt:lpstr>Times New Roman</vt:lpstr>
      <vt:lpstr>Wingdings</vt:lpstr>
      <vt:lpstr>Wingdings 2</vt:lpstr>
      <vt:lpstr>Equity</vt:lpstr>
      <vt:lpstr>Types of Leadership</vt:lpstr>
      <vt:lpstr>Why Super-leadership?</vt:lpstr>
      <vt:lpstr>Super-leadership = Super Teams</vt:lpstr>
      <vt:lpstr>Key Ingredient to Super-leadership</vt:lpstr>
      <vt:lpstr>Building Self-efficacy</vt:lpstr>
      <vt:lpstr>Problem: Hard to Practice</vt:lpstr>
      <vt:lpstr>Another Model (Peck/Lainson)</vt:lpstr>
      <vt:lpstr>Character</vt:lpstr>
      <vt:lpstr>Competence</vt:lpstr>
      <vt:lpstr>Context</vt:lpstr>
      <vt:lpstr>Goal is Self-Efficacy</vt:lpstr>
    </vt:vector>
  </TitlesOfParts>
  <Company>La Sierra Univeristy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Types:</dc:title>
  <dc:creator>Doug Lainson</dc:creator>
  <cp:lastModifiedBy>Fangzhou</cp:lastModifiedBy>
  <cp:revision>21</cp:revision>
  <dcterms:created xsi:type="dcterms:W3CDTF">2011-04-11T20:24:25Z</dcterms:created>
  <dcterms:modified xsi:type="dcterms:W3CDTF">2017-08-16T21:43:49Z</dcterms:modified>
</cp:coreProperties>
</file>