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77439-3744-4B86-8A1E-06B2F0D4D3ED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E6893-B5E1-4ACC-879A-EBA5104A3CF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41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281507-55D3-41F2-AE0D-EA187F4FFB3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A8455-92A4-48CB-A4D3-6EF5A09E2E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D6585989-832E-475B-BE8B-BD68B7BE8C51}" type="slidenum">
              <a:rPr lang="en-US" sz="1200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200" b="0" smtClean="0">
              <a:solidFill>
                <a:schemeClr val="tx1"/>
              </a:solidFill>
            </a:endParaRP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en-US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449B1E8B-4790-42BF-96DD-BFC9F917C510}" type="slidenum">
              <a:rPr lang="en-US" sz="1200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200" b="0" smtClean="0">
              <a:solidFill>
                <a:schemeClr val="tx1"/>
              </a:solidFill>
            </a:endParaRPr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en-US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1343AE30-F192-49B7-91F5-46B14DC9403A}" type="slidenum">
              <a:rPr lang="en-US" sz="1200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200" b="0" smtClean="0">
              <a:solidFill>
                <a:schemeClr val="tx1"/>
              </a:solidFill>
            </a:endParaRPr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CC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en-US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28B0-3CAC-48F7-948E-D89A508A56EA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71BE-349D-4AA4-B7C4-F3731E5618F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4267200" cy="3809999"/>
          </a:xfrm>
        </p:spPr>
        <p:txBody>
          <a:bodyPr>
            <a:noAutofit/>
          </a:bodyPr>
          <a:lstStyle/>
          <a:p>
            <a:pPr algn="r"/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PowerPoint </a:t>
            </a:r>
            <a:b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Presentations </a:t>
            </a:r>
            <a:r>
              <a:rPr lang="en-US" sz="1600" dirty="0" smtClean="0">
                <a:solidFill>
                  <a:srgbClr val="008000"/>
                </a:solidFill>
              </a:rPr>
              <a:t>for </a:t>
            </a:r>
            <a:r>
              <a:rPr lang="en-US" sz="1800" dirty="0" smtClean="0">
                <a:solidFill>
                  <a:srgbClr val="008000"/>
                </a:solidFill>
              </a:rPr>
              <a:t/>
            </a:r>
            <a:br>
              <a:rPr lang="en-US" sz="1800" dirty="0" smtClean="0">
                <a:solidFill>
                  <a:srgbClr val="008000"/>
                </a:solidFill>
              </a:rPr>
            </a:br>
            <a:r>
              <a:rPr lang="en-US" sz="2400" b="1" dirty="0" smtClean="0">
                <a:solidFill>
                  <a:srgbClr val="008000"/>
                </a:solidFill>
              </a:rPr>
              <a:t>Small Business Management: </a:t>
            </a:r>
            <a:br>
              <a:rPr lang="en-US" sz="2400" b="1" dirty="0" smtClean="0">
                <a:solidFill>
                  <a:srgbClr val="008000"/>
                </a:solidFill>
              </a:rPr>
            </a:br>
            <a:r>
              <a:rPr lang="en-US" sz="1900" b="1" dirty="0" smtClean="0">
                <a:solidFill>
                  <a:srgbClr val="008000"/>
                </a:solidFill>
              </a:rPr>
              <a:t>Launching and Growing New Ventures</a:t>
            </a:r>
            <a:r>
              <a:rPr lang="en-US" sz="1800" dirty="0" smtClean="0">
                <a:solidFill>
                  <a:srgbClr val="008000"/>
                </a:solidFill>
              </a:rPr>
              <a:t>, Fifth Canadian Edition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0" y="3886200"/>
            <a:ext cx="4343400" cy="2743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50000"/>
              </a:spcBef>
            </a:pPr>
            <a:endParaRPr lang="en-US" sz="1800" dirty="0">
              <a:solidFill>
                <a:srgbClr val="008000"/>
              </a:solidFill>
              <a:latin typeface="Felix Titling" pitchFamily="82" charset="0"/>
            </a:endParaRPr>
          </a:p>
          <a:p>
            <a:pPr algn="r">
              <a:spcBef>
                <a:spcPct val="50000"/>
              </a:spcBef>
            </a:pPr>
            <a:endParaRPr lang="en-US" sz="1800" dirty="0">
              <a:solidFill>
                <a:srgbClr val="008000"/>
              </a:solidFill>
              <a:latin typeface="Felix Titling" pitchFamily="82" charset="0"/>
            </a:endParaRPr>
          </a:p>
          <a:p>
            <a:pPr algn="r">
              <a:lnSpc>
                <a:spcPct val="80000"/>
              </a:lnSpc>
              <a:spcBef>
                <a:spcPct val="50000"/>
              </a:spcBef>
            </a:pPr>
            <a:endParaRPr lang="en-US" sz="2400" dirty="0">
              <a:solidFill>
                <a:srgbClr val="008000"/>
              </a:solidFill>
              <a:latin typeface="Book Antiqua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1600" dirty="0">
              <a:solidFill>
                <a:srgbClr val="008000"/>
              </a:solidFill>
              <a:latin typeface="Bodoni MT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1600" dirty="0">
              <a:solidFill>
                <a:srgbClr val="008000"/>
              </a:solidFill>
              <a:latin typeface="Bodoni MT" pitchFamily="18" charset="0"/>
            </a:endParaRP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406400" y="5651500"/>
            <a:ext cx="34448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000">
              <a:solidFill>
                <a:schemeClr val="tx2"/>
              </a:solidFill>
            </a:endParaRPr>
          </a:p>
        </p:txBody>
      </p:sp>
      <p:pic>
        <p:nvPicPr>
          <p:cNvPr id="1026" name="Picture 2" descr="C:\Users\Elke\Documents\Nelson_2011\Longenecker_5e\SmallBusinessMgt5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066800"/>
            <a:ext cx="3683000" cy="457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sz="6600" dirty="0" smtClean="0">
                <a:solidFill>
                  <a:srgbClr val="008000"/>
                </a:solidFill>
                <a:latin typeface="+mn-lt"/>
              </a:rPr>
              <a:t>CHAPTER 5</a:t>
            </a:r>
            <a:br>
              <a:rPr lang="en-US" sz="6600" dirty="0" smtClean="0">
                <a:solidFill>
                  <a:srgbClr val="008000"/>
                </a:solidFill>
                <a:latin typeface="+mn-lt"/>
              </a:rPr>
            </a:br>
            <a:r>
              <a:rPr lang="en-US" sz="6600" dirty="0" smtClean="0">
                <a:solidFill>
                  <a:srgbClr val="008000"/>
                </a:solidFill>
                <a:latin typeface="+mn-lt"/>
              </a:rPr>
              <a:t>focus on Fatal Flaws</a:t>
            </a:r>
            <a:br>
              <a:rPr lang="en-US" sz="6600" dirty="0" smtClean="0">
                <a:solidFill>
                  <a:srgbClr val="008000"/>
                </a:solidFill>
                <a:latin typeface="+mn-lt"/>
              </a:rPr>
            </a:br>
            <a:r>
              <a:rPr lang="en-US" sz="6600" dirty="0">
                <a:solidFill>
                  <a:srgbClr val="00800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+mn-lt"/>
              </a:rPr>
              <a:t>-</a:t>
            </a:r>
            <a:endParaRPr lang="en-US" sz="66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5-</a:t>
            </a:r>
            <a:fld id="{99675924-AFF7-4830-BEF5-55100990AB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58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COMMON BUSINESS PLAN FLAWS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Overly optimistic financial projections, inadequate competitive analysis and/or weak environmental assessments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Vague marketing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Lack of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Unprofessional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Hazy timelines, vague risk assessment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5-</a:t>
            </a:r>
            <a:fld id="{99675924-AFF7-4830-BEF5-55100990AB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LO 2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4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FEATURES OF THE PLAN</a:t>
            </a:r>
            <a:r>
              <a:rPr lang="en-US" sz="4000" dirty="0">
                <a:solidFill>
                  <a:schemeClr val="bg1"/>
                </a:solidFill>
              </a:rPr>
              <a:t/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THAT REPEL INVESTORS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5-</a:t>
            </a:r>
            <a:fld id="{99675924-AFF7-4830-BEF5-55100990AB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Show an infatuation with product or service and downplay market needs or acceptance</a:t>
            </a:r>
          </a:p>
          <a:p>
            <a:r>
              <a:rPr lang="en-CA" dirty="0" smtClean="0"/>
              <a:t>Based on financial projections at odds with accepted industry norms</a:t>
            </a:r>
          </a:p>
          <a:p>
            <a:r>
              <a:rPr lang="en-CA" dirty="0" smtClean="0"/>
              <a:t>Unrealistic growth projections</a:t>
            </a:r>
          </a:p>
          <a:p>
            <a:r>
              <a:rPr lang="en-CA" dirty="0" smtClean="0"/>
              <a:t>Contain a need for custom or applications engineering, which makes substantial growth difficult</a:t>
            </a:r>
          </a:p>
          <a:p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LO 2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345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THE LENDER’S PERSPECTIVE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5-</a:t>
            </a:r>
            <a:fld id="{99675924-AFF7-4830-BEF5-55100990AB9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3733800"/>
          </a:xfrm>
        </p:spPr>
        <p:txBody>
          <a:bodyPr/>
          <a:lstStyle/>
          <a:p>
            <a:r>
              <a:rPr lang="en-CA" dirty="0" smtClean="0"/>
              <a:t>5 Cs of Credit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Collateral      assets to put toward credit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Capacity        strength of cash flow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Capital           personal investment in business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Conditions    industry risk and conditions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Character      competence and credit history</a:t>
            </a:r>
          </a:p>
          <a:p>
            <a:endParaRPr lang="en-CA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LO 2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5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 Presentations for  Small Business Management:  Launching and Growing New Ventures, Fifth Canadian Edition</vt:lpstr>
      <vt:lpstr>CHAPTER 5 focus on Fatal Flaws  -</vt:lpstr>
      <vt:lpstr>COMMON BUSINESS PLAN FLAWS</vt:lpstr>
      <vt:lpstr>FEATURES OF THE PLAN THAT REPEL INVESTORS</vt:lpstr>
      <vt:lpstr>THE LENDER’S PERSPECTIVE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Presentations for  Small Business Management:  Launching and Growing New Ventures, Fifth Canadian Edition</dc:title>
  <dc:creator>o</dc:creator>
  <cp:lastModifiedBy>o</cp:lastModifiedBy>
  <cp:revision>1</cp:revision>
  <dcterms:created xsi:type="dcterms:W3CDTF">2013-12-04T16:36:08Z</dcterms:created>
  <dcterms:modified xsi:type="dcterms:W3CDTF">2015-03-31T06:40:42Z</dcterms:modified>
</cp:coreProperties>
</file>