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56B079-EA5E-4DEB-9723-8807A4417E5F}" type="datetimeFigureOut">
              <a:rPr lang="en-US" smtClean="0"/>
              <a:t>10/10/2012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F499F-F7C3-4D13-B588-6C2FAF3D1B16}" type="slidenum">
              <a:rPr lang="en-US" smtClean="0"/>
              <a:t>‹#›</a:t>
            </a:fld>
            <a:endParaRPr lang="en-US"/>
          </a:p>
        </p:txBody>
      </p:sp>
    </p:spTree>
    <p:extLst>
      <p:ext uri="{BB962C8B-B14F-4D97-AF65-F5344CB8AC3E}">
        <p14:creationId xmlns:p14="http://schemas.microsoft.com/office/powerpoint/2010/main" val="2127106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900">
                <a:latin typeface="Arial" charset="0"/>
                <a:cs typeface="Arial" charset="0"/>
              </a:rPr>
              <a:t>Purpose:  The purpose of this course is to provide an orientation to the Incident Command System (ICS) for Executives and Senior Officials (including elected officials, city/county managers, agency administrators, etc.). </a:t>
            </a:r>
            <a:br>
              <a:rPr lang="en-US" sz="900">
                <a:latin typeface="Arial" charset="0"/>
                <a:cs typeface="Arial" charset="0"/>
              </a:rPr>
            </a:br>
            <a:r>
              <a:rPr lang="en-US" sz="900">
                <a:latin typeface="Arial" charset="0"/>
                <a:cs typeface="Arial" charset="0"/>
              </a:rPr>
              <a:t/>
            </a:r>
            <a:br>
              <a:rPr lang="en-US" sz="900">
                <a:latin typeface="Arial" charset="0"/>
                <a:cs typeface="Arial" charset="0"/>
              </a:rPr>
            </a:br>
            <a:r>
              <a:rPr lang="en-US" sz="900">
                <a:latin typeface="Arial" charset="0"/>
                <a:cs typeface="Arial" charset="0"/>
              </a:rPr>
              <a:t>Time:  2 hours</a:t>
            </a:r>
            <a:br>
              <a:rPr lang="en-US" sz="900">
                <a:latin typeface="Arial" charset="0"/>
                <a:cs typeface="Arial" charset="0"/>
              </a:rPr>
            </a:br>
            <a:r>
              <a:rPr lang="en-US" sz="900">
                <a:latin typeface="Arial" charset="0"/>
                <a:cs typeface="Arial" charset="0"/>
              </a:rPr>
              <a:t/>
            </a:r>
            <a:br>
              <a:rPr lang="en-US" sz="900">
                <a:latin typeface="Arial" charset="0"/>
                <a:cs typeface="Arial" charset="0"/>
              </a:rPr>
            </a:br>
            <a:r>
              <a:rPr lang="en-US" sz="900">
                <a:latin typeface="Arial" charset="0"/>
                <a:cs typeface="Arial" charset="0"/>
              </a:rPr>
              <a:t>Content Outline:  This presentation includes the following major topics:</a:t>
            </a:r>
          </a:p>
          <a:p>
            <a:pPr lvl="1" eaLnBrk="1" hangingPunct="1"/>
            <a:r>
              <a:rPr sz="900">
                <a:latin typeface="Arial" charset="0"/>
                <a:cs typeface="Arial" charset="0"/>
              </a:rPr>
              <a:t>Part 1:  What Is ICS?</a:t>
            </a:r>
          </a:p>
          <a:p>
            <a:pPr lvl="1" eaLnBrk="1" hangingPunct="1"/>
            <a:r>
              <a:rPr sz="900">
                <a:latin typeface="Arial" charset="0"/>
                <a:cs typeface="Arial" charset="0"/>
              </a:rPr>
              <a:t>Part 2:  ICS Organization &amp; Features</a:t>
            </a:r>
          </a:p>
          <a:p>
            <a:pPr lvl="1" eaLnBrk="1" hangingPunct="1"/>
            <a:r>
              <a:rPr sz="900">
                <a:latin typeface="Arial" charset="0"/>
                <a:cs typeface="Arial" charset="0"/>
              </a:rPr>
              <a:t>Part 3:  Unified &amp; Area Command</a:t>
            </a:r>
          </a:p>
          <a:p>
            <a:pPr lvl="1" eaLnBrk="1" hangingPunct="1"/>
            <a:r>
              <a:rPr sz="900">
                <a:latin typeface="Arial" charset="0"/>
                <a:cs typeface="Arial" charset="0"/>
              </a:rPr>
              <a:t>Part 4:  Coordination &amp; Incident Management Assessment</a:t>
            </a:r>
          </a:p>
          <a:p>
            <a:pPr lvl="1" eaLnBrk="1" hangingPunct="1"/>
            <a:r>
              <a:rPr sz="900">
                <a:latin typeface="Arial" charset="0"/>
                <a:cs typeface="Arial" charset="0"/>
              </a:rPr>
              <a:t>Part 5:  NIMS Preparedness</a:t>
            </a:r>
          </a:p>
          <a:p>
            <a:pPr eaLnBrk="1" hangingPunct="1">
              <a:spcBef>
                <a:spcPct val="0"/>
              </a:spcBef>
            </a:pPr>
            <a:r>
              <a:rPr lang="en-US" sz="900">
                <a:latin typeface="Arial" charset="0"/>
                <a:cs typeface="Arial" charset="0"/>
              </a:rPr>
              <a:t/>
            </a:r>
            <a:br>
              <a:rPr lang="en-US" sz="900">
                <a:latin typeface="Arial" charset="0"/>
                <a:cs typeface="Arial" charset="0"/>
              </a:rPr>
            </a:br>
            <a:r>
              <a:rPr lang="en-US" sz="900">
                <a:latin typeface="Arial" charset="0"/>
                <a:cs typeface="Arial" charset="0"/>
              </a:rPr>
              <a:t>Equipment: </a:t>
            </a:r>
          </a:p>
          <a:p>
            <a:pPr lvl="1" eaLnBrk="1" hangingPunct="1"/>
            <a:r>
              <a:rPr sz="900">
                <a:latin typeface="Arial" charset="0"/>
                <a:cs typeface="Arial" charset="0"/>
              </a:rPr>
              <a:t>Computer and projector</a:t>
            </a:r>
          </a:p>
          <a:p>
            <a:pPr lvl="1" eaLnBrk="1" hangingPunct="1"/>
            <a:r>
              <a:rPr sz="900">
                <a:latin typeface="Arial" charset="0"/>
                <a:cs typeface="Arial" charset="0"/>
              </a:rPr>
              <a:t>Extension cord and power strip (if needed) </a:t>
            </a:r>
            <a:br>
              <a:rPr sz="900">
                <a:latin typeface="Arial" charset="0"/>
                <a:cs typeface="Arial" charset="0"/>
              </a:rPr>
            </a:br>
            <a:endParaRPr sz="900">
              <a:latin typeface="Arial" charset="0"/>
              <a:cs typeface="Arial" charset="0"/>
            </a:endParaRPr>
          </a:p>
          <a:p>
            <a:pPr eaLnBrk="1" hangingPunct="1">
              <a:spcBef>
                <a:spcPct val="0"/>
              </a:spcBef>
            </a:pPr>
            <a:r>
              <a:rPr lang="en-US" sz="900">
                <a:latin typeface="Arial" charset="0"/>
                <a:cs typeface="Arial" charset="0"/>
              </a:rPr>
              <a:t>Materials:</a:t>
            </a:r>
          </a:p>
          <a:p>
            <a:pPr lvl="1" eaLnBrk="1" hangingPunct="1"/>
            <a:r>
              <a:rPr sz="900">
                <a:latin typeface="Arial" charset="0"/>
                <a:cs typeface="Arial" charset="0"/>
              </a:rPr>
              <a:t>Copies of the Briefing Package - Recommend printing 2 slides per page in color.  You can use the accompanying PDF file to ensure proper printing.</a:t>
            </a:r>
          </a:p>
          <a:p>
            <a:pPr lvl="1" eaLnBrk="1" hangingPunct="1"/>
            <a:r>
              <a:rPr sz="900">
                <a:latin typeface="Arial" charset="0"/>
                <a:cs typeface="Arial" charset="0"/>
              </a:rPr>
              <a:t>Handout:  Resource Information and Checklists for Executives/Senior Officials (can be found at the end of this document)</a:t>
            </a:r>
          </a:p>
          <a:p>
            <a:pPr lvl="1" eaLnBrk="1" hangingPunct="1"/>
            <a:r>
              <a:rPr sz="900">
                <a:latin typeface="Arial" charset="0"/>
                <a:cs typeface="Arial" charset="0"/>
              </a:rPr>
              <a:t>Handout:  Sample Delegation of Authority</a:t>
            </a:r>
          </a:p>
          <a:p>
            <a:pPr lvl="1" eaLnBrk="1" hangingPunct="1"/>
            <a:r>
              <a:rPr sz="900">
                <a:latin typeface="Arial" charset="0"/>
                <a:cs typeface="Arial" charset="0"/>
              </a:rPr>
              <a:t>Suggested handout:  Local and State laws/policies relevant to incident management (if available)</a:t>
            </a:r>
          </a:p>
          <a:p>
            <a:pPr lvl="1" eaLnBrk="1" hangingPunct="1"/>
            <a:r>
              <a:rPr sz="900">
                <a:latin typeface="Arial" charset="0"/>
                <a:cs typeface="Arial" charset="0"/>
              </a:rPr>
              <a:t>Suggested handout:  Local and State incident management roles and responsibilities (if available)</a:t>
            </a:r>
          </a:p>
          <a:p>
            <a:pPr lvl="1" eaLnBrk="1" hangingPunct="1"/>
            <a:r>
              <a:rPr sz="900">
                <a:latin typeface="Arial" charset="0"/>
                <a:cs typeface="Arial" charset="0"/>
              </a:rPr>
              <a:t>Suggested handout:  Emergency Operations Center procedures</a:t>
            </a:r>
          </a:p>
          <a:p>
            <a:pPr lvl="1" eaLnBrk="1" hangingPunct="1"/>
            <a:r>
              <a:rPr sz="900">
                <a:latin typeface="Arial" charset="0"/>
                <a:cs typeface="Arial" charset="0"/>
              </a:rPr>
              <a:t>PowerPoint visuals (1 through 72)</a:t>
            </a:r>
          </a:p>
          <a:p>
            <a:pPr lvl="1" eaLnBrk="1" hangingPunct="1"/>
            <a:endParaRPr sz="900">
              <a:latin typeface="Arial" charset="0"/>
              <a:cs typeface="Arial" charset="0"/>
            </a:endParaRPr>
          </a:p>
          <a:p>
            <a:pPr eaLnBrk="1" hangingPunct="1">
              <a:spcBef>
                <a:spcPct val="0"/>
              </a:spcBef>
            </a:pPr>
            <a:endParaRPr lang="en-US" sz="900">
              <a:latin typeface="Arial" charset="0"/>
              <a:cs typeface="Arial" charset="0"/>
            </a:endParaRPr>
          </a:p>
          <a:p>
            <a:pPr eaLnBrk="1" hangingPunct="1">
              <a:spcBef>
                <a:spcPct val="0"/>
              </a:spcBef>
            </a:pPr>
            <a:endParaRPr lang="en-US" sz="900">
              <a:latin typeface="Arial" charset="0"/>
              <a:cs typeface="Arial" charset="0"/>
            </a:endParaRPr>
          </a:p>
        </p:txBody>
      </p:sp>
      <p:sp>
        <p:nvSpPr>
          <p:cNvPr id="92163"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9216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AF19769F-DAD8-4AD3-BA71-4C21C6669536}" type="slidenum">
              <a:rPr lang="en-US" smtClean="0"/>
              <a:pPr eaLnBrk="1" hangingPunct="1"/>
              <a:t>1</a:t>
            </a:fld>
            <a:endParaRPr lang="en-US" smtClean="0"/>
          </a:p>
        </p:txBody>
      </p:sp>
      <p:sp>
        <p:nvSpPr>
          <p:cNvPr id="92165" name="Slide Image Placeholder 9"/>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noChangeArrowheads="1"/>
          </p:cNvSpPr>
          <p:nvPr>
            <p:ph type="body" idx="1"/>
          </p:nvPr>
        </p:nvSpPr>
        <p:spPr bwMode="auto">
          <a:xfrm>
            <a:off x="686098" y="4572000"/>
            <a:ext cx="5485805" cy="41154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mtClean="0">
                <a:latin typeface="Arial" charset="0"/>
                <a:cs typeface="Arial" charset="0"/>
              </a:rPr>
              <a:t>Refer the participant to items on the visual stating “What NIMS Is” and “What NIMS Is Not.”</a:t>
            </a:r>
          </a:p>
          <a:p>
            <a:pPr eaLnBrk="1" hangingPunct="1">
              <a:lnSpc>
                <a:spcPct val="90000"/>
              </a:lnSpc>
              <a:spcBef>
                <a:spcPct val="0"/>
              </a:spcBef>
            </a:pPr>
            <a:endParaRPr lang="en-US" smtClean="0">
              <a:latin typeface="Arial" charset="0"/>
              <a:cs typeface="Arial" charset="0"/>
            </a:endParaRPr>
          </a:p>
          <a:p>
            <a:pPr eaLnBrk="1" hangingPunct="1">
              <a:lnSpc>
                <a:spcPct val="90000"/>
              </a:lnSpc>
              <a:spcBef>
                <a:spcPct val="0"/>
              </a:spcBef>
            </a:pPr>
            <a:r>
              <a:rPr lang="en-US" smtClean="0">
                <a:latin typeface="Arial" charset="0"/>
                <a:cs typeface="Arial" charset="0"/>
              </a:rPr>
              <a:t>Read aloud the following situations (or other examples that would be relevant to the audience).  Tell the participants to indicate if they are consistent or inconsistent with NIMS:</a:t>
            </a:r>
          </a:p>
          <a:p>
            <a:pPr eaLnBrk="1" hangingPunct="1">
              <a:lnSpc>
                <a:spcPct val="90000"/>
              </a:lnSpc>
              <a:spcBef>
                <a:spcPct val="0"/>
              </a:spcBef>
            </a:pPr>
            <a:endParaRPr lang="en-US" smtClean="0">
              <a:latin typeface="Arial" charset="0"/>
              <a:cs typeface="Arial" charset="0"/>
            </a:endParaRPr>
          </a:p>
          <a:p>
            <a:pPr lvl="1" eaLnBrk="1" hangingPunct="1">
              <a:lnSpc>
                <a:spcPct val="90000"/>
              </a:lnSpc>
            </a:pPr>
            <a:r>
              <a:rPr smtClean="0">
                <a:latin typeface="Arial" charset="0"/>
                <a:cs typeface="Arial" charset="0"/>
              </a:rPr>
              <a:t>Local officials are using the Incident Command System (ICS) to plan for the upcoming Fourth of July celebration.  </a:t>
            </a:r>
            <a:br>
              <a:rPr smtClean="0">
                <a:latin typeface="Arial" charset="0"/>
                <a:cs typeface="Arial" charset="0"/>
              </a:rPr>
            </a:br>
            <a:r>
              <a:rPr smtClean="0">
                <a:latin typeface="Arial" charset="0"/>
                <a:cs typeface="Arial" charset="0"/>
              </a:rPr>
              <a:t/>
            </a:r>
            <a:br>
              <a:rPr smtClean="0">
                <a:latin typeface="Arial" charset="0"/>
                <a:cs typeface="Arial" charset="0"/>
              </a:rPr>
            </a:br>
            <a:r>
              <a:rPr smtClean="0">
                <a:latin typeface="Arial" charset="0"/>
                <a:cs typeface="Arial" charset="0"/>
              </a:rPr>
              <a:t>[ X ]  Consistent With NIMS  [  ]  Not Consistent With NIMS</a:t>
            </a:r>
            <a:br>
              <a:rPr smtClean="0">
                <a:latin typeface="Arial" charset="0"/>
                <a:cs typeface="Arial" charset="0"/>
              </a:rPr>
            </a:br>
            <a:r>
              <a:rPr smtClean="0">
                <a:latin typeface="Arial" charset="0"/>
                <a:cs typeface="Arial" charset="0"/>
              </a:rPr>
              <a:t/>
            </a:r>
            <a:br>
              <a:rPr smtClean="0">
                <a:latin typeface="Arial" charset="0"/>
                <a:cs typeface="Arial" charset="0"/>
              </a:rPr>
            </a:br>
            <a:r>
              <a:rPr smtClean="0">
                <a:latin typeface="Arial" charset="0"/>
                <a:cs typeface="Arial" charset="0"/>
              </a:rPr>
              <a:t>NIMS encourages the use of ICS for both planned events and incidents.</a:t>
            </a:r>
            <a:br>
              <a:rPr smtClean="0">
                <a:latin typeface="Arial" charset="0"/>
                <a:cs typeface="Arial" charset="0"/>
              </a:rPr>
            </a:br>
            <a:endParaRPr smtClean="0">
              <a:latin typeface="Arial" charset="0"/>
              <a:cs typeface="Arial" charset="0"/>
            </a:endParaRPr>
          </a:p>
          <a:p>
            <a:pPr lvl="1" eaLnBrk="1" hangingPunct="1">
              <a:lnSpc>
                <a:spcPct val="90000"/>
              </a:lnSpc>
            </a:pPr>
            <a:r>
              <a:rPr smtClean="0">
                <a:latin typeface="Arial" charset="0"/>
                <a:cs typeface="Arial" charset="0"/>
              </a:rPr>
              <a:t>A jurisdiction/agency follows NIMS only when incidents are complex enough to involve </a:t>
            </a:r>
            <a:br>
              <a:rPr smtClean="0">
                <a:latin typeface="Arial" charset="0"/>
                <a:cs typeface="Arial" charset="0"/>
              </a:rPr>
            </a:br>
            <a:r>
              <a:rPr smtClean="0">
                <a:latin typeface="Arial" charset="0"/>
                <a:cs typeface="Arial" charset="0"/>
              </a:rPr>
              <a:t>other jurisdictions. </a:t>
            </a:r>
            <a:br>
              <a:rPr smtClean="0">
                <a:latin typeface="Arial" charset="0"/>
                <a:cs typeface="Arial" charset="0"/>
              </a:rPr>
            </a:br>
            <a:r>
              <a:rPr smtClean="0">
                <a:latin typeface="Arial" charset="0"/>
                <a:cs typeface="Arial" charset="0"/>
              </a:rPr>
              <a:t/>
            </a:r>
            <a:br>
              <a:rPr smtClean="0">
                <a:latin typeface="Arial" charset="0"/>
                <a:cs typeface="Arial" charset="0"/>
              </a:rPr>
            </a:br>
            <a:r>
              <a:rPr smtClean="0">
                <a:latin typeface="Arial" charset="0"/>
                <a:cs typeface="Arial" charset="0"/>
              </a:rPr>
              <a:t>[  ]  Consistent With NIMS  [X]  Not Consistent With NIMS</a:t>
            </a:r>
            <a:br>
              <a:rPr smtClean="0">
                <a:latin typeface="Arial" charset="0"/>
                <a:cs typeface="Arial" charset="0"/>
              </a:rPr>
            </a:br>
            <a:r>
              <a:rPr smtClean="0">
                <a:latin typeface="Arial" charset="0"/>
                <a:cs typeface="Arial" charset="0"/>
              </a:rPr>
              <a:t/>
            </a:r>
            <a:br>
              <a:rPr smtClean="0">
                <a:latin typeface="Arial" charset="0"/>
                <a:cs typeface="Arial" charset="0"/>
              </a:rPr>
            </a:br>
            <a:r>
              <a:rPr smtClean="0">
                <a:latin typeface="Arial" charset="0"/>
                <a:cs typeface="Arial" charset="0"/>
              </a:rPr>
              <a:t>NIMS applies to all hazards independent of size or complexity.</a:t>
            </a:r>
            <a:br>
              <a:rPr smtClean="0">
                <a:latin typeface="Arial" charset="0"/>
                <a:cs typeface="Arial" charset="0"/>
              </a:rPr>
            </a:br>
            <a:endParaRPr smtClean="0">
              <a:latin typeface="Arial" charset="0"/>
              <a:cs typeface="Arial" charset="0"/>
            </a:endParaRPr>
          </a:p>
          <a:p>
            <a:pPr lvl="1" eaLnBrk="1" hangingPunct="1">
              <a:lnSpc>
                <a:spcPct val="90000"/>
              </a:lnSpc>
            </a:pPr>
            <a:r>
              <a:rPr smtClean="0">
                <a:latin typeface="Arial" charset="0"/>
                <a:cs typeface="Arial" charset="0"/>
              </a:rPr>
              <a:t>An agency is replacing its operational plan for responding to incidents with the guidance provided in NIMS. </a:t>
            </a:r>
            <a:br>
              <a:rPr smtClean="0">
                <a:latin typeface="Arial" charset="0"/>
                <a:cs typeface="Arial" charset="0"/>
              </a:rPr>
            </a:br>
            <a:r>
              <a:rPr smtClean="0">
                <a:latin typeface="Arial" charset="0"/>
                <a:cs typeface="Arial" charset="0"/>
              </a:rPr>
              <a:t/>
            </a:r>
            <a:br>
              <a:rPr smtClean="0">
                <a:latin typeface="Arial" charset="0"/>
                <a:cs typeface="Arial" charset="0"/>
              </a:rPr>
            </a:br>
            <a:r>
              <a:rPr smtClean="0">
                <a:latin typeface="Arial" charset="0"/>
                <a:cs typeface="Arial" charset="0"/>
              </a:rPr>
              <a:t>[  ]  Consistent With NIMS  [ X]  Not Consistent With NIMS </a:t>
            </a:r>
            <a:br>
              <a:rPr smtClean="0">
                <a:latin typeface="Arial" charset="0"/>
                <a:cs typeface="Arial" charset="0"/>
              </a:rPr>
            </a:br>
            <a:r>
              <a:rPr smtClean="0">
                <a:latin typeface="Arial" charset="0"/>
                <a:cs typeface="Arial" charset="0"/>
              </a:rPr>
              <a:t/>
            </a:r>
            <a:br>
              <a:rPr smtClean="0">
                <a:latin typeface="Arial" charset="0"/>
                <a:cs typeface="Arial" charset="0"/>
              </a:rPr>
            </a:br>
            <a:r>
              <a:rPr smtClean="0">
                <a:latin typeface="Arial" charset="0"/>
                <a:cs typeface="Arial" charset="0"/>
              </a:rPr>
              <a:t>NIMS provides overall response principles and structures but does not provide specific plans. </a:t>
            </a:r>
            <a:br>
              <a:rPr smtClean="0">
                <a:latin typeface="Arial" charset="0"/>
                <a:cs typeface="Arial" charset="0"/>
              </a:rPr>
            </a:br>
            <a:endParaRPr smtClean="0">
              <a:latin typeface="Arial" charset="0"/>
              <a:cs typeface="Arial" charset="0"/>
            </a:endParaRPr>
          </a:p>
          <a:p>
            <a:pPr lvl="1" eaLnBrk="1" hangingPunct="1">
              <a:lnSpc>
                <a:spcPct val="90000"/>
              </a:lnSpc>
            </a:pPr>
            <a:r>
              <a:rPr smtClean="0">
                <a:latin typeface="Arial" charset="0"/>
                <a:cs typeface="Arial" charset="0"/>
              </a:rPr>
              <a:t>An organization is reorganizing and using NIMS/ICS titles for day-to-day routine activities.  </a:t>
            </a:r>
            <a:br>
              <a:rPr smtClean="0">
                <a:latin typeface="Arial" charset="0"/>
                <a:cs typeface="Arial" charset="0"/>
              </a:rPr>
            </a:br>
            <a:r>
              <a:rPr smtClean="0">
                <a:latin typeface="Arial" charset="0"/>
                <a:cs typeface="Arial" charset="0"/>
              </a:rPr>
              <a:t/>
            </a:r>
            <a:br>
              <a:rPr smtClean="0">
                <a:latin typeface="Arial" charset="0"/>
                <a:cs typeface="Arial" charset="0"/>
              </a:rPr>
            </a:br>
            <a:r>
              <a:rPr smtClean="0">
                <a:latin typeface="Arial" charset="0"/>
                <a:cs typeface="Arial" charset="0"/>
              </a:rPr>
              <a:t>[  ]  Consistent With NIMS  [X ]  Not Consistent With NIMS </a:t>
            </a:r>
            <a:br>
              <a:rPr smtClean="0">
                <a:latin typeface="Arial" charset="0"/>
                <a:cs typeface="Arial" charset="0"/>
              </a:rPr>
            </a:br>
            <a:r>
              <a:rPr smtClean="0">
                <a:latin typeface="Arial" charset="0"/>
                <a:cs typeface="Arial" charset="0"/>
              </a:rPr>
              <a:t/>
            </a:r>
            <a:br>
              <a:rPr smtClean="0">
                <a:latin typeface="Arial" charset="0"/>
                <a:cs typeface="Arial" charset="0"/>
              </a:rPr>
            </a:br>
            <a:r>
              <a:rPr smtClean="0">
                <a:latin typeface="Arial" charset="0"/>
                <a:cs typeface="Arial" charset="0"/>
              </a:rPr>
              <a:t>NIMS is designed to manage incidents rather than day-to-day business operations.</a:t>
            </a:r>
            <a:endParaRPr b="1" smtClean="0">
              <a:latin typeface="Arial" charset="0"/>
              <a:cs typeface="Arial" charset="0"/>
            </a:endParaRPr>
          </a:p>
        </p:txBody>
      </p:sp>
      <p:sp>
        <p:nvSpPr>
          <p:cNvPr id="10445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044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75B5ECE5-D5DC-42AF-AC08-F742DFA51470}"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ICS is only one facet of NIMS.  Following is a synopsis of each major component of NIMS: </a:t>
            </a:r>
          </a:p>
          <a:p>
            <a:pPr lvl="1" eaLnBrk="1" hangingPunct="1"/>
            <a:r>
              <a:rPr b="1" smtClean="0">
                <a:latin typeface="Arial" charset="0"/>
                <a:cs typeface="Arial" charset="0"/>
              </a:rPr>
              <a:t>Preparedness. </a:t>
            </a:r>
            <a:r>
              <a:rPr smtClean="0">
                <a:latin typeface="Arial" charset="0"/>
                <a:cs typeface="Arial" charset="0"/>
              </a:rPr>
              <a:t> Effective incident management and incident response activities begin with a host of preparedness activities conducted on an ongoing basis, in advance of any potential incident.  Preparedness involves an integrated combination of planning, procedures and protocols, training and exercises, personnel qualification and certification, and equipment certification.</a:t>
            </a:r>
          </a:p>
          <a:p>
            <a:pPr lvl="1" eaLnBrk="1" hangingPunct="1"/>
            <a:r>
              <a:rPr b="1" smtClean="0">
                <a:latin typeface="Arial" charset="0"/>
                <a:cs typeface="Arial" charset="0"/>
              </a:rPr>
              <a:t>Communications and Information Management.  </a:t>
            </a:r>
            <a:r>
              <a:rPr smtClean="0">
                <a:latin typeface="Arial" charset="0"/>
                <a:cs typeface="Arial" charset="0"/>
              </a:rPr>
              <a:t>Emergency management and incident response activities rely on communications and information systems that provide a common operating picture to all command and coordination sites.  NIMS describes the requirements necessary for a standardized framework for communications and emphasizes the need for a common operating picture.  NIMS is based on the concepts of interoperability, reliability, scalability, portability, and the resiliency and redundancy of communications and information systems.</a:t>
            </a:r>
          </a:p>
          <a:p>
            <a:pPr lvl="1" eaLnBrk="1" hangingPunct="1"/>
            <a:r>
              <a:rPr b="1" smtClean="0">
                <a:latin typeface="Arial" charset="0"/>
                <a:cs typeface="Arial" charset="0"/>
              </a:rPr>
              <a:t>Resource Management. </a:t>
            </a:r>
            <a:r>
              <a:rPr smtClean="0">
                <a:latin typeface="Arial" charset="0"/>
                <a:cs typeface="Arial" charset="0"/>
              </a:rPr>
              <a:t> Resources (such as personnel, equipment, and/or supplies) are needed to support critical incident objectives.  The flow of resources must be fluid and adaptable to the requirements of the incident.  NIMS defines standardized mechanisms and establishes the resource management process to:  identify requirements for, order and acquire, mobilize, track and report, recover and demobilize, reimburse for, and inventory resources.</a:t>
            </a:r>
          </a:p>
          <a:p>
            <a:pPr lvl="1" eaLnBrk="1" hangingPunct="1"/>
            <a:r>
              <a:rPr b="1" smtClean="0">
                <a:latin typeface="Arial" charset="0"/>
                <a:cs typeface="Arial" charset="0"/>
              </a:rPr>
              <a:t>Command and Management.</a:t>
            </a:r>
            <a:r>
              <a:rPr smtClean="0">
                <a:latin typeface="Arial" charset="0"/>
                <a:cs typeface="Arial" charset="0"/>
              </a:rPr>
              <a:t>  The Command and Management component within NIMS is designed to enable effective and efficient incident management and coordination by providing flexible, standardized incident management structures.  The structure is based on three key organizational constructs:  the </a:t>
            </a:r>
            <a:r>
              <a:rPr b="1" smtClean="0">
                <a:latin typeface="Arial" charset="0"/>
                <a:cs typeface="Arial" charset="0"/>
              </a:rPr>
              <a:t>Incident Command System, Multiagency Coordination Systems, </a:t>
            </a:r>
            <a:r>
              <a:rPr smtClean="0">
                <a:latin typeface="Arial" charset="0"/>
                <a:cs typeface="Arial" charset="0"/>
              </a:rPr>
              <a:t>and</a:t>
            </a:r>
            <a:r>
              <a:rPr b="1" smtClean="0">
                <a:latin typeface="Arial" charset="0"/>
                <a:cs typeface="Arial" charset="0"/>
              </a:rPr>
              <a:t> Public Information</a:t>
            </a:r>
            <a:r>
              <a:rPr smtClean="0">
                <a:latin typeface="Arial" charset="0"/>
                <a:cs typeface="Arial" charset="0"/>
              </a:rPr>
              <a:t>.</a:t>
            </a:r>
          </a:p>
          <a:p>
            <a:pPr lvl="1" eaLnBrk="1" hangingPunct="1"/>
            <a:r>
              <a:rPr b="1" smtClean="0">
                <a:latin typeface="Arial" charset="0"/>
                <a:cs typeface="Arial" charset="0"/>
              </a:rPr>
              <a:t>Ongoing Management and Maintenance.</a:t>
            </a:r>
            <a:r>
              <a:rPr smtClean="0">
                <a:latin typeface="Arial" charset="0"/>
                <a:cs typeface="Arial" charset="0"/>
              </a:rPr>
              <a:t>  DHS/FEMA manages the development and maintenance of NIMS.  This includes developing NIMS programs and processes as well as keeping the NIMS document current.</a:t>
            </a:r>
          </a:p>
          <a:p>
            <a:pPr eaLnBrk="1" hangingPunct="1">
              <a:spcBef>
                <a:spcPct val="0"/>
              </a:spcBef>
            </a:pPr>
            <a:endParaRPr lang="en-US" smtClean="0">
              <a:latin typeface="Arial" charset="0"/>
              <a:cs typeface="Arial" charset="0"/>
            </a:endParaRPr>
          </a:p>
        </p:txBody>
      </p:sp>
      <p:sp>
        <p:nvSpPr>
          <p:cNvPr id="10547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0547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F13AC1F2-53FE-42BA-B564-992955E053D8}" type="slidenum">
              <a:rPr lang="en-US" smtClean="0"/>
              <a:pPr eaLnBrk="1" hangingPunct="1"/>
              <a:t>11</a:t>
            </a:fld>
            <a:endParaRPr lang="en-US" smtClean="0"/>
          </a:p>
        </p:txBody>
      </p:sp>
      <p:sp>
        <p:nvSpPr>
          <p:cNvPr id="105477"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Summarize the additional information about the NIMS requirement regarding “Institutionalizing the Use of ICS”:</a:t>
            </a:r>
          </a:p>
          <a:p>
            <a:pPr lvl="1" eaLnBrk="1" hangingPunct="1"/>
            <a:r>
              <a:rPr smtClean="0">
                <a:latin typeface="Arial" charset="0"/>
                <a:cs typeface="Arial" charset="0"/>
              </a:rPr>
              <a:t>According to the FEMA National Integration Center, "institutionalizing the use of ICS" means that government officials, incident managers, and emergency response organizations at all jurisdictional levels must adopt the Incident Command System.  Actions to institutionalize the use of ICS take place at two levels:  policy and organizational/operational.  </a:t>
            </a:r>
          </a:p>
          <a:p>
            <a:pPr lvl="1" eaLnBrk="1" hangingPunct="1"/>
            <a:r>
              <a:rPr smtClean="0">
                <a:latin typeface="Arial" charset="0"/>
                <a:cs typeface="Arial" charset="0"/>
              </a:rPr>
              <a:t>At the policy level, institutionalizing the ICS means government officials (i.e., agency administrators, governors, mayors, county and city managers, tribal leaders, and others) must:</a:t>
            </a:r>
          </a:p>
          <a:p>
            <a:pPr lvl="2" eaLnBrk="1" hangingPunct="1"/>
            <a:r>
              <a:rPr smtClean="0">
                <a:latin typeface="Arial" charset="0"/>
                <a:cs typeface="Arial" charset="0"/>
              </a:rPr>
              <a:t>Adopt the ICS through executive order, proclamation, or legislation as the agency’s/jurisdiction's official incident response system; and </a:t>
            </a:r>
          </a:p>
          <a:p>
            <a:pPr lvl="2" eaLnBrk="1" hangingPunct="1"/>
            <a:r>
              <a:rPr smtClean="0">
                <a:latin typeface="Arial" charset="0"/>
                <a:cs typeface="Arial" charset="0"/>
              </a:rPr>
              <a:t>Direct that incident managers and response organizations in their jurisdictions train, exercise, and use the ICS in their response operations. </a:t>
            </a:r>
          </a:p>
          <a:p>
            <a:pPr lvl="1" eaLnBrk="1" hangingPunct="1"/>
            <a:r>
              <a:rPr smtClean="0">
                <a:latin typeface="Arial" charset="0"/>
                <a:cs typeface="Arial" charset="0"/>
              </a:rPr>
              <a:t>At the organizational/operational level, evidence that incident managers and emergency response organizations are institutionalizing the ICS would include the following:</a:t>
            </a:r>
          </a:p>
          <a:p>
            <a:pPr lvl="2" eaLnBrk="1" hangingPunct="1"/>
            <a:r>
              <a:rPr smtClean="0">
                <a:latin typeface="Arial" charset="0"/>
                <a:cs typeface="Arial" charset="0"/>
              </a:rPr>
              <a:t>ICS is being integrated into functional and system-wide emergency operations policies, plans, and procedures.</a:t>
            </a:r>
          </a:p>
          <a:p>
            <a:pPr lvl="2" eaLnBrk="1" hangingPunct="1"/>
            <a:r>
              <a:rPr smtClean="0">
                <a:latin typeface="Arial" charset="0"/>
                <a:cs typeface="Arial" charset="0"/>
              </a:rPr>
              <a:t>ICS training is planned or underway for responders, supervisors, and command-level officers.</a:t>
            </a:r>
          </a:p>
          <a:p>
            <a:pPr lvl="2" eaLnBrk="1" hangingPunct="1"/>
            <a:r>
              <a:rPr smtClean="0">
                <a:latin typeface="Arial" charset="0"/>
                <a:cs typeface="Arial" charset="0"/>
              </a:rPr>
              <a:t>Responders at all levels are participating in and/or coordinating ICS-oriented exercises that involve responders from multiple disciplines and jurisdictions.</a:t>
            </a:r>
            <a:br>
              <a:rPr smtClean="0">
                <a:latin typeface="Arial" charset="0"/>
                <a:cs typeface="Arial" charset="0"/>
              </a:rPr>
            </a:br>
            <a:endParaRPr smtClean="0">
              <a:latin typeface="Arial" charset="0"/>
              <a:cs typeface="Arial" charset="0"/>
            </a:endParaRPr>
          </a:p>
          <a:p>
            <a:pPr eaLnBrk="1" hangingPunct="1">
              <a:spcBef>
                <a:spcPct val="0"/>
              </a:spcBef>
            </a:pPr>
            <a:r>
              <a:rPr lang="en-US" b="1" smtClean="0">
                <a:latin typeface="Arial" charset="0"/>
                <a:cs typeface="Arial" charset="0"/>
              </a:rPr>
              <a:t>Additional information about NIMS can be found online at www.fema.gov/nims.</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0650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065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2A36F94F-F3A0-4A8B-976E-12741F3E6577}"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in addition to the NIMS mandate, the following laws require the use of ICS:</a:t>
            </a:r>
          </a:p>
          <a:p>
            <a:pPr lvl="1" eaLnBrk="1" hangingPunct="1"/>
            <a:r>
              <a:rPr smtClean="0">
                <a:latin typeface="Arial" charset="0"/>
                <a:cs typeface="Arial" charset="0"/>
              </a:rPr>
              <a:t>The </a:t>
            </a:r>
            <a:r>
              <a:rPr b="1" smtClean="0">
                <a:latin typeface="Arial" charset="0"/>
                <a:cs typeface="Arial" charset="0"/>
              </a:rPr>
              <a:t>Superfund Amendments and Reauthorization Act (SARA) </a:t>
            </a:r>
            <a:r>
              <a:rPr smtClean="0">
                <a:latin typeface="Arial" charset="0"/>
                <a:cs typeface="Arial" charset="0"/>
              </a:rPr>
              <a:t>of 1986 established Federal regulations for handling hazardous materials.  SARA directed the Occupational Safety and Health Administration (OSHA) to establish rules for operations at hazardous materials incidents. </a:t>
            </a:r>
          </a:p>
          <a:p>
            <a:pPr lvl="1" eaLnBrk="1" hangingPunct="1"/>
            <a:r>
              <a:rPr b="1" smtClean="0">
                <a:latin typeface="Arial" charset="0"/>
                <a:cs typeface="Arial" charset="0"/>
              </a:rPr>
              <a:t>OSHA Rule 29 CFR 1910.120</a:t>
            </a:r>
            <a:r>
              <a:rPr smtClean="0">
                <a:latin typeface="Arial" charset="0"/>
                <a:cs typeface="Arial" charset="0"/>
              </a:rPr>
              <a:t>, effective March 6, 1990, requires all organizations that handle hazardous materials to use ICS.  The regulation states:  “The Incident Command System shall be established by those employers for the incidents that will be under their control and shall interface with other organizations or agencies who may respond to such an incident.”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Note that the Environmental Protection Agency (EPA) requires States to use ICS at hazardous materials incidents.  </a:t>
            </a:r>
          </a:p>
          <a:p>
            <a:pPr eaLnBrk="1" hangingPunct="1">
              <a:spcBef>
                <a:spcPct val="0"/>
              </a:spcBef>
            </a:pPr>
            <a:endParaRPr lang="en-US" smtClean="0">
              <a:latin typeface="Arial" charset="0"/>
              <a:cs typeface="Arial" charset="0"/>
            </a:endParaRPr>
          </a:p>
          <a:p>
            <a:pPr eaLnBrk="1" hangingPunct="1">
              <a:spcBef>
                <a:spcPct val="0"/>
              </a:spcBef>
            </a:pPr>
            <a:r>
              <a:rPr lang="en-US" b="1" smtClean="0">
                <a:latin typeface="Arial" charset="0"/>
                <a:cs typeface="Arial" charset="0"/>
              </a:rPr>
              <a:t>IMPORTANT INSTRUCTOR NOTE:  Add any State, tribal, local, or agency regulations governing the use of ICS.</a:t>
            </a:r>
          </a:p>
          <a:p>
            <a:pPr eaLnBrk="1" hangingPunct="1">
              <a:spcBef>
                <a:spcPct val="0"/>
              </a:spcBef>
            </a:pPr>
            <a:endParaRPr lang="en-US" b="1" smtClean="0">
              <a:latin typeface="Arial" charset="0"/>
              <a:cs typeface="Arial" charset="0"/>
            </a:endParaRPr>
          </a:p>
        </p:txBody>
      </p:sp>
      <p:sp>
        <p:nvSpPr>
          <p:cNvPr id="10752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075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C5AC78C0-3DED-4473-A750-3DFAD4531765}"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Refer to the following examples of the types of incidents that have been managed using ICS:</a:t>
            </a:r>
          </a:p>
          <a:p>
            <a:pPr lvl="1" eaLnBrk="1" hangingPunct="1"/>
            <a:r>
              <a:rPr smtClean="0">
                <a:latin typeface="Arial" charset="0"/>
                <a:cs typeface="Arial" charset="0"/>
              </a:rPr>
              <a:t>Fire, both structural and wildland </a:t>
            </a:r>
          </a:p>
          <a:p>
            <a:pPr lvl="1" eaLnBrk="1" hangingPunct="1"/>
            <a:r>
              <a:rPr smtClean="0">
                <a:latin typeface="Arial" charset="0"/>
                <a:cs typeface="Arial" charset="0"/>
              </a:rPr>
              <a:t>Natural disasters, such as tornadoes, floods, ice storms, or earthquakes </a:t>
            </a:r>
          </a:p>
          <a:p>
            <a:pPr lvl="1" eaLnBrk="1" hangingPunct="1"/>
            <a:r>
              <a:rPr smtClean="0">
                <a:latin typeface="Arial" charset="0"/>
                <a:cs typeface="Arial" charset="0"/>
              </a:rPr>
              <a:t>Human and animal disease outbreaks</a:t>
            </a:r>
          </a:p>
          <a:p>
            <a:pPr lvl="1" eaLnBrk="1" hangingPunct="1"/>
            <a:r>
              <a:rPr smtClean="0">
                <a:latin typeface="Arial" charset="0"/>
                <a:cs typeface="Arial" charset="0"/>
              </a:rPr>
              <a:t>Search and rescue missions</a:t>
            </a:r>
          </a:p>
          <a:p>
            <a:pPr lvl="1" eaLnBrk="1" hangingPunct="1"/>
            <a:r>
              <a:rPr smtClean="0">
                <a:latin typeface="Arial" charset="0"/>
                <a:cs typeface="Arial" charset="0"/>
              </a:rPr>
              <a:t>Hazardous materials incidents</a:t>
            </a:r>
          </a:p>
          <a:p>
            <a:pPr lvl="1" eaLnBrk="1" hangingPunct="1"/>
            <a:r>
              <a:rPr smtClean="0">
                <a:latin typeface="Arial" charset="0"/>
                <a:cs typeface="Arial" charset="0"/>
              </a:rPr>
              <a:t>Criminal acts and crime scene investigations</a:t>
            </a:r>
          </a:p>
          <a:p>
            <a:pPr lvl="1" eaLnBrk="1" hangingPunct="1"/>
            <a:r>
              <a:rPr smtClean="0">
                <a:latin typeface="Arial" charset="0"/>
                <a:cs typeface="Arial" charset="0"/>
              </a:rPr>
              <a:t>Terrorist incidents, including the use of weapons of mass destruction</a:t>
            </a:r>
          </a:p>
          <a:p>
            <a:pPr lvl="1" eaLnBrk="1" hangingPunct="1"/>
            <a:r>
              <a:rPr smtClean="0">
                <a:latin typeface="Arial" charset="0"/>
                <a:cs typeface="Arial" charset="0"/>
              </a:rPr>
              <a:t>National Special Security Events, such as Presidential visits or the Super Bowl</a:t>
            </a:r>
          </a:p>
          <a:p>
            <a:pPr lvl="1" eaLnBrk="1" hangingPunct="1"/>
            <a:r>
              <a:rPr smtClean="0">
                <a:latin typeface="Arial" charset="0"/>
                <a:cs typeface="Arial" charset="0"/>
              </a:rPr>
              <a:t>Other planned events, such as parades or demonstrations</a:t>
            </a:r>
          </a:p>
          <a:p>
            <a:pPr eaLnBrk="1" hangingPunct="1">
              <a:spcBef>
                <a:spcPct val="0"/>
              </a:spcBef>
            </a:pPr>
            <a:endParaRPr lang="en-US" smtClean="0">
              <a:latin typeface="Arial" charset="0"/>
              <a:cs typeface="Arial" charset="0"/>
            </a:endParaRPr>
          </a:p>
          <a:p>
            <a:pPr lvl="1" eaLnBrk="1" hangingPunct="1">
              <a:spcBef>
                <a:spcPct val="40000"/>
              </a:spcBef>
              <a:buFontTx/>
              <a:buNone/>
            </a:pPr>
            <a:r>
              <a:rPr smtClean="0">
                <a:latin typeface="Arial" charset="0"/>
                <a:cs typeface="Arial" charset="0"/>
              </a:rPr>
              <a:t>Review the following best practice or add an example from your jurisdiction/agency:</a:t>
            </a:r>
          </a:p>
          <a:p>
            <a:pPr lvl="1" eaLnBrk="1" hangingPunct="1">
              <a:spcBef>
                <a:spcPct val="60000"/>
              </a:spcBef>
              <a:buFontTx/>
              <a:buNone/>
            </a:pPr>
            <a:r>
              <a:rPr smtClean="0">
                <a:latin typeface="Arial" charset="0"/>
                <a:cs typeface="Arial" charset="0"/>
              </a:rPr>
              <a:t>	The greater Boston area conducts special events as “planned disasters” by employing ICS and integrating portions of the region’s disaster plans into the event’s operations plans.  This approach improves coordination during event planning and operations, strengthens relationships between the many agencies and organizations involved in disaster operations, and facilitates the enhancement of regional disaster plans.  The Boston area uses ICS to conduct its three regularly occurring events (First Night festivities, the Boston Marathon, and Fourth of July celebrations) and one to two special events (e.g., Super Bowl rallies and Sail Boston) as “planned disasters.”  Many of these events can attract crowds of one million or more participants and spectators, providing an optimal environment to test and improve disaster plans.</a:t>
            </a:r>
          </a:p>
          <a:p>
            <a:pPr eaLnBrk="1" hangingPunct="1">
              <a:spcBef>
                <a:spcPct val="0"/>
              </a:spcBef>
            </a:pPr>
            <a:endParaRPr lang="en-US" smtClean="0">
              <a:latin typeface="Arial" charset="0"/>
              <a:cs typeface="Arial" charset="0"/>
            </a:endParaRPr>
          </a:p>
        </p:txBody>
      </p:sp>
      <p:sp>
        <p:nvSpPr>
          <p:cNvPr id="108547"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0854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C85C94F9-69B7-4358-9730-07342DBE1A26}" type="slidenum">
              <a:rPr lang="en-US" smtClean="0"/>
              <a:pPr eaLnBrk="1" hangingPunct="1"/>
              <a:t>14</a:t>
            </a:fld>
            <a:endParaRPr lang="en-US" smtClean="0"/>
          </a:p>
        </p:txBody>
      </p:sp>
      <p:sp>
        <p:nvSpPr>
          <p:cNvPr id="108549" name="Slide Image Placeholder 10"/>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ICS is designed to be interdisciplinary and organizationally flexible.</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Point out that ICS:</a:t>
            </a:r>
          </a:p>
          <a:p>
            <a:pPr lvl="1" eaLnBrk="1" hangingPunct="1"/>
            <a:r>
              <a:rPr smtClean="0">
                <a:latin typeface="Arial" charset="0"/>
                <a:cs typeface="Arial" charset="0"/>
              </a:rPr>
              <a:t>Meets the needs of incidents of any kind or size.</a:t>
            </a:r>
          </a:p>
          <a:p>
            <a:pPr lvl="1" eaLnBrk="1" hangingPunct="1"/>
            <a:r>
              <a:rPr smtClean="0">
                <a:latin typeface="Arial" charset="0"/>
                <a:cs typeface="Arial" charset="0"/>
              </a:rPr>
              <a:t>Allows personnel from a variety of agencies to meld rapidly into a common management structure. </a:t>
            </a:r>
          </a:p>
          <a:p>
            <a:pPr lvl="1" eaLnBrk="1" hangingPunct="1"/>
            <a:r>
              <a:rPr smtClean="0">
                <a:latin typeface="Arial" charset="0"/>
                <a:cs typeface="Arial" charset="0"/>
              </a:rPr>
              <a:t>Provides logistical and administrative support to operational staff. </a:t>
            </a:r>
          </a:p>
          <a:p>
            <a:pPr lvl="1" eaLnBrk="1" hangingPunct="1"/>
            <a:r>
              <a:rPr smtClean="0">
                <a:latin typeface="Arial" charset="0"/>
                <a:cs typeface="Arial" charset="0"/>
              </a:rPr>
              <a:t>Is cost effective by avoiding duplication of efforts.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Ask the participants if they can add any benefits to those listed on the visual.  Add a personal experience that illustrates the benefits of using ICS.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Summarize by noting that any incident can have a mix of political, economic, social, environmental, and cost implications with potentially serious long-term effects.  ICS, as a management system, helps to mitigate the risks by providing accurate information, strict accountability, and planning for any incident.  </a:t>
            </a:r>
          </a:p>
          <a:p>
            <a:pPr eaLnBrk="1" hangingPunct="1">
              <a:spcBef>
                <a:spcPct val="0"/>
              </a:spcBef>
            </a:pPr>
            <a:endParaRPr lang="en-US" b="1" smtClean="0">
              <a:latin typeface="Arial" charset="0"/>
              <a:cs typeface="Arial" charset="0"/>
            </a:endParaRPr>
          </a:p>
          <a:p>
            <a:pPr eaLnBrk="1" hangingPunct="1">
              <a:spcBef>
                <a:spcPct val="0"/>
              </a:spcBef>
            </a:pPr>
            <a:r>
              <a:rPr lang="en-US" b="1" smtClean="0">
                <a:latin typeface="Arial" charset="0"/>
                <a:cs typeface="Arial" charset="0"/>
              </a:rPr>
              <a:t>Emphasize that it is critical that Executives and Senior Officials support ICS planning, preparedness, and training activities.</a:t>
            </a:r>
          </a:p>
          <a:p>
            <a:pPr eaLnBrk="1" hangingPunct="1">
              <a:spcBef>
                <a:spcPct val="0"/>
              </a:spcBef>
            </a:pPr>
            <a:endParaRPr lang="en-US" b="1" smtClean="0">
              <a:latin typeface="Arial" charset="0"/>
              <a:cs typeface="Arial" charset="0"/>
            </a:endParaRPr>
          </a:p>
        </p:txBody>
      </p:sp>
      <p:sp>
        <p:nvSpPr>
          <p:cNvPr id="109572" name="Rectangle 6"/>
          <p:cNvSpPr txBox="1">
            <a:spLocks noChangeArrowheads="1"/>
          </p:cNvSpPr>
          <p:nvPr/>
        </p:nvSpPr>
        <p:spPr bwMode="auto">
          <a:xfrm>
            <a:off x="0" y="8915703"/>
            <a:ext cx="2972098" cy="2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5200" eaLnBrk="0" hangingPunct="0">
              <a:defRPr>
                <a:solidFill>
                  <a:schemeClr val="tx1"/>
                </a:solidFill>
                <a:latin typeface="Arial" charset="0"/>
                <a:cs typeface="Arial" charset="0"/>
              </a:defRPr>
            </a:lvl1pPr>
            <a:lvl2pPr marL="742950" indent="-285750" defTabSz="965200" eaLnBrk="0" hangingPunct="0">
              <a:defRPr>
                <a:solidFill>
                  <a:schemeClr val="tx1"/>
                </a:solidFill>
                <a:latin typeface="Arial" charset="0"/>
                <a:cs typeface="Arial" charset="0"/>
              </a:defRPr>
            </a:lvl2pPr>
            <a:lvl3pPr marL="1143000" indent="-228600" defTabSz="965200" eaLnBrk="0" hangingPunct="0">
              <a:defRPr>
                <a:solidFill>
                  <a:schemeClr val="tx1"/>
                </a:solidFill>
                <a:latin typeface="Arial" charset="0"/>
                <a:cs typeface="Arial" charset="0"/>
              </a:defRPr>
            </a:lvl3pPr>
            <a:lvl4pPr marL="1600200" indent="-228600" defTabSz="965200" eaLnBrk="0" hangingPunct="0">
              <a:defRPr>
                <a:solidFill>
                  <a:schemeClr val="tx1"/>
                </a:solidFill>
                <a:latin typeface="Arial" charset="0"/>
                <a:cs typeface="Arial" charset="0"/>
              </a:defRPr>
            </a:lvl4pPr>
            <a:lvl5pPr marL="2057400" indent="-228600" defTabSz="965200" eaLnBrk="0" hangingPunct="0">
              <a:defRPr>
                <a:solidFill>
                  <a:schemeClr val="tx1"/>
                </a:solidFill>
                <a:latin typeface="Arial" charset="0"/>
                <a:cs typeface="Arial" charset="0"/>
              </a:defRPr>
            </a:lvl5pPr>
            <a:lvl6pPr marL="2514600" indent="-228600" defTabSz="965200" eaLnBrk="0" fontAlgn="base" hangingPunct="0">
              <a:spcBef>
                <a:spcPct val="0"/>
              </a:spcBef>
              <a:spcAft>
                <a:spcPct val="0"/>
              </a:spcAft>
              <a:defRPr>
                <a:solidFill>
                  <a:schemeClr val="tx1"/>
                </a:solidFill>
                <a:latin typeface="Arial" charset="0"/>
                <a:cs typeface="Arial" charset="0"/>
              </a:defRPr>
            </a:lvl6pPr>
            <a:lvl7pPr marL="2971800" indent="-228600" defTabSz="965200" eaLnBrk="0" fontAlgn="base" hangingPunct="0">
              <a:spcBef>
                <a:spcPct val="0"/>
              </a:spcBef>
              <a:spcAft>
                <a:spcPct val="0"/>
              </a:spcAft>
              <a:defRPr>
                <a:solidFill>
                  <a:schemeClr val="tx1"/>
                </a:solidFill>
                <a:latin typeface="Arial" charset="0"/>
                <a:cs typeface="Arial" charset="0"/>
              </a:defRPr>
            </a:lvl7pPr>
            <a:lvl8pPr marL="3429000" indent="-228600" defTabSz="965200" eaLnBrk="0" fontAlgn="base" hangingPunct="0">
              <a:spcBef>
                <a:spcPct val="0"/>
              </a:spcBef>
              <a:spcAft>
                <a:spcPct val="0"/>
              </a:spcAft>
              <a:defRPr>
                <a:solidFill>
                  <a:schemeClr val="tx1"/>
                </a:solidFill>
                <a:latin typeface="Arial" charset="0"/>
                <a:cs typeface="Arial" charset="0"/>
              </a:defRPr>
            </a:lvl8pPr>
            <a:lvl9pPr marL="3886200" indent="-228600" defTabSz="9652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b="1"/>
              <a:t>February 2009</a:t>
            </a:r>
          </a:p>
        </p:txBody>
      </p:sp>
      <p:sp>
        <p:nvSpPr>
          <p:cNvPr id="109573" name="Rectangle 7"/>
          <p:cNvSpPr txBox="1">
            <a:spLocks noChangeArrowheads="1"/>
          </p:cNvSpPr>
          <p:nvPr/>
        </p:nvSpPr>
        <p:spPr bwMode="auto">
          <a:xfrm>
            <a:off x="6020099" y="8915703"/>
            <a:ext cx="836414" cy="22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lstStyle>
            <a:lvl1pPr defTabSz="965200" eaLnBrk="0" hangingPunct="0">
              <a:defRPr>
                <a:solidFill>
                  <a:schemeClr val="tx1"/>
                </a:solidFill>
                <a:latin typeface="Arial" charset="0"/>
                <a:cs typeface="Arial" charset="0"/>
              </a:defRPr>
            </a:lvl1pPr>
            <a:lvl2pPr marL="742950" indent="-285750" defTabSz="965200" eaLnBrk="0" hangingPunct="0">
              <a:defRPr>
                <a:solidFill>
                  <a:schemeClr val="tx1"/>
                </a:solidFill>
                <a:latin typeface="Arial" charset="0"/>
                <a:cs typeface="Arial" charset="0"/>
              </a:defRPr>
            </a:lvl2pPr>
            <a:lvl3pPr marL="1143000" indent="-228600" defTabSz="965200" eaLnBrk="0" hangingPunct="0">
              <a:defRPr>
                <a:solidFill>
                  <a:schemeClr val="tx1"/>
                </a:solidFill>
                <a:latin typeface="Arial" charset="0"/>
                <a:cs typeface="Arial" charset="0"/>
              </a:defRPr>
            </a:lvl3pPr>
            <a:lvl4pPr marL="1600200" indent="-228600" defTabSz="965200" eaLnBrk="0" hangingPunct="0">
              <a:defRPr>
                <a:solidFill>
                  <a:schemeClr val="tx1"/>
                </a:solidFill>
                <a:latin typeface="Arial" charset="0"/>
                <a:cs typeface="Arial" charset="0"/>
              </a:defRPr>
            </a:lvl4pPr>
            <a:lvl5pPr marL="2057400" indent="-228600" defTabSz="965200" eaLnBrk="0" hangingPunct="0">
              <a:defRPr>
                <a:solidFill>
                  <a:schemeClr val="tx1"/>
                </a:solidFill>
                <a:latin typeface="Arial" charset="0"/>
                <a:cs typeface="Arial" charset="0"/>
              </a:defRPr>
            </a:lvl5pPr>
            <a:lvl6pPr marL="2514600" indent="-228600" defTabSz="965200" eaLnBrk="0" fontAlgn="base" hangingPunct="0">
              <a:spcBef>
                <a:spcPct val="0"/>
              </a:spcBef>
              <a:spcAft>
                <a:spcPct val="0"/>
              </a:spcAft>
              <a:defRPr>
                <a:solidFill>
                  <a:schemeClr val="tx1"/>
                </a:solidFill>
                <a:latin typeface="Arial" charset="0"/>
                <a:cs typeface="Arial" charset="0"/>
              </a:defRPr>
            </a:lvl6pPr>
            <a:lvl7pPr marL="2971800" indent="-228600" defTabSz="965200" eaLnBrk="0" fontAlgn="base" hangingPunct="0">
              <a:spcBef>
                <a:spcPct val="0"/>
              </a:spcBef>
              <a:spcAft>
                <a:spcPct val="0"/>
              </a:spcAft>
              <a:defRPr>
                <a:solidFill>
                  <a:schemeClr val="tx1"/>
                </a:solidFill>
                <a:latin typeface="Arial" charset="0"/>
                <a:cs typeface="Arial" charset="0"/>
              </a:defRPr>
            </a:lvl7pPr>
            <a:lvl8pPr marL="3429000" indent="-228600" defTabSz="965200" eaLnBrk="0" fontAlgn="base" hangingPunct="0">
              <a:spcBef>
                <a:spcPct val="0"/>
              </a:spcBef>
              <a:spcAft>
                <a:spcPct val="0"/>
              </a:spcAft>
              <a:defRPr>
                <a:solidFill>
                  <a:schemeClr val="tx1"/>
                </a:solidFill>
                <a:latin typeface="Arial" charset="0"/>
                <a:cs typeface="Arial" charset="0"/>
              </a:defRPr>
            </a:lvl8pPr>
            <a:lvl9pPr marL="3886200" indent="-228600" defTabSz="9652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000" b="1"/>
              <a:t>Page </a:t>
            </a:r>
            <a:fld id="{EF6A32E5-1020-4A5C-B415-C7BAAD8ED7BC}" type="slidenum">
              <a:rPr lang="en-US" sz="1000" b="1"/>
              <a:pPr algn="r" eaLnBrk="1" hangingPunct="1"/>
              <a:t>15</a:t>
            </a:fld>
            <a:endParaRPr lang="en-US" sz="1000"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Use this visual to transition to the next section of the presentation, which covers the ICS organization and features.  Explain that this part of the briefing will discuss the relationship between the ICS organizational structure and the role of the Executive/Senior Official.</a:t>
            </a:r>
          </a:p>
        </p:txBody>
      </p:sp>
      <p:sp>
        <p:nvSpPr>
          <p:cNvPr id="11059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105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C4133B7D-E15F-459C-9627-3B24C09AA8AB}"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the ICS organization differs from the day-to-day, administrative organizational structures and positions.</a:t>
            </a:r>
          </a:p>
          <a:p>
            <a:pPr lvl="1" eaLnBrk="1" hangingPunct="1"/>
            <a:r>
              <a:rPr b="1" smtClean="0">
                <a:latin typeface="Arial" charset="0"/>
                <a:cs typeface="Arial" charset="0"/>
              </a:rPr>
              <a:t>Unique ICS position title and organizational structures are used.  </a:t>
            </a:r>
            <a:r>
              <a:rPr smtClean="0">
                <a:latin typeface="Arial" charset="0"/>
                <a:cs typeface="Arial" charset="0"/>
              </a:rPr>
              <a:t>There is </a:t>
            </a:r>
            <a:r>
              <a:rPr b="1" smtClean="0">
                <a:latin typeface="Arial" charset="0"/>
                <a:cs typeface="Arial" charset="0"/>
              </a:rPr>
              <a:t>no</a:t>
            </a:r>
            <a:r>
              <a:rPr smtClean="0">
                <a:latin typeface="Arial" charset="0"/>
                <a:cs typeface="Arial" charset="0"/>
              </a:rPr>
              <a:t> correlation with the administrative structure of any other agency or jurisdiction.  This organization’s uniqueness helps to avoid confusion over different position titles and organizational structures.</a:t>
            </a:r>
          </a:p>
          <a:p>
            <a:pPr lvl="1" eaLnBrk="1" hangingPunct="1"/>
            <a:r>
              <a:rPr b="1" smtClean="0">
                <a:latin typeface="Arial" charset="0"/>
                <a:cs typeface="Arial" charset="0"/>
              </a:rPr>
              <a:t>Rank may change.  </a:t>
            </a:r>
            <a:r>
              <a:rPr smtClean="0">
                <a:latin typeface="Arial" charset="0"/>
                <a:cs typeface="Arial" charset="0"/>
              </a:rPr>
              <a:t>Someone who serves as a chief every day may not hold that title when deployed under an ICS structure.  ICS positions depend on a combination of training and experience.</a:t>
            </a:r>
          </a:p>
        </p:txBody>
      </p:sp>
      <p:sp>
        <p:nvSpPr>
          <p:cNvPr id="11162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116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3451D1C3-923A-4F08-8363-F9FA5D00608D}"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xfrm>
            <a:off x="672703" y="4578048"/>
            <a:ext cx="5470922" cy="4333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Present the following key points:</a:t>
            </a:r>
          </a:p>
          <a:p>
            <a:pPr lvl="1" eaLnBrk="1" hangingPunct="1"/>
            <a:r>
              <a:rPr smtClean="0">
                <a:latin typeface="Arial" charset="0"/>
                <a:cs typeface="Arial" charset="0"/>
              </a:rPr>
              <a:t>It is important to use plain English during an incident response because often there is more than one agency involved in an incident.  </a:t>
            </a:r>
          </a:p>
          <a:p>
            <a:pPr lvl="1" eaLnBrk="1" hangingPunct="1"/>
            <a:r>
              <a:rPr smtClean="0">
                <a:latin typeface="Arial" charset="0"/>
                <a:cs typeface="Arial" charset="0"/>
              </a:rPr>
              <a:t>Ambiguous codes and acronyms have proven to be major obstacles in communications.  Often agencies have a variety of codes and acronyms that they use routinely during normal operations.  Not every “10” code is the same nor does every acronym have the same meaning.  </a:t>
            </a:r>
            <a:r>
              <a:rPr b="1" smtClean="0">
                <a:latin typeface="Arial" charset="0"/>
                <a:cs typeface="Arial" charset="0"/>
              </a:rPr>
              <a:t>When codes and acronyms are used on an incident, confusion is often the result.  </a:t>
            </a:r>
          </a:p>
          <a:p>
            <a:pPr lvl="1" eaLnBrk="1" hangingPunct="1"/>
            <a:r>
              <a:rPr b="1" smtClean="0">
                <a:latin typeface="Arial" charset="0"/>
                <a:cs typeface="Arial" charset="0"/>
              </a:rPr>
              <a:t>NIMS requires that all responders use “plain English,” referred to as “clear text.”</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Explain that ICS establishes common terminology that allows diverse incident management and support entities to work together across a wide variety of incident management functions and hazard scenarios.  This common terminology covers the following:</a:t>
            </a:r>
          </a:p>
          <a:p>
            <a:pPr lvl="1" eaLnBrk="1" hangingPunct="1"/>
            <a:r>
              <a:rPr b="1" smtClean="0">
                <a:latin typeface="Arial" charset="0"/>
                <a:cs typeface="Arial" charset="0"/>
              </a:rPr>
              <a:t>Organizational Functions. </a:t>
            </a:r>
            <a:r>
              <a:rPr smtClean="0">
                <a:latin typeface="Arial" charset="0"/>
                <a:cs typeface="Arial" charset="0"/>
              </a:rPr>
              <a:t> Major functions and functional units with domestic incident management responsibilities are named and defined.  Terminology for the organizational elements involved is standard and consistent.</a:t>
            </a:r>
          </a:p>
          <a:p>
            <a:pPr lvl="1" eaLnBrk="1" hangingPunct="1"/>
            <a:r>
              <a:rPr b="1" smtClean="0">
                <a:latin typeface="Arial" charset="0"/>
                <a:cs typeface="Arial" charset="0"/>
              </a:rPr>
              <a:t>Incident Facilities. </a:t>
            </a:r>
            <a:r>
              <a:rPr smtClean="0">
                <a:latin typeface="Arial" charset="0"/>
                <a:cs typeface="Arial" charset="0"/>
              </a:rPr>
              <a:t> Common terminology is used to designate the facilities in the vicinity of the incident area that will be used in the course of incident management activities.</a:t>
            </a:r>
          </a:p>
          <a:p>
            <a:pPr lvl="1" eaLnBrk="1" hangingPunct="1"/>
            <a:r>
              <a:rPr b="1" smtClean="0">
                <a:latin typeface="Arial" charset="0"/>
                <a:cs typeface="Arial" charset="0"/>
              </a:rPr>
              <a:t>Resource Descriptions.</a:t>
            </a:r>
            <a:r>
              <a:rPr smtClean="0">
                <a:latin typeface="Arial" charset="0"/>
                <a:cs typeface="Arial" charset="0"/>
              </a:rPr>
              <a:t>  Major resources—including personnel, facilities, and major equipment and supply items—used to support incident management activities are given common names and are "typed" with respect to their capabilities, to help avoid confusion and to enhance interoperability. </a:t>
            </a:r>
          </a:p>
          <a:p>
            <a:pPr lvl="1" eaLnBrk="1" hangingPunct="1"/>
            <a:r>
              <a:rPr b="1" smtClean="0">
                <a:latin typeface="Arial" charset="0"/>
                <a:cs typeface="Arial" charset="0"/>
              </a:rPr>
              <a:t>Position Titles. </a:t>
            </a:r>
            <a:r>
              <a:rPr smtClean="0">
                <a:latin typeface="Arial" charset="0"/>
                <a:cs typeface="Arial" charset="0"/>
              </a:rPr>
              <a:t> At each level within the ICS organization, individuals with primary responsibility have distinct titles.  Titles provide a common standard for all users, and also make it easier to fill ICS positions with qualified personnel.  ICS titles often do </a:t>
            </a:r>
            <a:r>
              <a:rPr b="1" smtClean="0">
                <a:latin typeface="Arial" charset="0"/>
                <a:cs typeface="Arial" charset="0"/>
              </a:rPr>
              <a:t>not</a:t>
            </a:r>
            <a:r>
              <a:rPr smtClean="0">
                <a:latin typeface="Arial" charset="0"/>
                <a:cs typeface="Arial" charset="0"/>
              </a:rPr>
              <a:t> correspond to the titles used on a daily basis.</a:t>
            </a:r>
          </a:p>
        </p:txBody>
      </p:sp>
      <p:sp>
        <p:nvSpPr>
          <p:cNvPr id="11264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126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751D7249-88C9-409E-B27E-316D8AD51F6B}"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within the ICS organization, chain of command and unity of command are maintained.  Review the following definitions:</a:t>
            </a:r>
          </a:p>
          <a:p>
            <a:pPr lvl="1" eaLnBrk="1" hangingPunct="1"/>
            <a:r>
              <a:rPr b="1" smtClean="0">
                <a:latin typeface="Arial" charset="0"/>
                <a:cs typeface="Arial" charset="0"/>
              </a:rPr>
              <a:t>Chain of command</a:t>
            </a:r>
            <a:r>
              <a:rPr smtClean="0">
                <a:latin typeface="Arial" charset="0"/>
                <a:cs typeface="Arial" charset="0"/>
              </a:rPr>
              <a:t> refers to the orderly line of authority within the ranks of the incident management organization.  </a:t>
            </a:r>
          </a:p>
          <a:p>
            <a:pPr lvl="1" eaLnBrk="1" hangingPunct="1"/>
            <a:r>
              <a:rPr b="1" smtClean="0">
                <a:latin typeface="Arial" charset="0"/>
                <a:cs typeface="Arial" charset="0"/>
              </a:rPr>
              <a:t>Unity of command</a:t>
            </a:r>
            <a:r>
              <a:rPr smtClean="0">
                <a:latin typeface="Arial" charset="0"/>
                <a:cs typeface="Arial" charset="0"/>
              </a:rPr>
              <a:t> means that every individual has a designated supervisor to whom he or she reports at the scene of the incident.  </a:t>
            </a:r>
          </a:p>
          <a:p>
            <a:pPr eaLnBrk="1" hangingPunct="1">
              <a:spcBef>
                <a:spcPct val="0"/>
              </a:spcBef>
            </a:pP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These principles clarify reporting relationships and eliminate the confusion caused by multiple, conflicting directives.  Incident managers at all levels must be able to control the actions of all personnel under their supervision.</a:t>
            </a:r>
          </a:p>
          <a:p>
            <a:pPr eaLnBrk="1" hangingPunct="1">
              <a:spcBef>
                <a:spcPct val="0"/>
              </a:spcBef>
            </a:pPr>
            <a:r>
              <a:rPr lang="en-US" b="1" smtClean="0">
                <a:latin typeface="Arial" charset="0"/>
                <a:cs typeface="Arial" charset="0"/>
              </a:rPr>
              <a:t/>
            </a:r>
            <a:br>
              <a:rPr lang="en-US" b="1" smtClean="0">
                <a:latin typeface="Arial" charset="0"/>
                <a:cs typeface="Arial" charset="0"/>
              </a:rPr>
            </a:br>
            <a:r>
              <a:rPr lang="en-US" b="1" smtClean="0">
                <a:latin typeface="Arial" charset="0"/>
                <a:cs typeface="Arial" charset="0"/>
              </a:rPr>
              <a:t>Emphasize that chain of command must be followed at the incident site and by those not deployed to the incident.</a:t>
            </a:r>
            <a:r>
              <a:rPr lang="en-US" smtClean="0">
                <a:latin typeface="Arial" charset="0"/>
                <a:cs typeface="Arial" charset="0"/>
              </a:rPr>
              <a:t>  After being deployed and receiving an incident assignment, personnel may be assigned by someone who is not their day-to-day supervisor.  In this situation, the responders must take direction from their on-scene ICS supervisors only.  In addition, someone who is a day-to-day supervisor may not be assigned or qualified to serve as an on-scene supervisor.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Ask the participants:  </a:t>
            </a:r>
            <a:r>
              <a:rPr lang="en-US" b="1" smtClean="0">
                <a:latin typeface="Arial" charset="0"/>
                <a:cs typeface="Arial" charset="0"/>
              </a:rPr>
              <a:t>What can Executives and Senior Officials do to ensure that chain of command is maintained?  </a:t>
            </a:r>
            <a:r>
              <a:rPr lang="en-US" smtClean="0">
                <a:latin typeface="Arial" charset="0"/>
                <a:cs typeface="Arial" charset="0"/>
              </a:rPr>
              <a:t>If not mentioned by the participants, add the following key points:</a:t>
            </a:r>
          </a:p>
          <a:p>
            <a:pPr lvl="1" eaLnBrk="1" hangingPunct="1"/>
            <a:r>
              <a:rPr smtClean="0">
                <a:latin typeface="Arial" charset="0"/>
                <a:cs typeface="Arial" charset="0"/>
              </a:rPr>
              <a:t>Ensure that only qualified supervisors are assigned.</a:t>
            </a:r>
          </a:p>
          <a:p>
            <a:pPr lvl="1" eaLnBrk="1" hangingPunct="1"/>
            <a:r>
              <a:rPr smtClean="0">
                <a:latin typeface="Arial" charset="0"/>
                <a:cs typeface="Arial" charset="0"/>
              </a:rPr>
              <a:t>Follow the chain of command by working through the Incident Commander rather than calling personnel within the ranks.</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1366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136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774530C7-4590-481D-9889-F330EE7CFE3E}"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an incident is an occurrence, caused by either human or natural phenomena, that requires response actions to prevent or minimize loss of life, or damage to property and/or the environment.</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Present examples of recent incidents that have affected your jurisdiction.</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Add the following points:</a:t>
            </a:r>
          </a:p>
          <a:p>
            <a:pPr lvl="1" eaLnBrk="1" hangingPunct="1"/>
            <a:r>
              <a:rPr smtClean="0">
                <a:latin typeface="Arial" charset="0"/>
                <a:cs typeface="Arial" charset="0"/>
              </a:rPr>
              <a:t>The vast majority of incidents are handled on a daily basis by a single jurisdiction at the local level.  However, there are instances when incident management must involve multiple jurisdictions, functional agencies, and emergency responder disciplines.  </a:t>
            </a:r>
          </a:p>
          <a:p>
            <a:pPr lvl="1" eaLnBrk="1" hangingPunct="1"/>
            <a:r>
              <a:rPr smtClean="0">
                <a:latin typeface="Arial" charset="0"/>
                <a:cs typeface="Arial" charset="0"/>
              </a:rPr>
              <a:t>Any incident can have a mix of political, economic, social, environmental, and cost implications with potentially serious long-term effects.  </a:t>
            </a:r>
          </a:p>
          <a:p>
            <a:pPr lvl="1" eaLnBrk="1" hangingPunct="1"/>
            <a:r>
              <a:rPr smtClean="0">
                <a:latin typeface="Arial" charset="0"/>
                <a:cs typeface="Arial" charset="0"/>
              </a:rPr>
              <a:t>Large, complex incidents require effective and efficient coordination across this broad spectrum of organizations and activities.  As the Executive or Senior Official, you need to be aware of how ICS and interagency (regional) multiagency coordination systems can work to ensure cooperative response efforts. </a:t>
            </a:r>
          </a:p>
          <a:p>
            <a:pPr lvl="1" eaLnBrk="1" hangingPunct="1"/>
            <a:endParaRPr smtClean="0">
              <a:latin typeface="Arial" charset="0"/>
              <a:cs typeface="Arial" charset="0"/>
            </a:endParaRPr>
          </a:p>
          <a:p>
            <a:pPr lvl="1" eaLnBrk="1" hangingPunct="1"/>
            <a:endParaRPr smtClean="0">
              <a:latin typeface="Arial" charset="0"/>
              <a:cs typeface="Arial" charset="0"/>
            </a:endParaRPr>
          </a:p>
          <a:p>
            <a:pPr lvl="1" eaLnBrk="1" hangingPunct="1"/>
            <a:endParaRPr smtClean="0">
              <a:latin typeface="Arial" charset="0"/>
              <a:cs typeface="Arial" charset="0"/>
            </a:endParaRPr>
          </a:p>
          <a:p>
            <a:pPr lvl="1" eaLnBrk="1" hangingPunct="1"/>
            <a:endParaRPr smtClean="0">
              <a:latin typeface="Arial" charset="0"/>
              <a:cs typeface="Arial" charset="0"/>
            </a:endParaRPr>
          </a:p>
        </p:txBody>
      </p:sp>
      <p:sp>
        <p:nvSpPr>
          <p:cNvPr id="96259"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962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6E39C5A9-95FD-4342-B355-820F1104E107}"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Emphasize that all incident responses begin by establishing command.  Explain that upon arriving at an incident, the higher ranking person will either assume command, maintain command as is, or transfer command to a third party.  Point out that in some situations, a lower ranking person may be the Incident Commander if he or she is the most qualified person.</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Ask the participants the following question:  </a:t>
            </a:r>
            <a:r>
              <a:rPr lang="en-US" b="1" smtClean="0">
                <a:latin typeface="Arial" charset="0"/>
                <a:cs typeface="Arial" charset="0"/>
              </a:rPr>
              <a:t>Why is it critical to establish command from the beginning of incident operations?  </a:t>
            </a:r>
            <a:r>
              <a:rPr lang="en-US" smtClean="0">
                <a:latin typeface="Arial" charset="0"/>
                <a:cs typeface="Arial" charset="0"/>
              </a:rPr>
              <a:t>If not mentioned by the participants, add the following key points:</a:t>
            </a:r>
          </a:p>
          <a:p>
            <a:pPr lvl="1" eaLnBrk="1" hangingPunct="1"/>
            <a:r>
              <a:rPr smtClean="0">
                <a:latin typeface="Arial" charset="0"/>
                <a:cs typeface="Arial" charset="0"/>
              </a:rPr>
              <a:t>Lack of command becomes a safety hazard for responders.</a:t>
            </a:r>
          </a:p>
          <a:p>
            <a:pPr lvl="1" eaLnBrk="1" hangingPunct="1"/>
            <a:r>
              <a:rPr smtClean="0">
                <a:latin typeface="Arial" charset="0"/>
                <a:cs typeface="Arial" charset="0"/>
              </a:rPr>
              <a:t>Size-up and decisionmaking are impossible without a command structure.</a:t>
            </a:r>
          </a:p>
          <a:p>
            <a:pPr lvl="1" eaLnBrk="1" hangingPunct="1"/>
            <a:r>
              <a:rPr smtClean="0">
                <a:latin typeface="Arial" charset="0"/>
                <a:cs typeface="Arial" charset="0"/>
              </a:rPr>
              <a:t>It is difficult to expand a disorganized organization if the incident escalates.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Tell the participants that the process of moving responsibility for incident command from one Incident Commander to another is called transfer of command.  Explain that a transfer of command occurs when: </a:t>
            </a:r>
          </a:p>
          <a:p>
            <a:pPr lvl="1" eaLnBrk="1" hangingPunct="1"/>
            <a:r>
              <a:rPr smtClean="0">
                <a:latin typeface="Arial" charset="0"/>
                <a:cs typeface="Arial" charset="0"/>
              </a:rPr>
              <a:t>A more qualified person assumes command. </a:t>
            </a:r>
          </a:p>
          <a:p>
            <a:pPr lvl="1" eaLnBrk="1" hangingPunct="1"/>
            <a:r>
              <a:rPr smtClean="0">
                <a:latin typeface="Arial" charset="0"/>
                <a:cs typeface="Arial" charset="0"/>
              </a:rPr>
              <a:t>The incident situation changes over time, resulting in a legal requirement to change command. </a:t>
            </a:r>
          </a:p>
          <a:p>
            <a:pPr lvl="1" eaLnBrk="1" hangingPunct="1"/>
            <a:r>
              <a:rPr smtClean="0">
                <a:latin typeface="Arial" charset="0"/>
                <a:cs typeface="Arial" charset="0"/>
              </a:rPr>
              <a:t>There is normal turnover of personnel on extended incidents.</a:t>
            </a:r>
          </a:p>
          <a:p>
            <a:pPr lvl="1" eaLnBrk="1" hangingPunct="1"/>
            <a:r>
              <a:rPr smtClean="0">
                <a:latin typeface="Arial" charset="0"/>
                <a:cs typeface="Arial" charset="0"/>
              </a:rPr>
              <a:t>The incident response is concluded and responsibility is transferred to the responsible agency.</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Explain that transfer of command must include a transfer of command briefing – which may be oral, written, or a combination of both.</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1469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146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9D48F556-FBF6-4076-B435-74D5D41EF79D}"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the Incident Commander:</a:t>
            </a:r>
          </a:p>
          <a:p>
            <a:pPr lvl="1" eaLnBrk="1" hangingPunct="1"/>
            <a:r>
              <a:rPr smtClean="0">
                <a:latin typeface="Arial" charset="0"/>
                <a:cs typeface="Arial" charset="0"/>
              </a:rPr>
              <a:t>Provides the overall leadership for incident response.  The Incident Commander is in charge of overall management of the incident and must be fully qualified to manage the incident. </a:t>
            </a:r>
          </a:p>
          <a:p>
            <a:pPr lvl="1" eaLnBrk="1" hangingPunct="1"/>
            <a:r>
              <a:rPr smtClean="0">
                <a:latin typeface="Arial" charset="0"/>
                <a:cs typeface="Arial" charset="0"/>
              </a:rPr>
              <a:t>Takes policy direction from the Executive/Senior Official. </a:t>
            </a:r>
          </a:p>
          <a:p>
            <a:pPr lvl="1" eaLnBrk="1" hangingPunct="1"/>
            <a:r>
              <a:rPr smtClean="0">
                <a:latin typeface="Arial" charset="0"/>
                <a:cs typeface="Arial" charset="0"/>
              </a:rPr>
              <a:t>Delegates authority to others to manage the ICS organization.  </a:t>
            </a:r>
          </a:p>
          <a:p>
            <a:pPr lvl="1" eaLnBrk="1" hangingPunct="1"/>
            <a:r>
              <a:rPr smtClean="0">
                <a:latin typeface="Arial" charset="0"/>
                <a:cs typeface="Arial" charset="0"/>
              </a:rPr>
              <a:t>Ensures the safety of incident responders and the public.</a:t>
            </a:r>
          </a:p>
          <a:p>
            <a:pPr lvl="1" eaLnBrk="1" hangingPunct="1"/>
            <a:r>
              <a:rPr smtClean="0">
                <a:latin typeface="Arial" charset="0"/>
                <a:cs typeface="Arial" charset="0"/>
              </a:rPr>
              <a:t>Provides information to internal and external stakeholders. </a:t>
            </a:r>
          </a:p>
          <a:p>
            <a:pPr lvl="1" eaLnBrk="1" hangingPunct="1"/>
            <a:r>
              <a:rPr smtClean="0">
                <a:latin typeface="Arial" charset="0"/>
                <a:cs typeface="Arial" charset="0"/>
              </a:rPr>
              <a:t>Establishes and maintains liaison with other agencies participating in the incident. </a:t>
            </a:r>
          </a:p>
          <a:p>
            <a:pPr lvl="1" eaLnBrk="1" hangingPunct="1"/>
            <a:r>
              <a:rPr smtClean="0">
                <a:latin typeface="Arial" charset="0"/>
                <a:cs typeface="Arial" charset="0"/>
              </a:rPr>
              <a:t>Establishes incident objectives.</a:t>
            </a:r>
          </a:p>
          <a:p>
            <a:pPr lvl="1" eaLnBrk="1" hangingPunct="1"/>
            <a:r>
              <a:rPr smtClean="0">
                <a:latin typeface="Arial" charset="0"/>
                <a:cs typeface="Arial" charset="0"/>
              </a:rPr>
              <a:t>Directs the development of the Incident Action Plan.</a:t>
            </a:r>
          </a:p>
          <a:p>
            <a:pPr eaLnBrk="1" hangingPunct="1">
              <a:spcBef>
                <a:spcPct val="0"/>
              </a:spcBef>
            </a:pP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Note that the Incident Command will size up the incident and assess resource needs.  If the incident is complex and/or long term, more staff may be needed.  In addition, a Deputy Incident Commander may be assigned.  Note that if a Deputy is assigned, he or she must be fully qualified to assume the Incident Commander’s position.</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endParaRPr lang="en-US" smtClean="0">
              <a:latin typeface="Arial" charset="0"/>
              <a:cs typeface="Arial" charset="0"/>
            </a:endParaRPr>
          </a:p>
        </p:txBody>
      </p:sp>
      <p:sp>
        <p:nvSpPr>
          <p:cNvPr id="11571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157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ABC28F92-4C3A-4BEC-8346-F46B5BE01753}"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body" idx="1"/>
          </p:nvPr>
        </p:nvSpPr>
        <p:spPr bwMode="auto">
          <a:xfrm>
            <a:off x="686098" y="4572001"/>
            <a:ext cx="5790902" cy="4266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Present the following key points:</a:t>
            </a:r>
          </a:p>
          <a:p>
            <a:pPr lvl="1" eaLnBrk="1" hangingPunct="1"/>
            <a:r>
              <a:rPr smtClean="0">
                <a:latin typeface="Arial" charset="0"/>
                <a:cs typeface="Arial" charset="0"/>
              </a:rPr>
              <a:t>The Executive/Senior Official (elected official, city/county manager, agency administrator, etc.) is responsible for the incident.  In most jurisdictions, responsibility for the protection of the citizens rests with the chief elected official.  Along with this responsibility, by virtue of their office, these people have the authority to make decisions, commit resources, obligate funds, and command the resources necessary to protect the population, stop the spread of damage, and protect the environment. </a:t>
            </a:r>
          </a:p>
          <a:p>
            <a:pPr lvl="1" eaLnBrk="1" hangingPunct="1"/>
            <a:r>
              <a:rPr smtClean="0">
                <a:latin typeface="Arial" charset="0"/>
                <a:cs typeface="Arial" charset="0"/>
              </a:rPr>
              <a:t>Having the responsibility does not mean that the Executive/Senior Official assumes a command role over the on-scene incident operation.  Rather, the Executive/Senior Official:</a:t>
            </a:r>
          </a:p>
          <a:p>
            <a:pPr lvl="2" eaLnBrk="1" hangingPunct="1"/>
            <a:r>
              <a:rPr smtClean="0">
                <a:latin typeface="Arial" charset="0"/>
                <a:cs typeface="Arial" charset="0"/>
              </a:rPr>
              <a:t>Provides policy guidance on priorities and objectives based on situational needs and the Emergency Plan.  </a:t>
            </a:r>
          </a:p>
          <a:p>
            <a:pPr lvl="2" eaLnBrk="1" hangingPunct="1"/>
            <a:r>
              <a:rPr smtClean="0">
                <a:latin typeface="Arial" charset="0"/>
                <a:cs typeface="Arial" charset="0"/>
              </a:rPr>
              <a:t>Oversees resource coordination and support to the on-scene command from the Emergency Operations Center or through dispatch.</a:t>
            </a:r>
          </a:p>
          <a:p>
            <a:pPr lvl="1" eaLnBrk="1" hangingPunct="1"/>
            <a:r>
              <a:rPr smtClean="0">
                <a:latin typeface="Arial" charset="0"/>
                <a:cs typeface="Arial" charset="0"/>
              </a:rPr>
              <a:t>Typically, the Executive/Senior Official is </a:t>
            </a:r>
            <a:r>
              <a:rPr b="1" smtClean="0">
                <a:latin typeface="Arial" charset="0"/>
                <a:cs typeface="Arial" charset="0"/>
              </a:rPr>
              <a:t>not</a:t>
            </a:r>
            <a:r>
              <a:rPr smtClean="0">
                <a:latin typeface="Arial" charset="0"/>
                <a:cs typeface="Arial" charset="0"/>
              </a:rPr>
              <a:t> at the scene of the incident, but must have the ability to communicate and meet with the Incident Commander as necessary.  </a:t>
            </a:r>
          </a:p>
          <a:p>
            <a:pPr eaLnBrk="1" hangingPunct="1">
              <a:spcBef>
                <a:spcPct val="0"/>
              </a:spcBef>
            </a:pP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Ask the participants to identify reasons why an Executive’s/Senior Official’s presence at the incident scene may be detrimental.  If not mentioned by the participants, add the following key points:</a:t>
            </a:r>
          </a:p>
          <a:p>
            <a:pPr lvl="1" eaLnBrk="1" hangingPunct="1"/>
            <a:r>
              <a:rPr smtClean="0">
                <a:latin typeface="Arial" charset="0"/>
                <a:cs typeface="Arial" charset="0"/>
              </a:rPr>
              <a:t>A visit from leadership personnel could draw more media and bystanders into a hazardous area.</a:t>
            </a:r>
          </a:p>
          <a:p>
            <a:pPr lvl="1" eaLnBrk="1" hangingPunct="1"/>
            <a:r>
              <a:rPr smtClean="0">
                <a:latin typeface="Arial" charset="0"/>
                <a:cs typeface="Arial" charset="0"/>
              </a:rPr>
              <a:t>Response resources may be diverted away from critical tactical operations to attend to a visiting Executive/Senior Official.</a:t>
            </a:r>
          </a:p>
          <a:p>
            <a:pPr lvl="1" eaLnBrk="1" hangingPunct="1"/>
            <a:r>
              <a:rPr smtClean="0">
                <a:latin typeface="Arial" charset="0"/>
                <a:cs typeface="Arial" charset="0"/>
              </a:rPr>
              <a:t>The presence of the Executive/Senior Official could cause confusion about the chain of command (who’s in charge of on-scene operations).</a:t>
            </a:r>
          </a:p>
          <a:p>
            <a:pPr eaLnBrk="1" hangingPunct="1">
              <a:spcBef>
                <a:spcPct val="0"/>
              </a:spcBef>
            </a:pP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Acknowledge that visits to the scene by an Executive/Senior Official may be beneficial to the operation.  Tell the participants that those visits must be coordinated with the Incident Commander and not jeopardize the response efforts.</a:t>
            </a:r>
          </a:p>
        </p:txBody>
      </p:sp>
      <p:sp>
        <p:nvSpPr>
          <p:cNvPr id="116739"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1674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8C11B745-0294-472F-A2CD-D9A3FC0A6822}" type="slidenum">
              <a:rPr lang="en-US" smtClean="0"/>
              <a:pPr eaLnBrk="1" hangingPunct="1"/>
              <a:t>22</a:t>
            </a:fld>
            <a:endParaRPr lang="en-US" smtClean="0"/>
          </a:p>
        </p:txBody>
      </p:sp>
      <p:sp>
        <p:nvSpPr>
          <p:cNvPr id="116741" name="Slide Image Placeholder 1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Ask the participants:</a:t>
            </a:r>
            <a:r>
              <a:rPr lang="en-US" b="1" smtClean="0">
                <a:latin typeface="Arial" charset="0"/>
                <a:cs typeface="Arial" charset="0"/>
              </a:rPr>
              <a:t>  What is the difference between command and coordination?  </a:t>
            </a:r>
            <a:r>
              <a:rPr lang="en-US" smtClean="0">
                <a:latin typeface="Arial" charset="0"/>
                <a:cs typeface="Arial" charset="0"/>
              </a:rPr>
              <a:t>If possible, record the participants’ responses on chart paper.</a:t>
            </a:r>
            <a:endParaRPr lang="en-US" b="1" smtClean="0">
              <a:latin typeface="Arial" charset="0"/>
              <a:cs typeface="Arial" charset="0"/>
            </a:endParaRPr>
          </a:p>
        </p:txBody>
      </p:sp>
      <p:sp>
        <p:nvSpPr>
          <p:cNvPr id="11776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177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9BED7E28-2F6D-44BF-80E3-834340B99810}"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charset="0"/>
                <a:cs typeface="Arial" charset="0"/>
              </a:rPr>
              <a:t>Compare the participants’ response to the following definition:</a:t>
            </a:r>
          </a:p>
          <a:p>
            <a:pPr eaLnBrk="1" hangingPunct="1">
              <a:spcBef>
                <a:spcPct val="0"/>
              </a:spcBef>
            </a:pPr>
            <a:endParaRPr lang="en-US" smtClean="0">
              <a:latin typeface="Arial" charset="0"/>
              <a:cs typeface="Arial" charset="0"/>
            </a:endParaRPr>
          </a:p>
          <a:p>
            <a:pPr eaLnBrk="1" hangingPunct="1">
              <a:spcBef>
                <a:spcPct val="0"/>
              </a:spcBef>
            </a:pPr>
            <a:r>
              <a:rPr lang="en-US" b="1" smtClean="0">
                <a:latin typeface="Arial" charset="0"/>
                <a:cs typeface="Arial" charset="0"/>
              </a:rPr>
              <a:t>Command:</a:t>
            </a:r>
            <a:r>
              <a:rPr lang="en-US" smtClean="0">
                <a:latin typeface="Arial" charset="0"/>
                <a:cs typeface="Arial" charset="0"/>
              </a:rPr>
              <a:t>  The act of directing, ordering, or controlling by virtue of explicit statutory, regulatory, or delegated authority.  In NIMS, responsibility for this process is delegated to the on-scene Incident Commander by the Executive/Senior Official.  Examples of command activities include:</a:t>
            </a:r>
          </a:p>
          <a:p>
            <a:pPr lvl="1" eaLnBrk="1" hangingPunct="1"/>
            <a:r>
              <a:rPr smtClean="0">
                <a:latin typeface="Arial" charset="0"/>
                <a:cs typeface="Arial" charset="0"/>
              </a:rPr>
              <a:t>Determining incident objectives.</a:t>
            </a:r>
          </a:p>
          <a:p>
            <a:pPr lvl="1" eaLnBrk="1" hangingPunct="1"/>
            <a:r>
              <a:rPr smtClean="0">
                <a:latin typeface="Arial" charset="0"/>
                <a:cs typeface="Arial" charset="0"/>
              </a:rPr>
              <a:t>Establishing operational periods.</a:t>
            </a:r>
          </a:p>
          <a:p>
            <a:pPr lvl="1" eaLnBrk="1" hangingPunct="1"/>
            <a:r>
              <a:rPr smtClean="0">
                <a:latin typeface="Arial" charset="0"/>
                <a:cs typeface="Arial" charset="0"/>
              </a:rPr>
              <a:t>Assigning and supervising field resources.</a:t>
            </a:r>
          </a:p>
          <a:p>
            <a:pPr eaLnBrk="1" hangingPunct="1"/>
            <a:endParaRPr lang="en-US" smtClean="0">
              <a:latin typeface="Arial" charset="0"/>
              <a:cs typeface="Arial" charset="0"/>
            </a:endParaRPr>
          </a:p>
        </p:txBody>
      </p:sp>
      <p:sp>
        <p:nvSpPr>
          <p:cNvPr id="11878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1878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F137F495-04F5-4F97-8D5C-7C329409D57C}"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Rectangle 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latin typeface="Arial" charset="0"/>
                <a:cs typeface="Arial" charset="0"/>
              </a:rPr>
              <a:t>Compare the participants’ response to the following definition:</a:t>
            </a:r>
          </a:p>
          <a:p>
            <a:pPr eaLnBrk="1" hangingPunct="1">
              <a:spcBef>
                <a:spcPct val="0"/>
              </a:spcBef>
            </a:pPr>
            <a:endParaRPr lang="en-US" smtClean="0">
              <a:latin typeface="Arial" charset="0"/>
              <a:cs typeface="Arial" charset="0"/>
            </a:endParaRPr>
          </a:p>
          <a:p>
            <a:pPr eaLnBrk="1" hangingPunct="1">
              <a:spcBef>
                <a:spcPct val="0"/>
              </a:spcBef>
            </a:pPr>
            <a:r>
              <a:rPr lang="en-US" b="1" smtClean="0">
                <a:latin typeface="Arial" charset="0"/>
                <a:cs typeface="Arial" charset="0"/>
              </a:rPr>
              <a:t>Coordinate:</a:t>
            </a:r>
            <a:r>
              <a:rPr lang="en-US" smtClean="0">
                <a:latin typeface="Arial" charset="0"/>
                <a:cs typeface="Arial" charset="0"/>
              </a:rPr>
              <a:t>  To advance systematically an analysis and exchange of information among principals who have or may have a need to know certain information to carry out specific incident management responsibilities.  Coordination includes the activities that ensure that the ICS organization(s) receive the resources and support they need when they need them.  Coordination takes place in a number of entities and at all levels of government.  Examples of coordination activities include:</a:t>
            </a:r>
          </a:p>
          <a:p>
            <a:pPr lvl="1" eaLnBrk="1" hangingPunct="1"/>
            <a:r>
              <a:rPr smtClean="0">
                <a:latin typeface="Arial" charset="0"/>
                <a:cs typeface="Arial" charset="0"/>
              </a:rPr>
              <a:t>Adjusting agency budgets, policies, and work priorities to make funds and resources available.</a:t>
            </a:r>
          </a:p>
          <a:p>
            <a:pPr lvl="1" eaLnBrk="1" hangingPunct="1"/>
            <a:r>
              <a:rPr smtClean="0">
                <a:latin typeface="Arial" charset="0"/>
                <a:cs typeface="Arial" charset="0"/>
              </a:rPr>
              <a:t>Facilitating interagency decisionmaking.</a:t>
            </a:r>
          </a:p>
          <a:p>
            <a:pPr lvl="1" eaLnBrk="1" hangingPunct="1"/>
            <a:r>
              <a:rPr smtClean="0">
                <a:latin typeface="Arial" charset="0"/>
                <a:cs typeface="Arial" charset="0"/>
              </a:rPr>
              <a:t>Coordinating interagency public information.</a:t>
            </a:r>
          </a:p>
          <a:p>
            <a:pPr lvl="1" eaLnBrk="1" hangingPunct="1"/>
            <a:r>
              <a:rPr smtClean="0">
                <a:latin typeface="Arial" charset="0"/>
                <a:cs typeface="Arial" charset="0"/>
              </a:rPr>
              <a:t>Dispatching additional resources.</a:t>
            </a:r>
          </a:p>
          <a:p>
            <a:pPr eaLnBrk="1" hangingPunct="1"/>
            <a:endParaRPr lang="en-US" smtClean="0">
              <a:latin typeface="Arial" charset="0"/>
              <a:cs typeface="Arial" charset="0"/>
            </a:endParaRPr>
          </a:p>
          <a:p>
            <a:pPr eaLnBrk="1" hangingPunct="1"/>
            <a:endParaRPr lang="en-US" smtClean="0">
              <a:latin typeface="Arial" charset="0"/>
              <a:cs typeface="Arial" charset="0"/>
            </a:endParaRPr>
          </a:p>
        </p:txBody>
      </p:sp>
      <p:sp>
        <p:nvSpPr>
          <p:cNvPr id="11981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198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ACB8F375-A34D-449D-BCAC-5635277B67A3}"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Executives/Senior Officials </a:t>
            </a:r>
            <a:r>
              <a:rPr lang="en-US" b="1" u="sng" smtClean="0">
                <a:latin typeface="Arial" charset="0"/>
                <a:cs typeface="Arial" charset="0"/>
              </a:rPr>
              <a:t>delegate</a:t>
            </a:r>
            <a:r>
              <a:rPr lang="en-US" smtClean="0">
                <a:latin typeface="Arial" charset="0"/>
                <a:cs typeface="Arial" charset="0"/>
              </a:rPr>
              <a:t> authority to the designated Incident Commander for on-scene operations.  The Incident Commander is accountable to the Executive/Senior Official but has the complete authority to direct the operation.</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Emphasize that direct tactical and operational responsibility for conducting incident management activities rests with the Incident Commander, while the Executive/Senior Official plays a vital coordination role.</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Facilitate a discussion of the importance of keeping command and coordination roles clear by asking the following discussion question:  </a:t>
            </a:r>
            <a:r>
              <a:rPr lang="en-US" b="1" smtClean="0">
                <a:latin typeface="Arial" charset="0"/>
                <a:cs typeface="Arial" charset="0"/>
              </a:rPr>
              <a:t>Why is it important to keep the command role solely with the Incident Command?</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Acknowledge the participants’ input and add any personal experiences that illustrate the teaching points.</a:t>
            </a:r>
          </a:p>
        </p:txBody>
      </p:sp>
      <p:sp>
        <p:nvSpPr>
          <p:cNvPr id="12083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08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370FEFE8-3FCF-4309-837C-6D2882E9140D}"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xfrm>
            <a:off x="686098" y="4572001"/>
            <a:ext cx="5942707" cy="4266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5000"/>
              </a:lnSpc>
              <a:spcBef>
                <a:spcPct val="0"/>
              </a:spcBef>
            </a:pPr>
            <a:r>
              <a:rPr lang="en-US" smtClean="0">
                <a:latin typeface="Arial" charset="0"/>
                <a:cs typeface="Arial" charset="0"/>
              </a:rPr>
              <a:t>Present the following key points:</a:t>
            </a:r>
          </a:p>
          <a:p>
            <a:pPr lvl="1" eaLnBrk="1" hangingPunct="1">
              <a:lnSpc>
                <a:spcPct val="95000"/>
              </a:lnSpc>
            </a:pPr>
            <a:r>
              <a:rPr smtClean="0">
                <a:latin typeface="Arial" charset="0"/>
                <a:cs typeface="Arial" charset="0"/>
              </a:rPr>
              <a:t>An Incident Commander's scope of authority is derived:</a:t>
            </a:r>
          </a:p>
          <a:p>
            <a:pPr lvl="2" eaLnBrk="1" hangingPunct="1">
              <a:lnSpc>
                <a:spcPct val="95000"/>
              </a:lnSpc>
            </a:pPr>
            <a:r>
              <a:rPr smtClean="0">
                <a:latin typeface="Arial" charset="0"/>
                <a:cs typeface="Arial" charset="0"/>
              </a:rPr>
              <a:t>From existing laws and agency policies and procedures, and/or</a:t>
            </a:r>
          </a:p>
          <a:p>
            <a:pPr lvl="2" eaLnBrk="1" hangingPunct="1">
              <a:lnSpc>
                <a:spcPct val="95000"/>
              </a:lnSpc>
            </a:pPr>
            <a:r>
              <a:rPr smtClean="0">
                <a:latin typeface="Arial" charset="0"/>
                <a:cs typeface="Arial" charset="0"/>
              </a:rPr>
              <a:t>Through a delegation of authority from the agency administrator or elected official. </a:t>
            </a:r>
          </a:p>
          <a:p>
            <a:pPr lvl="1" eaLnBrk="1" hangingPunct="1">
              <a:lnSpc>
                <a:spcPct val="95000"/>
              </a:lnSpc>
            </a:pPr>
            <a:r>
              <a:rPr smtClean="0">
                <a:latin typeface="Arial" charset="0"/>
                <a:cs typeface="Arial" charset="0"/>
              </a:rPr>
              <a:t>A delegation of authority:</a:t>
            </a:r>
          </a:p>
          <a:p>
            <a:pPr lvl="2" eaLnBrk="1" hangingPunct="1">
              <a:lnSpc>
                <a:spcPct val="95000"/>
              </a:lnSpc>
            </a:pPr>
            <a:r>
              <a:rPr smtClean="0">
                <a:latin typeface="Arial" charset="0"/>
                <a:cs typeface="Arial" charset="0"/>
              </a:rPr>
              <a:t>Grants authority to carry out specific functions.</a:t>
            </a:r>
          </a:p>
          <a:p>
            <a:pPr lvl="2" eaLnBrk="1" hangingPunct="1">
              <a:lnSpc>
                <a:spcPct val="95000"/>
              </a:lnSpc>
            </a:pPr>
            <a:r>
              <a:rPr smtClean="0">
                <a:latin typeface="Arial" charset="0"/>
                <a:cs typeface="Arial" charset="0"/>
              </a:rPr>
              <a:t>Is issued by the chief elected official, chief executive officer, or agency administrator in writing or verbally.</a:t>
            </a:r>
          </a:p>
          <a:p>
            <a:pPr lvl="2" eaLnBrk="1" hangingPunct="1">
              <a:lnSpc>
                <a:spcPct val="95000"/>
              </a:lnSpc>
            </a:pPr>
            <a:r>
              <a:rPr smtClean="0">
                <a:latin typeface="Arial" charset="0"/>
                <a:cs typeface="Arial" charset="0"/>
              </a:rPr>
              <a:t>Allows the Incident Commander to assume command.</a:t>
            </a:r>
          </a:p>
          <a:p>
            <a:pPr lvl="2" eaLnBrk="1" hangingPunct="1">
              <a:lnSpc>
                <a:spcPct val="95000"/>
              </a:lnSpc>
            </a:pPr>
            <a:r>
              <a:rPr smtClean="0">
                <a:latin typeface="Arial" charset="0"/>
                <a:cs typeface="Arial" charset="0"/>
              </a:rPr>
              <a:t>Does NOT relieve the granting authority of the ultimate responsibility for the incident.</a:t>
            </a:r>
          </a:p>
          <a:p>
            <a:pPr lvl="1" eaLnBrk="1" hangingPunct="1">
              <a:lnSpc>
                <a:spcPct val="95000"/>
              </a:lnSpc>
            </a:pPr>
            <a:r>
              <a:rPr smtClean="0">
                <a:latin typeface="Arial" charset="0"/>
                <a:cs typeface="Arial" charset="0"/>
              </a:rPr>
              <a:t>Whether it is granted in writing or verbally, the authorities granted remain with the Incident Commander until such time as the incident is terminated, or a relief shift Incident Commander is appointed, or the Incident Commander is relieved of his or her duties for just cause.</a:t>
            </a:r>
          </a:p>
          <a:p>
            <a:pPr eaLnBrk="1" hangingPunct="1">
              <a:lnSpc>
                <a:spcPct val="95000"/>
              </a:lnSpc>
              <a:spcBef>
                <a:spcPct val="0"/>
              </a:spcBef>
            </a:pP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Explain that a delegation of authority may not be required if the Incident Commander is acting within his or her existing authorities or under a preestablished delegation in the Emergency Plan.  Present the following examples:</a:t>
            </a:r>
          </a:p>
          <a:p>
            <a:pPr lvl="1" eaLnBrk="1" hangingPunct="1">
              <a:lnSpc>
                <a:spcPct val="95000"/>
              </a:lnSpc>
            </a:pPr>
            <a:r>
              <a:rPr smtClean="0">
                <a:latin typeface="Arial" charset="0"/>
                <a:cs typeface="Arial" charset="0"/>
              </a:rPr>
              <a:t>Example 1:  An emergency manager may already have the authority to deploy response resources to a small flash flood.</a:t>
            </a:r>
          </a:p>
          <a:p>
            <a:pPr lvl="1" eaLnBrk="1" hangingPunct="1">
              <a:lnSpc>
                <a:spcPct val="95000"/>
              </a:lnSpc>
            </a:pPr>
            <a:r>
              <a:rPr smtClean="0">
                <a:latin typeface="Arial" charset="0"/>
                <a:cs typeface="Arial" charset="0"/>
              </a:rPr>
              <a:t>Example 2:  A fire chief probably has the authority (as part of the job description) to serve as an Incident Commander at a structure fire.</a:t>
            </a:r>
            <a:br>
              <a:rPr smtClean="0">
                <a:latin typeface="Arial" charset="0"/>
                <a:cs typeface="Arial" charset="0"/>
              </a:rPr>
            </a:br>
            <a:endParaRPr smtClean="0">
              <a:latin typeface="Arial" charset="0"/>
              <a:cs typeface="Arial" charset="0"/>
            </a:endParaRPr>
          </a:p>
          <a:p>
            <a:pPr eaLnBrk="1" hangingPunct="1">
              <a:lnSpc>
                <a:spcPct val="95000"/>
              </a:lnSpc>
              <a:spcBef>
                <a:spcPct val="0"/>
              </a:spcBef>
            </a:pPr>
            <a:r>
              <a:rPr lang="en-US" smtClean="0">
                <a:latin typeface="Arial" charset="0"/>
                <a:cs typeface="Arial" charset="0"/>
              </a:rPr>
              <a:t>Refer to the visual and review the elements that should be included in a delegation of authority.  Note that the delegation should also specify when the authority ends and conditions for demobilization (e.g., the teams will not be released until the following conditions have been met).  Tell the participants that a sample delegation of authority can be found at the end of this briefing package.</a:t>
            </a:r>
          </a:p>
        </p:txBody>
      </p:sp>
      <p:sp>
        <p:nvSpPr>
          <p:cNvPr id="12186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18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F0A826D4-CB42-4C52-B90A-AEF44A6EEE64}"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Rectangle 3"/>
          <p:cNvSpPr>
            <a:spLocks noGrp="1" noChangeArrowheads="1"/>
          </p:cNvSpPr>
          <p:nvPr>
            <p:ph type="body" idx="1"/>
          </p:nvPr>
        </p:nvSpPr>
        <p:spPr bwMode="auto">
          <a:xfrm>
            <a:off x="686098" y="4572001"/>
            <a:ext cx="5600402" cy="4266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Use the visual to summarize the different roles assumed by the Executive/Senior Official and Incident Commander.  Add the following key points:</a:t>
            </a:r>
          </a:p>
          <a:p>
            <a:pPr lvl="1" eaLnBrk="1" hangingPunct="1">
              <a:spcBef>
                <a:spcPct val="40000"/>
              </a:spcBef>
            </a:pPr>
            <a:r>
              <a:rPr smtClean="0">
                <a:latin typeface="Arial" charset="0"/>
                <a:cs typeface="Arial" charset="0"/>
              </a:rPr>
              <a:t>The Executive’s/Senior Official’s task is to ensure that you are informed and that your Incident Commander is functioning in a responsible manner.  You set policy, establish the mission to be accomplished, shape the overall direction, and give the trained responders the authority to accomplish the incident objectives.</a:t>
            </a:r>
          </a:p>
          <a:p>
            <a:pPr lvl="1" eaLnBrk="1" hangingPunct="1">
              <a:spcBef>
                <a:spcPct val="40000"/>
              </a:spcBef>
            </a:pPr>
            <a:r>
              <a:rPr smtClean="0">
                <a:latin typeface="Arial" charset="0"/>
                <a:cs typeface="Arial" charset="0"/>
              </a:rPr>
              <a:t>The Incident Commander is the primary person in charge at the incident.  In addition to managing the incident scene, he or she is trained to keep you informed and up to date on all important matters pertaining to the incident.</a:t>
            </a:r>
          </a:p>
          <a:p>
            <a:pPr lvl="1" eaLnBrk="1" hangingPunct="1">
              <a:spcBef>
                <a:spcPct val="0"/>
              </a:spcBef>
              <a:buFontTx/>
              <a:buNone/>
            </a:pPr>
            <a:endParaRPr smtClean="0">
              <a:latin typeface="Arial" charset="0"/>
              <a:cs typeface="Arial" charset="0"/>
            </a:endParaRPr>
          </a:p>
          <a:p>
            <a:pPr eaLnBrk="1" hangingPunct="1">
              <a:spcBef>
                <a:spcPct val="40000"/>
              </a:spcBef>
            </a:pPr>
            <a:r>
              <a:rPr lang="en-US" u="sng" smtClean="0">
                <a:latin typeface="Arial" charset="0"/>
                <a:cs typeface="Arial" charset="0"/>
              </a:rPr>
              <a:t>Present the following example or add one from your jurisdiction</a:t>
            </a:r>
            <a:r>
              <a:rPr lang="en-US" smtClean="0">
                <a:latin typeface="Arial" charset="0"/>
                <a:cs typeface="Arial" charset="0"/>
              </a:rPr>
              <a:t>:  The Washington area sniper case was one of the most infamous crimes in recent law enforcement history, instilling fear in thousands of people.  According to the after-action report, communication was clearly the most compelling concern in the sniper case.  Investigations of this kind succeed or fail based on executives’ ability to effectively manage and communicate information in a timely manner.  Incident Commanders must balance the incident needs with the obligations of local executives to be responsive to their citizens.  In the words of one police chief, “You cannot expect leaders to stop leading.”</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The final responsibility for the resolution of the incident remains with the chief elected official, chief executive officer, or agency administrator.  It is imperative then that the chief elected official, chief executive officer, or agency administrator remain an active participant, supporter, supervisor, and evaluator of the Incident Commander.</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Summarize the discussion by noting that the </a:t>
            </a:r>
            <a:r>
              <a:rPr lang="en-US" b="1" smtClean="0">
                <a:latin typeface="Arial" charset="0"/>
                <a:cs typeface="Arial" charset="0"/>
              </a:rPr>
              <a:t>ICS hierarchy of command must be maintained</a:t>
            </a:r>
            <a:r>
              <a:rPr lang="en-US" smtClean="0">
                <a:latin typeface="Arial" charset="0"/>
                <a:cs typeface="Arial" charset="0"/>
              </a:rPr>
              <a:t>.  After you have clearly articulated the policy you wish followed and delegated certain authorities, the Incident Commander who reports to you will have the necessary authority and guidance to manage the incident.</a:t>
            </a:r>
          </a:p>
        </p:txBody>
      </p:sp>
      <p:sp>
        <p:nvSpPr>
          <p:cNvPr id="12288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28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AD7CCA40-BB85-4DF4-8798-29D75939CD25}"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tabLst>
                <a:tab pos="432465" algn="l"/>
              </a:tabLst>
            </a:pPr>
            <a:r>
              <a:rPr lang="en-US" smtClean="0">
                <a:latin typeface="Arial" charset="0"/>
                <a:cs typeface="Arial" charset="0"/>
              </a:rPr>
              <a:t>Present the following key points:</a:t>
            </a:r>
          </a:p>
          <a:p>
            <a:pPr lvl="1">
              <a:tabLst>
                <a:tab pos="432465" algn="l"/>
              </a:tabLst>
            </a:pPr>
            <a:r>
              <a:rPr smtClean="0">
                <a:latin typeface="Arial" charset="0"/>
                <a:cs typeface="Arial" charset="0"/>
              </a:rPr>
              <a:t>The Command Staff is assigned to carry out staff functions needed to support the Incident Commander.  These functions include interagency liaison, incident safety, and public information.</a:t>
            </a:r>
          </a:p>
          <a:p>
            <a:pPr lvl="1">
              <a:tabLst>
                <a:tab pos="432465" algn="l"/>
              </a:tabLst>
            </a:pPr>
            <a:r>
              <a:rPr smtClean="0">
                <a:latin typeface="Arial" charset="0"/>
                <a:cs typeface="Arial" charset="0"/>
              </a:rPr>
              <a:t>Incident Command comprises the Incident Commander and Command Staff.  Command Staff positions are established to assign responsibility for key activities not specifically identified in the General Staff functional elements. </a:t>
            </a:r>
          </a:p>
          <a:p>
            <a:pPr lvl="1">
              <a:tabLst>
                <a:tab pos="432465" algn="l"/>
              </a:tabLst>
            </a:pPr>
            <a:r>
              <a:rPr smtClean="0">
                <a:latin typeface="Arial" charset="0"/>
                <a:cs typeface="Arial" charset="0"/>
              </a:rPr>
              <a:t>The Command Staff includes the following positions:</a:t>
            </a:r>
          </a:p>
          <a:p>
            <a:pPr lvl="2">
              <a:tabLst>
                <a:tab pos="432465" algn="l"/>
              </a:tabLst>
            </a:pPr>
            <a:r>
              <a:rPr b="1" smtClean="0">
                <a:latin typeface="Arial" charset="0"/>
                <a:cs typeface="Arial" charset="0"/>
              </a:rPr>
              <a:t>Public Information Officer</a:t>
            </a:r>
            <a:r>
              <a:rPr smtClean="0">
                <a:latin typeface="Arial" charset="0"/>
                <a:cs typeface="Arial" charset="0"/>
              </a:rPr>
              <a:t>  </a:t>
            </a:r>
          </a:p>
          <a:p>
            <a:pPr lvl="3">
              <a:tabLst>
                <a:tab pos="432465" algn="l"/>
              </a:tabLst>
            </a:pPr>
            <a:r>
              <a:rPr smtClean="0">
                <a:latin typeface="Arial" charset="0"/>
                <a:cs typeface="Arial" charset="0"/>
              </a:rPr>
              <a:t>Advises the Incident Commander on information dissemination and media relations.  </a:t>
            </a:r>
          </a:p>
          <a:p>
            <a:pPr lvl="3">
              <a:tabLst>
                <a:tab pos="432465" algn="l"/>
              </a:tabLst>
            </a:pPr>
            <a:r>
              <a:rPr smtClean="0">
                <a:latin typeface="Arial" charset="0"/>
                <a:cs typeface="Arial" charset="0"/>
              </a:rPr>
              <a:t>Obtains information from and provides information to the Planning Section.</a:t>
            </a:r>
          </a:p>
          <a:p>
            <a:pPr lvl="3">
              <a:tabLst>
                <a:tab pos="432465" algn="l"/>
              </a:tabLst>
            </a:pPr>
            <a:r>
              <a:rPr smtClean="0">
                <a:latin typeface="Arial" charset="0"/>
                <a:cs typeface="Arial" charset="0"/>
              </a:rPr>
              <a:t>Obtains information from and provides information to the community and media.</a:t>
            </a:r>
          </a:p>
          <a:p>
            <a:pPr lvl="2">
              <a:tabLst>
                <a:tab pos="432465" algn="l"/>
              </a:tabLst>
            </a:pPr>
            <a:r>
              <a:rPr b="1" smtClean="0">
                <a:latin typeface="Arial" charset="0"/>
                <a:cs typeface="Arial" charset="0"/>
              </a:rPr>
              <a:t>Liaison Officer</a:t>
            </a:r>
          </a:p>
          <a:p>
            <a:pPr lvl="3">
              <a:tabLst>
                <a:tab pos="432465" algn="l"/>
              </a:tabLst>
            </a:pPr>
            <a:r>
              <a:rPr smtClean="0">
                <a:latin typeface="Arial" charset="0"/>
                <a:cs typeface="Arial" charset="0"/>
              </a:rPr>
              <a:t>Assists the Incident Commander by serving as a point of contact for agency representatives who are helping to support the operation.</a:t>
            </a:r>
          </a:p>
          <a:p>
            <a:pPr lvl="3">
              <a:tabLst>
                <a:tab pos="432465" algn="l"/>
              </a:tabLst>
            </a:pPr>
            <a:r>
              <a:rPr smtClean="0">
                <a:latin typeface="Arial" charset="0"/>
                <a:cs typeface="Arial" charset="0"/>
              </a:rPr>
              <a:t>Provides briefings to and answers questions from supporting agencies.</a:t>
            </a:r>
          </a:p>
          <a:p>
            <a:pPr lvl="2">
              <a:tabLst>
                <a:tab pos="432465" algn="l"/>
              </a:tabLst>
            </a:pPr>
            <a:r>
              <a:rPr b="1" smtClean="0">
                <a:latin typeface="Arial" charset="0"/>
                <a:cs typeface="Arial" charset="0"/>
              </a:rPr>
              <a:t>Safety Officer</a:t>
            </a:r>
          </a:p>
          <a:p>
            <a:pPr lvl="3">
              <a:tabLst>
                <a:tab pos="432465" algn="l"/>
              </a:tabLst>
            </a:pPr>
            <a:r>
              <a:rPr smtClean="0">
                <a:latin typeface="Arial" charset="0"/>
                <a:cs typeface="Arial" charset="0"/>
              </a:rPr>
              <a:t>Advises the Incident Commander on issues regarding incident safety.</a:t>
            </a:r>
          </a:p>
          <a:p>
            <a:pPr lvl="3">
              <a:tabLst>
                <a:tab pos="432465" algn="l"/>
              </a:tabLst>
            </a:pPr>
            <a:r>
              <a:rPr smtClean="0">
                <a:latin typeface="Arial" charset="0"/>
                <a:cs typeface="Arial" charset="0"/>
              </a:rPr>
              <a:t>Works with the Operations Section to ensure the safety of field personnel.</a:t>
            </a:r>
          </a:p>
          <a:p>
            <a:pPr lvl="2">
              <a:tabLst>
                <a:tab pos="432465" algn="l"/>
              </a:tabLst>
            </a:pPr>
            <a:r>
              <a:rPr smtClean="0">
                <a:latin typeface="Arial" charset="0"/>
                <a:cs typeface="Arial" charset="0"/>
              </a:rPr>
              <a:t>	Ask the participants to identify types of incidents where it would be critical to assign a Safety Officer. </a:t>
            </a:r>
          </a:p>
          <a:p>
            <a:pPr lvl="1">
              <a:tabLst>
                <a:tab pos="432465" algn="l"/>
              </a:tabLst>
            </a:pPr>
            <a:r>
              <a:rPr b="1" smtClean="0">
                <a:latin typeface="Arial" charset="0"/>
                <a:cs typeface="Arial" charset="0"/>
              </a:rPr>
              <a:t>The Command Staff may include additional positions as required and assigned by the Incident Commander. </a:t>
            </a:r>
          </a:p>
          <a:p>
            <a:pPr>
              <a:spcBef>
                <a:spcPct val="0"/>
              </a:spcBef>
              <a:tabLst>
                <a:tab pos="432465" algn="l"/>
              </a:tabLst>
            </a:pPr>
            <a:endParaRPr lang="en-US" b="1" smtClean="0">
              <a:latin typeface="Arial" charset="0"/>
              <a:cs typeface="Arial" charset="0"/>
            </a:endParaRPr>
          </a:p>
          <a:p>
            <a:pPr>
              <a:spcBef>
                <a:spcPct val="0"/>
              </a:spcBef>
              <a:tabLst>
                <a:tab pos="432465" algn="l"/>
              </a:tabLst>
            </a:pPr>
            <a:endParaRPr lang="en-US" smtClean="0">
              <a:latin typeface="Arial" charset="0"/>
              <a:cs typeface="Arial" charset="0"/>
            </a:endParaRPr>
          </a:p>
        </p:txBody>
      </p:sp>
      <p:sp>
        <p:nvSpPr>
          <p:cNvPr id="12390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39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9DE7A534-6CF8-40A8-B56C-2FE513122FA6}" type="slidenum">
              <a:rPr lang="en-US" smtClean="0"/>
              <a:pPr eaLnBrk="1" hangingPunct="1"/>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xfrm>
            <a:off x="305098" y="4658180"/>
            <a:ext cx="6338589" cy="43331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Note that Executives and Senior Officials must understand the timeframes associated with incident management so that they are prepared.  During this 2-hour briefing, many minor, everyday incidents (e.g., structural fires, traffic accidents, medical emergencies, robberies, etc.) may occur and be resolved.  However, complex incidents require much longer timeframes.</a:t>
            </a:r>
          </a:p>
          <a:p>
            <a:pPr eaLnBrk="1" hangingPunct="1">
              <a:spcBef>
                <a:spcPct val="50000"/>
              </a:spcBef>
            </a:pPr>
            <a:r>
              <a:rPr lang="en-US" smtClean="0">
                <a:latin typeface="Arial" charset="0"/>
                <a:cs typeface="Arial" charset="0"/>
              </a:rPr>
              <a:t>Facilitate a discussion on incident timeframes by asking the following discussion questions:</a:t>
            </a:r>
          </a:p>
          <a:p>
            <a:pPr lvl="1" eaLnBrk="1" hangingPunct="1"/>
            <a:r>
              <a:rPr b="1" smtClean="0">
                <a:latin typeface="Arial" charset="0"/>
                <a:cs typeface="Arial" charset="0"/>
              </a:rPr>
              <a:t>How long will a complex incident last?  </a:t>
            </a:r>
            <a:r>
              <a:rPr smtClean="0">
                <a:latin typeface="Arial" charset="0"/>
                <a:cs typeface="Arial" charset="0"/>
              </a:rPr>
              <a:t/>
            </a:r>
            <a:br>
              <a:rPr smtClean="0">
                <a:latin typeface="Arial" charset="0"/>
                <a:cs typeface="Arial" charset="0"/>
              </a:rPr>
            </a:br>
            <a:r>
              <a:rPr smtClean="0">
                <a:latin typeface="Arial" charset="0"/>
                <a:cs typeface="Arial" charset="0"/>
              </a:rPr>
              <a:t>If not mentioned by the participants, add the following key points:</a:t>
            </a:r>
          </a:p>
          <a:p>
            <a:pPr lvl="2" eaLnBrk="1" hangingPunct="1">
              <a:spcBef>
                <a:spcPct val="0"/>
              </a:spcBef>
            </a:pPr>
            <a:r>
              <a:rPr smtClean="0">
                <a:latin typeface="Arial" charset="0"/>
                <a:cs typeface="Arial" charset="0"/>
              </a:rPr>
              <a:t>The emergency period of a complex incident may be resolved in a matter of days or weeks.  However, the long-term recovery needs and implications can be long lasting.  For example:</a:t>
            </a:r>
          </a:p>
          <a:p>
            <a:pPr lvl="3" eaLnBrk="1" hangingPunct="1">
              <a:spcBef>
                <a:spcPct val="0"/>
              </a:spcBef>
            </a:pPr>
            <a:r>
              <a:rPr smtClean="0">
                <a:latin typeface="Arial" charset="0"/>
                <a:cs typeface="Arial" charset="0"/>
              </a:rPr>
              <a:t>Long-term mitigation projects are still underway for the Northridge earthquake.</a:t>
            </a:r>
          </a:p>
          <a:p>
            <a:pPr lvl="3" eaLnBrk="1" hangingPunct="1">
              <a:spcBef>
                <a:spcPct val="0"/>
              </a:spcBef>
            </a:pPr>
            <a:r>
              <a:rPr smtClean="0">
                <a:latin typeface="Arial" charset="0"/>
                <a:cs typeface="Arial" charset="0"/>
              </a:rPr>
              <a:t>Many 9/11 responders face potential health and psychological conditions for years to come.  Even a small hazmat incident may cause long-lasting health effects in a small community.</a:t>
            </a:r>
          </a:p>
          <a:p>
            <a:pPr lvl="3" eaLnBrk="1" hangingPunct="1">
              <a:spcBef>
                <a:spcPct val="0"/>
              </a:spcBef>
            </a:pPr>
            <a:r>
              <a:rPr smtClean="0">
                <a:latin typeface="Arial" charset="0"/>
                <a:cs typeface="Arial" charset="0"/>
              </a:rPr>
              <a:t>The economic recovery from major incidents such as Hurricanes Andrew and Katrina can take a decade or more.</a:t>
            </a:r>
          </a:p>
          <a:p>
            <a:pPr lvl="2" eaLnBrk="1" hangingPunct="1">
              <a:spcBef>
                <a:spcPct val="0"/>
              </a:spcBef>
            </a:pPr>
            <a:r>
              <a:rPr smtClean="0">
                <a:latin typeface="Arial" charset="0"/>
                <a:cs typeface="Arial" charset="0"/>
              </a:rPr>
              <a:t>As an Executive/Senior Official, you must plan for the long-term recovery and not just the initial incident.</a:t>
            </a:r>
          </a:p>
          <a:p>
            <a:pPr lvl="1" eaLnBrk="1" hangingPunct="1"/>
            <a:r>
              <a:rPr b="1" smtClean="0">
                <a:latin typeface="Arial" charset="0"/>
                <a:cs typeface="Arial" charset="0"/>
              </a:rPr>
              <a:t>How long do we need to be self-sufficient? </a:t>
            </a:r>
            <a:br>
              <a:rPr b="1" smtClean="0">
                <a:latin typeface="Arial" charset="0"/>
                <a:cs typeface="Arial" charset="0"/>
              </a:rPr>
            </a:br>
            <a:r>
              <a:rPr smtClean="0">
                <a:latin typeface="Arial" charset="0"/>
                <a:cs typeface="Arial" charset="0"/>
              </a:rPr>
              <a:t>If not mentioned by the participants, add the following key points:</a:t>
            </a:r>
          </a:p>
          <a:p>
            <a:pPr lvl="2" eaLnBrk="1" hangingPunct="1">
              <a:spcBef>
                <a:spcPct val="0"/>
              </a:spcBef>
            </a:pPr>
            <a:r>
              <a:rPr smtClean="0">
                <a:latin typeface="Arial" charset="0"/>
                <a:cs typeface="Arial" charset="0"/>
              </a:rPr>
              <a:t>Communities should plan to be self-sufficient for approximately 72 hours.</a:t>
            </a:r>
          </a:p>
          <a:p>
            <a:pPr lvl="2" eaLnBrk="1" hangingPunct="1">
              <a:spcBef>
                <a:spcPct val="0"/>
              </a:spcBef>
            </a:pPr>
            <a:r>
              <a:rPr smtClean="0">
                <a:latin typeface="Arial" charset="0"/>
                <a:cs typeface="Arial" charset="0"/>
              </a:rPr>
              <a:t>It is important for Executives/Senior Officials to ensure that resources (personnel, equipment, and supplies) are available for the initial incident period.  During this time period, personnel will need to be relieved. Ensuring readiness may mean creating budgets for the acquisition and maintenance of essential resources.</a:t>
            </a:r>
          </a:p>
          <a:p>
            <a:pPr lvl="2" eaLnBrk="1" hangingPunct="1">
              <a:spcBef>
                <a:spcPct val="0"/>
              </a:spcBef>
            </a:pPr>
            <a:r>
              <a:rPr smtClean="0">
                <a:latin typeface="Arial" charset="0"/>
                <a:cs typeface="Arial" charset="0"/>
              </a:rPr>
              <a:t>Conducting training and exercises can help make sure that sufficient resources will be available.</a:t>
            </a:r>
          </a:p>
          <a:p>
            <a:pPr lvl="1" eaLnBrk="1" hangingPunct="1"/>
            <a:r>
              <a:rPr b="1" smtClean="0">
                <a:latin typeface="Arial" charset="0"/>
                <a:cs typeface="Arial" charset="0"/>
              </a:rPr>
              <a:t>How will you know that the incident is over?</a:t>
            </a:r>
          </a:p>
          <a:p>
            <a:pPr lvl="1" eaLnBrk="1" hangingPunct="1">
              <a:spcBef>
                <a:spcPct val="0"/>
              </a:spcBef>
              <a:buFontTx/>
              <a:buNone/>
            </a:pPr>
            <a:r>
              <a:rPr smtClean="0">
                <a:latin typeface="Arial" charset="0"/>
                <a:cs typeface="Arial" charset="0"/>
              </a:rPr>
              <a:t>	If not mentioned by the participants, add the following key points:</a:t>
            </a:r>
          </a:p>
          <a:p>
            <a:pPr lvl="2" eaLnBrk="1" hangingPunct="1">
              <a:spcBef>
                <a:spcPct val="0"/>
              </a:spcBef>
            </a:pPr>
            <a:r>
              <a:rPr smtClean="0">
                <a:latin typeface="Arial" charset="0"/>
                <a:cs typeface="Arial" charset="0"/>
              </a:rPr>
              <a:t>The simple answer is that you may not know for sure.  </a:t>
            </a:r>
          </a:p>
          <a:p>
            <a:pPr lvl="2" eaLnBrk="1" hangingPunct="1">
              <a:spcBef>
                <a:spcPct val="0"/>
              </a:spcBef>
            </a:pPr>
            <a:r>
              <a:rPr smtClean="0">
                <a:latin typeface="Arial" charset="0"/>
                <a:cs typeface="Arial" charset="0"/>
              </a:rPr>
              <a:t>For example, a worker safety issue may arise years later from exposure.  Therefore, it is important to keep records in case long-term worker safety issues arise.</a:t>
            </a:r>
          </a:p>
        </p:txBody>
      </p:sp>
      <p:sp>
        <p:nvSpPr>
          <p:cNvPr id="9728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9728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239B7CF1-386B-433E-879F-2BC2748024EE}"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noChangeArrowheads="1"/>
          </p:cNvSpPr>
          <p:nvPr>
            <p:ph type="body" idx="1"/>
          </p:nvPr>
        </p:nvSpPr>
        <p:spPr bwMode="auto">
          <a:xfrm>
            <a:off x="686099" y="4572001"/>
            <a:ext cx="6020097" cy="42665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Present the following key points:</a:t>
            </a:r>
          </a:p>
          <a:p>
            <a:pPr lvl="1" eaLnBrk="1" hangingPunct="1"/>
            <a:r>
              <a:rPr smtClean="0">
                <a:latin typeface="Arial" charset="0"/>
                <a:cs typeface="Arial" charset="0"/>
              </a:rPr>
              <a:t>The General Staff represents and is responsible for the functional aspects of the Incident Command structure.  </a:t>
            </a:r>
          </a:p>
          <a:p>
            <a:pPr lvl="1" eaLnBrk="1" hangingPunct="1"/>
            <a:r>
              <a:rPr smtClean="0">
                <a:latin typeface="Arial" charset="0"/>
                <a:cs typeface="Arial" charset="0"/>
              </a:rPr>
              <a:t>The General Staff typically consists of the Operations, Planning, Logistics, and Finance/Administration Sections.</a:t>
            </a:r>
          </a:p>
          <a:p>
            <a:pPr lvl="1" eaLnBrk="1" hangingPunct="1"/>
            <a:r>
              <a:rPr smtClean="0">
                <a:latin typeface="Arial" charset="0"/>
                <a:cs typeface="Arial" charset="0"/>
              </a:rPr>
              <a:t>As the number of operational responders (tactical resources) increases, the need for support resources (e.g., food, communications equipment, or supplies) increases.  </a:t>
            </a:r>
          </a:p>
          <a:p>
            <a:pPr lvl="1" eaLnBrk="1" hangingPunct="1"/>
            <a:r>
              <a:rPr smtClean="0">
                <a:latin typeface="Arial" charset="0"/>
                <a:cs typeface="Arial" charset="0"/>
              </a:rPr>
              <a:t>General guidelines related to General Staff positions include the following:</a:t>
            </a:r>
          </a:p>
          <a:p>
            <a:pPr lvl="2" eaLnBrk="1" hangingPunct="1"/>
            <a:r>
              <a:rPr smtClean="0">
                <a:latin typeface="Arial" charset="0"/>
                <a:cs typeface="Arial" charset="0"/>
              </a:rPr>
              <a:t>Only one person will be designated to lead each General Staff position.</a:t>
            </a:r>
          </a:p>
          <a:p>
            <a:pPr lvl="2" eaLnBrk="1" hangingPunct="1"/>
            <a:r>
              <a:rPr smtClean="0">
                <a:latin typeface="Arial" charset="0"/>
                <a:cs typeface="Arial" charset="0"/>
              </a:rPr>
              <a:t>General Staff positions may be filled by qualified persons from any agency or jurisdiction.</a:t>
            </a:r>
          </a:p>
          <a:p>
            <a:pPr lvl="2" eaLnBrk="1" hangingPunct="1"/>
            <a:r>
              <a:rPr smtClean="0">
                <a:latin typeface="Arial" charset="0"/>
                <a:cs typeface="Arial" charset="0"/>
              </a:rPr>
              <a:t>Members of the General Staff report directly to the Incident Commander.  If a General Staff position is not activated, the Incident Commander will have responsibility for that functional activity.</a:t>
            </a:r>
          </a:p>
          <a:p>
            <a:pPr lvl="2" eaLnBrk="1" hangingPunct="1"/>
            <a:r>
              <a:rPr smtClean="0">
                <a:latin typeface="Arial" charset="0"/>
                <a:cs typeface="Arial" charset="0"/>
              </a:rPr>
              <a:t>Deputy positions may be established for each of the General Staff Section Chiefs and Operations Section Branch Directors.  Deputies are individuals fully qualified to fill the primary position.  Deputies can be designated from other jurisdictions or agencies, as appropriate.  This strategy allows for greater interagency coordination.</a:t>
            </a:r>
          </a:p>
          <a:p>
            <a:pPr lvl="2" eaLnBrk="1" hangingPunct="1"/>
            <a:r>
              <a:rPr b="1" smtClean="0">
                <a:latin typeface="Arial" charset="0"/>
                <a:cs typeface="Arial" charset="0"/>
              </a:rPr>
              <a:t>General Staff members may exchange information with any person within the organization.  Direction takes place through the chain of command. </a:t>
            </a:r>
            <a:r>
              <a:rPr smtClean="0">
                <a:latin typeface="Arial" charset="0"/>
                <a:cs typeface="Arial" charset="0"/>
              </a:rPr>
              <a:t> This is an important concept in ICS.</a:t>
            </a:r>
          </a:p>
          <a:p>
            <a:pPr lvl="2" eaLnBrk="1" hangingPunct="1"/>
            <a:r>
              <a:rPr smtClean="0">
                <a:latin typeface="Arial" charset="0"/>
                <a:cs typeface="Arial" charset="0"/>
              </a:rPr>
              <a:t>General Staff positions should not be combined.  For example, to establish a "Planning and Logistics Section," it is better to initially create the two separate functions, and if necessary for a short time place one person in charge of both.  That way, the transfer of responsibility can be made easier.</a:t>
            </a:r>
          </a:p>
          <a:p>
            <a:pPr eaLnBrk="1" hangingPunct="1">
              <a:spcBef>
                <a:spcPct val="0"/>
              </a:spcBef>
            </a:pP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Refer the participants to the handout, found at the end of the briefing package, that includes a description of all the Command and General Staff positions.</a:t>
            </a:r>
          </a:p>
        </p:txBody>
      </p:sp>
      <p:sp>
        <p:nvSpPr>
          <p:cNvPr id="12493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49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9B738467-842C-423E-ABCE-F47FC737DF23}" type="slidenum">
              <a:rPr lang="en-US" smtClean="0"/>
              <a:pPr eaLnBrk="1" hangingPunct="1"/>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Present the following key points:</a:t>
            </a:r>
          </a:p>
          <a:p>
            <a:pPr lvl="1" eaLnBrk="1" hangingPunct="1"/>
            <a:r>
              <a:rPr smtClean="0">
                <a:latin typeface="Arial" charset="0"/>
                <a:cs typeface="Arial" charset="0"/>
              </a:rPr>
              <a:t>An Incident Management Team (IMT) is an incident command organization made up of the Command and General Staff members and other appropriate personnel in an ICS organization. </a:t>
            </a:r>
          </a:p>
          <a:p>
            <a:pPr lvl="1" eaLnBrk="1" hangingPunct="1"/>
            <a:r>
              <a:rPr smtClean="0">
                <a:latin typeface="Arial" charset="0"/>
                <a:cs typeface="Arial" charset="0"/>
              </a:rPr>
              <a:t>The level of training and experience of the IMT members, coupled with the identified formal response requirements and responsibilities of the IMT, are factors in determining the “type,” or level, of IMT.</a:t>
            </a:r>
          </a:p>
          <a:p>
            <a:pPr lvl="1" eaLnBrk="1" hangingPunct="1"/>
            <a:r>
              <a:rPr smtClean="0">
                <a:latin typeface="Arial" charset="0"/>
                <a:cs typeface="Arial" charset="0"/>
              </a:rPr>
              <a:t>IMTs may be designated prior to an incident in order to train and exercise together to become qualified to response to different types of incidents.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Provide examples of IMTs from within the participants’ agency or jurisdiction.</a:t>
            </a:r>
          </a:p>
          <a:p>
            <a:pPr lvl="1" eaLnBrk="1" hangingPunct="1">
              <a:buFontTx/>
              <a:buNone/>
            </a:pPr>
            <a:endParaRPr smtClean="0">
              <a:latin typeface="Arial" charset="0"/>
              <a:cs typeface="Arial" charset="0"/>
            </a:endParaRPr>
          </a:p>
        </p:txBody>
      </p:sp>
      <p:sp>
        <p:nvSpPr>
          <p:cNvPr id="12595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59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FCDA4AE7-3847-4B32-9F11-75C2B0F102DF}" type="slidenum">
              <a:rPr lang="en-US" smtClean="0"/>
              <a:pPr eaLnBrk="1" hangingPunct="1"/>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Present the following key points:</a:t>
            </a:r>
          </a:p>
          <a:p>
            <a:pPr lvl="1" eaLnBrk="1" hangingPunct="1"/>
            <a:r>
              <a:rPr smtClean="0">
                <a:latin typeface="Arial" charset="0"/>
                <a:cs typeface="Arial" charset="0"/>
              </a:rPr>
              <a:t>The </a:t>
            </a:r>
            <a:r>
              <a:rPr b="1" smtClean="0">
                <a:latin typeface="Arial" charset="0"/>
                <a:cs typeface="Arial" charset="0"/>
              </a:rPr>
              <a:t>Incident Commander </a:t>
            </a:r>
            <a:r>
              <a:rPr smtClean="0">
                <a:latin typeface="Arial" charset="0"/>
                <a:cs typeface="Arial" charset="0"/>
              </a:rPr>
              <a:t>is responsible for establishing incident objectives.</a:t>
            </a:r>
          </a:p>
          <a:p>
            <a:pPr lvl="1" eaLnBrk="1" hangingPunct="1"/>
            <a:r>
              <a:rPr smtClean="0">
                <a:latin typeface="Arial" charset="0"/>
                <a:cs typeface="Arial" charset="0"/>
              </a:rPr>
              <a:t>The </a:t>
            </a:r>
            <a:r>
              <a:rPr b="1" smtClean="0">
                <a:latin typeface="Arial" charset="0"/>
                <a:cs typeface="Arial" charset="0"/>
              </a:rPr>
              <a:t>Operations Section Chief</a:t>
            </a:r>
            <a:r>
              <a:rPr smtClean="0">
                <a:latin typeface="Arial" charset="0"/>
                <a:cs typeface="Arial" charset="0"/>
              </a:rPr>
              <a:t> is responsible for managing all tactical operations at an incident.  The Incident Action Plan provides the necessary guidance.  The need to expand the Operations Section is generally dictated by the number of tactical resources involved and is influenced by span of control considerations.</a:t>
            </a:r>
          </a:p>
          <a:p>
            <a:pPr lvl="1" eaLnBrk="1" hangingPunct="1"/>
            <a:r>
              <a:rPr smtClean="0">
                <a:latin typeface="Arial" charset="0"/>
                <a:cs typeface="Arial" charset="0"/>
              </a:rPr>
              <a:t>The </a:t>
            </a:r>
            <a:r>
              <a:rPr b="1" smtClean="0">
                <a:latin typeface="Arial" charset="0"/>
                <a:cs typeface="Arial" charset="0"/>
              </a:rPr>
              <a:t>Planning Section Chief</a:t>
            </a:r>
            <a:r>
              <a:rPr smtClean="0">
                <a:latin typeface="Arial" charset="0"/>
                <a:cs typeface="Arial" charset="0"/>
              </a:rPr>
              <a:t> is responsible for providing planning services for the incident.  Under the direction of the Planning Section Chief, the Planning Section collects situation and resources status information, evaluates it, and processes the information for use in developing action plans.  Dissemination of information can be in the form of the Incident Action Plan, in formal briefings, or through map and status board displays.</a:t>
            </a:r>
          </a:p>
          <a:p>
            <a:pPr lvl="1" eaLnBrk="1" hangingPunct="1"/>
            <a:r>
              <a:rPr smtClean="0">
                <a:latin typeface="Arial" charset="0"/>
                <a:cs typeface="Arial" charset="0"/>
              </a:rPr>
              <a:t>The </a:t>
            </a:r>
            <a:r>
              <a:rPr b="1" smtClean="0">
                <a:latin typeface="Arial" charset="0"/>
                <a:cs typeface="Arial" charset="0"/>
              </a:rPr>
              <a:t>Logistics Section Chief</a:t>
            </a:r>
            <a:r>
              <a:rPr smtClean="0">
                <a:latin typeface="Arial" charset="0"/>
                <a:cs typeface="Arial" charset="0"/>
              </a:rPr>
              <a:t> provides all incident support needs with the exception of logistics support to air operations.</a:t>
            </a:r>
          </a:p>
          <a:p>
            <a:pPr lvl="1" eaLnBrk="1" hangingPunct="1"/>
            <a:r>
              <a:rPr smtClean="0">
                <a:latin typeface="Arial" charset="0"/>
                <a:cs typeface="Arial" charset="0"/>
              </a:rPr>
              <a:t>The </a:t>
            </a:r>
            <a:r>
              <a:rPr b="1" smtClean="0">
                <a:latin typeface="Arial" charset="0"/>
                <a:cs typeface="Arial" charset="0"/>
              </a:rPr>
              <a:t>Finance/Administration Section Chief</a:t>
            </a:r>
            <a:r>
              <a:rPr smtClean="0">
                <a:latin typeface="Arial" charset="0"/>
                <a:cs typeface="Arial" charset="0"/>
              </a:rPr>
              <a:t> is responsible for managing all financial aspects of an incident.  Not all incidents will require a Finance/Administration Section.  Only when the involved agencies have a specific need for finance services will the Section be activated.</a:t>
            </a:r>
          </a:p>
        </p:txBody>
      </p:sp>
      <p:sp>
        <p:nvSpPr>
          <p:cNvPr id="126979"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698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ADF98384-6ECB-435C-924F-22FC7E7EFE24}" type="slidenum">
              <a:rPr lang="en-US" smtClean="0"/>
              <a:pPr eaLnBrk="1" hangingPunct="1"/>
              <a:t>32</a:t>
            </a:fld>
            <a:endParaRPr lang="en-US" smtClean="0"/>
          </a:p>
        </p:txBody>
      </p:sp>
      <p:sp>
        <p:nvSpPr>
          <p:cNvPr id="126981" name="Slide Image Placeholder 10"/>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Present the following key points:</a:t>
            </a:r>
          </a:p>
          <a:p>
            <a:pPr lvl="1" eaLnBrk="1" hangingPunct="1"/>
            <a:r>
              <a:rPr smtClean="0">
                <a:latin typeface="Arial" charset="0"/>
                <a:cs typeface="Arial" charset="0"/>
              </a:rPr>
              <a:t>The ICS organization adheres to a “form follows function” philosophy.  The size of the current organization and that of the next operational period are determined through the incident planning process.</a:t>
            </a:r>
          </a:p>
          <a:p>
            <a:pPr lvl="1" eaLnBrk="1" hangingPunct="1"/>
            <a:r>
              <a:rPr smtClean="0">
                <a:latin typeface="Arial" charset="0"/>
                <a:cs typeface="Arial" charset="0"/>
              </a:rPr>
              <a:t>An ICS organization is a modular organization, which means that it:</a:t>
            </a:r>
          </a:p>
          <a:p>
            <a:pPr lvl="2" eaLnBrk="1" hangingPunct="1"/>
            <a:r>
              <a:rPr smtClean="0">
                <a:latin typeface="Arial" charset="0"/>
                <a:cs typeface="Arial" charset="0"/>
              </a:rPr>
              <a:t>Develops in a top-down, modular fashion.  </a:t>
            </a:r>
          </a:p>
          <a:p>
            <a:pPr lvl="2" eaLnBrk="1" hangingPunct="1"/>
            <a:r>
              <a:rPr smtClean="0">
                <a:latin typeface="Arial" charset="0"/>
                <a:cs typeface="Arial" charset="0"/>
              </a:rPr>
              <a:t>Is based on the size and complexity of the incident.</a:t>
            </a:r>
          </a:p>
          <a:p>
            <a:pPr lvl="2" eaLnBrk="1" hangingPunct="1"/>
            <a:r>
              <a:rPr smtClean="0">
                <a:latin typeface="Arial" charset="0"/>
                <a:cs typeface="Arial" charset="0"/>
              </a:rPr>
              <a:t>Is based on the hazard environment created by the incident.</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Emphasize that the ICS organization is expanded and contracted to maintain an optimal span of control.  With an ICS organization, span of control for any supervisor:</a:t>
            </a:r>
          </a:p>
          <a:p>
            <a:pPr lvl="1" eaLnBrk="1" hangingPunct="1"/>
            <a:r>
              <a:rPr smtClean="0">
                <a:latin typeface="Arial" charset="0"/>
                <a:cs typeface="Arial" charset="0"/>
              </a:rPr>
              <a:t>Is between 3 and 7 subordinates.</a:t>
            </a:r>
          </a:p>
          <a:p>
            <a:pPr lvl="1" eaLnBrk="1" hangingPunct="1"/>
            <a:r>
              <a:rPr smtClean="0">
                <a:latin typeface="Arial" charset="0"/>
                <a:cs typeface="Arial" charset="0"/>
              </a:rPr>
              <a:t>Optimally does not exceed 5 subordinates.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Ask the participants what factors might affect the span of control at an incident.  If not mentioned, explain that safety is the single most important factor.  More hazardous incidents require the smallest span of control to mitigate against risks.</a:t>
            </a:r>
          </a:p>
          <a:p>
            <a:pPr lvl="1" eaLnBrk="1" hangingPunct="1"/>
            <a:endParaRPr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2800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80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270E5550-8DE4-4AE8-ADA1-7C8A76CEEFFA}" type="slidenum">
              <a:rPr lang="en-US" smtClean="0"/>
              <a:pPr eaLnBrk="1" hangingPunct="1"/>
              <a:t>33</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employing a modular organization means that:</a:t>
            </a:r>
          </a:p>
          <a:p>
            <a:pPr lvl="1" eaLnBrk="1" hangingPunct="1"/>
            <a:r>
              <a:rPr smtClean="0">
                <a:latin typeface="Arial" charset="0"/>
                <a:cs typeface="Arial" charset="0"/>
              </a:rPr>
              <a:t>Incident objectives determine the organizational size. </a:t>
            </a:r>
          </a:p>
          <a:p>
            <a:pPr lvl="1" eaLnBrk="1" hangingPunct="1"/>
            <a:r>
              <a:rPr smtClean="0">
                <a:latin typeface="Arial" charset="0"/>
                <a:cs typeface="Arial" charset="0"/>
              </a:rPr>
              <a:t>Only functions/positions that are necessary will be filled. </a:t>
            </a:r>
          </a:p>
          <a:p>
            <a:pPr lvl="1" eaLnBrk="1" hangingPunct="1"/>
            <a:r>
              <a:rPr smtClean="0">
                <a:latin typeface="Arial" charset="0"/>
                <a:cs typeface="Arial" charset="0"/>
              </a:rPr>
              <a:t>Each element must have a person in charge.</a:t>
            </a:r>
          </a:p>
          <a:p>
            <a:pPr eaLnBrk="1" hangingPunct="1">
              <a:spcBef>
                <a:spcPct val="0"/>
              </a:spcBef>
            </a:pPr>
            <a:endParaRPr lang="en-US" smtClean="0">
              <a:latin typeface="Arial" charset="0"/>
              <a:cs typeface="Arial" charset="0"/>
            </a:endParaRPr>
          </a:p>
          <a:p>
            <a:pPr eaLnBrk="1" hangingPunct="1">
              <a:spcBef>
                <a:spcPct val="0"/>
              </a:spcBef>
            </a:pPr>
            <a:r>
              <a:rPr lang="en-US" b="1" smtClean="0">
                <a:latin typeface="Arial" charset="0"/>
                <a:cs typeface="Arial" charset="0"/>
              </a:rPr>
              <a:t>Optional:</a:t>
            </a:r>
            <a:r>
              <a:rPr lang="en-US" smtClean="0">
                <a:latin typeface="Arial" charset="0"/>
                <a:cs typeface="Arial" charset="0"/>
              </a:rPr>
              <a:t>  Distribute examples of organizational charts from recent incidents that demonstrate how the ICS organization adjusts to fit the requirements of the incident.</a:t>
            </a:r>
          </a:p>
          <a:p>
            <a:pPr eaLnBrk="1" hangingPunct="1">
              <a:spcBef>
                <a:spcPct val="0"/>
              </a:spcBef>
            </a:pPr>
            <a:endParaRPr lang="en-US" smtClean="0">
              <a:latin typeface="Arial" charset="0"/>
              <a:cs typeface="Arial" charset="0"/>
            </a:endParaRPr>
          </a:p>
        </p:txBody>
      </p:sp>
      <p:sp>
        <p:nvSpPr>
          <p:cNvPr id="12902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290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7EC1BAB7-0FCB-432A-B1DF-D8CDD8201F95}" type="slidenum">
              <a:rPr lang="en-US" smtClean="0"/>
              <a:pPr eaLnBrk="1" hangingPunct="1"/>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Tell the participants to review the scenario described on the visual.</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u="sng" smtClean="0">
                <a:latin typeface="Arial" charset="0"/>
                <a:cs typeface="Arial" charset="0"/>
              </a:rPr>
              <a:t>Scenario</a:t>
            </a:r>
          </a:p>
          <a:p>
            <a:pPr lvl="1" eaLnBrk="1" hangingPunct="1"/>
            <a:r>
              <a:rPr smtClean="0">
                <a:latin typeface="Arial" charset="0"/>
                <a:cs typeface="Arial" charset="0"/>
              </a:rPr>
              <a:t>At 4:30 p.m. on a chilly autumn day, a parent calls 911 to report a missing 7-year-old child.  The child was outside playing and may have wandered off into a vast wooded area adjacent to a coastal area.  </a:t>
            </a:r>
          </a:p>
          <a:p>
            <a:pPr lvl="1" eaLnBrk="1" hangingPunct="1"/>
            <a:r>
              <a:rPr smtClean="0">
                <a:latin typeface="Arial" charset="0"/>
                <a:cs typeface="Arial" charset="0"/>
              </a:rPr>
              <a:t>The initial ICS organization includes:</a:t>
            </a:r>
          </a:p>
          <a:p>
            <a:pPr lvl="2" eaLnBrk="1" hangingPunct="1"/>
            <a:r>
              <a:rPr smtClean="0">
                <a:latin typeface="Arial" charset="0"/>
                <a:cs typeface="Arial" charset="0"/>
              </a:rPr>
              <a:t>Safety Officer to ensure the well-being of all responders and volunteers.</a:t>
            </a:r>
          </a:p>
          <a:p>
            <a:pPr lvl="2" eaLnBrk="1" hangingPunct="1"/>
            <a:r>
              <a:rPr smtClean="0">
                <a:latin typeface="Arial" charset="0"/>
                <a:cs typeface="Arial" charset="0"/>
              </a:rPr>
              <a:t>Liaison Officer to coordinate the different response groups.</a:t>
            </a:r>
          </a:p>
          <a:p>
            <a:pPr lvl="2" eaLnBrk="1" hangingPunct="1"/>
            <a:r>
              <a:rPr smtClean="0">
                <a:latin typeface="Arial" charset="0"/>
                <a:cs typeface="Arial" charset="0"/>
              </a:rPr>
              <a:t>Public Information Officer to handle the increasing numbers of media arriving at the scene.</a:t>
            </a:r>
          </a:p>
          <a:p>
            <a:pPr lvl="1" eaLnBrk="1" hangingPunct="1"/>
            <a:r>
              <a:rPr smtClean="0">
                <a:latin typeface="Arial" charset="0"/>
                <a:cs typeface="Arial" charset="0"/>
              </a:rPr>
              <a:t>The Incident Command is managing the following tactical resources:  Emergency Medical Services Group, Search Group, and Investigation Group.  The Search Group and Investigation Group each have a Supervisor who reports to the Incident Commander.</a:t>
            </a:r>
          </a:p>
          <a:p>
            <a:pPr lvl="1" eaLnBrk="1" hangingPunct="1"/>
            <a:endParaRPr smtClean="0">
              <a:latin typeface="Arial" charset="0"/>
              <a:cs typeface="Arial" charset="0"/>
            </a:endParaRPr>
          </a:p>
          <a:p>
            <a:pPr eaLnBrk="1" hangingPunct="1">
              <a:spcBef>
                <a:spcPct val="0"/>
              </a:spcBef>
            </a:pPr>
            <a:r>
              <a:rPr lang="en-US" b="1" smtClean="0">
                <a:latin typeface="Arial" charset="0"/>
                <a:cs typeface="Arial" charset="0"/>
              </a:rPr>
              <a:t>Instructor Note:  </a:t>
            </a:r>
            <a:r>
              <a:rPr lang="en-US" smtClean="0">
                <a:latin typeface="Arial" charset="0"/>
                <a:cs typeface="Arial" charset="0"/>
              </a:rPr>
              <a:t>Use the next series of visuals to demonstrate how the ICS organizational structure expands and contracts through the life-cycle of an incident.  If time permits, ask the participants to identify the Executive’s/Senior Official’s priorities and actions.</a:t>
            </a:r>
          </a:p>
          <a:p>
            <a:pPr lvl="1" eaLnBrk="1" hangingPunct="1"/>
            <a:endParaRPr smtClean="0">
              <a:latin typeface="Arial" charset="0"/>
              <a:cs typeface="Arial" charset="0"/>
            </a:endParaRPr>
          </a:p>
          <a:p>
            <a:pPr lvl="2" eaLnBrk="1" hangingPunct="1"/>
            <a:endParaRPr smtClean="0">
              <a:latin typeface="Arial" charset="0"/>
              <a:cs typeface="Arial" charset="0"/>
            </a:endParaRPr>
          </a:p>
          <a:p>
            <a:pPr lvl="1" eaLnBrk="1" hangingPunct="1"/>
            <a:endParaRPr smtClean="0">
              <a:latin typeface="Arial" charset="0"/>
              <a:cs typeface="Arial" charset="0"/>
            </a:endParaRPr>
          </a:p>
          <a:p>
            <a:pPr lvl="1" eaLnBrk="1" hangingPunct="1"/>
            <a:endParaRPr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3005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00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B93079C3-31A1-4560-A8BF-0E6E2E4EA209}" type="slidenum">
              <a:rPr lang="en-US" smtClean="0"/>
              <a:pPr eaLnBrk="1" hangingPunct="1"/>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as resources continue to expand, the Incident Commander assigns an Operations Section Chief to manage the tactical operations and resources.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The initial Operations Section includes a Staging Area where available resources wait for assignments.  Three Groups have been established:  the EMS Group, Search Group, and Investigation Group.  Within the Search Group, resources are being organized into teams.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If the incident expands more, then the Operations Section Chief may add:</a:t>
            </a:r>
          </a:p>
          <a:p>
            <a:pPr lvl="1" eaLnBrk="1" hangingPunct="1"/>
            <a:r>
              <a:rPr smtClean="0">
                <a:latin typeface="Arial" charset="0"/>
                <a:cs typeface="Arial" charset="0"/>
              </a:rPr>
              <a:t>Divisions, which are used to divide an incident geographically.</a:t>
            </a:r>
          </a:p>
          <a:p>
            <a:pPr lvl="1" eaLnBrk="1" hangingPunct="1"/>
            <a:r>
              <a:rPr smtClean="0">
                <a:latin typeface="Arial" charset="0"/>
                <a:cs typeface="Arial" charset="0"/>
              </a:rPr>
              <a:t>Branches, which are used when the number of Divisions or Groups exceeds the span of control, and which can be either geographical or functional.</a:t>
            </a:r>
          </a:p>
          <a:p>
            <a:pPr eaLnBrk="1" hangingPunct="1">
              <a:spcBef>
                <a:spcPct val="0"/>
              </a:spcBef>
            </a:pPr>
            <a:endParaRPr lang="en-US" smtClean="0">
              <a:latin typeface="Arial" charset="0"/>
              <a:cs typeface="Arial" charset="0"/>
            </a:endParaRPr>
          </a:p>
        </p:txBody>
      </p:sp>
      <p:sp>
        <p:nvSpPr>
          <p:cNvPr id="13107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10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0D28F2DB-0493-49A0-99F9-4AB8D1BFAA93}" type="slidenum">
              <a:rPr lang="en-US" smtClean="0"/>
              <a:pPr eaLnBrk="1" hangingPunct="1"/>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Tell the participants to review the next part of the scenario.  After the first hour, the Incident Commander establishes the following additional Sections to support the operation:</a:t>
            </a:r>
          </a:p>
          <a:p>
            <a:pPr lvl="1" eaLnBrk="1" hangingPunct="1"/>
            <a:r>
              <a:rPr smtClean="0">
                <a:latin typeface="Arial" charset="0"/>
                <a:cs typeface="Arial" charset="0"/>
              </a:rPr>
              <a:t>Planning Section to develop the Incident Action Plan and track the status of resources on the scene.</a:t>
            </a:r>
          </a:p>
          <a:p>
            <a:pPr lvl="1" eaLnBrk="1" hangingPunct="1"/>
            <a:r>
              <a:rPr smtClean="0">
                <a:latin typeface="Arial" charset="0"/>
                <a:cs typeface="Arial" charset="0"/>
              </a:rPr>
              <a:t>Logistics Section to provide resources and all other services needed to support the incident.  The Logistics Section will order needed resources, set up communications systems, and establish feeding areas for searchers.</a:t>
            </a:r>
            <a:br>
              <a:rPr smtClean="0">
                <a:latin typeface="Arial" charset="0"/>
                <a:cs typeface="Arial" charset="0"/>
              </a:rPr>
            </a:br>
            <a:endParaRPr smtClean="0">
              <a:latin typeface="Arial" charset="0"/>
              <a:cs typeface="Arial" charset="0"/>
            </a:endParaRPr>
          </a:p>
          <a:p>
            <a:pPr eaLnBrk="1" hangingPunct="1">
              <a:spcBef>
                <a:spcPct val="0"/>
              </a:spcBef>
            </a:pPr>
            <a:r>
              <a:rPr lang="en-US" smtClean="0">
                <a:latin typeface="Arial" charset="0"/>
                <a:cs typeface="Arial" charset="0"/>
              </a:rPr>
              <a:t>Note that in this incident the Finance and Administration functions were not needed.  Sections are only established if needed.</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Explain that although there are no hard-and-fast rules, it is important to remember that:  </a:t>
            </a:r>
          </a:p>
          <a:p>
            <a:pPr lvl="1" eaLnBrk="1" hangingPunct="1"/>
            <a:r>
              <a:rPr smtClean="0">
                <a:latin typeface="Arial" charset="0"/>
                <a:cs typeface="Arial" charset="0"/>
              </a:rPr>
              <a:t>Only functions/positions that are necessary are filled.</a:t>
            </a:r>
          </a:p>
          <a:p>
            <a:pPr lvl="1" eaLnBrk="1" hangingPunct="1"/>
            <a:r>
              <a:rPr smtClean="0">
                <a:latin typeface="Arial" charset="0"/>
                <a:cs typeface="Arial" charset="0"/>
              </a:rPr>
              <a:t>Each activated element must have a person in charge.</a:t>
            </a:r>
          </a:p>
          <a:p>
            <a:pPr lvl="1" eaLnBrk="1" hangingPunct="1"/>
            <a:r>
              <a:rPr smtClean="0">
                <a:latin typeface="Arial" charset="0"/>
                <a:cs typeface="Arial" charset="0"/>
              </a:rPr>
              <a:t>An effective span of control must be maintained.</a:t>
            </a:r>
          </a:p>
          <a:p>
            <a:pPr eaLnBrk="1" hangingPunct="1">
              <a:spcBef>
                <a:spcPct val="0"/>
              </a:spcBef>
            </a:pPr>
            <a:endParaRPr lang="en-US" smtClean="0">
              <a:latin typeface="Arial" charset="0"/>
              <a:cs typeface="Arial" charset="0"/>
            </a:endParaRPr>
          </a:p>
        </p:txBody>
      </p:sp>
      <p:sp>
        <p:nvSpPr>
          <p:cNvPr id="13210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21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FA6756DB-AAFA-41EF-B5E7-EBC77BADBBB1}" type="slidenum">
              <a:rPr lang="en-US" smtClean="0"/>
              <a:pPr eaLnBrk="1" hangingPunct="1"/>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Refer the participants to the visual.  Note that as demonstrated in the lost child scenario, as complexity increases, resources must increase, requiring an organization with additional levels of supervision.  </a:t>
            </a:r>
          </a:p>
        </p:txBody>
      </p:sp>
      <p:sp>
        <p:nvSpPr>
          <p:cNvPr id="13312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312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48B9AD27-5FA7-452A-B57E-0D67B6247BC9}" type="slidenum">
              <a:rPr lang="en-US" smtClean="0"/>
              <a:pPr eaLnBrk="1" hangingPunct="1"/>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Ask the participants to identify the factors that may affect the complexity of an incident.  If not mentioned, add any of the following relevant factors:</a:t>
            </a:r>
          </a:p>
          <a:p>
            <a:pPr lvl="1" eaLnBrk="1" hangingPunct="1"/>
            <a:r>
              <a:rPr smtClean="0">
                <a:latin typeface="Arial" charset="0"/>
                <a:cs typeface="Arial" charset="0"/>
              </a:rPr>
              <a:t>Impacts to life, property, and the economy</a:t>
            </a:r>
          </a:p>
          <a:p>
            <a:pPr lvl="1" eaLnBrk="1" hangingPunct="1"/>
            <a:r>
              <a:rPr smtClean="0">
                <a:latin typeface="Arial" charset="0"/>
                <a:cs typeface="Arial" charset="0"/>
              </a:rPr>
              <a:t>Community and responder safety</a:t>
            </a:r>
          </a:p>
          <a:p>
            <a:pPr lvl="1" eaLnBrk="1" hangingPunct="1"/>
            <a:r>
              <a:rPr smtClean="0">
                <a:latin typeface="Arial" charset="0"/>
                <a:cs typeface="Arial" charset="0"/>
              </a:rPr>
              <a:t>Potential hazardous materials </a:t>
            </a:r>
          </a:p>
          <a:p>
            <a:pPr lvl="1" eaLnBrk="1" hangingPunct="1"/>
            <a:r>
              <a:rPr smtClean="0">
                <a:latin typeface="Arial" charset="0"/>
                <a:cs typeface="Arial" charset="0"/>
              </a:rPr>
              <a:t>Weather and other environmental influences</a:t>
            </a:r>
          </a:p>
          <a:p>
            <a:pPr lvl="1" eaLnBrk="1" hangingPunct="1"/>
            <a:r>
              <a:rPr smtClean="0">
                <a:latin typeface="Arial" charset="0"/>
                <a:cs typeface="Arial" charset="0"/>
              </a:rPr>
              <a:t>Likelihood of cascading events (events that trigger other events)</a:t>
            </a:r>
          </a:p>
          <a:p>
            <a:pPr lvl="1" eaLnBrk="1" hangingPunct="1"/>
            <a:r>
              <a:rPr smtClean="0">
                <a:latin typeface="Arial" charset="0"/>
                <a:cs typeface="Arial" charset="0"/>
              </a:rPr>
              <a:t>Potential crime scene (including terrorism)</a:t>
            </a:r>
          </a:p>
          <a:p>
            <a:pPr lvl="1" eaLnBrk="1" hangingPunct="1"/>
            <a:r>
              <a:rPr smtClean="0">
                <a:latin typeface="Arial" charset="0"/>
                <a:cs typeface="Arial" charset="0"/>
              </a:rPr>
              <a:t>Political sensitivity, external influences, and media relations</a:t>
            </a:r>
          </a:p>
          <a:p>
            <a:pPr lvl="1" eaLnBrk="1" hangingPunct="1"/>
            <a:r>
              <a:rPr smtClean="0">
                <a:latin typeface="Arial" charset="0"/>
                <a:cs typeface="Arial" charset="0"/>
              </a:rPr>
              <a:t>Area involved, jurisdictional boundaries</a:t>
            </a:r>
          </a:p>
          <a:p>
            <a:pPr lvl="1" eaLnBrk="1" hangingPunct="1"/>
            <a:r>
              <a:rPr smtClean="0">
                <a:latin typeface="Arial" charset="0"/>
                <a:cs typeface="Arial" charset="0"/>
              </a:rPr>
              <a:t>Availability of resources</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3414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41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E76FFA5F-0E36-4151-B9F4-FCB446873746}" type="slidenum">
              <a:rPr lang="en-US" smtClean="0"/>
              <a:pPr eaLnBrk="1" hangingPunct="1"/>
              <a:t>39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xfrm>
            <a:off x="686098" y="4572001"/>
            <a:ext cx="5715000" cy="441929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mtClean="0">
                <a:latin typeface="Arial" charset="0"/>
                <a:cs typeface="Arial" charset="0"/>
              </a:rPr>
              <a:t>Elaborate on the points on the visual using the information below: </a:t>
            </a:r>
          </a:p>
          <a:p>
            <a:pPr lvl="1" eaLnBrk="1" hangingPunct="1">
              <a:lnSpc>
                <a:spcPct val="90000"/>
              </a:lnSpc>
            </a:pPr>
            <a:r>
              <a:rPr b="1" smtClean="0">
                <a:latin typeface="Arial" charset="0"/>
                <a:cs typeface="Arial" charset="0"/>
              </a:rPr>
              <a:t>The Incident Command System, or ICS, is a standardized, on-scene, all-hazards incident management concept.  </a:t>
            </a:r>
            <a:r>
              <a:rPr smtClean="0">
                <a:latin typeface="Arial" charset="0"/>
                <a:cs typeface="Arial" charset="0"/>
              </a:rPr>
              <a:t>ICS allows its users to adopt an integrated organizational structure to match the complexities and demands of single or multiple incidents without being hindered by jurisdictional boundaries.</a:t>
            </a:r>
          </a:p>
          <a:p>
            <a:pPr lvl="1" eaLnBrk="1" hangingPunct="1">
              <a:lnSpc>
                <a:spcPct val="90000"/>
              </a:lnSpc>
            </a:pPr>
            <a:r>
              <a:rPr b="1" smtClean="0">
                <a:latin typeface="Arial" charset="0"/>
                <a:cs typeface="Arial" charset="0"/>
              </a:rPr>
              <a:t>ICS has considerable internal flexibility.</a:t>
            </a:r>
            <a:r>
              <a:rPr smtClean="0">
                <a:latin typeface="Arial" charset="0"/>
                <a:cs typeface="Arial" charset="0"/>
              </a:rPr>
              <a:t>  It can grow or shrink to meet different needs.  This flexibility makes it a very cost-effective and efficient management approach for both small and large situations. </a:t>
            </a:r>
            <a:br>
              <a:rPr smtClean="0">
                <a:latin typeface="Arial" charset="0"/>
                <a:cs typeface="Arial" charset="0"/>
              </a:rPr>
            </a:br>
            <a:endParaRPr smtClean="0">
              <a:latin typeface="Arial" charset="0"/>
              <a:cs typeface="Arial" charset="0"/>
            </a:endParaRPr>
          </a:p>
          <a:p>
            <a:pPr eaLnBrk="1" hangingPunct="1">
              <a:lnSpc>
                <a:spcPct val="90000"/>
              </a:lnSpc>
              <a:spcBef>
                <a:spcPct val="0"/>
              </a:spcBef>
            </a:pPr>
            <a:r>
              <a:rPr lang="en-US" smtClean="0">
                <a:latin typeface="Arial" charset="0"/>
                <a:cs typeface="Arial" charset="0"/>
              </a:rPr>
              <a:t>Briefly cover the development of ICS. </a:t>
            </a:r>
          </a:p>
          <a:p>
            <a:pPr lvl="1" eaLnBrk="1" hangingPunct="1">
              <a:lnSpc>
                <a:spcPct val="90000"/>
              </a:lnSpc>
            </a:pPr>
            <a:r>
              <a:rPr smtClean="0">
                <a:latin typeface="Arial" charset="0"/>
                <a:cs typeface="Arial" charset="0"/>
              </a:rPr>
              <a:t>ICS was developed in the 1970s following a series of catastrophic fires in California's urban/wildland interface.</a:t>
            </a:r>
            <a:r>
              <a:rPr b="1" smtClean="0">
                <a:latin typeface="Arial" charset="0"/>
                <a:cs typeface="Arial" charset="0"/>
              </a:rPr>
              <a:t> </a:t>
            </a:r>
            <a:r>
              <a:rPr smtClean="0">
                <a:latin typeface="Arial" charset="0"/>
                <a:cs typeface="Arial" charset="0"/>
              </a:rPr>
              <a:t> Property damage ran into the millions, and many people died or were injured.  The personnel assigned to determine the causes of this disaster studied the case histories and discovered that response problems could rarely be attributed to lack of resources or failure of tactics. </a:t>
            </a:r>
          </a:p>
          <a:p>
            <a:pPr lvl="1" eaLnBrk="1" hangingPunct="1">
              <a:lnSpc>
                <a:spcPct val="90000"/>
              </a:lnSpc>
            </a:pPr>
            <a:r>
              <a:rPr smtClean="0">
                <a:latin typeface="Arial" charset="0"/>
                <a:cs typeface="Arial" charset="0"/>
              </a:rPr>
              <a:t>Surprisingly, studies found that response problems were far more likely to result from </a:t>
            </a:r>
            <a:r>
              <a:rPr u="sng" smtClean="0">
                <a:latin typeface="Arial" charset="0"/>
                <a:cs typeface="Arial" charset="0"/>
              </a:rPr>
              <a:t>inadequate management</a:t>
            </a:r>
            <a:r>
              <a:rPr smtClean="0">
                <a:latin typeface="Arial" charset="0"/>
                <a:cs typeface="Arial" charset="0"/>
              </a:rPr>
              <a:t> than from any other single reason.  Weaknesses in incident management were often due to:</a:t>
            </a:r>
          </a:p>
          <a:p>
            <a:pPr lvl="2" eaLnBrk="1" hangingPunct="1">
              <a:lnSpc>
                <a:spcPct val="90000"/>
              </a:lnSpc>
            </a:pPr>
            <a:r>
              <a:rPr smtClean="0">
                <a:latin typeface="Arial" charset="0"/>
                <a:cs typeface="Arial" charset="0"/>
              </a:rPr>
              <a:t>Lack of accountability, including unclear chains of command and supervision. </a:t>
            </a:r>
          </a:p>
          <a:p>
            <a:pPr lvl="2" eaLnBrk="1" hangingPunct="1">
              <a:lnSpc>
                <a:spcPct val="90000"/>
              </a:lnSpc>
            </a:pPr>
            <a:r>
              <a:rPr smtClean="0">
                <a:latin typeface="Arial" charset="0"/>
                <a:cs typeface="Arial" charset="0"/>
              </a:rPr>
              <a:t>Poor communication due to both inefficient uses of available communications systems and conflicting codes and terminology. </a:t>
            </a:r>
          </a:p>
          <a:p>
            <a:pPr lvl="2" eaLnBrk="1" hangingPunct="1">
              <a:lnSpc>
                <a:spcPct val="90000"/>
              </a:lnSpc>
            </a:pPr>
            <a:r>
              <a:rPr smtClean="0">
                <a:latin typeface="Arial" charset="0"/>
                <a:cs typeface="Arial" charset="0"/>
              </a:rPr>
              <a:t>Lack of an orderly, systematic planning process. </a:t>
            </a:r>
          </a:p>
          <a:p>
            <a:pPr lvl="2" eaLnBrk="1" hangingPunct="1">
              <a:lnSpc>
                <a:spcPct val="90000"/>
              </a:lnSpc>
            </a:pPr>
            <a:r>
              <a:rPr smtClean="0">
                <a:latin typeface="Arial" charset="0"/>
                <a:cs typeface="Arial" charset="0"/>
              </a:rPr>
              <a:t>No common, flexible, predesigned management structure that enables commanders to delegate responsibilities and manage workloads efficiently. </a:t>
            </a:r>
          </a:p>
          <a:p>
            <a:pPr lvl="2" eaLnBrk="1" hangingPunct="1">
              <a:lnSpc>
                <a:spcPct val="90000"/>
              </a:lnSpc>
            </a:pPr>
            <a:r>
              <a:rPr smtClean="0">
                <a:latin typeface="Arial" charset="0"/>
                <a:cs typeface="Arial" charset="0"/>
              </a:rPr>
              <a:t>No predefined methods to integrate interagency requirements into the management structure and planning process effectively. </a:t>
            </a:r>
          </a:p>
          <a:p>
            <a:pPr eaLnBrk="1" hangingPunct="1">
              <a:lnSpc>
                <a:spcPct val="90000"/>
              </a:lnSpc>
              <a:spcBef>
                <a:spcPct val="0"/>
              </a:spcBef>
            </a:pPr>
            <a:endParaRPr lang="en-US" smtClean="0">
              <a:latin typeface="Arial" charset="0"/>
              <a:cs typeface="Arial" charset="0"/>
            </a:endParaRPr>
          </a:p>
          <a:p>
            <a:pPr eaLnBrk="1" hangingPunct="1">
              <a:lnSpc>
                <a:spcPct val="90000"/>
              </a:lnSpc>
              <a:spcBef>
                <a:spcPct val="0"/>
              </a:spcBef>
            </a:pPr>
            <a:r>
              <a:rPr lang="en-US" smtClean="0">
                <a:latin typeface="Arial" charset="0"/>
                <a:cs typeface="Arial" charset="0"/>
              </a:rPr>
              <a:t>Point out that a poorly managed incident response can be devastating to our economy and our health and safety.  </a:t>
            </a:r>
          </a:p>
          <a:p>
            <a:pPr eaLnBrk="1" hangingPunct="1">
              <a:lnSpc>
                <a:spcPct val="90000"/>
              </a:lnSpc>
              <a:spcBef>
                <a:spcPct val="0"/>
              </a:spcBef>
            </a:pPr>
            <a:endParaRPr lang="en-US" smtClean="0">
              <a:latin typeface="Arial" charset="0"/>
              <a:cs typeface="Arial" charset="0"/>
            </a:endParaRPr>
          </a:p>
          <a:p>
            <a:pPr eaLnBrk="1" hangingPunct="1">
              <a:lnSpc>
                <a:spcPct val="90000"/>
              </a:lnSpc>
              <a:spcBef>
                <a:spcPct val="0"/>
              </a:spcBef>
            </a:pPr>
            <a:endParaRPr lang="en-US" smtClean="0">
              <a:latin typeface="Arial" charset="0"/>
              <a:cs typeface="Arial" charset="0"/>
            </a:endParaRPr>
          </a:p>
        </p:txBody>
      </p:sp>
      <p:sp>
        <p:nvSpPr>
          <p:cNvPr id="9830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983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912EE536-EE80-4503-AA2B-6607A758A92D}" type="slidenum">
              <a:rPr lang="en-US" smtClean="0"/>
              <a:pPr eaLnBrk="1" hangingPunct="1"/>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4"/>
          <p:cNvSpPr>
            <a:spLocks noGrp="1" noRot="1" noChangeAspect="1" noChangeArrowheads="1" noTextEdit="1"/>
          </p:cNvSpPr>
          <p:nvPr>
            <p:ph type="sldImg"/>
          </p:nvPr>
        </p:nvSpPr>
        <p:spPr bwMode="auto">
          <a:xfrm>
            <a:off x="1180208" y="509513"/>
            <a:ext cx="4573488" cy="348645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Tell the group that management by objectives is another key ICS feature.  Emphasize these key points:</a:t>
            </a:r>
          </a:p>
          <a:p>
            <a:pPr lvl="1" eaLnBrk="1" hangingPunct="1"/>
            <a:r>
              <a:rPr smtClean="0">
                <a:latin typeface="Arial" charset="0"/>
                <a:cs typeface="Arial" charset="0"/>
              </a:rPr>
              <a:t>ICS is managed by objectives.</a:t>
            </a:r>
          </a:p>
          <a:p>
            <a:pPr lvl="1" eaLnBrk="1" hangingPunct="1"/>
            <a:r>
              <a:rPr smtClean="0">
                <a:latin typeface="Arial" charset="0"/>
                <a:cs typeface="Arial" charset="0"/>
              </a:rPr>
              <a:t>Objectives are communicated throughout the entire ICS organization.</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Tell participants that the steps for establishing incident objectives include:  </a:t>
            </a:r>
          </a:p>
          <a:p>
            <a:pPr lvl="1" eaLnBrk="1" hangingPunct="1"/>
            <a:r>
              <a:rPr smtClean="0">
                <a:latin typeface="Arial" charset="0"/>
                <a:cs typeface="Arial" charset="0"/>
              </a:rPr>
              <a:t>Step 1:  Understand agency policy and direction. </a:t>
            </a:r>
          </a:p>
          <a:p>
            <a:pPr lvl="1" eaLnBrk="1" hangingPunct="1"/>
            <a:r>
              <a:rPr smtClean="0">
                <a:latin typeface="Arial" charset="0"/>
                <a:cs typeface="Arial" charset="0"/>
              </a:rPr>
              <a:t>Step 2:  Assess incident situation. </a:t>
            </a:r>
          </a:p>
          <a:p>
            <a:pPr lvl="1" eaLnBrk="1" hangingPunct="1"/>
            <a:r>
              <a:rPr smtClean="0">
                <a:latin typeface="Arial" charset="0"/>
                <a:cs typeface="Arial" charset="0"/>
              </a:rPr>
              <a:t>Step 3:  Establish incident objectives.</a:t>
            </a:r>
          </a:p>
          <a:p>
            <a:pPr lvl="1" eaLnBrk="1" hangingPunct="1"/>
            <a:r>
              <a:rPr smtClean="0">
                <a:latin typeface="Arial" charset="0"/>
                <a:cs typeface="Arial" charset="0"/>
              </a:rPr>
              <a:t>Step 4:  Select appropriate strategy or strategies to achieve objectives.</a:t>
            </a:r>
          </a:p>
          <a:p>
            <a:pPr lvl="1" eaLnBrk="1" hangingPunct="1"/>
            <a:r>
              <a:rPr smtClean="0">
                <a:latin typeface="Arial" charset="0"/>
                <a:cs typeface="Arial" charset="0"/>
              </a:rPr>
              <a:t>Step 5:  Perform tactical direction.</a:t>
            </a:r>
          </a:p>
          <a:p>
            <a:pPr lvl="1" eaLnBrk="1" hangingPunct="1"/>
            <a:r>
              <a:rPr smtClean="0">
                <a:latin typeface="Arial" charset="0"/>
                <a:cs typeface="Arial" charset="0"/>
              </a:rPr>
              <a:t>Step 6:  Provide necessary followup.</a:t>
            </a:r>
          </a:p>
          <a:p>
            <a:pPr lvl="1" eaLnBrk="1" hangingPunct="1"/>
            <a:endParaRPr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3517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517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CA265903-049A-4D24-AE49-F7C0E8A452DB}" type="slidenum">
              <a:rPr lang="en-US" smtClean="0"/>
              <a:pPr eaLnBrk="1" hangingPunct="1"/>
              <a:t>40</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the Incident Commander develops incident objectives—the statement of what is to be accomplished on the incident.  Not all incident objectives have the same importance.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Incident objectives can be prioritized using the following simple “LIP” mnemonic: </a:t>
            </a:r>
          </a:p>
          <a:p>
            <a:pPr lvl="1" eaLnBrk="1" hangingPunct="1"/>
            <a:r>
              <a:rPr b="1" smtClean="0">
                <a:latin typeface="Arial" charset="0"/>
                <a:cs typeface="Arial" charset="0"/>
              </a:rPr>
              <a:t>Life Safety:</a:t>
            </a:r>
            <a:r>
              <a:rPr smtClean="0">
                <a:latin typeface="Arial" charset="0"/>
                <a:cs typeface="Arial" charset="0"/>
              </a:rPr>
              <a:t>  Objectives that deal with immediate threats to the safety of the public and responders are the first priority. </a:t>
            </a:r>
          </a:p>
          <a:p>
            <a:pPr lvl="1" eaLnBrk="1" hangingPunct="1"/>
            <a:r>
              <a:rPr b="1" smtClean="0">
                <a:latin typeface="Arial" charset="0"/>
                <a:cs typeface="Arial" charset="0"/>
              </a:rPr>
              <a:t>Incident Stabilization:</a:t>
            </a:r>
            <a:r>
              <a:rPr smtClean="0">
                <a:latin typeface="Arial" charset="0"/>
                <a:cs typeface="Arial" charset="0"/>
              </a:rPr>
              <a:t>  Objectives that contain the incident to keep it from expanding and objectives that control the incident to eliminate or mitigate the cause are the second priority. </a:t>
            </a:r>
          </a:p>
          <a:p>
            <a:pPr lvl="1" eaLnBrk="1" hangingPunct="1"/>
            <a:r>
              <a:rPr b="1" smtClean="0">
                <a:latin typeface="Arial" charset="0"/>
                <a:cs typeface="Arial" charset="0"/>
              </a:rPr>
              <a:t>Property/Environmental Conservation:</a:t>
            </a:r>
            <a:r>
              <a:rPr smtClean="0">
                <a:latin typeface="Arial" charset="0"/>
                <a:cs typeface="Arial" charset="0"/>
              </a:rPr>
              <a:t>  Objectives that deal with issues of protecting public and private property and the environment are the third priority.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Explain that incident objectives are not necessarily completed in sequence determined by priority.  It may be necessary to complete an objective related to incident stabilization before a life safety objective can be completed.  Using the LIP mnemonic helps prioritize incident objectives.  This device can also be used to prioritize multiple incidents, with those incidents with significant life safety issues being given a higher priority than those with lesser or no life safety issues.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Ask the participants for examples of each type of priority.  Present examples based on your experience.</a:t>
            </a:r>
          </a:p>
          <a:p>
            <a:pPr eaLnBrk="1" hangingPunct="1">
              <a:spcBef>
                <a:spcPct val="0"/>
              </a:spcBef>
            </a:pPr>
            <a:endParaRPr lang="en-US" smtClean="0">
              <a:latin typeface="Arial" charset="0"/>
              <a:cs typeface="Arial" charset="0"/>
            </a:endParaRPr>
          </a:p>
        </p:txBody>
      </p:sp>
      <p:sp>
        <p:nvSpPr>
          <p:cNvPr id="13619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61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746DE130-A0B2-4E32-B26E-97B3E6A9DBA0}" type="slidenum">
              <a:rPr lang="en-US" smtClean="0"/>
              <a:pPr eaLnBrk="1" hangingPunct="1"/>
              <a:t>41</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Present the following key points:</a:t>
            </a:r>
          </a:p>
          <a:p>
            <a:pPr lvl="1" eaLnBrk="1" hangingPunct="1"/>
            <a:r>
              <a:rPr smtClean="0">
                <a:latin typeface="Arial" charset="0"/>
                <a:cs typeface="Arial" charset="0"/>
              </a:rPr>
              <a:t>Every incident, large or small, requires some form of an Incident Action Plan (IAP).  For most incidents that are small, the IAP is developed by the Incident Commander and verbally passed on to subordinates and assigned resources.</a:t>
            </a:r>
          </a:p>
          <a:p>
            <a:pPr lvl="1" eaLnBrk="1" hangingPunct="1"/>
            <a:r>
              <a:rPr smtClean="0">
                <a:latin typeface="Arial" charset="0"/>
                <a:cs typeface="Arial" charset="0"/>
              </a:rPr>
              <a:t>The operational period is the period of time scheduled for completion of a given set of actions called for in the IAP.  The length of the period is determined by the Incident Commander and may be as short as 1 hour or as long as 24 hours, or even multiple days.</a:t>
            </a:r>
          </a:p>
          <a:p>
            <a:pPr lvl="1" eaLnBrk="1" hangingPunct="1"/>
            <a:r>
              <a:rPr smtClean="0">
                <a:latin typeface="Arial" charset="0"/>
                <a:cs typeface="Arial" charset="0"/>
              </a:rPr>
              <a:t>As incidents grow in size or complexity and/or as other agencies and resources are added, it is important to document vital information pertaining to the plan of action for the incident.</a:t>
            </a:r>
          </a:p>
          <a:p>
            <a:pPr lvl="1" eaLnBrk="1" hangingPunct="1"/>
            <a:r>
              <a:rPr smtClean="0">
                <a:latin typeface="Arial" charset="0"/>
                <a:cs typeface="Arial" charset="0"/>
              </a:rPr>
              <a:t>On large incidents, preparation of a written IAP is accomplished within the Planning Section.  The Incident Commander establishes the objectives and strategy, based on needs of the incident and policy and guidance from the Executive/Senior Official.</a:t>
            </a:r>
          </a:p>
          <a:p>
            <a:pPr lvl="1" eaLnBrk="1" hangingPunct="1"/>
            <a:r>
              <a:rPr smtClean="0">
                <a:latin typeface="Arial" charset="0"/>
                <a:cs typeface="Arial" charset="0"/>
              </a:rPr>
              <a:t>The Incident Commander will hold a planning meeting involving, at a minimum, the General and Command Staffs.  The planning meeting is key to developing an effective Incident Action Plan.</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Note that an IAP covers an operational period and includes:</a:t>
            </a:r>
          </a:p>
          <a:p>
            <a:pPr lvl="1" eaLnBrk="1" hangingPunct="1"/>
            <a:r>
              <a:rPr smtClean="0">
                <a:latin typeface="Arial" charset="0"/>
                <a:cs typeface="Arial" charset="0"/>
              </a:rPr>
              <a:t>What must be done.</a:t>
            </a:r>
          </a:p>
          <a:p>
            <a:pPr lvl="1" eaLnBrk="1" hangingPunct="1"/>
            <a:r>
              <a:rPr smtClean="0">
                <a:latin typeface="Arial" charset="0"/>
                <a:cs typeface="Arial" charset="0"/>
              </a:rPr>
              <a:t>Who is responsible.</a:t>
            </a:r>
          </a:p>
          <a:p>
            <a:pPr lvl="1" eaLnBrk="1" hangingPunct="1"/>
            <a:r>
              <a:rPr smtClean="0">
                <a:latin typeface="Arial" charset="0"/>
                <a:cs typeface="Arial" charset="0"/>
              </a:rPr>
              <a:t>How information will be communicated.</a:t>
            </a:r>
          </a:p>
          <a:p>
            <a:pPr lvl="1" eaLnBrk="1" hangingPunct="1"/>
            <a:r>
              <a:rPr smtClean="0">
                <a:latin typeface="Arial" charset="0"/>
                <a:cs typeface="Arial" charset="0"/>
              </a:rPr>
              <a:t>What should be done if someone is injured.</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3722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72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394C4BA3-65FC-48C8-AF73-2FF6006242BC}" type="slidenum">
              <a:rPr lang="en-US" smtClean="0"/>
              <a:pPr eaLnBrk="1" hangingPunct="1"/>
              <a:t>42</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in ICS, resources are defined as personnel, teams, equipment, supplies, and facilities.  Explain that ICS identifies resources as tactical or support resources.  Provide the following definitions:</a:t>
            </a:r>
          </a:p>
          <a:p>
            <a:pPr lvl="1" eaLnBrk="1" hangingPunct="1"/>
            <a:r>
              <a:rPr smtClean="0">
                <a:latin typeface="Arial" charset="0"/>
                <a:cs typeface="Arial" charset="0"/>
              </a:rPr>
              <a:t>Tactical Resources:  Personnel and major items of equipment used in the operation.</a:t>
            </a:r>
          </a:p>
          <a:p>
            <a:pPr lvl="1" eaLnBrk="1" hangingPunct="1"/>
            <a:r>
              <a:rPr smtClean="0">
                <a:latin typeface="Arial" charset="0"/>
                <a:cs typeface="Arial" charset="0"/>
              </a:rPr>
              <a:t>Support Resources:  All other resources required to support the incident (e.g., food, communications equipment, supplies).</a:t>
            </a:r>
          </a:p>
          <a:p>
            <a:pPr eaLnBrk="1" hangingPunct="1">
              <a:spcBef>
                <a:spcPct val="0"/>
              </a:spcBef>
            </a:pP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Present the following key points:</a:t>
            </a:r>
          </a:p>
          <a:p>
            <a:pPr lvl="1" eaLnBrk="1" hangingPunct="1"/>
            <a:r>
              <a:rPr smtClean="0">
                <a:latin typeface="Arial" charset="0"/>
                <a:cs typeface="Arial" charset="0"/>
              </a:rPr>
              <a:t>Resources at an incident must be managed effectively.  Maintaining an accurate and up-to-date picture of resource utilization is a critical component of incident management.  </a:t>
            </a:r>
          </a:p>
          <a:p>
            <a:pPr lvl="1" eaLnBrk="1" hangingPunct="1"/>
            <a:r>
              <a:rPr smtClean="0">
                <a:latin typeface="Arial" charset="0"/>
                <a:cs typeface="Arial" charset="0"/>
              </a:rPr>
              <a:t>Resource management includes processes for:</a:t>
            </a:r>
          </a:p>
          <a:p>
            <a:pPr lvl="2" eaLnBrk="1" hangingPunct="1"/>
            <a:r>
              <a:rPr smtClean="0">
                <a:latin typeface="Arial" charset="0"/>
                <a:cs typeface="Arial" charset="0"/>
              </a:rPr>
              <a:t>Categorizing resources. </a:t>
            </a:r>
          </a:p>
          <a:p>
            <a:pPr lvl="2" eaLnBrk="1" hangingPunct="1"/>
            <a:r>
              <a:rPr smtClean="0">
                <a:latin typeface="Arial" charset="0"/>
                <a:cs typeface="Arial" charset="0"/>
              </a:rPr>
              <a:t>Ordering resources. </a:t>
            </a:r>
          </a:p>
          <a:p>
            <a:pPr lvl="2" eaLnBrk="1" hangingPunct="1"/>
            <a:r>
              <a:rPr smtClean="0">
                <a:latin typeface="Arial" charset="0"/>
                <a:cs typeface="Arial" charset="0"/>
              </a:rPr>
              <a:t>Dispatching resources. </a:t>
            </a:r>
          </a:p>
          <a:p>
            <a:pPr lvl="2" eaLnBrk="1" hangingPunct="1"/>
            <a:r>
              <a:rPr smtClean="0">
                <a:latin typeface="Arial" charset="0"/>
                <a:cs typeface="Arial" charset="0"/>
              </a:rPr>
              <a:t>Tracking resources.  Resources are tracked as follows:</a:t>
            </a:r>
          </a:p>
          <a:p>
            <a:pPr lvl="3" eaLnBrk="1" hangingPunct="1"/>
            <a:r>
              <a:rPr b="1" smtClean="0">
                <a:latin typeface="Arial" charset="0"/>
                <a:cs typeface="Arial" charset="0"/>
              </a:rPr>
              <a:t>Assigned</a:t>
            </a:r>
            <a:r>
              <a:rPr smtClean="0">
                <a:latin typeface="Arial" charset="0"/>
                <a:cs typeface="Arial" charset="0"/>
              </a:rPr>
              <a:t> - Currently working on an assignment under the direction of a supervisor</a:t>
            </a:r>
          </a:p>
          <a:p>
            <a:pPr lvl="3" eaLnBrk="1" hangingPunct="1"/>
            <a:r>
              <a:rPr b="1" smtClean="0">
                <a:latin typeface="Arial" charset="0"/>
                <a:cs typeface="Arial" charset="0"/>
              </a:rPr>
              <a:t>Available</a:t>
            </a:r>
            <a:r>
              <a:rPr smtClean="0">
                <a:latin typeface="Arial" charset="0"/>
                <a:cs typeface="Arial" charset="0"/>
              </a:rPr>
              <a:t> - Ready for immediate assignment and has been issued all required equipment</a:t>
            </a:r>
          </a:p>
          <a:p>
            <a:pPr lvl="3" eaLnBrk="1" hangingPunct="1"/>
            <a:r>
              <a:rPr b="1" smtClean="0">
                <a:latin typeface="Arial" charset="0"/>
                <a:cs typeface="Arial" charset="0"/>
              </a:rPr>
              <a:t>Out of Service</a:t>
            </a:r>
            <a:r>
              <a:rPr smtClean="0">
                <a:latin typeface="Arial" charset="0"/>
                <a:cs typeface="Arial" charset="0"/>
              </a:rPr>
              <a:t> - Not available or ready to be assigned (e.g., maintenance issues, rest periods)</a:t>
            </a:r>
          </a:p>
          <a:p>
            <a:pPr lvl="2" eaLnBrk="1" hangingPunct="1"/>
            <a:r>
              <a:rPr smtClean="0">
                <a:latin typeface="Arial" charset="0"/>
                <a:cs typeface="Arial" charset="0"/>
              </a:rPr>
              <a:t>Recovering resources.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Point out that resource management also includes processes for reimbursement for resources, as appropriate.</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3824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82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FEEE10DA-3439-4A45-B2F7-C59C6EA0757D}" type="slidenum">
              <a:rPr lang="en-US" smtClean="0"/>
              <a:pPr eaLnBrk="1" hangingPunct="1"/>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to the group that another important feature of ICS is the use of integrated communications.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Summarize the following key points:</a:t>
            </a:r>
          </a:p>
          <a:p>
            <a:pPr lvl="1" eaLnBrk="1" hangingPunct="1"/>
            <a:r>
              <a:rPr smtClean="0">
                <a:latin typeface="Arial" charset="0"/>
                <a:cs typeface="Arial" charset="0"/>
              </a:rPr>
              <a:t>Effective emergency management and incident response activities rely upon flexible communications and information systems that provide a common operating picture to emergency management/response personnel and their affiliated organizations.</a:t>
            </a:r>
          </a:p>
          <a:p>
            <a:pPr lvl="1" eaLnBrk="1" hangingPunct="1"/>
            <a:r>
              <a:rPr smtClean="0">
                <a:latin typeface="Arial" charset="0"/>
                <a:cs typeface="Arial" charset="0"/>
              </a:rPr>
              <a:t>Establishing and maintaining a common operating picture and ensuring accessibility and interoperability are the principal goals of the Communications and Information Management component of NIMS. </a:t>
            </a:r>
          </a:p>
          <a:p>
            <a:pPr lvl="1" eaLnBrk="1" hangingPunct="1"/>
            <a:r>
              <a:rPr smtClean="0">
                <a:latin typeface="Arial" charset="0"/>
                <a:cs typeface="Arial" charset="0"/>
              </a:rPr>
              <a:t>Properly planned, established, and utilized communications enable the dissemination of information among and between command and support elements and, as appropriate, cooperating agencies and organizations.</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Explain that incident communications are facilitated through the development and use of common communications plans and interoperable communications equipment, processes, standards, and architectures.  This integrated approach links the operational and support units of the various organizations involved during an incident, which is necessary to maintain communications connectivity and situational awareness.  Planning for communications and information management must address the incident-related policies and equipment, systems, standards, and training necessary to achieve integrated communications.</a:t>
            </a:r>
          </a:p>
        </p:txBody>
      </p:sp>
      <p:sp>
        <p:nvSpPr>
          <p:cNvPr id="13926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392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6C25F6AF-A89D-49F2-ACA8-617936C8E847}" type="slidenum">
              <a:rPr lang="en-US" smtClean="0"/>
              <a:pPr eaLnBrk="1" hangingPunct="1"/>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Review the following incidents in order to point out the importance of interoperability:</a:t>
            </a:r>
          </a:p>
          <a:p>
            <a:pPr lvl="1" eaLnBrk="1" hangingPunct="1"/>
            <a:r>
              <a:rPr u="sng" smtClean="0">
                <a:latin typeface="Arial" charset="0"/>
                <a:cs typeface="Arial" charset="0"/>
              </a:rPr>
              <a:t>January 13, 1982</a:t>
            </a:r>
            <a:r>
              <a:rPr smtClean="0">
                <a:latin typeface="Arial" charset="0"/>
                <a:cs typeface="Arial" charset="0"/>
              </a:rPr>
              <a:t>:  Air Florida Flight 90 crashed into the 14th Street Bridge in Washington, DC, during a snowstorm.  More than 70 people lost their lives.  Police, fire, and EMS crews responded quickly to the scene but discovered that they couldn't coordinate their efforts because they couldn't talk to each other by radio.</a:t>
            </a:r>
          </a:p>
          <a:p>
            <a:pPr lvl="1" eaLnBrk="1" hangingPunct="1"/>
            <a:r>
              <a:rPr u="sng" smtClean="0">
                <a:latin typeface="Arial" charset="0"/>
                <a:cs typeface="Arial" charset="0"/>
              </a:rPr>
              <a:t>September 11, 2001</a:t>
            </a:r>
            <a:r>
              <a:rPr smtClean="0">
                <a:latin typeface="Arial" charset="0"/>
                <a:cs typeface="Arial" charset="0"/>
              </a:rPr>
              <a:t>:  When American Airlines Flight 77 crashed into the Pentagon, 900 users from 50 different agencies were able to communicate with one another.  Response agencies had learned an invaluable lesson from the Air Florida tragedy.  Washington-area agencies had instituted a formal Incident Command System for large emergencies before the attack, so the chain of command was clear.</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The Public Safety Wireless Network Program, a joint effort sponsored by the U.S. Departments of Justice and the Treasury, issued a report titled, “Answering the Call:  Communications Lessons Learned from the Pentagon Attack.”  The report noted that:</a:t>
            </a:r>
          </a:p>
          <a:p>
            <a:pPr eaLnBrk="1" hangingPunct="1">
              <a:spcBef>
                <a:spcPct val="0"/>
              </a:spcBef>
            </a:pPr>
            <a:endParaRPr lang="en-US" smtClean="0">
              <a:latin typeface="Arial" charset="0"/>
              <a:cs typeface="Arial" charset="0"/>
            </a:endParaRPr>
          </a:p>
          <a:p>
            <a:pPr lvl="1" eaLnBrk="1" hangingPunct="1">
              <a:spcBef>
                <a:spcPct val="0"/>
              </a:spcBef>
              <a:buFontTx/>
              <a:buNone/>
            </a:pPr>
            <a:r>
              <a:rPr smtClean="0">
                <a:latin typeface="Arial" charset="0"/>
                <a:cs typeface="Arial" charset="0"/>
              </a:rPr>
              <a:t>	“During the initial response, the majority of local public safety responders experienced no difficulty in establishing interoperable communications on the scene.  This was because of the high level of regional coordination and agreements previously established.  However, as the number of State and Federal agencies (secondary responders) increased at the site, interoperability presented new challenges.  No means of direct interoperability was immediately available to these secondary response agencies.”</a:t>
            </a:r>
          </a:p>
        </p:txBody>
      </p:sp>
      <p:sp>
        <p:nvSpPr>
          <p:cNvPr id="14029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402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65166A35-E797-4837-9BDD-4501D56BBEA3}" type="slidenum">
              <a:rPr lang="en-US" smtClean="0"/>
              <a:pPr eaLnBrk="1" hangingPunct="1"/>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4"/>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Point out that another key feature of ICS is the importance of managing resources to adjust to changing conditions.</a:t>
            </a:r>
            <a:br>
              <a:rPr lang="en-US" smtClean="0">
                <a:latin typeface="Arial" charset="0"/>
                <a:cs typeface="Arial" charset="0"/>
              </a:rPr>
            </a:br>
            <a:endParaRPr lang="en-US" smtClean="0">
              <a:latin typeface="Arial" charset="0"/>
              <a:cs typeface="Arial" charset="0"/>
            </a:endParaRPr>
          </a:p>
          <a:p>
            <a:pPr eaLnBrk="1" hangingPunct="1">
              <a:spcBef>
                <a:spcPct val="0"/>
              </a:spcBef>
            </a:pPr>
            <a:r>
              <a:rPr lang="en-US" smtClean="0">
                <a:latin typeface="Arial" charset="0"/>
                <a:cs typeface="Arial" charset="0"/>
              </a:rPr>
              <a:t>Emphasize that at any incident:</a:t>
            </a:r>
          </a:p>
          <a:p>
            <a:pPr lvl="1" eaLnBrk="1" hangingPunct="1"/>
            <a:r>
              <a:rPr smtClean="0">
                <a:latin typeface="Arial" charset="0"/>
                <a:cs typeface="Arial" charset="0"/>
              </a:rPr>
              <a:t>The situation must be assessed and the response planned. </a:t>
            </a:r>
          </a:p>
          <a:p>
            <a:pPr lvl="1" eaLnBrk="1" hangingPunct="1"/>
            <a:r>
              <a:rPr smtClean="0">
                <a:latin typeface="Arial" charset="0"/>
                <a:cs typeface="Arial" charset="0"/>
              </a:rPr>
              <a:t>Managing resources safely and effectively is the most important consideration.</a:t>
            </a:r>
          </a:p>
          <a:p>
            <a:pPr lvl="1" eaLnBrk="1" hangingPunct="1"/>
            <a:r>
              <a:rPr smtClean="0">
                <a:latin typeface="Arial" charset="0"/>
                <a:cs typeface="Arial" charset="0"/>
              </a:rPr>
              <a:t>Personnel and equipment </a:t>
            </a:r>
            <a:r>
              <a:rPr u="sng" smtClean="0">
                <a:latin typeface="Arial" charset="0"/>
                <a:cs typeface="Arial" charset="0"/>
              </a:rPr>
              <a:t>should not be dispatched unless requested by the on-scene Incident Command</a:t>
            </a:r>
            <a:r>
              <a:rPr smtClean="0">
                <a:latin typeface="Arial" charset="0"/>
                <a:cs typeface="Arial" charset="0"/>
              </a:rPr>
              <a:t>.</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Ask the participants the following discussion question:  </a:t>
            </a:r>
            <a:r>
              <a:rPr lang="en-US" b="1" smtClean="0">
                <a:latin typeface="Arial" charset="0"/>
                <a:cs typeface="Arial" charset="0"/>
              </a:rPr>
              <a:t>What’s the issue with having personnel arrive at an incident without being requested or dispatched?</a:t>
            </a:r>
            <a:r>
              <a:rPr lang="en-US" smtClean="0">
                <a:latin typeface="Arial" charset="0"/>
                <a:cs typeface="Arial" charset="0"/>
              </a:rPr>
              <a:t>  If not mentioned by the participants, add the following points:</a:t>
            </a:r>
          </a:p>
          <a:p>
            <a:pPr lvl="1" eaLnBrk="1" hangingPunct="1"/>
            <a:r>
              <a:rPr smtClean="0">
                <a:latin typeface="Arial" charset="0"/>
                <a:cs typeface="Arial" charset="0"/>
              </a:rPr>
              <a:t>Uncontrolled and uncoordinated arrival of resources at emergencies causes significant accountability issues.</a:t>
            </a:r>
          </a:p>
          <a:p>
            <a:pPr lvl="1" eaLnBrk="1" hangingPunct="1"/>
            <a:r>
              <a:rPr smtClean="0">
                <a:latin typeface="Arial" charset="0"/>
                <a:cs typeface="Arial" charset="0"/>
              </a:rPr>
              <a:t>Self-dispatched or freelancing resources cause safety risks to responders, civilians, and others who are operating within the parameters of the Incident Action Plan. </a:t>
            </a:r>
          </a:p>
          <a:p>
            <a:pPr lvl="1" eaLnBrk="1" hangingPunct="1"/>
            <a:r>
              <a:rPr smtClean="0">
                <a:latin typeface="Arial" charset="0"/>
                <a:cs typeface="Arial" charset="0"/>
              </a:rPr>
              <a:t>Chaos at the scene occurs, creating additional risks.</a:t>
            </a:r>
          </a:p>
          <a:p>
            <a:pPr lvl="1" eaLnBrk="1" hangingPunct="1"/>
            <a:r>
              <a:rPr smtClean="0">
                <a:latin typeface="Arial" charset="0"/>
                <a:cs typeface="Arial" charset="0"/>
              </a:rPr>
              <a:t>Emergency access routes can be blocked, preventing trained responders from gaining access to the site or not allowing critically injured personnel to be transported from the scene.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In the World Trade Center 9/11 response, many private and volunteer ambulance units self-dispatched, undermining command and control at the scene and clogging the streets so that other responders assigned to the WTC had difficulty getting through.</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The bottom line is that when resources show up that have not been requested, the management of the incident can be compromised.</a:t>
            </a:r>
          </a:p>
        </p:txBody>
      </p:sp>
      <p:sp>
        <p:nvSpPr>
          <p:cNvPr id="14131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413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67CEFE0C-AF0B-421D-96A2-5C2BEE707662}" type="slidenum">
              <a:rPr lang="en-US" smtClean="0"/>
              <a:pPr eaLnBrk="1" hangingPunct="1"/>
              <a:t>46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Emphasize that by using management best practices, ICS helps to ensure:</a:t>
            </a:r>
          </a:p>
          <a:p>
            <a:pPr lvl="1" eaLnBrk="1" hangingPunct="1"/>
            <a:r>
              <a:rPr smtClean="0">
                <a:latin typeface="Arial" charset="0"/>
                <a:cs typeface="Arial" charset="0"/>
              </a:rPr>
              <a:t>The safety of responders and others.</a:t>
            </a:r>
          </a:p>
          <a:p>
            <a:pPr lvl="1" eaLnBrk="1" hangingPunct="1"/>
            <a:r>
              <a:rPr smtClean="0">
                <a:latin typeface="Arial" charset="0"/>
                <a:cs typeface="Arial" charset="0"/>
              </a:rPr>
              <a:t>The achievement of tactical objectives.</a:t>
            </a:r>
          </a:p>
          <a:p>
            <a:pPr lvl="1" eaLnBrk="1" hangingPunct="1"/>
            <a:r>
              <a:rPr smtClean="0">
                <a:latin typeface="Arial" charset="0"/>
                <a:cs typeface="Arial" charset="0"/>
              </a:rPr>
              <a:t>The efficient use of resources.</a:t>
            </a:r>
          </a:p>
          <a:p>
            <a:pPr eaLnBrk="1" hangingPunct="1">
              <a:spcBef>
                <a:spcPct val="0"/>
              </a:spcBef>
            </a:pPr>
            <a:endParaRPr lang="en-US" smtClean="0">
              <a:latin typeface="Arial" charset="0"/>
              <a:cs typeface="Arial" charset="0"/>
            </a:endParaRPr>
          </a:p>
          <a:p>
            <a:pPr eaLnBrk="1" hangingPunct="1">
              <a:spcBef>
                <a:spcPct val="0"/>
              </a:spcBef>
            </a:pPr>
            <a:r>
              <a:rPr lang="en-US" b="1" smtClean="0">
                <a:latin typeface="Arial" charset="0"/>
                <a:cs typeface="Arial" charset="0"/>
              </a:rPr>
              <a:t>Review the following best practice or add an example from your jurisdiction:  </a:t>
            </a:r>
            <a:r>
              <a:rPr lang="en-US" smtClean="0">
                <a:latin typeface="Arial" charset="0"/>
                <a:cs typeface="Arial" charset="0"/>
              </a:rPr>
              <a:t>Southern California Firestorm 2003:  Report for the Wildland Fire Lessons Learned Center reports that the use of Critical Incident Stress Debriefing (CISD) can help protect responder safety and welfare.  A CISD team was ordered on day two of the incident.  The team organized at a drop-in center.  Twenty to 30 people per hour visited the CISD team members.  On another incident, roughly 1,800 people took advantage of the availability of CISD staff to just release stress.  Data from similar incidents indicate that CISD services are important for up to 2 years after significant traumatic stress situations.  </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b="1" smtClean="0">
                <a:latin typeface="Arial" charset="0"/>
                <a:cs typeface="Arial" charset="0"/>
              </a:rPr>
              <a:t>What resources and plans do you have for ensuring the safety and welfare of your responders?</a:t>
            </a:r>
          </a:p>
          <a:p>
            <a:pPr eaLnBrk="1" hangingPunct="1">
              <a:spcBef>
                <a:spcPct val="0"/>
              </a:spcBef>
            </a:pPr>
            <a:endParaRPr lang="en-US" smtClean="0">
              <a:latin typeface="Arial" charset="0"/>
              <a:cs typeface="Arial" charset="0"/>
            </a:endParaRPr>
          </a:p>
        </p:txBody>
      </p:sp>
      <p:sp>
        <p:nvSpPr>
          <p:cNvPr id="99332"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993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D8CBA3DC-87CB-4365-9432-246583E0F68F}"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Transition to this topic by noting that you will now cover incident management mandates.  Present the following points that form the legal basis for ICS:</a:t>
            </a:r>
          </a:p>
          <a:p>
            <a:pPr lvl="1" eaLnBrk="1" hangingPunct="1"/>
            <a:r>
              <a:rPr smtClean="0">
                <a:latin typeface="Arial" charset="0"/>
                <a:cs typeface="Arial" charset="0"/>
              </a:rPr>
              <a:t>Complex 21st century threats demand that all Americans share responsibility for homeland security.  All levels of government, the private sector, and nongovernmental agencies must be prepared to prevent, protect against, respond to, and recover from a wide spectrum of major events that exceed the capabilities of any single entity.  These hazards require a unified and coordinated national approach to planning and to domestic incident management.  </a:t>
            </a:r>
          </a:p>
          <a:p>
            <a:pPr lvl="1" eaLnBrk="1" hangingPunct="1"/>
            <a:r>
              <a:rPr smtClean="0">
                <a:latin typeface="Arial" charset="0"/>
                <a:cs typeface="Arial" charset="0"/>
              </a:rPr>
              <a:t>To address this need, Homeland Security Presidential Directive 5:  Management of Domestic Incidents (HSPD-5) and Homeland Security Presidential Directive 8:  National Preparedness (HSPD-8) establish national initiatives that develop a common approach to preparedness and response.</a:t>
            </a:r>
          </a:p>
          <a:p>
            <a:pPr lvl="1" eaLnBrk="1" hangingPunct="1"/>
            <a:r>
              <a:rPr smtClean="0">
                <a:latin typeface="Arial" charset="0"/>
                <a:cs typeface="Arial" charset="0"/>
              </a:rPr>
              <a:t>The National Incident Management System (NIMS) and the National Response Framework (NRF) provide the process and structures for meeting these mandates.  Together, these related efforts align Federal, State, local, tribal, private-sector, and nongovernmental preparedness, incident management, and emergency response plans into an effective and efficient national structure. </a:t>
            </a: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a:p>
            <a:pPr eaLnBrk="1" hangingPunct="1">
              <a:spcBef>
                <a:spcPct val="0"/>
              </a:spcBef>
            </a:pPr>
            <a:endParaRPr lang="en-US" smtClean="0">
              <a:latin typeface="Arial" charset="0"/>
              <a:cs typeface="Arial" charset="0"/>
            </a:endParaRPr>
          </a:p>
        </p:txBody>
      </p:sp>
      <p:sp>
        <p:nvSpPr>
          <p:cNvPr id="100355" name="Slide Image Placeholder 8"/>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003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EC0DBC30-328A-4A77-B3CE-0280238695FC}"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Explain that the National Response Framework (NRF):</a:t>
            </a:r>
          </a:p>
          <a:p>
            <a:pPr lvl="1" eaLnBrk="1" hangingPunct="1"/>
            <a:r>
              <a:rPr smtClean="0">
                <a:latin typeface="Arial" charset="0"/>
                <a:cs typeface="Arial" charset="0"/>
              </a:rPr>
              <a:t>Is a guide to how</a:t>
            </a:r>
            <a:r>
              <a:rPr i="1" smtClean="0">
                <a:latin typeface="Arial" charset="0"/>
                <a:cs typeface="Arial" charset="0"/>
              </a:rPr>
              <a:t> </a:t>
            </a:r>
            <a:r>
              <a:rPr smtClean="0">
                <a:latin typeface="Arial" charset="0"/>
                <a:cs typeface="Arial" charset="0"/>
              </a:rPr>
              <a:t>the Nation conducts all-hazards response.  </a:t>
            </a:r>
          </a:p>
          <a:p>
            <a:pPr lvl="1" eaLnBrk="1" hangingPunct="1"/>
            <a:r>
              <a:rPr smtClean="0">
                <a:latin typeface="Arial" charset="0"/>
                <a:cs typeface="Arial" charset="0"/>
              </a:rPr>
              <a:t>Builds upon the NIMS coordinating structures to align key roles and responsibilities across the Nation, linking all levels of government, nongovernmental organizations, and the private sector.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The NRF is comprised of:</a:t>
            </a:r>
          </a:p>
          <a:p>
            <a:pPr lvl="1" eaLnBrk="1" hangingPunct="1"/>
            <a:r>
              <a:rPr smtClean="0">
                <a:latin typeface="Arial" charset="0"/>
                <a:cs typeface="Arial" charset="0"/>
              </a:rPr>
              <a:t>The </a:t>
            </a:r>
            <a:r>
              <a:rPr b="1" smtClean="0">
                <a:latin typeface="Arial" charset="0"/>
                <a:cs typeface="Arial" charset="0"/>
              </a:rPr>
              <a:t>Core Document</a:t>
            </a:r>
            <a:r>
              <a:rPr smtClean="0">
                <a:latin typeface="Arial" charset="0"/>
                <a:cs typeface="Arial" charset="0"/>
              </a:rPr>
              <a:t>, which describes the doctrine that guides our national response, roles and responsibilities, response actions, response organizations, and planning requirements to achieve an effective national response to any incident that occurs.  </a:t>
            </a:r>
          </a:p>
          <a:p>
            <a:pPr lvl="1" eaLnBrk="1" hangingPunct="1">
              <a:buFontTx/>
              <a:buNone/>
            </a:pPr>
            <a:r>
              <a:rPr smtClean="0">
                <a:latin typeface="Arial" charset="0"/>
                <a:cs typeface="Arial" charset="0"/>
              </a:rPr>
              <a:t>•	</a:t>
            </a:r>
            <a:r>
              <a:rPr b="1" smtClean="0">
                <a:latin typeface="Arial" charset="0"/>
                <a:cs typeface="Arial" charset="0"/>
              </a:rPr>
              <a:t>Emergency Support Function Annexes</a:t>
            </a:r>
            <a:r>
              <a:rPr smtClean="0">
                <a:latin typeface="Arial" charset="0"/>
                <a:cs typeface="Arial" charset="0"/>
              </a:rPr>
              <a:t> that identify Federal resources and capabilities that are most frequently needed in a national response (e.g., Transportation, Firefighting, Mass Care).</a:t>
            </a:r>
          </a:p>
          <a:p>
            <a:pPr lvl="1" eaLnBrk="1" hangingPunct="1">
              <a:buFontTx/>
              <a:buNone/>
            </a:pPr>
            <a:r>
              <a:rPr smtClean="0">
                <a:latin typeface="Arial" charset="0"/>
                <a:cs typeface="Arial" charset="0"/>
              </a:rPr>
              <a:t>•	</a:t>
            </a:r>
            <a:r>
              <a:rPr b="1" smtClean="0">
                <a:latin typeface="Arial" charset="0"/>
                <a:cs typeface="Arial" charset="0"/>
              </a:rPr>
              <a:t>Support Annexes</a:t>
            </a:r>
            <a:r>
              <a:rPr smtClean="0">
                <a:latin typeface="Arial" charset="0"/>
                <a:cs typeface="Arial" charset="0"/>
              </a:rPr>
              <a:t> that describe essential supporting aspects that are common to all incidents (e.g., Financial Management, Volunteer and Donations Management, Private-Sector Coordination).</a:t>
            </a:r>
          </a:p>
          <a:p>
            <a:pPr lvl="1" eaLnBrk="1" hangingPunct="1">
              <a:buFontTx/>
              <a:buNone/>
            </a:pPr>
            <a:r>
              <a:rPr smtClean="0">
                <a:latin typeface="Arial" charset="0"/>
                <a:cs typeface="Arial" charset="0"/>
              </a:rPr>
              <a:t>•	</a:t>
            </a:r>
            <a:r>
              <a:rPr b="1" smtClean="0">
                <a:latin typeface="Arial" charset="0"/>
                <a:cs typeface="Arial" charset="0"/>
              </a:rPr>
              <a:t>Incident Annexes</a:t>
            </a:r>
            <a:r>
              <a:rPr smtClean="0">
                <a:latin typeface="Arial" charset="0"/>
                <a:cs typeface="Arial" charset="0"/>
              </a:rPr>
              <a:t> that address the unique aspects of how we respond to seven broad categories or types of incidents (e.g., Biological, Nuclear/Radiological, Cyber, Mass Evacuation).</a:t>
            </a:r>
          </a:p>
          <a:p>
            <a:pPr lvl="1" eaLnBrk="1" hangingPunct="1">
              <a:buFontTx/>
              <a:buNone/>
            </a:pPr>
            <a:r>
              <a:rPr smtClean="0">
                <a:latin typeface="Arial" charset="0"/>
                <a:cs typeface="Arial" charset="0"/>
              </a:rPr>
              <a:t>•	</a:t>
            </a:r>
            <a:r>
              <a:rPr b="1" smtClean="0">
                <a:latin typeface="Arial" charset="0"/>
                <a:cs typeface="Arial" charset="0"/>
              </a:rPr>
              <a:t>Partner Guides</a:t>
            </a:r>
            <a:r>
              <a:rPr smtClean="0">
                <a:latin typeface="Arial" charset="0"/>
                <a:cs typeface="Arial" charset="0"/>
              </a:rPr>
              <a:t> that provide ready references describing key roles and actions for local, tribal, State, Federal, and private-sector response partners.</a:t>
            </a:r>
          </a:p>
        </p:txBody>
      </p:sp>
      <p:sp>
        <p:nvSpPr>
          <p:cNvPr id="101380"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013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8F772275-6E68-4C49-B367-5B0237AC4643}"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noChangeArrowheads="1"/>
          </p:cNvSpPr>
          <p:nvPr>
            <p:ph type="body" idx="1"/>
          </p:nvPr>
        </p:nvSpPr>
        <p:spPr bwMode="auto">
          <a:xfrm>
            <a:off x="309562" y="4630965"/>
            <a:ext cx="6072188" cy="4343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3973"/>
            <a:r>
              <a:rPr lang="en-US" smtClean="0">
                <a:latin typeface="Arial" charset="0"/>
                <a:cs typeface="Arial" charset="0"/>
              </a:rPr>
              <a:t>Ask the participants:  </a:t>
            </a:r>
            <a:r>
              <a:rPr lang="en-US" b="1" smtClean="0">
                <a:latin typeface="Arial" charset="0"/>
                <a:cs typeface="Arial" charset="0"/>
              </a:rPr>
              <a:t>Why it is important that incidents be managed at the lowest level possible?  </a:t>
            </a:r>
            <a:r>
              <a:rPr lang="en-US" smtClean="0">
                <a:latin typeface="Arial" charset="0"/>
                <a:cs typeface="Arial" charset="0"/>
              </a:rPr>
              <a:t>If not mentioned by participants, add the following key points:</a:t>
            </a:r>
          </a:p>
          <a:p>
            <a:pPr lvl="1" defTabSz="903973"/>
            <a:r>
              <a:rPr smtClean="0">
                <a:latin typeface="Arial" charset="0"/>
                <a:cs typeface="Arial" charset="0"/>
              </a:rPr>
              <a:t>Local responders have the most knowledge about the needs of their communities.</a:t>
            </a:r>
          </a:p>
          <a:p>
            <a:pPr lvl="1" defTabSz="903973"/>
            <a:r>
              <a:rPr smtClean="0">
                <a:latin typeface="Arial" charset="0"/>
                <a:cs typeface="Arial" charset="0"/>
              </a:rPr>
              <a:t>Tactical incident command decisions are best made at the incident scene.</a:t>
            </a:r>
          </a:p>
          <a:p>
            <a:pPr defTabSz="903973">
              <a:spcBef>
                <a:spcPct val="0"/>
              </a:spcBef>
            </a:pPr>
            <a:endParaRPr lang="en-US" b="1" smtClean="0">
              <a:latin typeface="Arial" charset="0"/>
              <a:cs typeface="Arial" charset="0"/>
            </a:endParaRPr>
          </a:p>
          <a:p>
            <a:pPr defTabSz="903973">
              <a:spcBef>
                <a:spcPct val="0"/>
              </a:spcBef>
            </a:pPr>
            <a:r>
              <a:rPr lang="en-US" smtClean="0">
                <a:latin typeface="Arial" charset="0"/>
                <a:cs typeface="Arial" charset="0"/>
              </a:rPr>
              <a:t>Summarize the discussion and review the roles of different levels of Government in response.</a:t>
            </a:r>
          </a:p>
          <a:p>
            <a:pPr lvl="1" defTabSz="903973"/>
            <a:r>
              <a:rPr b="1" smtClean="0">
                <a:latin typeface="Arial" charset="0"/>
                <a:cs typeface="Arial" charset="0"/>
              </a:rPr>
              <a:t>Local and Tribal Governments.  </a:t>
            </a:r>
            <a:r>
              <a:rPr smtClean="0">
                <a:latin typeface="Arial" charset="0"/>
                <a:cs typeface="Arial" charset="0"/>
              </a:rPr>
              <a:t>The responsibility for responding to incidents, both natural and manmade, begins at the local level. </a:t>
            </a:r>
          </a:p>
          <a:p>
            <a:pPr lvl="1" defTabSz="903973"/>
            <a:r>
              <a:rPr b="1" smtClean="0">
                <a:latin typeface="Arial" charset="0"/>
                <a:cs typeface="Arial" charset="0"/>
              </a:rPr>
              <a:t>States and Territorial Governments. </a:t>
            </a:r>
            <a:r>
              <a:rPr smtClean="0">
                <a:latin typeface="Arial" charset="0"/>
                <a:cs typeface="Arial" charset="0"/>
              </a:rPr>
              <a:t> States and territorial governments have responsibility for the public health and welfare of the people in their jurisdiction.  During response, States play a key role coordinating resources and capabilities from across the State and obtaining resources and capabilities from other States.</a:t>
            </a:r>
          </a:p>
          <a:p>
            <a:pPr lvl="1" defTabSz="903973"/>
            <a:r>
              <a:rPr b="1" smtClean="0">
                <a:latin typeface="Arial" charset="0"/>
                <a:cs typeface="Arial" charset="0"/>
              </a:rPr>
              <a:t>Federal Government.  </a:t>
            </a:r>
            <a:r>
              <a:rPr smtClean="0">
                <a:latin typeface="Arial" charset="0"/>
                <a:cs typeface="Arial" charset="0"/>
              </a:rPr>
              <a:t>When an incident occurs that exceeds or is anticipated to exceed State, tribal, or local resources, the Federal Government may provide resources and capabilities to support the State response. </a:t>
            </a:r>
          </a:p>
          <a:p>
            <a:pPr defTabSz="903973">
              <a:spcBef>
                <a:spcPct val="0"/>
              </a:spcBef>
            </a:pPr>
            <a:endParaRPr lang="en-US" smtClean="0">
              <a:latin typeface="Arial" charset="0"/>
              <a:cs typeface="Arial" charset="0"/>
            </a:endParaRPr>
          </a:p>
          <a:p>
            <a:pPr defTabSz="903973">
              <a:spcBef>
                <a:spcPct val="0"/>
              </a:spcBef>
            </a:pPr>
            <a:r>
              <a:rPr lang="en-US" smtClean="0">
                <a:latin typeface="Arial" charset="0"/>
                <a:cs typeface="Arial" charset="0"/>
              </a:rPr>
              <a:t>Note that effective response also requires partnerships with:</a:t>
            </a:r>
          </a:p>
          <a:p>
            <a:pPr lvl="1" defTabSz="903973"/>
            <a:r>
              <a:rPr b="1" smtClean="0">
                <a:latin typeface="Arial" charset="0"/>
                <a:cs typeface="Arial" charset="0"/>
              </a:rPr>
              <a:t>Individuals and Households.  </a:t>
            </a:r>
            <a:r>
              <a:rPr smtClean="0">
                <a:latin typeface="Arial" charset="0"/>
                <a:cs typeface="Arial" charset="0"/>
              </a:rPr>
              <a:t>Individuals and households can contribute by reducing hazards in and around their homes, preparing an emergency supply kit and household emergency plan, and monitoring emergency communications carefully.  </a:t>
            </a:r>
            <a:endParaRPr b="1" smtClean="0">
              <a:latin typeface="Arial" charset="0"/>
              <a:cs typeface="Arial" charset="0"/>
            </a:endParaRPr>
          </a:p>
          <a:p>
            <a:pPr lvl="1" defTabSz="903973"/>
            <a:r>
              <a:rPr b="1" smtClean="0">
                <a:latin typeface="Arial" charset="0"/>
                <a:cs typeface="Arial" charset="0"/>
              </a:rPr>
              <a:t>Private Sector.  </a:t>
            </a:r>
            <a:r>
              <a:rPr smtClean="0">
                <a:latin typeface="Arial" charset="0"/>
                <a:cs typeface="Arial" charset="0"/>
              </a:rPr>
              <a:t>The private sector plays a key role before, during, and after an incident.  First, they must provide for the welfare and protection of their employees in the workplace.  Many private-sector organizations are responsible for operating and maintaining portions of the Nation’s critical infrastructure.  </a:t>
            </a:r>
          </a:p>
          <a:p>
            <a:pPr lvl="1" defTabSz="903973"/>
            <a:r>
              <a:rPr b="1" smtClean="0">
                <a:latin typeface="Arial" charset="0"/>
                <a:cs typeface="Arial" charset="0"/>
              </a:rPr>
              <a:t>Nongovernmental Organizations (NGOs).</a:t>
            </a:r>
            <a:r>
              <a:rPr smtClean="0">
                <a:latin typeface="Arial" charset="0"/>
                <a:cs typeface="Arial" charset="0"/>
              </a:rPr>
              <a:t>  NGOs play important roles before, during, and after an incident.  For example, NGOs provide sheltering, emergency food supplies, counseling services, and other vital support services to support response and promote the recovery of disaster victims.  These groups often provide specialized services that help individuals with special needs, including those with disabilities. </a:t>
            </a:r>
          </a:p>
        </p:txBody>
      </p:sp>
      <p:sp>
        <p:nvSpPr>
          <p:cNvPr id="102404"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0240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CAAB82E3-A17A-4E6A-A65F-DE37004FFAD5}"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Transition to this visual by explaining that the National Response Framework provides the broad response doctrine, while the National Incident Management System includes greater detail on the processes used to manage a response.</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Explain that NIMS:</a:t>
            </a:r>
          </a:p>
          <a:p>
            <a:pPr lvl="1" eaLnBrk="1" hangingPunct="1"/>
            <a:r>
              <a:rPr smtClean="0">
                <a:latin typeface="Arial" charset="0"/>
                <a:cs typeface="Arial" charset="0"/>
              </a:rPr>
              <a:t>Defines what needs to be done to prepare for, prevent, protect against, respond to, and recover from a major event, how it needs to be done, and how well it needs to be done.  </a:t>
            </a:r>
          </a:p>
          <a:p>
            <a:pPr lvl="1" eaLnBrk="1" hangingPunct="1"/>
            <a:r>
              <a:rPr smtClean="0">
                <a:latin typeface="Arial" charset="0"/>
                <a:cs typeface="Arial" charset="0"/>
              </a:rPr>
              <a:t>Provides a systematic approach for all levels of government, the private sector, and nongovernmental organizations to work seamlessly together. </a:t>
            </a:r>
          </a:p>
          <a:p>
            <a:pPr lvl="1" eaLnBrk="1" hangingPunct="1"/>
            <a:r>
              <a:rPr smtClean="0">
                <a:latin typeface="Arial" charset="0"/>
                <a:cs typeface="Arial" charset="0"/>
              </a:rPr>
              <a:t>Applies to all incidents regardless of cause, size, location, or complexity.</a:t>
            </a:r>
          </a:p>
          <a:p>
            <a:pPr lvl="1" eaLnBrk="1" hangingPunct="1">
              <a:spcBef>
                <a:spcPct val="0"/>
              </a:spcBef>
              <a:buFontTx/>
              <a:buNone/>
            </a:pPr>
            <a:endParaRPr smtClean="0">
              <a:latin typeface="Arial" charset="0"/>
              <a:cs typeface="Arial" charset="0"/>
            </a:endParaRPr>
          </a:p>
          <a:p>
            <a:pPr eaLnBrk="1" hangingPunct="1">
              <a:spcBef>
                <a:spcPct val="0"/>
              </a:spcBef>
            </a:pPr>
            <a:r>
              <a:rPr lang="en-US" smtClean="0">
                <a:latin typeface="Arial" charset="0"/>
                <a:cs typeface="Arial" charset="0"/>
              </a:rPr>
              <a:t>Emphasize the following points:</a:t>
            </a:r>
          </a:p>
          <a:p>
            <a:pPr lvl="1" eaLnBrk="1" hangingPunct="1"/>
            <a:r>
              <a:rPr smtClean="0">
                <a:latin typeface="Arial" charset="0"/>
                <a:cs typeface="Arial" charset="0"/>
              </a:rPr>
              <a:t>NIMS integrates existing best practices into a consistent, nationwide approach to domestic incident management.</a:t>
            </a:r>
          </a:p>
          <a:p>
            <a:pPr lvl="1" eaLnBrk="1" hangingPunct="1"/>
            <a:r>
              <a:rPr smtClean="0">
                <a:latin typeface="Arial" charset="0"/>
                <a:cs typeface="Arial" charset="0"/>
              </a:rPr>
              <a:t>NIMS is applicable at all jurisdictional levels and across functional disciplines in an all-hazards context. </a:t>
            </a:r>
          </a:p>
          <a:p>
            <a:pPr eaLnBrk="1" hangingPunct="1">
              <a:spcBef>
                <a:spcPct val="0"/>
              </a:spcBef>
            </a:pPr>
            <a:endParaRPr lang="en-US" smtClean="0">
              <a:latin typeface="Arial" charset="0"/>
              <a:cs typeface="Arial" charset="0"/>
            </a:endParaRPr>
          </a:p>
          <a:p>
            <a:pPr eaLnBrk="1" hangingPunct="1">
              <a:spcBef>
                <a:spcPct val="0"/>
              </a:spcBef>
            </a:pPr>
            <a:r>
              <a:rPr lang="en-US" smtClean="0">
                <a:latin typeface="Arial" charset="0"/>
                <a:cs typeface="Arial" charset="0"/>
              </a:rPr>
              <a:t>Note that the National Response Framework reinforces that incidents should be managed using NIMS principles and structures.</a:t>
            </a:r>
          </a:p>
          <a:p>
            <a:pPr eaLnBrk="1" hangingPunct="1">
              <a:spcBef>
                <a:spcPct val="0"/>
              </a:spcBef>
            </a:pPr>
            <a:endParaRPr lang="en-US" smtClean="0">
              <a:latin typeface="Arial" charset="0"/>
              <a:cs typeface="Arial" charset="0"/>
            </a:endParaRPr>
          </a:p>
          <a:p>
            <a:pPr eaLnBrk="1" hangingPunct="1">
              <a:spcBef>
                <a:spcPct val="0"/>
              </a:spcBef>
            </a:pPr>
            <a:r>
              <a:rPr lang="en-US" sz="1100">
                <a:latin typeface="Arial" charset="0"/>
                <a:cs typeface="Arial" charset="0"/>
              </a:rPr>
              <a:t> </a:t>
            </a:r>
          </a:p>
          <a:p>
            <a:pPr eaLnBrk="1" hangingPunct="1">
              <a:spcBef>
                <a:spcPct val="0"/>
              </a:spcBef>
            </a:pPr>
            <a:r>
              <a:rPr lang="en-US" sz="1100">
                <a:latin typeface="Arial" charset="0"/>
                <a:cs typeface="Arial" charset="0"/>
              </a:rPr>
              <a:t> </a:t>
            </a:r>
          </a:p>
          <a:p>
            <a:pPr eaLnBrk="1" hangingPunct="1">
              <a:spcBef>
                <a:spcPct val="0"/>
              </a:spcBef>
            </a:pPr>
            <a:endParaRPr lang="en-US" sz="1100">
              <a:latin typeface="Arial" charset="0"/>
              <a:cs typeface="Arial" charset="0"/>
            </a:endParaRPr>
          </a:p>
        </p:txBody>
      </p:sp>
      <p:sp>
        <p:nvSpPr>
          <p:cNvPr id="103428"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February 2009</a:t>
            </a:r>
          </a:p>
        </p:txBody>
      </p:sp>
      <p:sp>
        <p:nvSpPr>
          <p:cNvPr id="1034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eaLnBrk="0" hangingPunct="0">
              <a:defRPr>
                <a:solidFill>
                  <a:schemeClr val="tx1"/>
                </a:solidFill>
                <a:latin typeface="Arial" charset="0"/>
                <a:cs typeface="Arial" charset="0"/>
              </a:defRPr>
            </a:lvl1pPr>
            <a:lvl2pPr marL="702756" indent="-270291" eaLnBrk="0" hangingPunct="0">
              <a:defRPr>
                <a:solidFill>
                  <a:schemeClr val="tx1"/>
                </a:solidFill>
                <a:latin typeface="Arial" charset="0"/>
                <a:cs typeface="Arial" charset="0"/>
              </a:defRPr>
            </a:lvl2pPr>
            <a:lvl3pPr marL="1081164" indent="-216233" eaLnBrk="0" hangingPunct="0">
              <a:defRPr>
                <a:solidFill>
                  <a:schemeClr val="tx1"/>
                </a:solidFill>
                <a:latin typeface="Arial" charset="0"/>
                <a:cs typeface="Arial" charset="0"/>
              </a:defRPr>
            </a:lvl3pPr>
            <a:lvl4pPr marL="1513629" indent="-216233" eaLnBrk="0" hangingPunct="0">
              <a:defRPr>
                <a:solidFill>
                  <a:schemeClr val="tx1"/>
                </a:solidFill>
                <a:latin typeface="Arial" charset="0"/>
                <a:cs typeface="Arial" charset="0"/>
              </a:defRPr>
            </a:lvl4pPr>
            <a:lvl5pPr marL="1946095" indent="-216233" eaLnBrk="0" hangingPunct="0">
              <a:defRPr>
                <a:solidFill>
                  <a:schemeClr val="tx1"/>
                </a:solidFill>
                <a:latin typeface="Arial" charset="0"/>
                <a:cs typeface="Arial" charset="0"/>
              </a:defRPr>
            </a:lvl5pPr>
            <a:lvl6pPr marL="2378560" indent="-216233" eaLnBrk="0" fontAlgn="base" hangingPunct="0">
              <a:spcBef>
                <a:spcPct val="0"/>
              </a:spcBef>
              <a:spcAft>
                <a:spcPct val="0"/>
              </a:spcAft>
              <a:defRPr>
                <a:solidFill>
                  <a:schemeClr val="tx1"/>
                </a:solidFill>
                <a:latin typeface="Arial" charset="0"/>
                <a:cs typeface="Arial" charset="0"/>
              </a:defRPr>
            </a:lvl6pPr>
            <a:lvl7pPr marL="2811026" indent="-216233" eaLnBrk="0" fontAlgn="base" hangingPunct="0">
              <a:spcBef>
                <a:spcPct val="0"/>
              </a:spcBef>
              <a:spcAft>
                <a:spcPct val="0"/>
              </a:spcAft>
              <a:defRPr>
                <a:solidFill>
                  <a:schemeClr val="tx1"/>
                </a:solidFill>
                <a:latin typeface="Arial" charset="0"/>
                <a:cs typeface="Arial" charset="0"/>
              </a:defRPr>
            </a:lvl7pPr>
            <a:lvl8pPr marL="3243491" indent="-216233" eaLnBrk="0" fontAlgn="base" hangingPunct="0">
              <a:spcBef>
                <a:spcPct val="0"/>
              </a:spcBef>
              <a:spcAft>
                <a:spcPct val="0"/>
              </a:spcAft>
              <a:defRPr>
                <a:solidFill>
                  <a:schemeClr val="tx1"/>
                </a:solidFill>
                <a:latin typeface="Arial" charset="0"/>
                <a:cs typeface="Arial" charset="0"/>
              </a:defRPr>
            </a:lvl8pPr>
            <a:lvl9pPr marL="3675957" indent="-216233" eaLnBrk="0" fontAlgn="base" hangingPunct="0">
              <a:spcBef>
                <a:spcPct val="0"/>
              </a:spcBef>
              <a:spcAft>
                <a:spcPct val="0"/>
              </a:spcAft>
              <a:defRPr>
                <a:solidFill>
                  <a:schemeClr val="tx1"/>
                </a:solidFill>
                <a:latin typeface="Arial" charset="0"/>
                <a:cs typeface="Arial" charset="0"/>
              </a:defRPr>
            </a:lvl9pPr>
          </a:lstStyle>
          <a:p>
            <a:pPr eaLnBrk="1" hangingPunct="1"/>
            <a:r>
              <a:rPr lang="en-US" smtClean="0"/>
              <a:t>Page </a:t>
            </a:r>
            <a:fld id="{1D45631D-1F83-45B0-92A1-78DB9F78606B}"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36BD0C-3B97-4139-90C9-D40B6E651B47}"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3449028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6BD0C-3B97-4139-90C9-D40B6E651B47}"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264038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6BD0C-3B97-4139-90C9-D40B6E651B47}"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35860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36BD0C-3B97-4139-90C9-D40B6E651B47}"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2618240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6BD0C-3B97-4139-90C9-D40B6E651B47}" type="datetimeFigureOut">
              <a:rPr lang="en-US" smtClean="0"/>
              <a:t>10/10/2012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2264795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36BD0C-3B97-4139-90C9-D40B6E651B47}" type="datetimeFigureOut">
              <a:rPr lang="en-US" smtClean="0"/>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304642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36BD0C-3B97-4139-90C9-D40B6E651B47}" type="datetimeFigureOut">
              <a:rPr lang="en-US" smtClean="0"/>
              <a:t>10/10/2012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301702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36BD0C-3B97-4139-90C9-D40B6E651B47}" type="datetimeFigureOut">
              <a:rPr lang="en-US" smtClean="0"/>
              <a:t>10/10/2012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129264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6BD0C-3B97-4139-90C9-D40B6E651B47}" type="datetimeFigureOut">
              <a:rPr lang="en-US" smtClean="0"/>
              <a:t>10/10/2012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3364573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6BD0C-3B97-4139-90C9-D40B6E651B47}" type="datetimeFigureOut">
              <a:rPr lang="en-US" smtClean="0"/>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254267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6BD0C-3B97-4139-90C9-D40B6E651B47}" type="datetimeFigureOut">
              <a:rPr lang="en-US" smtClean="0"/>
              <a:t>10/10/2012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C9A941-2CCA-4238-A283-B1469CBEB767}" type="slidenum">
              <a:rPr lang="en-US" smtClean="0"/>
              <a:t>‹#›</a:t>
            </a:fld>
            <a:endParaRPr lang="en-US"/>
          </a:p>
        </p:txBody>
      </p:sp>
    </p:spTree>
    <p:extLst>
      <p:ext uri="{BB962C8B-B14F-4D97-AF65-F5344CB8AC3E}">
        <p14:creationId xmlns:p14="http://schemas.microsoft.com/office/powerpoint/2010/main" val="57887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6BD0C-3B97-4139-90C9-D40B6E651B47}" type="datetimeFigureOut">
              <a:rPr lang="en-US" smtClean="0"/>
              <a:t>10/10/2012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9A941-2CCA-4238-A283-B1469CBEB767}" type="slidenum">
              <a:rPr lang="en-US" smtClean="0"/>
              <a:t>‹#›</a:t>
            </a:fld>
            <a:endParaRPr lang="en-US"/>
          </a:p>
        </p:txBody>
      </p:sp>
    </p:spTree>
    <p:extLst>
      <p:ext uri="{BB962C8B-B14F-4D97-AF65-F5344CB8AC3E}">
        <p14:creationId xmlns:p14="http://schemas.microsoft.com/office/powerpoint/2010/main" val="45115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spect="1" noChangeArrowheads="1"/>
          </p:cNvSpPr>
          <p:nvPr>
            <p:ph type="ctrTitle"/>
          </p:nvPr>
        </p:nvSpPr>
        <p:spPr>
          <a:xfrm>
            <a:off x="685800" y="762000"/>
            <a:ext cx="7772400" cy="2971800"/>
          </a:xfrm>
        </p:spPr>
        <p:txBody>
          <a:bodyPr/>
          <a:lstStyle/>
          <a:p>
            <a:pPr eaLnBrk="1" hangingPunct="1">
              <a:spcBef>
                <a:spcPct val="50000"/>
              </a:spcBef>
            </a:pPr>
            <a:r>
              <a:rPr lang="en-US" dirty="0" smtClean="0"/>
              <a:t/>
            </a:r>
            <a:br>
              <a:rPr lang="en-US" dirty="0" smtClean="0"/>
            </a:br>
            <a:r>
              <a:rPr lang="en-US" sz="4200" dirty="0" smtClean="0"/>
              <a:t>Incident Command System (ICS) </a:t>
            </a:r>
            <a:r>
              <a:rPr lang="en-US" sz="4200" dirty="0" smtClean="0"/>
              <a:t>Overview</a:t>
            </a:r>
            <a:endParaRPr lang="en-US" sz="4200" dirty="0" smtClean="0"/>
          </a:p>
        </p:txBody>
      </p:sp>
    </p:spTree>
    <p:extLst>
      <p:ext uri="{BB962C8B-B14F-4D97-AF65-F5344CB8AC3E}">
        <p14:creationId xmlns:p14="http://schemas.microsoft.com/office/powerpoint/2010/main" val="792932445"/>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27025" y="260350"/>
            <a:ext cx="7947025" cy="341313"/>
          </a:xfrm>
        </p:spPr>
        <p:txBody>
          <a:bodyPr>
            <a:normAutofit fontScale="90000"/>
          </a:bodyPr>
          <a:lstStyle/>
          <a:p>
            <a:pPr eaLnBrk="1" hangingPunct="1"/>
            <a:r>
              <a:rPr lang="en-US" smtClean="0"/>
              <a:t>NIMS:  What It Is/What It’s Not</a:t>
            </a:r>
          </a:p>
        </p:txBody>
      </p:sp>
      <p:sp>
        <p:nvSpPr>
          <p:cNvPr id="31747" name="Rectangle 4"/>
          <p:cNvSpPr>
            <a:spLocks noChangeArrowheads="1"/>
          </p:cNvSpPr>
          <p:nvPr/>
        </p:nvSpPr>
        <p:spPr bwMode="auto">
          <a:xfrm>
            <a:off x="4267200" y="1338263"/>
            <a:ext cx="3581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None/>
            </a:pPr>
            <a:endParaRPr lang="en-US" sz="3100" b="1">
              <a:solidFill>
                <a:srgbClr val="FFFFFF"/>
              </a:solidFill>
              <a:latin typeface="Tahoma" pitchFamily="34" charset="0"/>
              <a:cs typeface="Times New Roman" pitchFamily="18" charset="0"/>
            </a:endParaRPr>
          </a:p>
        </p:txBody>
      </p:sp>
      <p:sp>
        <p:nvSpPr>
          <p:cNvPr id="461829" name="Rectangle 5"/>
          <p:cNvSpPr>
            <a:spLocks noChangeArrowheads="1"/>
          </p:cNvSpPr>
          <p:nvPr/>
        </p:nvSpPr>
        <p:spPr bwMode="auto">
          <a:xfrm>
            <a:off x="4611688" y="1057275"/>
            <a:ext cx="3933825" cy="45910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Ins="182880"/>
          <a:lstStyle/>
          <a:p>
            <a:pPr>
              <a:spcBef>
                <a:spcPct val="20000"/>
              </a:spcBef>
              <a:buFont typeface="Wingdings" pitchFamily="2" charset="2"/>
              <a:buNone/>
              <a:defRPr/>
            </a:pPr>
            <a:r>
              <a:rPr lang="en-US" sz="2100" b="1" dirty="0">
                <a:solidFill>
                  <a:srgbClr val="002F80"/>
                </a:solidFill>
                <a:cs typeface="Times New Roman" pitchFamily="18" charset="0"/>
              </a:rPr>
              <a:t>NIMS is </a:t>
            </a:r>
            <a:r>
              <a:rPr lang="en-US" sz="2100" b="1" u="sng" dirty="0">
                <a:solidFill>
                  <a:srgbClr val="002F80"/>
                </a:solidFill>
                <a:cs typeface="Times New Roman" pitchFamily="18" charset="0"/>
              </a:rPr>
              <a:t>not</a:t>
            </a:r>
            <a:r>
              <a:rPr lang="en-US" sz="2100" b="1" dirty="0">
                <a:solidFill>
                  <a:srgbClr val="002F80"/>
                </a:solidFill>
                <a:cs typeface="Times New Roman" pitchFamily="18" charset="0"/>
              </a:rPr>
              <a:t> . . .</a:t>
            </a:r>
          </a:p>
          <a:p>
            <a:pPr marL="461963" lvl="1" indent="-347663">
              <a:spcBef>
                <a:spcPct val="20000"/>
              </a:spcBef>
              <a:buFont typeface="Wingdings" pitchFamily="2" charset="2"/>
              <a:buChar char="§"/>
              <a:defRPr/>
            </a:pPr>
            <a:r>
              <a:rPr lang="en-US" sz="2100" b="1" dirty="0">
                <a:solidFill>
                  <a:srgbClr val="002F80"/>
                </a:solidFill>
                <a:cs typeface="Times New Roman" pitchFamily="18" charset="0"/>
              </a:rPr>
              <a:t>An operational incident management plan</a:t>
            </a:r>
          </a:p>
          <a:p>
            <a:pPr marL="461963" lvl="1" indent="-347663">
              <a:spcBef>
                <a:spcPct val="20000"/>
              </a:spcBef>
              <a:buFont typeface="Wingdings" pitchFamily="2" charset="2"/>
              <a:buChar char="§"/>
              <a:defRPr/>
            </a:pPr>
            <a:r>
              <a:rPr lang="en-US" sz="2100" b="1" dirty="0">
                <a:solidFill>
                  <a:srgbClr val="002F80"/>
                </a:solidFill>
                <a:cs typeface="Times New Roman" pitchFamily="18" charset="0"/>
              </a:rPr>
              <a:t>A resource allocation plan</a:t>
            </a:r>
          </a:p>
          <a:p>
            <a:pPr marL="461963" lvl="1" indent="-347663">
              <a:spcBef>
                <a:spcPct val="20000"/>
              </a:spcBef>
              <a:buFont typeface="Wingdings" pitchFamily="2" charset="2"/>
              <a:buChar char="§"/>
              <a:defRPr/>
            </a:pPr>
            <a:r>
              <a:rPr lang="en-US" sz="2100" b="1" dirty="0">
                <a:solidFill>
                  <a:srgbClr val="002F80"/>
                </a:solidFill>
                <a:cs typeface="Times New Roman" pitchFamily="18" charset="0"/>
              </a:rPr>
              <a:t>A terrorism/WMD-specific plan</a:t>
            </a:r>
          </a:p>
          <a:p>
            <a:pPr marL="461963" lvl="1" indent="-347663">
              <a:spcBef>
                <a:spcPct val="20000"/>
              </a:spcBef>
              <a:buFont typeface="Wingdings" pitchFamily="2" charset="2"/>
              <a:buChar char="§"/>
              <a:defRPr/>
            </a:pPr>
            <a:r>
              <a:rPr lang="en-US" sz="2100" b="1" dirty="0">
                <a:solidFill>
                  <a:srgbClr val="002F80"/>
                </a:solidFill>
                <a:cs typeface="Times New Roman" pitchFamily="18" charset="0"/>
              </a:rPr>
              <a:t>Designed to address international events</a:t>
            </a:r>
          </a:p>
        </p:txBody>
      </p:sp>
      <p:sp>
        <p:nvSpPr>
          <p:cNvPr id="9" name="Rectangle 5"/>
          <p:cNvSpPr>
            <a:spLocks noChangeArrowheads="1"/>
          </p:cNvSpPr>
          <p:nvPr/>
        </p:nvSpPr>
        <p:spPr bwMode="auto">
          <a:xfrm>
            <a:off x="557052" y="1056957"/>
            <a:ext cx="3933825" cy="4591050"/>
          </a:xfrm>
          <a:prstGeom prst="rect">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rIns="182880"/>
          <a:lstStyle/>
          <a:p>
            <a:pPr eaLnBrk="0" hangingPunct="0">
              <a:spcAft>
                <a:spcPts val="400"/>
              </a:spcAft>
              <a:defRPr/>
            </a:pPr>
            <a:r>
              <a:rPr lang="en-US" sz="2100" b="1" dirty="0">
                <a:solidFill>
                  <a:srgbClr val="FFFFFF"/>
                </a:solidFill>
              </a:rPr>
              <a:t>NIMS is . . .</a:t>
            </a:r>
          </a:p>
          <a:p>
            <a:pPr marL="411163" lvl="1" indent="-288925" eaLnBrk="0" hangingPunct="0">
              <a:spcAft>
                <a:spcPts val="400"/>
              </a:spcAft>
              <a:buFont typeface="Wingdings" pitchFamily="2" charset="2"/>
              <a:buChar char="§"/>
              <a:defRPr/>
            </a:pPr>
            <a:r>
              <a:rPr lang="en-US" sz="2100" b="1" dirty="0">
                <a:solidFill>
                  <a:srgbClr val="FFFFFF"/>
                </a:solidFill>
              </a:rPr>
              <a:t>A flexible framework of: </a:t>
            </a:r>
          </a:p>
          <a:p>
            <a:pPr marL="854075" lvl="2" indent="-328613" eaLnBrk="0" hangingPunct="0">
              <a:spcAft>
                <a:spcPts val="400"/>
              </a:spcAft>
              <a:buFont typeface="Wingdings" pitchFamily="2" charset="2"/>
              <a:buChar char="§"/>
              <a:defRPr/>
            </a:pPr>
            <a:r>
              <a:rPr lang="en-US" sz="2100" b="1" dirty="0">
                <a:solidFill>
                  <a:srgbClr val="FFFFFF"/>
                </a:solidFill>
              </a:rPr>
              <a:t>Doctrine</a:t>
            </a:r>
          </a:p>
          <a:p>
            <a:pPr marL="854075" lvl="2" indent="-328613" eaLnBrk="0" hangingPunct="0">
              <a:spcAft>
                <a:spcPts val="400"/>
              </a:spcAft>
              <a:buFont typeface="Wingdings" pitchFamily="2" charset="2"/>
              <a:buChar char="§"/>
              <a:defRPr/>
            </a:pPr>
            <a:r>
              <a:rPr lang="en-US" sz="2100" b="1" dirty="0">
                <a:solidFill>
                  <a:srgbClr val="FFFFFF"/>
                </a:solidFill>
              </a:rPr>
              <a:t>Concepts</a:t>
            </a:r>
          </a:p>
          <a:p>
            <a:pPr marL="854075" lvl="2" indent="-328613" eaLnBrk="0" hangingPunct="0">
              <a:spcAft>
                <a:spcPts val="400"/>
              </a:spcAft>
              <a:buFont typeface="Wingdings" pitchFamily="2" charset="2"/>
              <a:buChar char="§"/>
              <a:defRPr/>
            </a:pPr>
            <a:r>
              <a:rPr lang="en-US" sz="2100" b="1" dirty="0">
                <a:solidFill>
                  <a:srgbClr val="FFFFFF"/>
                </a:solidFill>
              </a:rPr>
              <a:t>Principles</a:t>
            </a:r>
          </a:p>
          <a:p>
            <a:pPr marL="854075" lvl="2" indent="-328613" eaLnBrk="0" hangingPunct="0">
              <a:spcAft>
                <a:spcPts val="400"/>
              </a:spcAft>
              <a:buFont typeface="Wingdings" pitchFamily="2" charset="2"/>
              <a:buChar char="§"/>
              <a:defRPr/>
            </a:pPr>
            <a:r>
              <a:rPr lang="en-US" sz="2100" b="1" dirty="0">
                <a:solidFill>
                  <a:srgbClr val="FFFFFF"/>
                </a:solidFill>
              </a:rPr>
              <a:t>Terminology</a:t>
            </a:r>
          </a:p>
          <a:p>
            <a:pPr marL="854075" lvl="2" indent="-328613" eaLnBrk="0" hangingPunct="0">
              <a:spcAft>
                <a:spcPts val="400"/>
              </a:spcAft>
              <a:buFont typeface="Wingdings" pitchFamily="2" charset="2"/>
              <a:buChar char="§"/>
              <a:defRPr/>
            </a:pPr>
            <a:r>
              <a:rPr lang="en-US" sz="2100" b="1" dirty="0">
                <a:solidFill>
                  <a:srgbClr val="FFFFFF"/>
                </a:solidFill>
              </a:rPr>
              <a:t>Organizational processes</a:t>
            </a:r>
          </a:p>
          <a:p>
            <a:pPr marL="411163" lvl="1" indent="-288925" eaLnBrk="0" hangingPunct="0">
              <a:spcAft>
                <a:spcPts val="400"/>
              </a:spcAft>
              <a:buFont typeface="Wingdings" pitchFamily="2" charset="2"/>
              <a:buChar char="§"/>
              <a:defRPr/>
            </a:pPr>
            <a:r>
              <a:rPr lang="en-US" sz="2100" b="1" dirty="0">
                <a:solidFill>
                  <a:srgbClr val="FFFFFF"/>
                </a:solidFill>
              </a:rPr>
              <a:t>Applicable to all hazards and jurisdictions</a:t>
            </a:r>
            <a:r>
              <a:rPr lang="en-US" sz="2300" b="1" dirty="0">
                <a:solidFill>
                  <a:srgbClr val="FFFFFF"/>
                </a:solidFill>
              </a:rPr>
              <a:t> </a:t>
            </a:r>
          </a:p>
        </p:txBody>
      </p:sp>
    </p:spTree>
    <p:extLst>
      <p:ext uri="{BB962C8B-B14F-4D97-AF65-F5344CB8AC3E}">
        <p14:creationId xmlns:p14="http://schemas.microsoft.com/office/powerpoint/2010/main" val="367444838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spect="1" noChangeArrowheads="1"/>
          </p:cNvSpPr>
          <p:nvPr>
            <p:ph type="title" idx="4294967295"/>
          </p:nvPr>
        </p:nvSpPr>
        <p:spPr/>
        <p:txBody>
          <a:bodyPr/>
          <a:lstStyle/>
          <a:p>
            <a:pPr eaLnBrk="1" hangingPunct="1"/>
            <a:r>
              <a:rPr lang="en-US" smtClean="0"/>
              <a:t>NIMS Components</a:t>
            </a:r>
          </a:p>
        </p:txBody>
      </p:sp>
      <p:sp>
        <p:nvSpPr>
          <p:cNvPr id="32771" name="Rectangle 4" descr="Box: Command and Management Component"/>
          <p:cNvSpPr>
            <a:spLocks noGrp="1" noChangeArrowheads="1"/>
          </p:cNvSpPr>
          <p:nvPr>
            <p:ph type="body" idx="4294967295"/>
          </p:nvPr>
        </p:nvSpPr>
        <p:spPr>
          <a:xfrm>
            <a:off x="2438400" y="3098800"/>
            <a:ext cx="3733800" cy="787400"/>
          </a:xfrm>
          <a:ln w="22225">
            <a:solidFill>
              <a:srgbClr val="FF0000"/>
            </a:solidFill>
            <a:miter lim="800000"/>
            <a:headEnd/>
            <a:tailEnd/>
          </a:ln>
        </p:spPr>
        <p:txBody>
          <a:bodyPr anchor="ctr"/>
          <a:lstStyle/>
          <a:p>
            <a:pPr marL="0" indent="0" eaLnBrk="1" hangingPunct="1">
              <a:buFontTx/>
              <a:buNone/>
            </a:pPr>
            <a:r>
              <a:rPr lang="en-US" sz="2000" smtClean="0">
                <a:solidFill>
                  <a:srgbClr val="2D2D8A"/>
                </a:solidFill>
              </a:rPr>
              <a:t>Command and Management</a:t>
            </a:r>
          </a:p>
        </p:txBody>
      </p:sp>
      <p:sp>
        <p:nvSpPr>
          <p:cNvPr id="17413" name="Rectangle 6"/>
          <p:cNvSpPr>
            <a:spLocks noChangeArrowheads="1"/>
          </p:cNvSpPr>
          <p:nvPr/>
        </p:nvSpPr>
        <p:spPr bwMode="auto">
          <a:xfrm>
            <a:off x="2438400" y="1046163"/>
            <a:ext cx="3505200" cy="533400"/>
          </a:xfrm>
          <a:prstGeom prst="rect">
            <a:avLst/>
          </a:prstGeom>
          <a:noFill/>
          <a:ln w="9525">
            <a:noFill/>
            <a:miter lim="800000"/>
            <a:headEnd/>
            <a:tailEnd/>
          </a:ln>
        </p:spPr>
        <p:txBody>
          <a:bodyPr/>
          <a:lstStyle/>
          <a:p>
            <a:pPr eaLnBrk="0" hangingPunct="0">
              <a:spcBef>
                <a:spcPct val="30000"/>
              </a:spcBef>
              <a:buFont typeface="Wingdings" pitchFamily="2" charset="2"/>
              <a:buNone/>
              <a:defRPr/>
            </a:pPr>
            <a:r>
              <a:rPr lang="en-US" sz="2000" b="1" dirty="0">
                <a:solidFill>
                  <a:schemeClr val="accent6"/>
                </a:solidFill>
                <a:latin typeface="+mn-lt"/>
                <a:cs typeface="Times New Roman" pitchFamily="18" charset="0"/>
              </a:rPr>
              <a:t>Preparedness</a:t>
            </a:r>
          </a:p>
        </p:txBody>
      </p:sp>
      <p:sp>
        <p:nvSpPr>
          <p:cNvPr id="17414" name="Rectangle 7"/>
          <p:cNvSpPr>
            <a:spLocks noChangeArrowheads="1"/>
          </p:cNvSpPr>
          <p:nvPr/>
        </p:nvSpPr>
        <p:spPr bwMode="auto">
          <a:xfrm>
            <a:off x="2438400" y="2579688"/>
            <a:ext cx="3276600" cy="609600"/>
          </a:xfrm>
          <a:prstGeom prst="rect">
            <a:avLst/>
          </a:prstGeom>
          <a:noFill/>
          <a:ln w="9525">
            <a:noFill/>
            <a:miter lim="800000"/>
            <a:headEnd/>
            <a:tailEnd/>
          </a:ln>
        </p:spPr>
        <p:txBody>
          <a:bodyPr/>
          <a:lstStyle/>
          <a:p>
            <a:pPr>
              <a:spcBef>
                <a:spcPct val="30000"/>
              </a:spcBef>
              <a:buFont typeface="Wingdings" pitchFamily="2" charset="2"/>
              <a:buNone/>
              <a:defRPr/>
            </a:pPr>
            <a:r>
              <a:rPr lang="en-US" sz="2000" b="1" dirty="0">
                <a:solidFill>
                  <a:schemeClr val="accent6"/>
                </a:solidFill>
                <a:latin typeface="+mn-lt"/>
                <a:cs typeface="Times New Roman" pitchFamily="18" charset="0"/>
              </a:rPr>
              <a:t>Resource Management </a:t>
            </a:r>
          </a:p>
        </p:txBody>
      </p:sp>
      <p:sp>
        <p:nvSpPr>
          <p:cNvPr id="17415" name="Rectangle 8"/>
          <p:cNvSpPr>
            <a:spLocks noChangeArrowheads="1"/>
          </p:cNvSpPr>
          <p:nvPr/>
        </p:nvSpPr>
        <p:spPr bwMode="auto">
          <a:xfrm>
            <a:off x="2438400" y="1644650"/>
            <a:ext cx="3733800" cy="869950"/>
          </a:xfrm>
          <a:prstGeom prst="rect">
            <a:avLst/>
          </a:prstGeom>
          <a:noFill/>
          <a:ln w="9525">
            <a:noFill/>
            <a:miter lim="800000"/>
            <a:headEnd/>
            <a:tailEnd/>
          </a:ln>
        </p:spPr>
        <p:txBody>
          <a:bodyPr/>
          <a:lstStyle/>
          <a:p>
            <a:pPr>
              <a:spcBef>
                <a:spcPct val="30000"/>
              </a:spcBef>
              <a:buFont typeface="Wingdings" pitchFamily="2" charset="2"/>
              <a:buNone/>
              <a:defRPr/>
            </a:pPr>
            <a:r>
              <a:rPr lang="en-US" sz="2000" b="1" dirty="0">
                <a:solidFill>
                  <a:schemeClr val="accent6"/>
                </a:solidFill>
                <a:latin typeface="+mn-lt"/>
                <a:cs typeface="Times New Roman" pitchFamily="18" charset="0"/>
              </a:rPr>
              <a:t>Communications and </a:t>
            </a:r>
            <a:br>
              <a:rPr lang="en-US" sz="2000" b="1" dirty="0">
                <a:solidFill>
                  <a:schemeClr val="accent6"/>
                </a:solidFill>
                <a:latin typeface="+mn-lt"/>
                <a:cs typeface="Times New Roman" pitchFamily="18" charset="0"/>
              </a:rPr>
            </a:br>
            <a:r>
              <a:rPr lang="en-US" sz="2000" b="1" dirty="0">
                <a:solidFill>
                  <a:schemeClr val="accent6"/>
                </a:solidFill>
                <a:latin typeface="+mn-lt"/>
                <a:cs typeface="Times New Roman" pitchFamily="18" charset="0"/>
              </a:rPr>
              <a:t>Information Management </a:t>
            </a:r>
          </a:p>
        </p:txBody>
      </p:sp>
      <p:sp>
        <p:nvSpPr>
          <p:cNvPr id="17416" name="Rectangle 10"/>
          <p:cNvSpPr>
            <a:spLocks noChangeArrowheads="1"/>
          </p:cNvSpPr>
          <p:nvPr/>
        </p:nvSpPr>
        <p:spPr bwMode="auto">
          <a:xfrm>
            <a:off x="2438400" y="4038600"/>
            <a:ext cx="3505200" cy="914400"/>
          </a:xfrm>
          <a:prstGeom prst="rect">
            <a:avLst/>
          </a:prstGeom>
          <a:noFill/>
          <a:ln w="9525">
            <a:noFill/>
            <a:miter lim="800000"/>
            <a:headEnd/>
            <a:tailEnd/>
          </a:ln>
        </p:spPr>
        <p:txBody>
          <a:bodyPr/>
          <a:lstStyle/>
          <a:p>
            <a:pPr>
              <a:spcBef>
                <a:spcPct val="30000"/>
              </a:spcBef>
              <a:buFont typeface="Wingdings" pitchFamily="2" charset="2"/>
              <a:buNone/>
              <a:defRPr/>
            </a:pPr>
            <a:r>
              <a:rPr lang="en-US" sz="2000" b="1" dirty="0">
                <a:solidFill>
                  <a:schemeClr val="accent6"/>
                </a:solidFill>
                <a:latin typeface="+mn-lt"/>
                <a:cs typeface="Times New Roman" pitchFamily="18" charset="0"/>
              </a:rPr>
              <a:t>Ongoing Management and Maintenance </a:t>
            </a:r>
          </a:p>
        </p:txBody>
      </p:sp>
      <p:sp>
        <p:nvSpPr>
          <p:cNvPr id="32776" name="Rectangle 12" descr="Multiagency Coordination Systems component"/>
          <p:cNvSpPr>
            <a:spLocks noChangeArrowheads="1"/>
          </p:cNvSpPr>
          <p:nvPr/>
        </p:nvSpPr>
        <p:spPr bwMode="auto">
          <a:xfrm>
            <a:off x="6858000" y="2971800"/>
            <a:ext cx="1828800" cy="990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spcBef>
                <a:spcPct val="30000"/>
              </a:spcBef>
            </a:pPr>
            <a:r>
              <a:rPr lang="en-US" sz="2000" b="1">
                <a:solidFill>
                  <a:srgbClr val="000066"/>
                </a:solidFill>
                <a:cs typeface="Times New Roman" pitchFamily="18" charset="0"/>
              </a:rPr>
              <a:t>Multiagency Coordination Systems</a:t>
            </a:r>
          </a:p>
        </p:txBody>
      </p:sp>
      <p:sp>
        <p:nvSpPr>
          <p:cNvPr id="32777" name="Line 15"/>
          <p:cNvSpPr>
            <a:spLocks noChangeShapeType="1"/>
          </p:cNvSpPr>
          <p:nvPr/>
        </p:nvSpPr>
        <p:spPr bwMode="auto">
          <a:xfrm>
            <a:off x="6165850" y="3482975"/>
            <a:ext cx="6921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8" name="Rectangle 13" descr="Public Information component"/>
          <p:cNvSpPr>
            <a:spLocks noChangeArrowheads="1"/>
          </p:cNvSpPr>
          <p:nvPr/>
        </p:nvSpPr>
        <p:spPr bwMode="auto">
          <a:xfrm>
            <a:off x="6858000" y="4191000"/>
            <a:ext cx="1828800" cy="9906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eaLnBrk="0" hangingPunct="0">
              <a:spcBef>
                <a:spcPct val="30000"/>
              </a:spcBef>
              <a:buFont typeface="Wingdings" pitchFamily="2" charset="2"/>
              <a:buNone/>
            </a:pPr>
            <a:r>
              <a:rPr lang="en-US" sz="2000" b="1">
                <a:solidFill>
                  <a:srgbClr val="000066"/>
                </a:solidFill>
                <a:cs typeface="Times New Roman" pitchFamily="18" charset="0"/>
              </a:rPr>
              <a:t>Public Information</a:t>
            </a:r>
          </a:p>
        </p:txBody>
      </p:sp>
      <p:sp>
        <p:nvSpPr>
          <p:cNvPr id="32779" name="Freeform 22"/>
          <p:cNvSpPr>
            <a:spLocks/>
          </p:cNvSpPr>
          <p:nvPr/>
        </p:nvSpPr>
        <p:spPr bwMode="auto">
          <a:xfrm>
            <a:off x="6434138" y="2262188"/>
            <a:ext cx="420687" cy="2452687"/>
          </a:xfrm>
          <a:custGeom>
            <a:avLst/>
            <a:gdLst>
              <a:gd name="T0" fmla="*/ 2147483647 w 265"/>
              <a:gd name="T1" fmla="*/ 0 h 1545"/>
              <a:gd name="T2" fmla="*/ 0 w 265"/>
              <a:gd name="T3" fmla="*/ 0 h 1545"/>
              <a:gd name="T4" fmla="*/ 0 w 265"/>
              <a:gd name="T5" fmla="*/ 2147483647 h 1545"/>
              <a:gd name="T6" fmla="*/ 2147483647 w 265"/>
              <a:gd name="T7" fmla="*/ 2147483647 h 1545"/>
              <a:gd name="T8" fmla="*/ 0 60000 65536"/>
              <a:gd name="T9" fmla="*/ 0 60000 65536"/>
              <a:gd name="T10" fmla="*/ 0 60000 65536"/>
              <a:gd name="T11" fmla="*/ 0 60000 65536"/>
              <a:gd name="T12" fmla="*/ 0 w 265"/>
              <a:gd name="T13" fmla="*/ 0 h 1545"/>
              <a:gd name="T14" fmla="*/ 265 w 265"/>
              <a:gd name="T15" fmla="*/ 1545 h 1545"/>
            </a:gdLst>
            <a:ahLst/>
            <a:cxnLst>
              <a:cxn ang="T8">
                <a:pos x="T0" y="T1"/>
              </a:cxn>
              <a:cxn ang="T9">
                <a:pos x="T2" y="T3"/>
              </a:cxn>
              <a:cxn ang="T10">
                <a:pos x="T4" y="T5"/>
              </a:cxn>
              <a:cxn ang="T11">
                <a:pos x="T6" y="T7"/>
              </a:cxn>
            </a:cxnLst>
            <a:rect l="T12" t="T13" r="T14" b="T15"/>
            <a:pathLst>
              <a:path w="265" h="1545">
                <a:moveTo>
                  <a:pt x="265" y="0"/>
                </a:moveTo>
                <a:lnTo>
                  <a:pt x="0" y="0"/>
                </a:lnTo>
                <a:lnTo>
                  <a:pt x="0" y="1545"/>
                </a:lnTo>
                <a:lnTo>
                  <a:pt x="265" y="1545"/>
                </a:lnTo>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400" b="1">
              <a:solidFill>
                <a:srgbClr val="000066"/>
              </a:solidFill>
              <a:latin typeface="Times New Roman" pitchFamily="18" charset="0"/>
              <a:cs typeface="Times New Roman" pitchFamily="18" charset="0"/>
            </a:endParaRPr>
          </a:p>
        </p:txBody>
      </p:sp>
      <p:sp>
        <p:nvSpPr>
          <p:cNvPr id="17417" name="Rectangle 11"/>
          <p:cNvSpPr>
            <a:spLocks noChangeArrowheads="1"/>
          </p:cNvSpPr>
          <p:nvPr/>
        </p:nvSpPr>
        <p:spPr bwMode="auto">
          <a:xfrm>
            <a:off x="6858000" y="1752600"/>
            <a:ext cx="1828800" cy="990600"/>
          </a:xfrm>
          <a:prstGeom prst="rect">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a:lstStyle/>
          <a:p>
            <a:pPr eaLnBrk="0" hangingPunct="0">
              <a:spcBef>
                <a:spcPct val="30000"/>
              </a:spcBef>
              <a:defRPr/>
            </a:pPr>
            <a:r>
              <a:rPr lang="en-US" sz="2000" b="1" dirty="0">
                <a:solidFill>
                  <a:schemeClr val="bg1"/>
                </a:solidFill>
                <a:cs typeface="Times New Roman" pitchFamily="18" charset="0"/>
              </a:rPr>
              <a:t>Incident Command System</a:t>
            </a:r>
          </a:p>
        </p:txBody>
      </p:sp>
      <p:pic>
        <p:nvPicPr>
          <p:cNvPr id="14" name="Picture 13" descr="NIMS Cover"/>
          <p:cNvPicPr>
            <a:picLocks noChangeAspect="1"/>
          </p:cNvPicPr>
          <p:nvPr/>
        </p:nvPicPr>
        <p:blipFill>
          <a:blip r:embed="rId3">
            <a:lum bright="12000"/>
          </a:blip>
          <a:stretch>
            <a:fillRect/>
          </a:stretch>
        </p:blipFill>
        <p:spPr>
          <a:xfrm>
            <a:off x="536575" y="1219200"/>
            <a:ext cx="1673225" cy="21653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3238800746"/>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spect="1" noChangeArrowheads="1"/>
          </p:cNvSpPr>
          <p:nvPr>
            <p:ph type="title"/>
          </p:nvPr>
        </p:nvSpPr>
        <p:spPr/>
        <p:txBody>
          <a:bodyPr/>
          <a:lstStyle/>
          <a:p>
            <a:pPr eaLnBrk="1" hangingPunct="1"/>
            <a:r>
              <a:rPr lang="en-US" smtClean="0"/>
              <a:t>NIMS &amp; Institutionalizing ICS</a:t>
            </a:r>
          </a:p>
        </p:txBody>
      </p:sp>
      <p:sp>
        <p:nvSpPr>
          <p:cNvPr id="33795" name="Rectangle 3"/>
          <p:cNvSpPr>
            <a:spLocks noGrp="1" noChangeArrowheads="1"/>
          </p:cNvSpPr>
          <p:nvPr>
            <p:ph idx="1"/>
          </p:nvPr>
        </p:nvSpPr>
        <p:spPr>
          <a:xfrm>
            <a:off x="457200" y="990600"/>
            <a:ext cx="8229600" cy="4876800"/>
          </a:xfrm>
        </p:spPr>
        <p:txBody>
          <a:bodyPr/>
          <a:lstStyle/>
          <a:p>
            <a:pPr eaLnBrk="1" hangingPunct="1">
              <a:spcBef>
                <a:spcPct val="50000"/>
              </a:spcBef>
            </a:pPr>
            <a:r>
              <a:rPr lang="en-US" sz="2100" smtClean="0"/>
              <a:t>Governmental officials must:</a:t>
            </a:r>
          </a:p>
          <a:p>
            <a:pPr lvl="1" eaLnBrk="1" hangingPunct="1">
              <a:spcBef>
                <a:spcPct val="50000"/>
              </a:spcBef>
            </a:pPr>
            <a:r>
              <a:rPr sz="2100" smtClean="0"/>
              <a:t>Adopt the ICS through executive order, proclamation, or legislation as the agency’s/jurisdiction’s official incident response system.</a:t>
            </a:r>
          </a:p>
          <a:p>
            <a:pPr lvl="1" eaLnBrk="1" hangingPunct="1">
              <a:spcBef>
                <a:spcPct val="50000"/>
              </a:spcBef>
            </a:pPr>
            <a:r>
              <a:rPr sz="2100" smtClean="0"/>
              <a:t>Direct that incident managers and response organizations train, exercise, and use the ICS. </a:t>
            </a:r>
          </a:p>
          <a:p>
            <a:pPr lvl="1" eaLnBrk="1" hangingPunct="1">
              <a:spcBef>
                <a:spcPct val="50000"/>
              </a:spcBef>
            </a:pPr>
            <a:r>
              <a:rPr sz="2100" smtClean="0"/>
              <a:t>Integrate ICS into functional and system-wide emergency operations policies, plans, and procedures.</a:t>
            </a:r>
          </a:p>
          <a:p>
            <a:pPr lvl="1" eaLnBrk="1" hangingPunct="1">
              <a:spcBef>
                <a:spcPct val="50000"/>
              </a:spcBef>
            </a:pPr>
            <a:r>
              <a:rPr sz="2100" smtClean="0"/>
              <a:t>Conduct ICS training for responders, supervisors, and command-level officers.</a:t>
            </a:r>
          </a:p>
          <a:p>
            <a:pPr lvl="1" eaLnBrk="1" hangingPunct="1">
              <a:spcBef>
                <a:spcPct val="50000"/>
              </a:spcBef>
            </a:pPr>
            <a:r>
              <a:rPr sz="2100" smtClean="0"/>
              <a:t>Conduct coordinating ICS-oriented exercises that involve responders from multiple disciplines and jurisdictions.</a:t>
            </a:r>
          </a:p>
        </p:txBody>
      </p:sp>
    </p:spTree>
    <p:extLst>
      <p:ext uri="{BB962C8B-B14F-4D97-AF65-F5344CB8AC3E}">
        <p14:creationId xmlns:p14="http://schemas.microsoft.com/office/powerpoint/2010/main" val="3009273805"/>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spect="1" noChangeArrowheads="1"/>
          </p:cNvSpPr>
          <p:nvPr>
            <p:ph type="title"/>
          </p:nvPr>
        </p:nvSpPr>
        <p:spPr/>
        <p:txBody>
          <a:bodyPr/>
          <a:lstStyle/>
          <a:p>
            <a:pPr eaLnBrk="1" hangingPunct="1"/>
            <a:r>
              <a:rPr lang="en-US" smtClean="0"/>
              <a:t>Other ICS Mandates</a:t>
            </a:r>
          </a:p>
        </p:txBody>
      </p:sp>
      <p:sp>
        <p:nvSpPr>
          <p:cNvPr id="34819" name="Rectangle 3"/>
          <p:cNvSpPr>
            <a:spLocks noGrp="1" noChangeArrowheads="1"/>
          </p:cNvSpPr>
          <p:nvPr>
            <p:ph idx="1"/>
          </p:nvPr>
        </p:nvSpPr>
        <p:spPr/>
        <p:txBody>
          <a:bodyPr/>
          <a:lstStyle/>
          <a:p>
            <a:pPr lvl="1" eaLnBrk="1" hangingPunct="1"/>
            <a:r>
              <a:rPr smtClean="0"/>
              <a:t>Hazardous Materials Incidents</a:t>
            </a:r>
          </a:p>
          <a:p>
            <a:pPr lvl="2" indent="-331788" eaLnBrk="1" hangingPunct="1"/>
            <a:r>
              <a:rPr smtClean="0"/>
              <a:t>Superfund Amendments and </a:t>
            </a:r>
            <a:br>
              <a:rPr smtClean="0"/>
            </a:br>
            <a:r>
              <a:rPr smtClean="0"/>
              <a:t>Reauthorization Act (SARA) – 1986</a:t>
            </a:r>
          </a:p>
          <a:p>
            <a:pPr lvl="2" indent="-331788" eaLnBrk="1" hangingPunct="1"/>
            <a:r>
              <a:rPr smtClean="0"/>
              <a:t>Occupational Safety and Health Administration (OSHA) Rule 29 CFR 1910.120</a:t>
            </a:r>
          </a:p>
          <a:p>
            <a:pPr lvl="1" eaLnBrk="1" hangingPunct="1">
              <a:spcBef>
                <a:spcPct val="70000"/>
              </a:spcBef>
            </a:pPr>
            <a:r>
              <a:rPr smtClean="0"/>
              <a:t>State and Local Regulations</a:t>
            </a:r>
          </a:p>
          <a:p>
            <a:pPr lvl="1" eaLnBrk="1" hangingPunct="1">
              <a:buFont typeface="Wingdings" pitchFamily="2" charset="2"/>
              <a:buNone/>
            </a:pPr>
            <a:endParaRPr smtClean="0"/>
          </a:p>
          <a:p>
            <a:pPr lvl="1" eaLnBrk="1" hangingPunct="1"/>
            <a:endParaRPr smtClean="0"/>
          </a:p>
        </p:txBody>
      </p:sp>
      <p:pic>
        <p:nvPicPr>
          <p:cNvPr id="5" name="Picture 19" descr="Firefighters putting out hazardous materials fire"/>
          <p:cNvPicPr>
            <a:picLocks noChangeAspect="1" noChangeArrowheads="1"/>
          </p:cNvPicPr>
          <p:nvPr/>
        </p:nvPicPr>
        <p:blipFill>
          <a:blip r:embed="rId3">
            <a:lum bright="12000"/>
          </a:blip>
          <a:srcRect/>
          <a:stretch>
            <a:fillRect/>
          </a:stretch>
        </p:blipFill>
        <p:spPr bwMode="auto">
          <a:xfrm>
            <a:off x="5867400" y="3581400"/>
            <a:ext cx="2562225" cy="21050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154036214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spect="1" noChangeArrowheads="1"/>
          </p:cNvSpPr>
          <p:nvPr>
            <p:ph type="title"/>
          </p:nvPr>
        </p:nvSpPr>
        <p:spPr>
          <a:xfrm>
            <a:off x="295275" y="312738"/>
            <a:ext cx="8601075" cy="868362"/>
          </a:xfrm>
        </p:spPr>
        <p:txBody>
          <a:bodyPr/>
          <a:lstStyle/>
          <a:p>
            <a:pPr eaLnBrk="1" hangingPunct="1"/>
            <a:r>
              <a:rPr lang="en-US" sz="3400" smtClean="0"/>
              <a:t>Examples of Incidents Managed Using ICS</a:t>
            </a:r>
          </a:p>
        </p:txBody>
      </p:sp>
      <p:sp>
        <p:nvSpPr>
          <p:cNvPr id="35843" name="Rectangle 3"/>
          <p:cNvSpPr>
            <a:spLocks noGrp="1" noChangeArrowheads="1"/>
          </p:cNvSpPr>
          <p:nvPr>
            <p:ph idx="1"/>
          </p:nvPr>
        </p:nvSpPr>
        <p:spPr>
          <a:xfrm>
            <a:off x="2514600" y="942975"/>
            <a:ext cx="6172200" cy="4800600"/>
          </a:xfrm>
        </p:spPr>
        <p:txBody>
          <a:bodyPr/>
          <a:lstStyle/>
          <a:p>
            <a:pPr lvl="1" eaLnBrk="1" hangingPunct="1"/>
            <a:r>
              <a:rPr sz="2000" smtClean="0"/>
              <a:t>Fire, both structural and wildland </a:t>
            </a:r>
          </a:p>
          <a:p>
            <a:pPr lvl="1" eaLnBrk="1" hangingPunct="1"/>
            <a:r>
              <a:rPr sz="2000" smtClean="0"/>
              <a:t>Natural disasters, such as tornadoes, floods, ice storms, or earthquakes </a:t>
            </a:r>
          </a:p>
          <a:p>
            <a:pPr lvl="1" eaLnBrk="1" hangingPunct="1"/>
            <a:r>
              <a:rPr sz="2000" smtClean="0"/>
              <a:t>Human and animal disease outbreaks </a:t>
            </a:r>
          </a:p>
          <a:p>
            <a:pPr lvl="1" eaLnBrk="1" hangingPunct="1"/>
            <a:r>
              <a:rPr sz="2000" smtClean="0"/>
              <a:t>Search and rescue missions </a:t>
            </a:r>
          </a:p>
          <a:p>
            <a:pPr lvl="1" eaLnBrk="1" hangingPunct="1"/>
            <a:r>
              <a:rPr sz="2000" smtClean="0"/>
              <a:t>Hazardous materials incidents </a:t>
            </a:r>
          </a:p>
          <a:p>
            <a:pPr lvl="1" eaLnBrk="1" hangingPunct="1"/>
            <a:r>
              <a:rPr sz="2000" smtClean="0"/>
              <a:t>Criminal acts and crime scene investigations </a:t>
            </a:r>
          </a:p>
          <a:p>
            <a:pPr lvl="1" eaLnBrk="1" hangingPunct="1"/>
            <a:r>
              <a:rPr sz="2000" smtClean="0"/>
              <a:t>Terrorist incidents, including the use of weapons of mass destruction </a:t>
            </a:r>
          </a:p>
          <a:p>
            <a:pPr lvl="1" eaLnBrk="1" hangingPunct="1"/>
            <a:r>
              <a:rPr sz="2000" smtClean="0"/>
              <a:t>National Special Security Events, such as Presidential visits or the Super Bowl </a:t>
            </a:r>
          </a:p>
          <a:p>
            <a:pPr lvl="1" eaLnBrk="1" hangingPunct="1"/>
            <a:r>
              <a:rPr sz="2000" smtClean="0"/>
              <a:t>Other planned events, such as parades or demonstrations </a:t>
            </a:r>
            <a:endParaRPr sz="2000" smtClean="0">
              <a:cs typeface="Times New Roman" pitchFamily="18" charset="0"/>
            </a:endParaRPr>
          </a:p>
        </p:txBody>
      </p:sp>
      <p:grpSp>
        <p:nvGrpSpPr>
          <p:cNvPr id="35844" name="Group 7" descr="Three photos:  Car pushed against utility pole by hurricane winds; house on fire; marching band in parade"/>
          <p:cNvGrpSpPr>
            <a:grpSpLocks/>
          </p:cNvGrpSpPr>
          <p:nvPr/>
        </p:nvGrpSpPr>
        <p:grpSpPr bwMode="auto">
          <a:xfrm>
            <a:off x="533400" y="1066800"/>
            <a:ext cx="1866900" cy="4310063"/>
            <a:chOff x="6934200" y="1119850"/>
            <a:chExt cx="1866900" cy="4309400"/>
          </a:xfrm>
        </p:grpSpPr>
        <p:pic>
          <p:nvPicPr>
            <p:cNvPr id="5" name="Picture 12"/>
            <p:cNvPicPr>
              <a:picLocks noChangeAspect="1" noChangeArrowheads="1"/>
            </p:cNvPicPr>
            <p:nvPr/>
          </p:nvPicPr>
          <p:blipFill>
            <a:blip r:embed="rId3">
              <a:lum bright="12000"/>
            </a:blip>
            <a:srcRect/>
            <a:stretch>
              <a:fillRect/>
            </a:stretch>
          </p:blipFill>
          <p:spPr bwMode="auto">
            <a:xfrm>
              <a:off x="6934200" y="1119850"/>
              <a:ext cx="1866900" cy="1295201"/>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6" name="Picture 13"/>
            <p:cNvPicPr>
              <a:picLocks noChangeAspect="1" noChangeArrowheads="1"/>
            </p:cNvPicPr>
            <p:nvPr/>
          </p:nvPicPr>
          <p:blipFill>
            <a:blip r:embed="rId4">
              <a:lum bright="12000"/>
            </a:blip>
            <a:srcRect/>
            <a:stretch>
              <a:fillRect/>
            </a:stretch>
          </p:blipFill>
          <p:spPr bwMode="auto">
            <a:xfrm>
              <a:off x="6934200" y="2515048"/>
              <a:ext cx="1863725" cy="1349167"/>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7" name="Picture 14"/>
            <p:cNvPicPr>
              <a:picLocks noChangeAspect="1" noChangeArrowheads="1"/>
            </p:cNvPicPr>
            <p:nvPr/>
          </p:nvPicPr>
          <p:blipFill>
            <a:blip r:embed="rId5">
              <a:lum bright="12000"/>
            </a:blip>
            <a:srcRect/>
            <a:stretch>
              <a:fillRect/>
            </a:stretch>
          </p:blipFill>
          <p:spPr bwMode="auto">
            <a:xfrm>
              <a:off x="6934200" y="3962626"/>
              <a:ext cx="1847850" cy="1466624"/>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Tree>
    <p:extLst>
      <p:ext uri="{BB962C8B-B14F-4D97-AF65-F5344CB8AC3E}">
        <p14:creationId xmlns:p14="http://schemas.microsoft.com/office/powerpoint/2010/main" val="176238007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spect="1" noChangeArrowheads="1"/>
          </p:cNvSpPr>
          <p:nvPr>
            <p:ph type="title"/>
          </p:nvPr>
        </p:nvSpPr>
        <p:spPr/>
        <p:txBody>
          <a:bodyPr/>
          <a:lstStyle/>
          <a:p>
            <a:pPr eaLnBrk="1" hangingPunct="1"/>
            <a:r>
              <a:rPr lang="en-US" smtClean="0"/>
              <a:t>ICS Benefits</a:t>
            </a:r>
          </a:p>
        </p:txBody>
      </p:sp>
      <p:sp>
        <p:nvSpPr>
          <p:cNvPr id="36867" name="Rectangle 5"/>
          <p:cNvSpPr>
            <a:spLocks noGrp="1" noChangeArrowheads="1"/>
          </p:cNvSpPr>
          <p:nvPr>
            <p:ph idx="1"/>
          </p:nvPr>
        </p:nvSpPr>
        <p:spPr>
          <a:xfrm>
            <a:off x="3505200" y="990600"/>
            <a:ext cx="5334000" cy="4525963"/>
          </a:xfrm>
        </p:spPr>
        <p:txBody>
          <a:bodyPr/>
          <a:lstStyle/>
          <a:p>
            <a:pPr lvl="1" eaLnBrk="1" hangingPunct="1">
              <a:spcBef>
                <a:spcPct val="70000"/>
              </a:spcBef>
            </a:pPr>
            <a:r>
              <a:rPr sz="2400" smtClean="0"/>
              <a:t>Meets the needs of incidents of any kind or size.</a:t>
            </a:r>
          </a:p>
          <a:p>
            <a:pPr lvl="1" eaLnBrk="1" hangingPunct="1">
              <a:spcBef>
                <a:spcPct val="40000"/>
              </a:spcBef>
            </a:pPr>
            <a:r>
              <a:rPr sz="2400" smtClean="0"/>
              <a:t>Allows personnel from a variety of agencies to meld rapidly into a common management structure. </a:t>
            </a:r>
          </a:p>
          <a:p>
            <a:pPr lvl="1" eaLnBrk="1" hangingPunct="1">
              <a:spcBef>
                <a:spcPct val="40000"/>
              </a:spcBef>
            </a:pPr>
            <a:r>
              <a:rPr sz="2400" smtClean="0"/>
              <a:t>Provides logistical and administrative support to operational staff. </a:t>
            </a:r>
          </a:p>
          <a:p>
            <a:pPr lvl="1" eaLnBrk="1" hangingPunct="1">
              <a:spcBef>
                <a:spcPct val="40000"/>
              </a:spcBef>
            </a:pPr>
            <a:r>
              <a:rPr sz="2400" smtClean="0"/>
              <a:t>Is cost effective by avoiding duplication of efforts. </a:t>
            </a:r>
          </a:p>
        </p:txBody>
      </p:sp>
      <p:pic>
        <p:nvPicPr>
          <p:cNvPr id="36871" name="Picture 7" descr="Rescue personnel helping a disabled person from a truck"/>
          <p:cNvPicPr>
            <a:picLocks noChangeAspect="1" noChangeArrowheads="1"/>
          </p:cNvPicPr>
          <p:nvPr/>
        </p:nvPicPr>
        <p:blipFill>
          <a:blip r:embed="rId3"/>
          <a:srcRect/>
          <a:stretch>
            <a:fillRect/>
          </a:stretch>
        </p:blipFill>
        <p:spPr bwMode="auto">
          <a:xfrm>
            <a:off x="685800" y="1143000"/>
            <a:ext cx="2582863" cy="38862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100038940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spect="1" noChangeArrowheads="1"/>
          </p:cNvSpPr>
          <p:nvPr>
            <p:ph type="ctrTitle"/>
          </p:nvPr>
        </p:nvSpPr>
        <p:spPr>
          <a:xfrm>
            <a:off x="685800" y="1371600"/>
            <a:ext cx="7772400" cy="1981200"/>
          </a:xfrm>
        </p:spPr>
        <p:txBody>
          <a:bodyPr/>
          <a:lstStyle/>
          <a:p>
            <a:pPr eaLnBrk="1" hangingPunct="1"/>
            <a:r>
              <a:rPr lang="en-US" sz="4800" dirty="0" smtClean="0"/>
              <a:t>ICS Organization</a:t>
            </a:r>
            <a:br>
              <a:rPr lang="en-US" sz="4800" dirty="0" smtClean="0"/>
            </a:br>
            <a:r>
              <a:rPr lang="en-US" sz="4800" dirty="0" smtClean="0"/>
              <a:t>&amp; Features</a:t>
            </a:r>
          </a:p>
        </p:txBody>
      </p:sp>
    </p:spTree>
    <p:extLst>
      <p:ext uri="{BB962C8B-B14F-4D97-AF65-F5344CB8AC3E}">
        <p14:creationId xmlns:p14="http://schemas.microsoft.com/office/powerpoint/2010/main" val="2486158229"/>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spect="1" noChangeArrowheads="1"/>
          </p:cNvSpPr>
          <p:nvPr>
            <p:ph type="title"/>
          </p:nvPr>
        </p:nvSpPr>
        <p:spPr/>
        <p:txBody>
          <a:bodyPr/>
          <a:lstStyle/>
          <a:p>
            <a:pPr eaLnBrk="1" hangingPunct="1"/>
            <a:r>
              <a:rPr lang="en-US" smtClean="0"/>
              <a:t>ICS Organization</a:t>
            </a:r>
          </a:p>
        </p:txBody>
      </p:sp>
      <p:sp>
        <p:nvSpPr>
          <p:cNvPr id="38915" name="Rectangle 3"/>
          <p:cNvSpPr>
            <a:spLocks noGrp="1" noChangeArrowheads="1"/>
          </p:cNvSpPr>
          <p:nvPr>
            <p:ph idx="1"/>
          </p:nvPr>
        </p:nvSpPr>
        <p:spPr>
          <a:xfrm>
            <a:off x="457200" y="1066800"/>
            <a:ext cx="8229600" cy="4038600"/>
          </a:xfrm>
        </p:spPr>
        <p:txBody>
          <a:bodyPr/>
          <a:lstStyle/>
          <a:p>
            <a:pPr eaLnBrk="1" hangingPunct="1">
              <a:spcBef>
                <a:spcPct val="70000"/>
              </a:spcBef>
            </a:pPr>
            <a:r>
              <a:rPr lang="en-US" sz="2400" smtClean="0"/>
              <a:t>Differs from the day-to-day, administrative organizational structures and positions. </a:t>
            </a:r>
          </a:p>
          <a:p>
            <a:pPr lvl="1" eaLnBrk="1" hangingPunct="1">
              <a:spcBef>
                <a:spcPct val="70000"/>
              </a:spcBef>
            </a:pPr>
            <a:r>
              <a:rPr sz="2400" smtClean="0"/>
              <a:t>Unique ICS position titles and organizational structures are designed to avoid confusion during response. </a:t>
            </a:r>
          </a:p>
          <a:p>
            <a:pPr lvl="1" eaLnBrk="1" hangingPunct="1">
              <a:spcBef>
                <a:spcPct val="70000"/>
              </a:spcBef>
            </a:pPr>
            <a:r>
              <a:rPr sz="2400" smtClean="0"/>
              <a:t>Rank may change during deployment.  A “chief” may not hold that title when deployed under an ICS structure.</a:t>
            </a:r>
          </a:p>
        </p:txBody>
      </p:sp>
      <p:grpSp>
        <p:nvGrpSpPr>
          <p:cNvPr id="38916" name="Group 24" descr="Generic organization chart"/>
          <p:cNvGrpSpPr>
            <a:grpSpLocks/>
          </p:cNvGrpSpPr>
          <p:nvPr/>
        </p:nvGrpSpPr>
        <p:grpSpPr bwMode="auto">
          <a:xfrm>
            <a:off x="6456363" y="4376738"/>
            <a:ext cx="2138362" cy="1341437"/>
            <a:chOff x="4067" y="2757"/>
            <a:chExt cx="1347" cy="845"/>
          </a:xfrm>
        </p:grpSpPr>
        <p:cxnSp>
          <p:nvCxnSpPr>
            <p:cNvPr id="38917" name="AutoShape 4"/>
            <p:cNvCxnSpPr>
              <a:cxnSpLocks noChangeShapeType="1"/>
            </p:cNvCxnSpPr>
            <p:nvPr/>
          </p:nvCxnSpPr>
          <p:spPr bwMode="auto">
            <a:xfrm rot="5400000" flipV="1">
              <a:off x="4648" y="2860"/>
              <a:ext cx="5" cy="672"/>
            </a:xfrm>
            <a:prstGeom prst="bentConnector3">
              <a:avLst>
                <a:gd name="adj1" fmla="val -3300000"/>
              </a:avLst>
            </a:prstGeom>
            <a:noFill/>
            <a:ln w="22225">
              <a:solidFill>
                <a:srgbClr val="FF0000"/>
              </a:solidFill>
              <a:miter lim="800000"/>
              <a:headEnd/>
              <a:tailEnd/>
            </a:ln>
            <a:extLst>
              <a:ext uri="{909E8E84-426E-40DD-AFC4-6F175D3DCCD1}">
                <a14:hiddenFill xmlns:a14="http://schemas.microsoft.com/office/drawing/2010/main">
                  <a:noFill/>
                </a14:hiddenFill>
              </a:ext>
            </a:extLst>
          </p:spPr>
        </p:cxnSp>
        <p:sp>
          <p:nvSpPr>
            <p:cNvPr id="302085" name="AutoShape 5"/>
            <p:cNvSpPr>
              <a:spLocks noChangeArrowheads="1"/>
            </p:cNvSpPr>
            <p:nvPr/>
          </p:nvSpPr>
          <p:spPr bwMode="auto">
            <a:xfrm>
              <a:off x="4110" y="3072"/>
              <a:ext cx="432" cy="187"/>
            </a:xfrm>
            <a:prstGeom prst="cube">
              <a:avLst>
                <a:gd name="adj" fmla="val 11310"/>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wrap="none" bIns="18288" anchor="ctr"/>
            <a:lstStyle/>
            <a:p>
              <a:pPr algn="ctr">
                <a:lnSpc>
                  <a:spcPct val="85000"/>
                </a:lnSpc>
                <a:defRPr/>
              </a:pPr>
              <a:endParaRPr lang="en-US" sz="1400" b="1" dirty="0">
                <a:solidFill>
                  <a:srgbClr val="1D3B59"/>
                </a:solidFill>
                <a:latin typeface="Arial Unicode MS" pitchFamily="34" charset="-128"/>
              </a:endParaRPr>
            </a:p>
          </p:txBody>
        </p:sp>
        <p:sp>
          <p:nvSpPr>
            <p:cNvPr id="38921" name="Line 6"/>
            <p:cNvSpPr>
              <a:spLocks noChangeShapeType="1"/>
            </p:cNvSpPr>
            <p:nvPr/>
          </p:nvSpPr>
          <p:spPr bwMode="auto">
            <a:xfrm flipV="1">
              <a:off x="4638" y="2928"/>
              <a:ext cx="0" cy="96"/>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2087" name="AutoShape 7"/>
            <p:cNvSpPr>
              <a:spLocks noChangeArrowheads="1"/>
            </p:cNvSpPr>
            <p:nvPr/>
          </p:nvSpPr>
          <p:spPr bwMode="auto">
            <a:xfrm>
              <a:off x="4350" y="2784"/>
              <a:ext cx="624" cy="187"/>
            </a:xfrm>
            <a:prstGeom prst="cube">
              <a:avLst>
                <a:gd name="adj" fmla="val 11310"/>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wrap="none" bIns="18288" anchor="ctr"/>
            <a:lstStyle/>
            <a:p>
              <a:pPr algn="ctr">
                <a:lnSpc>
                  <a:spcPct val="85000"/>
                </a:lnSpc>
                <a:defRPr/>
              </a:pPr>
              <a:endParaRPr lang="en-US" sz="1400" b="1" dirty="0">
                <a:solidFill>
                  <a:srgbClr val="1D3B59"/>
                </a:solidFill>
                <a:latin typeface="Arial Unicode MS" pitchFamily="34" charset="-128"/>
              </a:endParaRPr>
            </a:p>
          </p:txBody>
        </p:sp>
        <p:cxnSp>
          <p:nvCxnSpPr>
            <p:cNvPr id="38925" name="AutoShape 8"/>
            <p:cNvCxnSpPr>
              <a:cxnSpLocks noChangeShapeType="1"/>
            </p:cNvCxnSpPr>
            <p:nvPr/>
          </p:nvCxnSpPr>
          <p:spPr bwMode="auto">
            <a:xfrm rot="5400000" flipV="1">
              <a:off x="4982" y="3287"/>
              <a:ext cx="2" cy="432"/>
            </a:xfrm>
            <a:prstGeom prst="bentConnector3">
              <a:avLst>
                <a:gd name="adj1" fmla="val -8150000"/>
              </a:avLst>
            </a:prstGeom>
            <a:noFill/>
            <a:ln w="22225">
              <a:solidFill>
                <a:srgbClr val="FF0000"/>
              </a:solidFill>
              <a:miter lim="800000"/>
              <a:headEnd/>
              <a:tailEnd/>
            </a:ln>
            <a:extLst>
              <a:ext uri="{909E8E84-426E-40DD-AFC4-6F175D3DCCD1}">
                <a14:hiddenFill xmlns:a14="http://schemas.microsoft.com/office/drawing/2010/main">
                  <a:noFill/>
                </a14:hiddenFill>
              </a:ext>
            </a:extLst>
          </p:spPr>
        </p:cxnSp>
        <p:sp>
          <p:nvSpPr>
            <p:cNvPr id="302089" name="AutoShape 9"/>
            <p:cNvSpPr>
              <a:spLocks noChangeArrowheads="1"/>
            </p:cNvSpPr>
            <p:nvPr/>
          </p:nvSpPr>
          <p:spPr bwMode="auto">
            <a:xfrm>
              <a:off x="5040" y="3386"/>
              <a:ext cx="336" cy="166"/>
            </a:xfrm>
            <a:prstGeom prst="cube">
              <a:avLst>
                <a:gd name="adj" fmla="val 11310"/>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wrap="none" bIns="18288" anchor="ctr"/>
            <a:lstStyle/>
            <a:p>
              <a:pPr algn="ctr">
                <a:lnSpc>
                  <a:spcPct val="85000"/>
                </a:lnSpc>
                <a:defRPr/>
              </a:pPr>
              <a:endParaRPr lang="en-US" sz="1400" b="1" dirty="0">
                <a:solidFill>
                  <a:srgbClr val="1D3B59"/>
                </a:solidFill>
                <a:latin typeface="Arial Unicode MS" pitchFamily="34" charset="-128"/>
              </a:endParaRPr>
            </a:p>
          </p:txBody>
        </p:sp>
        <p:sp>
          <p:nvSpPr>
            <p:cNvPr id="302090" name="AutoShape 10"/>
            <p:cNvSpPr>
              <a:spLocks noChangeArrowheads="1"/>
            </p:cNvSpPr>
            <p:nvPr/>
          </p:nvSpPr>
          <p:spPr bwMode="auto">
            <a:xfrm>
              <a:off x="4608" y="3384"/>
              <a:ext cx="336" cy="166"/>
            </a:xfrm>
            <a:prstGeom prst="cube">
              <a:avLst>
                <a:gd name="adj" fmla="val 11310"/>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wrap="none" bIns="18288" anchor="ctr"/>
            <a:lstStyle/>
            <a:p>
              <a:pPr algn="ctr">
                <a:lnSpc>
                  <a:spcPct val="85000"/>
                </a:lnSpc>
                <a:defRPr/>
              </a:pPr>
              <a:endParaRPr lang="en-US" sz="1400" b="1" dirty="0">
                <a:solidFill>
                  <a:srgbClr val="1D3B59"/>
                </a:solidFill>
                <a:latin typeface="Arial Unicode MS" pitchFamily="34" charset="-128"/>
              </a:endParaRPr>
            </a:p>
          </p:txBody>
        </p:sp>
        <p:sp>
          <p:nvSpPr>
            <p:cNvPr id="38932" name="Line 11"/>
            <p:cNvSpPr>
              <a:spLocks noChangeShapeType="1"/>
            </p:cNvSpPr>
            <p:nvPr/>
          </p:nvSpPr>
          <p:spPr bwMode="auto">
            <a:xfrm flipV="1">
              <a:off x="4986" y="3192"/>
              <a:ext cx="0" cy="144"/>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2092" name="AutoShape 12"/>
            <p:cNvSpPr>
              <a:spLocks noChangeArrowheads="1"/>
            </p:cNvSpPr>
            <p:nvPr/>
          </p:nvSpPr>
          <p:spPr bwMode="auto">
            <a:xfrm>
              <a:off x="4782" y="3077"/>
              <a:ext cx="432" cy="187"/>
            </a:xfrm>
            <a:prstGeom prst="cube">
              <a:avLst>
                <a:gd name="adj" fmla="val 11310"/>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wrap="none" bIns="18288" anchor="ctr"/>
            <a:lstStyle/>
            <a:p>
              <a:pPr algn="ctr">
                <a:lnSpc>
                  <a:spcPct val="85000"/>
                </a:lnSpc>
                <a:defRPr/>
              </a:pPr>
              <a:endParaRPr lang="en-US" sz="1400" b="1" dirty="0">
                <a:solidFill>
                  <a:srgbClr val="1D3B59"/>
                </a:solidFill>
                <a:latin typeface="Arial Unicode MS" pitchFamily="34" charset="-128"/>
              </a:endParaRPr>
            </a:p>
          </p:txBody>
        </p:sp>
      </p:grpSp>
    </p:spTree>
    <p:extLst>
      <p:ext uri="{BB962C8B-B14F-4D97-AF65-F5344CB8AC3E}">
        <p14:creationId xmlns:p14="http://schemas.microsoft.com/office/powerpoint/2010/main" val="1042536569"/>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Person speaking into a rad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1828800"/>
            <a:ext cx="1725612"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p:cNvSpPr>
            <a:spLocks noGrp="1" noChangeAspect="1" noChangeArrowheads="1"/>
          </p:cNvSpPr>
          <p:nvPr>
            <p:ph type="title"/>
          </p:nvPr>
        </p:nvSpPr>
        <p:spPr/>
        <p:txBody>
          <a:bodyPr/>
          <a:lstStyle/>
          <a:p>
            <a:pPr eaLnBrk="1" hangingPunct="1"/>
            <a:r>
              <a:rPr lang="en-US" smtClean="0"/>
              <a:t>Common Terminology</a:t>
            </a:r>
          </a:p>
        </p:txBody>
      </p:sp>
      <p:sp>
        <p:nvSpPr>
          <p:cNvPr id="39940" name="Rectangle 3"/>
          <p:cNvSpPr>
            <a:spLocks noGrp="1" noChangeArrowheads="1"/>
          </p:cNvSpPr>
          <p:nvPr>
            <p:ph idx="1"/>
          </p:nvPr>
        </p:nvSpPr>
        <p:spPr>
          <a:xfrm>
            <a:off x="457200" y="1066800"/>
            <a:ext cx="8229600" cy="2667000"/>
          </a:xfrm>
        </p:spPr>
        <p:txBody>
          <a:bodyPr>
            <a:normAutofit fontScale="92500" lnSpcReduction="10000"/>
          </a:bodyPr>
          <a:lstStyle/>
          <a:p>
            <a:pPr eaLnBrk="1" hangingPunct="1"/>
            <a:r>
              <a:rPr lang="en-US" smtClean="0"/>
              <a:t>ICS requires the use of common terminology.  Common terminology helps to define:</a:t>
            </a:r>
          </a:p>
          <a:p>
            <a:pPr lvl="1" eaLnBrk="1" hangingPunct="1"/>
            <a:r>
              <a:rPr smtClean="0"/>
              <a:t>Organizational functions.</a:t>
            </a:r>
          </a:p>
          <a:p>
            <a:pPr lvl="1" eaLnBrk="1" hangingPunct="1"/>
            <a:r>
              <a:rPr smtClean="0"/>
              <a:t>Incident facilities.</a:t>
            </a:r>
          </a:p>
          <a:p>
            <a:pPr lvl="1" eaLnBrk="1" hangingPunct="1"/>
            <a:r>
              <a:rPr smtClean="0"/>
              <a:t>Resource descriptions.</a:t>
            </a:r>
          </a:p>
          <a:p>
            <a:pPr lvl="1" eaLnBrk="1" hangingPunct="1"/>
            <a:r>
              <a:rPr smtClean="0"/>
              <a:t>Position titles.</a:t>
            </a:r>
          </a:p>
        </p:txBody>
      </p:sp>
      <p:sp>
        <p:nvSpPr>
          <p:cNvPr id="354309" name="AutoShape 5"/>
          <p:cNvSpPr>
            <a:spLocks noChangeArrowheads="1"/>
          </p:cNvSpPr>
          <p:nvPr/>
        </p:nvSpPr>
        <p:spPr bwMode="auto">
          <a:xfrm>
            <a:off x="4648200" y="3429000"/>
            <a:ext cx="2667000" cy="1905000"/>
          </a:xfrm>
          <a:prstGeom prst="rect">
            <a:avLst/>
          </a:prstGeom>
          <a:noFill/>
          <a:ln w="19050">
            <a:noFill/>
            <a:miter lim="800000"/>
            <a:headEnd/>
            <a:tailEnd/>
          </a:ln>
          <a:effectLst/>
        </p:spPr>
        <p:txBody>
          <a:bodyPr/>
          <a:lstStyle/>
          <a:p>
            <a:pPr algn="ctr">
              <a:defRPr/>
            </a:pPr>
            <a:r>
              <a:rPr lang="en-US" sz="2800" b="1" dirty="0">
                <a:solidFill>
                  <a:schemeClr val="accent6"/>
                </a:solidFill>
                <a:cs typeface="+mn-cs"/>
              </a:rPr>
              <a:t>This is Unit 1, we have a </a:t>
            </a:r>
            <a:br>
              <a:rPr lang="en-US" sz="2800" b="1" dirty="0">
                <a:solidFill>
                  <a:schemeClr val="accent6"/>
                </a:solidFill>
                <a:cs typeface="+mn-cs"/>
              </a:rPr>
            </a:br>
            <a:r>
              <a:rPr lang="en-US" sz="2800" b="1" dirty="0">
                <a:solidFill>
                  <a:schemeClr val="accent6"/>
                </a:solidFill>
                <a:cs typeface="+mn-cs"/>
              </a:rPr>
              <a:t>10-37, </a:t>
            </a:r>
            <a:br>
              <a:rPr lang="en-US" sz="2800" b="1" dirty="0">
                <a:solidFill>
                  <a:schemeClr val="accent6"/>
                </a:solidFill>
                <a:cs typeface="+mn-cs"/>
              </a:rPr>
            </a:br>
            <a:r>
              <a:rPr lang="en-US" sz="2800" b="1" dirty="0">
                <a:solidFill>
                  <a:schemeClr val="accent6"/>
                </a:solidFill>
                <a:cs typeface="+mn-cs"/>
              </a:rPr>
              <a:t>Code 2.</a:t>
            </a:r>
            <a:endParaRPr lang="en-US" sz="2800" dirty="0">
              <a:solidFill>
                <a:schemeClr val="accent6"/>
              </a:solidFill>
              <a:latin typeface="Tahoma" pitchFamily="34" charset="0"/>
              <a:cs typeface="+mn-cs"/>
            </a:endParaRPr>
          </a:p>
        </p:txBody>
      </p:sp>
      <p:sp>
        <p:nvSpPr>
          <p:cNvPr id="39942" name="AutoShape 6" descr="Text:  This is Unit 1, we have a 10-37, Code 2.  Text is covered with a red circle and a slash, meaning this is not common terminology."/>
          <p:cNvSpPr>
            <a:spLocks noChangeArrowheads="1"/>
          </p:cNvSpPr>
          <p:nvPr/>
        </p:nvSpPr>
        <p:spPr bwMode="auto">
          <a:xfrm>
            <a:off x="4572000" y="2971800"/>
            <a:ext cx="2819400" cy="24257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82" y="17394"/>
                </a:moveTo>
                <a:cubicBezTo>
                  <a:pt x="19718" y="15587"/>
                  <a:pt x="20625" y="13237"/>
                  <a:pt x="20625" y="10800"/>
                </a:cubicBezTo>
                <a:cubicBezTo>
                  <a:pt x="20625" y="5373"/>
                  <a:pt x="16226" y="975"/>
                  <a:pt x="10800" y="975"/>
                </a:cubicBezTo>
                <a:cubicBezTo>
                  <a:pt x="8362" y="974"/>
                  <a:pt x="6012" y="1881"/>
                  <a:pt x="4205" y="3517"/>
                </a:cubicBezTo>
                <a:close/>
                <a:moveTo>
                  <a:pt x="3517" y="4205"/>
                </a:moveTo>
                <a:cubicBezTo>
                  <a:pt x="1881" y="6012"/>
                  <a:pt x="975" y="8362"/>
                  <a:pt x="975" y="10799"/>
                </a:cubicBezTo>
                <a:cubicBezTo>
                  <a:pt x="975" y="16226"/>
                  <a:pt x="5373" y="20625"/>
                  <a:pt x="10800" y="20625"/>
                </a:cubicBezTo>
                <a:cubicBezTo>
                  <a:pt x="13237" y="20625"/>
                  <a:pt x="15587" y="19718"/>
                  <a:pt x="17394" y="18082"/>
                </a:cubicBezTo>
                <a:close/>
              </a:path>
            </a:pathLst>
          </a:custGeom>
          <a:solidFill>
            <a:srgbClr val="FF0000"/>
          </a:solidFill>
          <a:ln w="9525">
            <a:solidFill>
              <a:schemeClr val="tx1"/>
            </a:solidFill>
            <a:miter lim="800000"/>
            <a:headEnd/>
            <a:tailEnd/>
          </a:ln>
        </p:spPr>
        <p:txBody>
          <a:bodyPr wrap="none" anchor="ctr"/>
          <a:lstStyle/>
          <a:p>
            <a:endParaRPr lang="en-US" sz="2600">
              <a:solidFill>
                <a:srgbClr val="000000"/>
              </a:solidFill>
              <a:latin typeface="Tahoma" pitchFamily="34" charset="0"/>
            </a:endParaRPr>
          </a:p>
        </p:txBody>
      </p:sp>
    </p:spTree>
    <p:extLst>
      <p:ext uri="{BB962C8B-B14F-4D97-AF65-F5344CB8AC3E}">
        <p14:creationId xmlns:p14="http://schemas.microsoft.com/office/powerpoint/2010/main" val="3507278250"/>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12"/>
          <p:cNvSpPr>
            <a:spLocks noGrp="1" noChangeAspect="1" noChangeArrowheads="1"/>
          </p:cNvSpPr>
          <p:nvPr>
            <p:ph type="title"/>
          </p:nvPr>
        </p:nvSpPr>
        <p:spPr>
          <a:xfrm>
            <a:off x="295275" y="274638"/>
            <a:ext cx="8620125" cy="868362"/>
          </a:xfrm>
        </p:spPr>
        <p:txBody>
          <a:bodyPr/>
          <a:lstStyle/>
          <a:p>
            <a:pPr eaLnBrk="1" hangingPunct="1"/>
            <a:r>
              <a:rPr lang="en-US" smtClean="0"/>
              <a:t>Chain of Command</a:t>
            </a:r>
          </a:p>
        </p:txBody>
      </p:sp>
      <p:sp>
        <p:nvSpPr>
          <p:cNvPr id="40963" name="Rectangle 13"/>
          <p:cNvSpPr>
            <a:spLocks noGrp="1" noChangeArrowheads="1"/>
          </p:cNvSpPr>
          <p:nvPr>
            <p:ph idx="1"/>
          </p:nvPr>
        </p:nvSpPr>
        <p:spPr>
          <a:xfrm>
            <a:off x="457200" y="990600"/>
            <a:ext cx="8229600" cy="2743200"/>
          </a:xfrm>
        </p:spPr>
        <p:txBody>
          <a:bodyPr/>
          <a:lstStyle/>
          <a:p>
            <a:pPr lvl="1" eaLnBrk="1" hangingPunct="1">
              <a:spcBef>
                <a:spcPct val="70000"/>
              </a:spcBef>
            </a:pPr>
            <a:r>
              <a:rPr sz="2400" smtClean="0">
                <a:solidFill>
                  <a:srgbClr val="FF0000"/>
                </a:solidFill>
              </a:rPr>
              <a:t>Chain of command </a:t>
            </a:r>
            <a:r>
              <a:rPr sz="2400" smtClean="0"/>
              <a:t>is an orderly line of authority within the ranks of the incident management organization. </a:t>
            </a:r>
          </a:p>
          <a:p>
            <a:pPr lvl="1" eaLnBrk="1" hangingPunct="1">
              <a:spcBef>
                <a:spcPct val="70000"/>
              </a:spcBef>
            </a:pPr>
            <a:r>
              <a:rPr sz="2400" smtClean="0">
                <a:solidFill>
                  <a:srgbClr val="FF0000"/>
                </a:solidFill>
              </a:rPr>
              <a:t>Unity of command </a:t>
            </a:r>
            <a:r>
              <a:rPr sz="2400" smtClean="0"/>
              <a:t>means that every individual has a designated supervisor to whom he or she reports at the scene of the incident.</a:t>
            </a:r>
          </a:p>
        </p:txBody>
      </p:sp>
      <p:grpSp>
        <p:nvGrpSpPr>
          <p:cNvPr id="40964" name="Group 20" descr="Generic organization chart showing the orderly, top-down line of authority in the incident management organization"/>
          <p:cNvGrpSpPr>
            <a:grpSpLocks/>
          </p:cNvGrpSpPr>
          <p:nvPr/>
        </p:nvGrpSpPr>
        <p:grpSpPr bwMode="auto">
          <a:xfrm>
            <a:off x="4343400" y="3276600"/>
            <a:ext cx="4419600" cy="2184400"/>
            <a:chOff x="2736" y="2064"/>
            <a:chExt cx="2784" cy="1376"/>
          </a:xfrm>
        </p:grpSpPr>
        <p:cxnSp>
          <p:nvCxnSpPr>
            <p:cNvPr id="304131" name="AutoShape 3"/>
            <p:cNvCxnSpPr>
              <a:cxnSpLocks noChangeShapeType="1"/>
            </p:cNvCxnSpPr>
            <p:nvPr/>
          </p:nvCxnSpPr>
          <p:spPr bwMode="auto">
            <a:xfrm rot="16200000">
              <a:off x="3889" y="1899"/>
              <a:ext cx="35" cy="1602"/>
            </a:xfrm>
            <a:prstGeom prst="bentConnector3">
              <a:avLst>
                <a:gd name="adj1" fmla="val 613792"/>
              </a:avLst>
            </a:prstGeom>
            <a:noFill/>
            <a:ln w="22225">
              <a:solidFill>
                <a:schemeClr val="accent6"/>
              </a:solidFill>
              <a:miter lim="800000"/>
              <a:headEnd/>
              <a:tailEnd/>
            </a:ln>
            <a:effectLst/>
          </p:spPr>
        </p:cxnSp>
        <p:sp>
          <p:nvSpPr>
            <p:cNvPr id="304132" name="Line 4"/>
            <p:cNvSpPr>
              <a:spLocks noChangeShapeType="1"/>
            </p:cNvSpPr>
            <p:nvPr/>
          </p:nvSpPr>
          <p:spPr bwMode="auto">
            <a:xfrm flipV="1">
              <a:off x="3893" y="2276"/>
              <a:ext cx="0" cy="227"/>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cxnSp>
          <p:nvCxnSpPr>
            <p:cNvPr id="304133" name="AutoShape 5"/>
            <p:cNvCxnSpPr>
              <a:cxnSpLocks noChangeShapeType="1"/>
            </p:cNvCxnSpPr>
            <p:nvPr/>
          </p:nvCxnSpPr>
          <p:spPr bwMode="auto">
            <a:xfrm rot="16200000">
              <a:off x="4692" y="2745"/>
              <a:ext cx="33" cy="1062"/>
            </a:xfrm>
            <a:prstGeom prst="bentConnector3">
              <a:avLst>
                <a:gd name="adj1" fmla="val 621431"/>
              </a:avLst>
            </a:prstGeom>
            <a:noFill/>
            <a:ln w="22225">
              <a:solidFill>
                <a:schemeClr val="accent6"/>
              </a:solidFill>
              <a:miter lim="800000"/>
              <a:headEnd/>
              <a:tailEnd/>
            </a:ln>
            <a:effectLst/>
          </p:spPr>
        </p:cxnSp>
        <p:sp>
          <p:nvSpPr>
            <p:cNvPr id="304134" name="Line 6"/>
            <p:cNvSpPr>
              <a:spLocks noChangeShapeType="1"/>
            </p:cNvSpPr>
            <p:nvPr/>
          </p:nvSpPr>
          <p:spPr bwMode="auto">
            <a:xfrm flipV="1">
              <a:off x="4703" y="2859"/>
              <a:ext cx="0" cy="227"/>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04135" name="AutoShape 7"/>
            <p:cNvSpPr>
              <a:spLocks noChangeArrowheads="1"/>
            </p:cNvSpPr>
            <p:nvPr/>
          </p:nvSpPr>
          <p:spPr bwMode="auto">
            <a:xfrm>
              <a:off x="2736" y="2586"/>
              <a:ext cx="777" cy="352"/>
            </a:xfrm>
            <a:prstGeom prst="cube">
              <a:avLst>
                <a:gd name="adj" fmla="val 11310"/>
              </a:avLst>
            </a:prstGeom>
            <a:ln>
              <a:solidFill>
                <a:schemeClr val="accent6"/>
              </a:solidFill>
              <a:headEnd/>
              <a:tailEnd/>
            </a:ln>
          </p:spPr>
          <p:style>
            <a:lnRef idx="1">
              <a:schemeClr val="accent6"/>
            </a:lnRef>
            <a:fillRef idx="3">
              <a:schemeClr val="accent6"/>
            </a:fillRef>
            <a:effectRef idx="2">
              <a:schemeClr val="accent6"/>
            </a:effectRef>
            <a:fontRef idx="minor">
              <a:schemeClr val="lt1"/>
            </a:fontRef>
          </p:style>
          <p:txBody>
            <a:bodyPr wrap="none" bIns="18288" anchor="ctr"/>
            <a:lstStyle/>
            <a:p>
              <a:pPr algn="ctr">
                <a:lnSpc>
                  <a:spcPct val="85000"/>
                </a:lnSpc>
                <a:defRPr/>
              </a:pPr>
              <a:endParaRPr lang="en-US" sz="1400" b="1" dirty="0">
                <a:solidFill>
                  <a:srgbClr val="1D3B59"/>
                </a:solidFill>
              </a:endParaRPr>
            </a:p>
          </p:txBody>
        </p:sp>
        <p:sp>
          <p:nvSpPr>
            <p:cNvPr id="304136" name="AutoShape 8"/>
            <p:cNvSpPr>
              <a:spLocks noChangeArrowheads="1"/>
            </p:cNvSpPr>
            <p:nvPr/>
          </p:nvSpPr>
          <p:spPr bwMode="auto">
            <a:xfrm>
              <a:off x="3349" y="2064"/>
              <a:ext cx="1123" cy="352"/>
            </a:xfrm>
            <a:prstGeom prst="cube">
              <a:avLst>
                <a:gd name="adj" fmla="val 11310"/>
              </a:avLst>
            </a:prstGeom>
            <a:ln>
              <a:solidFill>
                <a:schemeClr val="accent6"/>
              </a:solidFill>
              <a:headEnd/>
              <a:tailEnd/>
            </a:ln>
          </p:spPr>
          <p:style>
            <a:lnRef idx="1">
              <a:schemeClr val="accent6"/>
            </a:lnRef>
            <a:fillRef idx="3">
              <a:schemeClr val="accent6"/>
            </a:fillRef>
            <a:effectRef idx="2">
              <a:schemeClr val="accent6"/>
            </a:effectRef>
            <a:fontRef idx="minor">
              <a:schemeClr val="lt1"/>
            </a:fontRef>
          </p:style>
          <p:txBody>
            <a:bodyPr wrap="none" bIns="18288" anchor="ctr"/>
            <a:lstStyle/>
            <a:p>
              <a:pPr algn="ctr">
                <a:lnSpc>
                  <a:spcPct val="85000"/>
                </a:lnSpc>
                <a:defRPr/>
              </a:pPr>
              <a:endParaRPr lang="en-US" sz="1400" b="1" dirty="0">
                <a:solidFill>
                  <a:srgbClr val="1D3B59"/>
                </a:solidFill>
              </a:endParaRPr>
            </a:p>
          </p:txBody>
        </p:sp>
        <p:sp>
          <p:nvSpPr>
            <p:cNvPr id="304137" name="AutoShape 9"/>
            <p:cNvSpPr>
              <a:spLocks noChangeArrowheads="1"/>
            </p:cNvSpPr>
            <p:nvPr/>
          </p:nvSpPr>
          <p:spPr bwMode="auto">
            <a:xfrm>
              <a:off x="4915" y="3128"/>
              <a:ext cx="605" cy="311"/>
            </a:xfrm>
            <a:prstGeom prst="cube">
              <a:avLst>
                <a:gd name="adj" fmla="val 11310"/>
              </a:avLst>
            </a:prstGeom>
            <a:ln>
              <a:solidFill>
                <a:schemeClr val="accent6"/>
              </a:solidFill>
              <a:headEnd/>
              <a:tailEnd/>
            </a:ln>
          </p:spPr>
          <p:style>
            <a:lnRef idx="1">
              <a:schemeClr val="accent6"/>
            </a:lnRef>
            <a:fillRef idx="3">
              <a:schemeClr val="accent6"/>
            </a:fillRef>
            <a:effectRef idx="2">
              <a:schemeClr val="accent6"/>
            </a:effectRef>
            <a:fontRef idx="minor">
              <a:schemeClr val="lt1"/>
            </a:fontRef>
          </p:style>
          <p:txBody>
            <a:bodyPr wrap="none" bIns="18288" anchor="ctr"/>
            <a:lstStyle/>
            <a:p>
              <a:pPr algn="ctr">
                <a:lnSpc>
                  <a:spcPct val="85000"/>
                </a:lnSpc>
                <a:defRPr/>
              </a:pPr>
              <a:endParaRPr lang="en-US" sz="1400" b="1" dirty="0">
                <a:solidFill>
                  <a:srgbClr val="1D3B59"/>
                </a:solidFill>
              </a:endParaRPr>
            </a:p>
          </p:txBody>
        </p:sp>
        <p:sp>
          <p:nvSpPr>
            <p:cNvPr id="304138" name="AutoShape 10"/>
            <p:cNvSpPr>
              <a:spLocks noChangeArrowheads="1"/>
            </p:cNvSpPr>
            <p:nvPr/>
          </p:nvSpPr>
          <p:spPr bwMode="auto">
            <a:xfrm>
              <a:off x="3886" y="3128"/>
              <a:ext cx="605" cy="312"/>
            </a:xfrm>
            <a:prstGeom prst="cube">
              <a:avLst>
                <a:gd name="adj" fmla="val 11310"/>
              </a:avLst>
            </a:prstGeom>
            <a:ln>
              <a:solidFill>
                <a:schemeClr val="accent6"/>
              </a:solidFill>
              <a:headEnd/>
              <a:tailEnd/>
            </a:ln>
          </p:spPr>
          <p:style>
            <a:lnRef idx="1">
              <a:schemeClr val="accent6"/>
            </a:lnRef>
            <a:fillRef idx="3">
              <a:schemeClr val="accent6"/>
            </a:fillRef>
            <a:effectRef idx="2">
              <a:schemeClr val="accent6"/>
            </a:effectRef>
            <a:fontRef idx="minor">
              <a:schemeClr val="lt1"/>
            </a:fontRef>
          </p:style>
          <p:txBody>
            <a:bodyPr wrap="none" bIns="18288" anchor="ctr"/>
            <a:lstStyle/>
            <a:p>
              <a:pPr algn="ctr">
                <a:lnSpc>
                  <a:spcPct val="85000"/>
                </a:lnSpc>
                <a:defRPr/>
              </a:pPr>
              <a:endParaRPr lang="en-US" sz="1400" b="1" dirty="0">
                <a:solidFill>
                  <a:srgbClr val="1D3B59"/>
                </a:solidFill>
              </a:endParaRPr>
            </a:p>
          </p:txBody>
        </p:sp>
        <p:sp>
          <p:nvSpPr>
            <p:cNvPr id="304139" name="AutoShape 11"/>
            <p:cNvSpPr>
              <a:spLocks noChangeArrowheads="1"/>
            </p:cNvSpPr>
            <p:nvPr/>
          </p:nvSpPr>
          <p:spPr bwMode="auto">
            <a:xfrm>
              <a:off x="4300" y="2592"/>
              <a:ext cx="778" cy="352"/>
            </a:xfrm>
            <a:prstGeom prst="cube">
              <a:avLst>
                <a:gd name="adj" fmla="val 11310"/>
              </a:avLst>
            </a:prstGeom>
            <a:ln>
              <a:solidFill>
                <a:schemeClr val="accent6"/>
              </a:solidFill>
              <a:headEnd/>
              <a:tailEnd/>
            </a:ln>
          </p:spPr>
          <p:style>
            <a:lnRef idx="1">
              <a:schemeClr val="accent6"/>
            </a:lnRef>
            <a:fillRef idx="3">
              <a:schemeClr val="accent6"/>
            </a:fillRef>
            <a:effectRef idx="2">
              <a:schemeClr val="accent6"/>
            </a:effectRef>
            <a:fontRef idx="minor">
              <a:schemeClr val="lt1"/>
            </a:fontRef>
          </p:style>
          <p:txBody>
            <a:bodyPr wrap="none" bIns="18288" anchor="ctr"/>
            <a:lstStyle/>
            <a:p>
              <a:pPr algn="ctr">
                <a:lnSpc>
                  <a:spcPct val="85000"/>
                </a:lnSpc>
                <a:defRPr/>
              </a:pPr>
              <a:endParaRPr lang="en-US" sz="1400" b="1" dirty="0">
                <a:solidFill>
                  <a:srgbClr val="1D3B59"/>
                </a:solidFill>
              </a:endParaRPr>
            </a:p>
          </p:txBody>
        </p:sp>
        <p:sp>
          <p:nvSpPr>
            <p:cNvPr id="40974" name="Text Box 14" descr="Organizational chart with the word Authority in red."/>
            <p:cNvSpPr txBox="1">
              <a:spLocks noChangeArrowheads="1"/>
            </p:cNvSpPr>
            <p:nvPr/>
          </p:nvSpPr>
          <p:spPr bwMode="auto">
            <a:xfrm>
              <a:off x="3375" y="2134"/>
              <a:ext cx="108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solidFill>
                    <a:schemeClr val="bg1"/>
                  </a:solidFill>
                  <a:latin typeface="Tahoma" pitchFamily="34" charset="0"/>
                </a:rPr>
                <a:t>Authority</a:t>
              </a:r>
            </a:p>
          </p:txBody>
        </p:sp>
        <p:sp>
          <p:nvSpPr>
            <p:cNvPr id="304143" name="Freeform 15"/>
            <p:cNvSpPr>
              <a:spLocks/>
            </p:cNvSpPr>
            <p:nvPr/>
          </p:nvSpPr>
          <p:spPr bwMode="auto">
            <a:xfrm>
              <a:off x="4352" y="2271"/>
              <a:ext cx="349" cy="521"/>
            </a:xfrm>
            <a:custGeom>
              <a:avLst/>
              <a:gdLst/>
              <a:ahLst/>
              <a:cxnLst>
                <a:cxn ang="0">
                  <a:pos x="0" y="0"/>
                </a:cxn>
                <a:cxn ang="0">
                  <a:pos x="297" y="0"/>
                </a:cxn>
                <a:cxn ang="0">
                  <a:pos x="280" y="314"/>
                </a:cxn>
              </a:cxnLst>
              <a:rect l="0" t="0" r="r" b="b"/>
              <a:pathLst>
                <a:path w="297" h="314">
                  <a:moveTo>
                    <a:pt x="0" y="0"/>
                  </a:moveTo>
                  <a:lnTo>
                    <a:pt x="297" y="0"/>
                  </a:lnTo>
                  <a:lnTo>
                    <a:pt x="280" y="314"/>
                  </a:lnTo>
                </a:path>
              </a:pathLst>
            </a:custGeom>
            <a:noFill/>
            <a:ln w="57150">
              <a:solidFill>
                <a:srgbClr val="FF0000"/>
              </a:solidFill>
              <a:prstDash val="sysDot"/>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grpSp>
          <p:nvGrpSpPr>
            <p:cNvPr id="40976" name="Group 16"/>
            <p:cNvGrpSpPr>
              <a:grpSpLocks/>
            </p:cNvGrpSpPr>
            <p:nvPr/>
          </p:nvGrpSpPr>
          <p:grpSpPr bwMode="auto">
            <a:xfrm>
              <a:off x="4164" y="2792"/>
              <a:ext cx="1104" cy="590"/>
              <a:chOff x="3840" y="2256"/>
              <a:chExt cx="1104" cy="590"/>
            </a:xfrm>
          </p:grpSpPr>
          <p:sp>
            <p:nvSpPr>
              <p:cNvPr id="304145" name="Line 17"/>
              <p:cNvSpPr>
                <a:spLocks noChangeShapeType="1"/>
              </p:cNvSpPr>
              <p:nvPr/>
            </p:nvSpPr>
            <p:spPr bwMode="auto">
              <a:xfrm>
                <a:off x="3840" y="2256"/>
                <a:ext cx="1096" cy="8"/>
              </a:xfrm>
              <a:prstGeom prst="line">
                <a:avLst/>
              </a:prstGeom>
              <a:noFill/>
              <a:ln w="57150">
                <a:solidFill>
                  <a:srgbClr val="FF0000"/>
                </a:solidFill>
                <a:prstDash val="sysDot"/>
                <a:round/>
                <a:headEnd/>
                <a:tailEnd/>
              </a:ln>
              <a:effectLst/>
            </p:spPr>
            <p:txBody>
              <a:bodyPr wrap="none" anchor="ctr"/>
              <a:lstStyle/>
              <a:p>
                <a:pPr>
                  <a:defRPr/>
                </a:pPr>
                <a:endParaRPr lang="en-US" sz="2600" dirty="0">
                  <a:solidFill>
                    <a:schemeClr val="accent6"/>
                  </a:solidFill>
                  <a:latin typeface="Tahoma" pitchFamily="34" charset="0"/>
                  <a:cs typeface="+mn-cs"/>
                </a:endParaRPr>
              </a:p>
            </p:txBody>
          </p:sp>
          <p:sp>
            <p:nvSpPr>
              <p:cNvPr id="304146" name="Freeform 18"/>
              <p:cNvSpPr>
                <a:spLocks/>
              </p:cNvSpPr>
              <p:nvPr/>
            </p:nvSpPr>
            <p:spPr bwMode="auto">
              <a:xfrm>
                <a:off x="3840" y="2297"/>
                <a:ext cx="6" cy="549"/>
              </a:xfrm>
              <a:custGeom>
                <a:avLst/>
                <a:gdLst/>
                <a:ahLst/>
                <a:cxnLst>
                  <a:cxn ang="0">
                    <a:pos x="5" y="0"/>
                  </a:cxn>
                  <a:cxn ang="0">
                    <a:pos x="0" y="458"/>
                  </a:cxn>
                </a:cxnLst>
                <a:rect l="0" t="0" r="r" b="b"/>
                <a:pathLst>
                  <a:path w="5" h="458">
                    <a:moveTo>
                      <a:pt x="5" y="0"/>
                    </a:moveTo>
                    <a:lnTo>
                      <a:pt x="0" y="458"/>
                    </a:lnTo>
                  </a:path>
                </a:pathLst>
              </a:custGeom>
              <a:noFill/>
              <a:ln w="57150">
                <a:solidFill>
                  <a:srgbClr val="FF0000"/>
                </a:solidFill>
                <a:prstDash val="sysDot"/>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
            <p:nvSpPr>
              <p:cNvPr id="304147" name="Freeform 19"/>
              <p:cNvSpPr>
                <a:spLocks/>
              </p:cNvSpPr>
              <p:nvPr/>
            </p:nvSpPr>
            <p:spPr bwMode="auto">
              <a:xfrm>
                <a:off x="4938" y="2289"/>
                <a:ext cx="6" cy="550"/>
              </a:xfrm>
              <a:custGeom>
                <a:avLst/>
                <a:gdLst/>
                <a:ahLst/>
                <a:cxnLst>
                  <a:cxn ang="0">
                    <a:pos x="5" y="0"/>
                  </a:cxn>
                  <a:cxn ang="0">
                    <a:pos x="0" y="458"/>
                  </a:cxn>
                </a:cxnLst>
                <a:rect l="0" t="0" r="r" b="b"/>
                <a:pathLst>
                  <a:path w="5" h="458">
                    <a:moveTo>
                      <a:pt x="5" y="0"/>
                    </a:moveTo>
                    <a:lnTo>
                      <a:pt x="0" y="458"/>
                    </a:lnTo>
                  </a:path>
                </a:pathLst>
              </a:custGeom>
              <a:noFill/>
              <a:ln w="57150">
                <a:solidFill>
                  <a:srgbClr val="FF0000"/>
                </a:solidFill>
                <a:prstDash val="sysDot"/>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grpSp>
      </p:grpSp>
    </p:spTree>
    <p:extLst>
      <p:ext uri="{BB962C8B-B14F-4D97-AF65-F5344CB8AC3E}">
        <p14:creationId xmlns:p14="http://schemas.microsoft.com/office/powerpoint/2010/main" val="3815554974"/>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spect="1" noChangeArrowheads="1"/>
          </p:cNvSpPr>
          <p:nvPr>
            <p:ph type="title"/>
          </p:nvPr>
        </p:nvSpPr>
        <p:spPr/>
        <p:txBody>
          <a:bodyPr/>
          <a:lstStyle/>
          <a:p>
            <a:pPr eaLnBrk="1" hangingPunct="1"/>
            <a:r>
              <a:rPr lang="en-US" smtClean="0"/>
              <a:t>What Is an Incident?</a:t>
            </a:r>
          </a:p>
        </p:txBody>
      </p:sp>
      <p:sp>
        <p:nvSpPr>
          <p:cNvPr id="23555" name="Rectangle 3"/>
          <p:cNvSpPr>
            <a:spLocks noGrp="1" noChangeArrowheads="1"/>
          </p:cNvSpPr>
          <p:nvPr>
            <p:ph idx="1"/>
          </p:nvPr>
        </p:nvSpPr>
        <p:spPr>
          <a:xfrm>
            <a:off x="457200" y="1066800"/>
            <a:ext cx="4800600" cy="4525963"/>
          </a:xfrm>
        </p:spPr>
        <p:txBody>
          <a:bodyPr/>
          <a:lstStyle/>
          <a:p>
            <a:pPr eaLnBrk="1" hangingPunct="1"/>
            <a:r>
              <a:rPr lang="en-US" smtClean="0"/>
              <a:t>An incident is . . .</a:t>
            </a:r>
          </a:p>
          <a:p>
            <a:pPr marL="457200" lvl="1" indent="0" eaLnBrk="1" hangingPunct="1">
              <a:buFont typeface="Wingdings" pitchFamily="2" charset="2"/>
              <a:buNone/>
            </a:pPr>
            <a:r>
              <a:rPr smtClean="0"/>
              <a:t>. . . an occurrence, caused by either human or natural phenomena, that requires response actions to prevent or minimize loss of life, or damage to property and/or the environment.</a:t>
            </a:r>
          </a:p>
        </p:txBody>
      </p:sp>
      <p:grpSp>
        <p:nvGrpSpPr>
          <p:cNvPr id="23556" name="Group 7" descr="Three photos:  severe forest fire, flooded town, police officials"/>
          <p:cNvGrpSpPr>
            <a:grpSpLocks/>
          </p:cNvGrpSpPr>
          <p:nvPr/>
        </p:nvGrpSpPr>
        <p:grpSpPr bwMode="auto">
          <a:xfrm>
            <a:off x="5430838" y="1055688"/>
            <a:ext cx="3192462" cy="4475162"/>
            <a:chOff x="5430837" y="1055688"/>
            <a:chExt cx="3192463" cy="4475162"/>
          </a:xfrm>
        </p:grpSpPr>
        <p:pic>
          <p:nvPicPr>
            <p:cNvPr id="5" name="Picture 5" descr="Albany, NY, August  One of the homes purchased for the Stryker Road relocation project is shown being burned (Schoharie County Planning and Develo..."/>
            <p:cNvPicPr>
              <a:picLocks noChangeAspect="1" noChangeArrowheads="1"/>
            </p:cNvPicPr>
            <p:nvPr/>
          </p:nvPicPr>
          <p:blipFill>
            <a:blip r:embed="rId3"/>
            <a:srcRect/>
            <a:stretch>
              <a:fillRect/>
            </a:stretch>
          </p:blipFill>
          <p:spPr bwMode="auto">
            <a:xfrm>
              <a:off x="6415087" y="1055688"/>
              <a:ext cx="2208213" cy="17494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6" name="Picture 6" descr="Minneapolis, MN, August, 5, 2007 --  Cars and roadway litter the river where the I-35 bridge collapsed in Minneapolis.  FEMA/Todd Swain"/>
            <p:cNvPicPr>
              <a:picLocks noChangeAspect="1" noChangeArrowheads="1"/>
            </p:cNvPicPr>
            <p:nvPr/>
          </p:nvPicPr>
          <p:blipFill>
            <a:blip r:embed="rId4"/>
            <a:srcRect/>
            <a:stretch>
              <a:fillRect/>
            </a:stretch>
          </p:blipFill>
          <p:spPr bwMode="auto">
            <a:xfrm>
              <a:off x="5430837" y="2495550"/>
              <a:ext cx="2265363" cy="16986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7" name="Picture 7" descr="House fire, bridge collapse, and debris removal from terrorist attack"/>
            <p:cNvPicPr>
              <a:picLocks noChangeAspect="1" noChangeArrowheads="1"/>
            </p:cNvPicPr>
            <p:nvPr/>
          </p:nvPicPr>
          <p:blipFill>
            <a:blip r:embed="rId5"/>
            <a:srcRect/>
            <a:stretch>
              <a:fillRect/>
            </a:stretch>
          </p:blipFill>
          <p:spPr bwMode="auto">
            <a:xfrm>
              <a:off x="6151562" y="3867150"/>
              <a:ext cx="2382838" cy="16637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Tree>
    <p:extLst>
      <p:ext uri="{BB962C8B-B14F-4D97-AF65-F5344CB8AC3E}">
        <p14:creationId xmlns:p14="http://schemas.microsoft.com/office/powerpoint/2010/main" val="3822760597"/>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spect="1" noChangeArrowheads="1"/>
          </p:cNvSpPr>
          <p:nvPr>
            <p:ph type="title"/>
          </p:nvPr>
        </p:nvSpPr>
        <p:spPr/>
        <p:txBody>
          <a:bodyPr/>
          <a:lstStyle/>
          <a:p>
            <a:pPr eaLnBrk="1" hangingPunct="1"/>
            <a:r>
              <a:rPr lang="en-US" smtClean="0"/>
              <a:t>Incident Commander</a:t>
            </a:r>
          </a:p>
        </p:txBody>
      </p:sp>
      <p:sp>
        <p:nvSpPr>
          <p:cNvPr id="41987" name="Rectangle 3"/>
          <p:cNvSpPr>
            <a:spLocks noGrp="1" noChangeArrowheads="1"/>
          </p:cNvSpPr>
          <p:nvPr>
            <p:ph idx="1"/>
          </p:nvPr>
        </p:nvSpPr>
        <p:spPr>
          <a:xfrm>
            <a:off x="457200" y="1219200"/>
            <a:ext cx="4648200" cy="2590800"/>
          </a:xfrm>
        </p:spPr>
        <p:txBody>
          <a:bodyPr/>
          <a:lstStyle/>
          <a:p>
            <a:pPr eaLnBrk="1" hangingPunct="1"/>
            <a:r>
              <a:rPr lang="en-US" sz="2500" smtClean="0"/>
              <a:t>Upon arriving at an incident, the higher ranking person will either assume command, maintain command as is, or transfer command to a third party.  </a:t>
            </a:r>
          </a:p>
        </p:txBody>
      </p:sp>
      <p:sp>
        <p:nvSpPr>
          <p:cNvPr id="311300" name="Text Box 4"/>
          <p:cNvSpPr txBox="1">
            <a:spLocks noChangeArrowheads="1"/>
          </p:cNvSpPr>
          <p:nvPr/>
        </p:nvSpPr>
        <p:spPr bwMode="auto">
          <a:xfrm>
            <a:off x="762000" y="4419600"/>
            <a:ext cx="7467600" cy="8620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defRPr/>
            </a:pPr>
            <a:r>
              <a:rPr lang="en-US" sz="2500" b="1" dirty="0">
                <a:solidFill>
                  <a:schemeClr val="accent6"/>
                </a:solidFill>
              </a:rPr>
              <a:t>The </a:t>
            </a:r>
            <a:r>
              <a:rPr lang="en-US" sz="2500" b="1" u="sng" dirty="0">
                <a:solidFill>
                  <a:srgbClr val="FF0000"/>
                </a:solidFill>
              </a:rPr>
              <a:t>most qualified</a:t>
            </a:r>
            <a:r>
              <a:rPr lang="en-US" sz="2500" b="1" dirty="0">
                <a:solidFill>
                  <a:srgbClr val="FF0000"/>
                </a:solidFill>
              </a:rPr>
              <a:t> </a:t>
            </a:r>
            <a:r>
              <a:rPr lang="en-US" sz="2500" b="1" dirty="0">
                <a:solidFill>
                  <a:schemeClr val="accent6"/>
                </a:solidFill>
              </a:rPr>
              <a:t>person at the scene is designated as the Incident Commander.</a:t>
            </a:r>
          </a:p>
        </p:txBody>
      </p:sp>
      <p:pic>
        <p:nvPicPr>
          <p:cNvPr id="41992" name="Picture 8" descr="Photo of disaster workers"/>
          <p:cNvPicPr>
            <a:picLocks noChangeAspect="1" noChangeArrowheads="1"/>
          </p:cNvPicPr>
          <p:nvPr/>
        </p:nvPicPr>
        <p:blipFill>
          <a:blip r:embed="rId3">
            <a:lum bright="20000"/>
          </a:blip>
          <a:srcRect/>
          <a:stretch>
            <a:fillRect/>
          </a:stretch>
        </p:blipFill>
        <p:spPr bwMode="auto">
          <a:xfrm>
            <a:off x="5334000" y="1219200"/>
            <a:ext cx="3059113" cy="26511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292729293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spect="1" noChangeArrowheads="1"/>
          </p:cNvSpPr>
          <p:nvPr>
            <p:ph type="title"/>
          </p:nvPr>
        </p:nvSpPr>
        <p:spPr/>
        <p:txBody>
          <a:bodyPr/>
          <a:lstStyle/>
          <a:p>
            <a:pPr eaLnBrk="1" hangingPunct="1"/>
            <a:r>
              <a:rPr lang="en-US" smtClean="0"/>
              <a:t>Incident Commander’s Role</a:t>
            </a:r>
          </a:p>
        </p:txBody>
      </p:sp>
      <p:sp>
        <p:nvSpPr>
          <p:cNvPr id="43011" name="Content Placeholder 5"/>
          <p:cNvSpPr>
            <a:spLocks noGrp="1"/>
          </p:cNvSpPr>
          <p:nvPr>
            <p:ph idx="1"/>
          </p:nvPr>
        </p:nvSpPr>
        <p:spPr>
          <a:xfrm>
            <a:off x="3124200" y="1066800"/>
            <a:ext cx="5638800" cy="4525963"/>
          </a:xfrm>
        </p:spPr>
        <p:txBody>
          <a:bodyPr/>
          <a:lstStyle/>
          <a:p>
            <a:pPr eaLnBrk="1" hangingPunct="1"/>
            <a:r>
              <a:rPr lang="en-US" sz="1800" smtClean="0"/>
              <a:t>The Incident Commander:</a:t>
            </a:r>
          </a:p>
          <a:p>
            <a:pPr lvl="1" eaLnBrk="1" hangingPunct="1"/>
            <a:r>
              <a:rPr sz="1800" smtClean="0"/>
              <a:t>Provides overall leadership for incident response.</a:t>
            </a:r>
          </a:p>
          <a:p>
            <a:pPr lvl="1" eaLnBrk="1" hangingPunct="1"/>
            <a:r>
              <a:rPr sz="1800" smtClean="0"/>
              <a:t>Takes policy direction from the Executive/Senior Official. </a:t>
            </a:r>
          </a:p>
          <a:p>
            <a:pPr lvl="1" eaLnBrk="1" hangingPunct="1"/>
            <a:r>
              <a:rPr sz="1800" smtClean="0"/>
              <a:t>Delegates authority to others.</a:t>
            </a:r>
          </a:p>
          <a:p>
            <a:pPr lvl="1" eaLnBrk="1" hangingPunct="1"/>
            <a:r>
              <a:rPr sz="1800" smtClean="0"/>
              <a:t>Ensures incident safety. </a:t>
            </a:r>
          </a:p>
          <a:p>
            <a:pPr lvl="1" eaLnBrk="1" hangingPunct="1"/>
            <a:r>
              <a:rPr sz="1800" smtClean="0"/>
              <a:t>Provides information to internal and external stakeholders. </a:t>
            </a:r>
          </a:p>
          <a:p>
            <a:pPr lvl="1" eaLnBrk="1" hangingPunct="1"/>
            <a:r>
              <a:rPr sz="1800" smtClean="0"/>
              <a:t>Establishes and maintains liaison with other </a:t>
            </a:r>
            <a:br>
              <a:rPr sz="1800" smtClean="0"/>
            </a:br>
            <a:r>
              <a:rPr sz="1800" smtClean="0"/>
              <a:t>agencies participating in the incident. </a:t>
            </a:r>
          </a:p>
          <a:p>
            <a:pPr lvl="1" eaLnBrk="1" hangingPunct="1"/>
            <a:r>
              <a:rPr sz="1800" smtClean="0"/>
              <a:t>Establishes incident objectives.</a:t>
            </a:r>
          </a:p>
          <a:p>
            <a:pPr lvl="1" eaLnBrk="1" hangingPunct="1"/>
            <a:r>
              <a:rPr sz="1800" smtClean="0"/>
              <a:t>Directs the development of the Incident Action Plan.</a:t>
            </a:r>
          </a:p>
          <a:p>
            <a:pPr eaLnBrk="1" hangingPunct="1"/>
            <a:endParaRPr lang="en-US" sz="1800" smtClean="0"/>
          </a:p>
        </p:txBody>
      </p:sp>
      <p:sp>
        <p:nvSpPr>
          <p:cNvPr id="43012" name="Rectangle 8"/>
          <p:cNvSpPr>
            <a:spLocks noChangeArrowheads="1"/>
          </p:cNvSpPr>
          <p:nvPr/>
        </p:nvSpPr>
        <p:spPr bwMode="auto">
          <a:xfrm>
            <a:off x="457200" y="1066800"/>
            <a:ext cx="769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marL="228600" indent="-228600">
              <a:spcBef>
                <a:spcPct val="40000"/>
              </a:spcBef>
              <a:tabLst>
                <a:tab pos="685800" algn="l"/>
              </a:tabLst>
            </a:pPr>
            <a:endParaRPr lang="en-US" sz="2100" b="1">
              <a:solidFill>
                <a:srgbClr val="FFFFFF"/>
              </a:solidFill>
            </a:endParaRPr>
          </a:p>
        </p:txBody>
      </p:sp>
      <p:pic>
        <p:nvPicPr>
          <p:cNvPr id="6" name="Picture 5" descr="Photo of an Incident Commander"/>
          <p:cNvPicPr>
            <a:picLocks noChangeAspect="1"/>
          </p:cNvPicPr>
          <p:nvPr/>
        </p:nvPicPr>
        <p:blipFill>
          <a:blip r:embed="rId3">
            <a:lum bright="20000"/>
          </a:blip>
          <a:srcRect/>
          <a:stretch>
            <a:fillRect/>
          </a:stretch>
        </p:blipFill>
        <p:spPr>
          <a:xfrm>
            <a:off x="571500" y="1143000"/>
            <a:ext cx="2400300" cy="42862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421682903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2"/>
          <p:cNvSpPr>
            <a:spLocks noGrp="1" noChangeAspect="1" noChangeArrowheads="1"/>
          </p:cNvSpPr>
          <p:nvPr>
            <p:ph type="title"/>
          </p:nvPr>
        </p:nvSpPr>
        <p:spPr>
          <a:xfrm>
            <a:off x="295275" y="369888"/>
            <a:ext cx="8620125" cy="868362"/>
          </a:xfrm>
        </p:spPr>
        <p:txBody>
          <a:bodyPr/>
          <a:lstStyle/>
          <a:p>
            <a:pPr eaLnBrk="1" hangingPunct="1"/>
            <a:r>
              <a:rPr lang="en-US" sz="2900" smtClean="0"/>
              <a:t>Executives’/Senior Officials’ Role &amp; Responsibilities</a:t>
            </a:r>
          </a:p>
        </p:txBody>
      </p:sp>
      <p:sp>
        <p:nvSpPr>
          <p:cNvPr id="44035" name="Rectangle 13"/>
          <p:cNvSpPr>
            <a:spLocks noGrp="1" noChangeArrowheads="1"/>
          </p:cNvSpPr>
          <p:nvPr>
            <p:ph idx="1"/>
          </p:nvPr>
        </p:nvSpPr>
        <p:spPr>
          <a:xfrm>
            <a:off x="457200" y="1066800"/>
            <a:ext cx="5562600" cy="4495800"/>
          </a:xfrm>
        </p:spPr>
        <p:txBody>
          <a:bodyPr/>
          <a:lstStyle/>
          <a:p>
            <a:pPr eaLnBrk="1" hangingPunct="1">
              <a:spcBef>
                <a:spcPct val="70000"/>
              </a:spcBef>
            </a:pPr>
            <a:r>
              <a:rPr lang="en-US" sz="2300" smtClean="0"/>
              <a:t>Executives/Senior Officials:</a:t>
            </a:r>
          </a:p>
          <a:p>
            <a:pPr lvl="1" eaLnBrk="1" hangingPunct="1">
              <a:spcBef>
                <a:spcPct val="70000"/>
              </a:spcBef>
            </a:pPr>
            <a:r>
              <a:rPr sz="2300" smtClean="0"/>
              <a:t>Provide policy guidance on priorities and objectives based </a:t>
            </a:r>
            <a:br>
              <a:rPr sz="2300" smtClean="0"/>
            </a:br>
            <a:r>
              <a:rPr sz="2300" smtClean="0"/>
              <a:t>on situational needs and the Emergency Plan.  </a:t>
            </a:r>
          </a:p>
          <a:p>
            <a:pPr lvl="1" eaLnBrk="1" hangingPunct="1">
              <a:spcBef>
                <a:spcPct val="70000"/>
              </a:spcBef>
            </a:pPr>
            <a:r>
              <a:rPr sz="2300" smtClean="0"/>
              <a:t>Oversee resource coordination </a:t>
            </a:r>
            <a:br>
              <a:rPr sz="2300" smtClean="0"/>
            </a:br>
            <a:r>
              <a:rPr sz="2300" smtClean="0"/>
              <a:t>and support to the on-scene command from the Emergency Operations Center (EOC) or through dispatch.</a:t>
            </a:r>
          </a:p>
        </p:txBody>
      </p:sp>
      <p:sp>
        <p:nvSpPr>
          <p:cNvPr id="44036" name="Line 28"/>
          <p:cNvSpPr>
            <a:spLocks noChangeShapeType="1"/>
          </p:cNvSpPr>
          <p:nvPr/>
        </p:nvSpPr>
        <p:spPr bwMode="auto">
          <a:xfrm>
            <a:off x="7496175" y="2895600"/>
            <a:ext cx="0" cy="762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37" name="Text Box 29"/>
          <p:cNvSpPr txBox="1">
            <a:spLocks noChangeArrowheads="1"/>
          </p:cNvSpPr>
          <p:nvPr/>
        </p:nvSpPr>
        <p:spPr bwMode="auto">
          <a:xfrm>
            <a:off x="6467475" y="5013325"/>
            <a:ext cx="2066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000" b="1">
                <a:solidFill>
                  <a:srgbClr val="FFFFFF"/>
                </a:solidFill>
              </a:rPr>
              <a:t>Incident Commander</a:t>
            </a:r>
          </a:p>
        </p:txBody>
      </p:sp>
      <p:pic>
        <p:nvPicPr>
          <p:cNvPr id="44041" name="Picture 9" descr="Two Senior Officials meeting"/>
          <p:cNvPicPr>
            <a:picLocks noChangeAspect="1" noChangeArrowheads="1"/>
          </p:cNvPicPr>
          <p:nvPr/>
        </p:nvPicPr>
        <p:blipFill>
          <a:blip r:embed="rId3">
            <a:lum bright="10000"/>
          </a:blip>
          <a:srcRect/>
          <a:stretch>
            <a:fillRect/>
          </a:stretch>
        </p:blipFill>
        <p:spPr bwMode="auto">
          <a:xfrm>
            <a:off x="5613400" y="1143000"/>
            <a:ext cx="3073400" cy="34290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4153755926"/>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spect="1" noChangeArrowheads="1"/>
          </p:cNvSpPr>
          <p:nvPr>
            <p:ph type="title"/>
          </p:nvPr>
        </p:nvSpPr>
        <p:spPr/>
        <p:txBody>
          <a:bodyPr/>
          <a:lstStyle/>
          <a:p>
            <a:pPr eaLnBrk="1" hangingPunct="1"/>
            <a:r>
              <a:rPr lang="en-US" smtClean="0"/>
              <a:t>Command vs. Coordination</a:t>
            </a:r>
          </a:p>
        </p:txBody>
      </p:sp>
      <p:sp>
        <p:nvSpPr>
          <p:cNvPr id="524291" name="AutoShape 3"/>
          <p:cNvSpPr>
            <a:spLocks noChangeArrowheads="1"/>
          </p:cNvSpPr>
          <p:nvPr/>
        </p:nvSpPr>
        <p:spPr bwMode="auto">
          <a:xfrm>
            <a:off x="762000" y="1524000"/>
            <a:ext cx="7315200" cy="2895600"/>
          </a:xfrm>
          <a:prstGeom prst="wedgeEllipseCallout">
            <a:avLst>
              <a:gd name="adj1" fmla="val 42537"/>
              <a:gd name="adj2" fmla="val 84759"/>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anchor="ctr" anchorCtr="1"/>
          <a:lstStyle/>
          <a:p>
            <a:pPr algn="ctr">
              <a:defRPr/>
            </a:pPr>
            <a:r>
              <a:rPr lang="en-US" sz="3600" b="1">
                <a:solidFill>
                  <a:schemeClr val="bg1"/>
                </a:solidFill>
              </a:rPr>
              <a:t>What is the difference between command and coordination?</a:t>
            </a:r>
          </a:p>
        </p:txBody>
      </p:sp>
    </p:spTree>
    <p:extLst>
      <p:ext uri="{BB962C8B-B14F-4D97-AF65-F5344CB8AC3E}">
        <p14:creationId xmlns:p14="http://schemas.microsoft.com/office/powerpoint/2010/main" val="1504405465"/>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082" name="Straight Connector 11"/>
          <p:cNvCxnSpPr>
            <a:cxnSpLocks noChangeShapeType="1"/>
          </p:cNvCxnSpPr>
          <p:nvPr/>
        </p:nvCxnSpPr>
        <p:spPr bwMode="auto">
          <a:xfrm>
            <a:off x="469900" y="914400"/>
            <a:ext cx="8432800" cy="158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sp>
        <p:nvSpPr>
          <p:cNvPr id="46083" name="Rectangle 2"/>
          <p:cNvSpPr>
            <a:spLocks noChangeAspect="1" noChangeArrowheads="1"/>
          </p:cNvSpPr>
          <p:nvPr/>
        </p:nvSpPr>
        <p:spPr bwMode="auto">
          <a:xfrm>
            <a:off x="295275" y="265113"/>
            <a:ext cx="86010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rIns="146304"/>
          <a:lstStyle/>
          <a:p>
            <a:pPr eaLnBrk="0" hangingPunct="0"/>
            <a:r>
              <a:rPr lang="en-US" sz="3800" b="1">
                <a:solidFill>
                  <a:srgbClr val="25387D"/>
                </a:solidFill>
                <a:latin typeface="Times New Roman" pitchFamily="18" charset="0"/>
              </a:rPr>
              <a:t>NIMS:  Command</a:t>
            </a:r>
          </a:p>
        </p:txBody>
      </p:sp>
      <p:sp>
        <p:nvSpPr>
          <p:cNvPr id="46084" name="Rectangle 3"/>
          <p:cNvSpPr>
            <a:spLocks noChangeArrowheads="1"/>
          </p:cNvSpPr>
          <p:nvPr/>
        </p:nvSpPr>
        <p:spPr bwMode="auto">
          <a:xfrm>
            <a:off x="2667000" y="1143000"/>
            <a:ext cx="6019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eaLnBrk="0" hangingPunct="0">
              <a:spcBef>
                <a:spcPct val="30000"/>
              </a:spcBef>
              <a:buFont typeface="Wingdings" pitchFamily="2" charset="2"/>
              <a:buNone/>
            </a:pPr>
            <a:r>
              <a:rPr lang="en-US" sz="2600" b="1" u="sng">
                <a:solidFill>
                  <a:srgbClr val="FF0000"/>
                </a:solidFill>
              </a:rPr>
              <a:t>Command</a:t>
            </a:r>
            <a:r>
              <a:rPr lang="en-US" sz="2600" b="1">
                <a:solidFill>
                  <a:srgbClr val="FF0000"/>
                </a:solidFill>
              </a:rPr>
              <a:t>:  </a:t>
            </a:r>
            <a:r>
              <a:rPr lang="en-US" sz="2600" b="1">
                <a:solidFill>
                  <a:srgbClr val="25387D"/>
                </a:solidFill>
              </a:rPr>
              <a:t>The act of directing, ordering, or controlling by virtue of </a:t>
            </a:r>
            <a:r>
              <a:rPr lang="en-US" sz="2600" b="1" u="sng">
                <a:solidFill>
                  <a:srgbClr val="FF0000"/>
                </a:solidFill>
              </a:rPr>
              <a:t>explicit</a:t>
            </a:r>
            <a:r>
              <a:rPr lang="en-US" sz="2600" b="1">
                <a:solidFill>
                  <a:srgbClr val="CC3300"/>
                </a:solidFill>
              </a:rPr>
              <a:t> </a:t>
            </a:r>
            <a:r>
              <a:rPr lang="en-US" sz="2600" b="1">
                <a:solidFill>
                  <a:srgbClr val="25387D"/>
                </a:solidFill>
              </a:rPr>
              <a:t>statutory, regulatory, or delegated authority.</a:t>
            </a:r>
          </a:p>
        </p:txBody>
      </p:sp>
      <p:sp>
        <p:nvSpPr>
          <p:cNvPr id="14341" name="AutoShape 5" descr="Question Bubble: Who has the explicit authority for the management of all incident operations?"/>
          <p:cNvSpPr>
            <a:spLocks noChangeArrowheads="1"/>
          </p:cNvSpPr>
          <p:nvPr/>
        </p:nvSpPr>
        <p:spPr bwMode="auto">
          <a:xfrm>
            <a:off x="2819400" y="3276600"/>
            <a:ext cx="4800600" cy="1828800"/>
          </a:xfrm>
          <a:prstGeom prst="wedgeRoundRectCallout">
            <a:avLst>
              <a:gd name="adj1" fmla="val 53925"/>
              <a:gd name="adj2" fmla="val 71289"/>
              <a:gd name="adj3" fmla="val 16667"/>
            </a:avLst>
          </a:prstGeom>
          <a:ln>
            <a:solidFill>
              <a:schemeClr val="accent6"/>
            </a:solidFill>
            <a:headEnd/>
            <a:tailEnd/>
          </a:ln>
          <a:effectLst/>
        </p:spPr>
        <p:style>
          <a:lnRef idx="1">
            <a:schemeClr val="accent6"/>
          </a:lnRef>
          <a:fillRef idx="3">
            <a:schemeClr val="accent6"/>
          </a:fillRef>
          <a:effectRef idx="2">
            <a:schemeClr val="accent6"/>
          </a:effectRef>
          <a:fontRef idx="minor">
            <a:schemeClr val="lt1"/>
          </a:fontRef>
        </p:style>
        <p:txBody>
          <a:bodyPr/>
          <a:lstStyle/>
          <a:p>
            <a:pPr algn="ctr" fontAlgn="auto">
              <a:spcBef>
                <a:spcPts val="0"/>
              </a:spcBef>
              <a:spcAft>
                <a:spcPts val="0"/>
              </a:spcAft>
              <a:defRPr/>
            </a:pPr>
            <a:r>
              <a:rPr lang="en-US" sz="2500" b="1" dirty="0">
                <a:solidFill>
                  <a:schemeClr val="bg1"/>
                </a:solidFill>
              </a:rPr>
              <a:t>Who has the </a:t>
            </a:r>
            <a:r>
              <a:rPr lang="en-US" sz="2500" b="1" u="sng" dirty="0">
                <a:solidFill>
                  <a:schemeClr val="bg1"/>
                </a:solidFill>
              </a:rPr>
              <a:t>explicit</a:t>
            </a:r>
            <a:r>
              <a:rPr lang="en-US" sz="2500" b="1" dirty="0">
                <a:solidFill>
                  <a:schemeClr val="bg1"/>
                </a:solidFill>
              </a:rPr>
              <a:t> authority for the management of all incident operations?</a:t>
            </a:r>
          </a:p>
        </p:txBody>
      </p:sp>
      <p:pic>
        <p:nvPicPr>
          <p:cNvPr id="7" name="Picture 6" descr="NIMS Cover"/>
          <p:cNvPicPr>
            <a:picLocks noChangeAspect="1"/>
          </p:cNvPicPr>
          <p:nvPr/>
        </p:nvPicPr>
        <p:blipFill>
          <a:blip r:embed="rId3">
            <a:lum bright="12000"/>
          </a:blip>
          <a:stretch>
            <a:fillRect/>
          </a:stretch>
        </p:blipFill>
        <p:spPr>
          <a:xfrm>
            <a:off x="536575" y="1219200"/>
            <a:ext cx="1673225" cy="21653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36613394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106" name="Straight Connector 11"/>
          <p:cNvCxnSpPr>
            <a:cxnSpLocks noChangeShapeType="1"/>
          </p:cNvCxnSpPr>
          <p:nvPr/>
        </p:nvCxnSpPr>
        <p:spPr bwMode="auto">
          <a:xfrm>
            <a:off x="469900" y="914400"/>
            <a:ext cx="8432800" cy="1588"/>
          </a:xfrm>
          <a:prstGeom prst="line">
            <a:avLst/>
          </a:prstGeom>
          <a:noFill/>
          <a:ln w="9525" algn="ctr">
            <a:solidFill>
              <a:srgbClr val="C00000"/>
            </a:solidFill>
            <a:round/>
            <a:headEnd/>
            <a:tailEnd/>
          </a:ln>
          <a:extLst>
            <a:ext uri="{909E8E84-426E-40DD-AFC4-6F175D3DCCD1}">
              <a14:hiddenFill xmlns:a14="http://schemas.microsoft.com/office/drawing/2010/main">
                <a:noFill/>
              </a14:hiddenFill>
            </a:ext>
          </a:extLst>
        </p:spPr>
      </p:cxnSp>
      <p:sp>
        <p:nvSpPr>
          <p:cNvPr id="47107" name="Rectangle 2"/>
          <p:cNvSpPr>
            <a:spLocks noChangeAspect="1" noChangeArrowheads="1"/>
          </p:cNvSpPr>
          <p:nvPr/>
        </p:nvSpPr>
        <p:spPr bwMode="auto">
          <a:xfrm>
            <a:off x="295275" y="274638"/>
            <a:ext cx="860107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6304" rIns="146304"/>
          <a:lstStyle/>
          <a:p>
            <a:pPr eaLnBrk="0" hangingPunct="0"/>
            <a:r>
              <a:rPr lang="en-US" sz="3800" b="1">
                <a:solidFill>
                  <a:srgbClr val="25387D"/>
                </a:solidFill>
                <a:latin typeface="Times New Roman" pitchFamily="18" charset="0"/>
              </a:rPr>
              <a:t>NIMS:  Coordination</a:t>
            </a:r>
          </a:p>
        </p:txBody>
      </p:sp>
      <p:sp>
        <p:nvSpPr>
          <p:cNvPr id="47108" name="Rectangle 3"/>
          <p:cNvSpPr>
            <a:spLocks noChangeArrowheads="1"/>
          </p:cNvSpPr>
          <p:nvPr/>
        </p:nvSpPr>
        <p:spPr bwMode="auto">
          <a:xfrm>
            <a:off x="2609850" y="1171575"/>
            <a:ext cx="6096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4300" eaLnBrk="0" hangingPunct="0">
              <a:spcBef>
                <a:spcPct val="30000"/>
              </a:spcBef>
              <a:buFont typeface="Wingdings" pitchFamily="2" charset="2"/>
              <a:buNone/>
            </a:pPr>
            <a:r>
              <a:rPr lang="en-US" sz="2600" b="1">
                <a:solidFill>
                  <a:srgbClr val="FF0000"/>
                </a:solidFill>
              </a:rPr>
              <a:t>Multiagency </a:t>
            </a:r>
            <a:r>
              <a:rPr lang="en-US" sz="2600" b="1" u="sng">
                <a:solidFill>
                  <a:srgbClr val="FF0000"/>
                </a:solidFill>
              </a:rPr>
              <a:t>coordination</a:t>
            </a:r>
            <a:r>
              <a:rPr lang="en-US" sz="2600" b="1">
                <a:solidFill>
                  <a:srgbClr val="FF0000"/>
                </a:solidFill>
              </a:rPr>
              <a:t> </a:t>
            </a:r>
            <a:r>
              <a:rPr lang="en-US" sz="2600" b="1">
                <a:solidFill>
                  <a:srgbClr val="25387D"/>
                </a:solidFill>
              </a:rPr>
              <a:t>is a process that allows all levels of government and all disciplines to work together more efficiently and effectively.</a:t>
            </a:r>
          </a:p>
        </p:txBody>
      </p:sp>
      <p:pic>
        <p:nvPicPr>
          <p:cNvPr id="7" name="Picture 6" descr="NIMS Cover"/>
          <p:cNvPicPr>
            <a:picLocks noChangeAspect="1"/>
          </p:cNvPicPr>
          <p:nvPr/>
        </p:nvPicPr>
        <p:blipFill>
          <a:blip r:embed="rId3">
            <a:lum bright="12000"/>
          </a:blip>
          <a:stretch>
            <a:fillRect/>
          </a:stretch>
        </p:blipFill>
        <p:spPr>
          <a:xfrm>
            <a:off x="536575" y="1219200"/>
            <a:ext cx="1673225" cy="21653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1427380102"/>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spect="1" noChangeArrowheads="1"/>
          </p:cNvSpPr>
          <p:nvPr>
            <p:ph type="title"/>
          </p:nvPr>
        </p:nvSpPr>
        <p:spPr>
          <a:xfrm>
            <a:off x="295275" y="427038"/>
            <a:ext cx="8848725" cy="868362"/>
          </a:xfrm>
        </p:spPr>
        <p:txBody>
          <a:bodyPr/>
          <a:lstStyle/>
          <a:p>
            <a:pPr eaLnBrk="1" hangingPunct="1"/>
            <a:r>
              <a:rPr lang="en-US" sz="2700" smtClean="0"/>
              <a:t>Executives/Senior Officials Delegate Command Authority</a:t>
            </a:r>
          </a:p>
        </p:txBody>
      </p:sp>
      <p:sp>
        <p:nvSpPr>
          <p:cNvPr id="322563" name="Text Box 3"/>
          <p:cNvSpPr txBox="1">
            <a:spLocks noChangeArrowheads="1"/>
          </p:cNvSpPr>
          <p:nvPr/>
        </p:nvSpPr>
        <p:spPr bwMode="auto">
          <a:xfrm>
            <a:off x="838200" y="1295400"/>
            <a:ext cx="7467600" cy="3124200"/>
          </a:xfrm>
          <a:prstGeom prst="rect">
            <a:avLst/>
          </a:prstGeom>
          <a:ln>
            <a:solidFill>
              <a:schemeClr val="accent6"/>
            </a:solidFill>
            <a:headEnd/>
            <a:tailEnd/>
          </a:ln>
        </p:spPr>
        <p:style>
          <a:lnRef idx="1">
            <a:schemeClr val="accent6"/>
          </a:lnRef>
          <a:fillRef idx="3">
            <a:schemeClr val="accent6"/>
          </a:fillRef>
          <a:effectRef idx="2">
            <a:schemeClr val="accent6"/>
          </a:effectRef>
          <a:fontRef idx="minor">
            <a:schemeClr val="lt1"/>
          </a:fontRef>
        </p:style>
        <p:txBody>
          <a:bodyPr tIns="182880"/>
          <a:lstStyle/>
          <a:p>
            <a:pPr marL="342900" indent="-342900" eaLnBrk="0" hangingPunct="0">
              <a:spcBef>
                <a:spcPct val="40000"/>
              </a:spcBef>
              <a:buFont typeface="Wingdings" pitchFamily="2" charset="2"/>
              <a:buChar char="§"/>
              <a:defRPr/>
            </a:pPr>
            <a:r>
              <a:rPr lang="en-US" sz="2400" b="1" dirty="0">
                <a:solidFill>
                  <a:schemeClr val="bg1"/>
                </a:solidFill>
              </a:rPr>
              <a:t>Executives/Senior Officials delegate authority to the designated Incident Commander for on-scene operations.</a:t>
            </a:r>
          </a:p>
          <a:p>
            <a:pPr marL="342900" indent="-342900" eaLnBrk="0" hangingPunct="0">
              <a:spcBef>
                <a:spcPct val="40000"/>
              </a:spcBef>
              <a:buFont typeface="Wingdings" pitchFamily="2" charset="2"/>
              <a:buChar char="§"/>
              <a:defRPr/>
            </a:pPr>
            <a:r>
              <a:rPr lang="en-US" sz="2400" b="1" dirty="0">
                <a:solidFill>
                  <a:schemeClr val="bg1"/>
                </a:solidFill>
              </a:rPr>
              <a:t>The Incident Commander has direct tactical and operational responsibility for conducting incident management activities.</a:t>
            </a:r>
          </a:p>
        </p:txBody>
      </p:sp>
      <p:pic>
        <p:nvPicPr>
          <p:cNvPr id="48135" name="Picture 7" descr="Photo:  Senior Official delegating command authority"/>
          <p:cNvPicPr>
            <a:picLocks noChangeAspect="1" noChangeArrowheads="1"/>
          </p:cNvPicPr>
          <p:nvPr/>
        </p:nvPicPr>
        <p:blipFill>
          <a:blip r:embed="rId3">
            <a:lum bright="20000"/>
          </a:blip>
          <a:srcRect/>
          <a:stretch>
            <a:fillRect/>
          </a:stretch>
        </p:blipFill>
        <p:spPr bwMode="auto">
          <a:xfrm>
            <a:off x="6705600" y="3581400"/>
            <a:ext cx="1887538" cy="20637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3936862230"/>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spect="1" noChangeArrowheads="1"/>
          </p:cNvSpPr>
          <p:nvPr>
            <p:ph type="title"/>
          </p:nvPr>
        </p:nvSpPr>
        <p:spPr/>
        <p:txBody>
          <a:bodyPr/>
          <a:lstStyle/>
          <a:p>
            <a:pPr eaLnBrk="1" hangingPunct="1"/>
            <a:r>
              <a:rPr lang="en-US" smtClean="0"/>
              <a:t>Delegation of Authority</a:t>
            </a:r>
          </a:p>
        </p:txBody>
      </p:sp>
      <p:sp>
        <p:nvSpPr>
          <p:cNvPr id="49155" name="Rectangle 3"/>
          <p:cNvSpPr>
            <a:spLocks noGrp="1" noChangeArrowheads="1"/>
          </p:cNvSpPr>
          <p:nvPr>
            <p:ph idx="1"/>
          </p:nvPr>
        </p:nvSpPr>
        <p:spPr>
          <a:xfrm>
            <a:off x="457200" y="971550"/>
            <a:ext cx="8229600" cy="4800600"/>
          </a:xfrm>
        </p:spPr>
        <p:txBody>
          <a:bodyPr/>
          <a:lstStyle/>
          <a:p>
            <a:pPr eaLnBrk="1" hangingPunct="1"/>
            <a:r>
              <a:rPr lang="en-US" sz="2200" smtClean="0"/>
              <a:t>Delegation of authority may be in writing (established in advance) or verbal, and include:</a:t>
            </a:r>
          </a:p>
          <a:p>
            <a:pPr lvl="1" eaLnBrk="1" hangingPunct="1"/>
            <a:r>
              <a:rPr sz="2200" smtClean="0"/>
              <a:t>Legal authorities and restrictions.</a:t>
            </a:r>
          </a:p>
          <a:p>
            <a:pPr lvl="1" eaLnBrk="1" hangingPunct="1"/>
            <a:r>
              <a:rPr sz="2200" smtClean="0"/>
              <a:t>Financial authorities and restrictions.</a:t>
            </a:r>
          </a:p>
          <a:p>
            <a:pPr lvl="1" eaLnBrk="1" hangingPunct="1"/>
            <a:r>
              <a:rPr sz="2200" smtClean="0"/>
              <a:t>Reporting requirements.</a:t>
            </a:r>
          </a:p>
          <a:p>
            <a:pPr lvl="1" eaLnBrk="1" hangingPunct="1"/>
            <a:r>
              <a:rPr sz="2200" smtClean="0"/>
              <a:t>Demographic issues.</a:t>
            </a:r>
          </a:p>
          <a:p>
            <a:pPr lvl="1" eaLnBrk="1" hangingPunct="1"/>
            <a:r>
              <a:rPr sz="2200" smtClean="0"/>
              <a:t>Political implications.</a:t>
            </a:r>
          </a:p>
          <a:p>
            <a:pPr lvl="1" eaLnBrk="1" hangingPunct="1"/>
            <a:r>
              <a:rPr sz="2200" smtClean="0"/>
              <a:t>Agency or jurisdictional priorities.</a:t>
            </a:r>
          </a:p>
          <a:p>
            <a:pPr lvl="1" eaLnBrk="1" hangingPunct="1"/>
            <a:r>
              <a:rPr sz="2200" smtClean="0"/>
              <a:t>Plan for public information management.</a:t>
            </a:r>
          </a:p>
          <a:p>
            <a:pPr lvl="1" eaLnBrk="1" hangingPunct="1"/>
            <a:r>
              <a:rPr sz="2200" smtClean="0"/>
              <a:t>Process for communications. </a:t>
            </a:r>
          </a:p>
          <a:p>
            <a:pPr lvl="1" eaLnBrk="1" hangingPunct="1"/>
            <a:r>
              <a:rPr sz="2200" smtClean="0"/>
              <a:t>Plan for ongoing incident evaluation.</a:t>
            </a:r>
          </a:p>
        </p:txBody>
      </p:sp>
      <p:sp>
        <p:nvSpPr>
          <p:cNvPr id="9" name="Folded Corner 8" descr="Box:  Delegation of Authority"/>
          <p:cNvSpPr/>
          <p:nvPr/>
        </p:nvSpPr>
        <p:spPr bwMode="auto">
          <a:xfrm>
            <a:off x="6705600" y="1905000"/>
            <a:ext cx="1752600" cy="1981200"/>
          </a:xfrm>
          <a:prstGeom prst="foldedCorner">
            <a:avLst>
              <a:gd name="adj" fmla="val 15392"/>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300" b="1">
                <a:solidFill>
                  <a:schemeClr val="bg1"/>
                </a:solidFill>
              </a:rPr>
              <a:t>Delegation</a:t>
            </a:r>
          </a:p>
          <a:p>
            <a:pPr algn="ctr">
              <a:defRPr/>
            </a:pPr>
            <a:r>
              <a:rPr lang="en-US" sz="2300" b="1">
                <a:solidFill>
                  <a:schemeClr val="bg1"/>
                </a:solidFill>
              </a:rPr>
              <a:t>of </a:t>
            </a:r>
          </a:p>
          <a:p>
            <a:pPr algn="ctr">
              <a:defRPr/>
            </a:pPr>
            <a:r>
              <a:rPr lang="en-US" sz="2300" b="1">
                <a:solidFill>
                  <a:schemeClr val="bg1"/>
                </a:solidFill>
              </a:rPr>
              <a:t>Authority</a:t>
            </a:r>
          </a:p>
        </p:txBody>
      </p:sp>
    </p:spTree>
    <p:extLst>
      <p:ext uri="{BB962C8B-B14F-4D97-AF65-F5344CB8AC3E}">
        <p14:creationId xmlns:p14="http://schemas.microsoft.com/office/powerpoint/2010/main" val="1133761923"/>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spect="1" noChangeArrowheads="1"/>
          </p:cNvSpPr>
          <p:nvPr>
            <p:ph type="title"/>
          </p:nvPr>
        </p:nvSpPr>
        <p:spPr/>
        <p:txBody>
          <a:bodyPr>
            <a:normAutofit/>
          </a:bodyPr>
          <a:lstStyle/>
          <a:p>
            <a:pPr eaLnBrk="1" hangingPunct="1"/>
            <a:r>
              <a:rPr lang="en-US" sz="3600" dirty="0" smtClean="0"/>
              <a:t>Summary:  Incident Management Roles</a:t>
            </a:r>
          </a:p>
        </p:txBody>
      </p:sp>
      <p:sp>
        <p:nvSpPr>
          <p:cNvPr id="50179" name="Rectangle 3"/>
          <p:cNvSpPr txBox="1">
            <a:spLocks noChangeArrowheads="1"/>
          </p:cNvSpPr>
          <p:nvPr/>
        </p:nvSpPr>
        <p:spPr bwMode="auto">
          <a:xfrm>
            <a:off x="457200" y="10668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230188" algn="l"/>
              </a:tabLst>
              <a:defRPr>
                <a:solidFill>
                  <a:schemeClr val="tx1"/>
                </a:solidFill>
                <a:latin typeface="Arial" charset="0"/>
                <a:cs typeface="Arial" charset="0"/>
              </a:defRPr>
            </a:lvl1pPr>
            <a:lvl2pPr marL="742950" indent="-285750" eaLnBrk="0" hangingPunct="0">
              <a:tabLst>
                <a:tab pos="230188" algn="l"/>
              </a:tabLst>
              <a:defRPr>
                <a:solidFill>
                  <a:schemeClr val="tx1"/>
                </a:solidFill>
                <a:latin typeface="Arial" charset="0"/>
                <a:cs typeface="Arial" charset="0"/>
              </a:defRPr>
            </a:lvl2pPr>
            <a:lvl3pPr marL="1143000" indent="-228600" eaLnBrk="0" hangingPunct="0">
              <a:tabLst>
                <a:tab pos="230188" algn="l"/>
              </a:tabLst>
              <a:defRPr>
                <a:solidFill>
                  <a:schemeClr val="tx1"/>
                </a:solidFill>
                <a:latin typeface="Arial" charset="0"/>
                <a:cs typeface="Arial" charset="0"/>
              </a:defRPr>
            </a:lvl3pPr>
            <a:lvl4pPr marL="1600200" indent="-228600" eaLnBrk="0" hangingPunct="0">
              <a:tabLst>
                <a:tab pos="230188" algn="l"/>
              </a:tabLst>
              <a:defRPr>
                <a:solidFill>
                  <a:schemeClr val="tx1"/>
                </a:solidFill>
                <a:latin typeface="Arial" charset="0"/>
                <a:cs typeface="Arial" charset="0"/>
              </a:defRPr>
            </a:lvl4pPr>
            <a:lvl5pPr marL="2057400" indent="-228600" eaLnBrk="0" hangingPunct="0">
              <a:tabLst>
                <a:tab pos="2301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301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301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301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30188" algn="l"/>
              </a:tabLst>
              <a:defRPr>
                <a:solidFill>
                  <a:schemeClr val="tx1"/>
                </a:solidFill>
                <a:latin typeface="Arial" charset="0"/>
                <a:cs typeface="Arial" charset="0"/>
              </a:defRPr>
            </a:lvl9pPr>
          </a:lstStyle>
          <a:p>
            <a:pPr eaLnBrk="1" hangingPunct="1">
              <a:buFont typeface="Wingdings" pitchFamily="2" charset="2"/>
              <a:buNone/>
            </a:pPr>
            <a:r>
              <a:rPr lang="en-US" sz="2200" b="1">
                <a:solidFill>
                  <a:srgbClr val="FF0000"/>
                </a:solidFill>
              </a:rPr>
              <a:t>Incident Commander’s </a:t>
            </a:r>
            <a:br>
              <a:rPr lang="en-US" sz="2200" b="1">
                <a:solidFill>
                  <a:srgbClr val="FF0000"/>
                </a:solidFill>
              </a:rPr>
            </a:br>
            <a:r>
              <a:rPr lang="en-US" sz="2200" b="1">
                <a:solidFill>
                  <a:srgbClr val="FF0000"/>
                </a:solidFill>
              </a:rPr>
              <a:t>Role</a:t>
            </a:r>
          </a:p>
          <a:p>
            <a:pPr eaLnBrk="1" hangingPunct="1">
              <a:spcBef>
                <a:spcPct val="40000"/>
              </a:spcBef>
              <a:buFont typeface="Wingdings" pitchFamily="2" charset="2"/>
              <a:buNone/>
            </a:pPr>
            <a:r>
              <a:rPr lang="en-US" sz="2200" b="1">
                <a:solidFill>
                  <a:srgbClr val="25387D"/>
                </a:solidFill>
              </a:rPr>
              <a:t>The Incident Commander:</a:t>
            </a:r>
          </a:p>
          <a:p>
            <a:pPr eaLnBrk="1" hangingPunct="1">
              <a:spcBef>
                <a:spcPct val="20000"/>
              </a:spcBef>
              <a:buFont typeface="Wingdings" pitchFamily="2" charset="2"/>
              <a:buChar char="§"/>
            </a:pPr>
            <a:r>
              <a:rPr lang="en-US" sz="2200" b="1">
                <a:solidFill>
                  <a:srgbClr val="25387D"/>
                </a:solidFill>
              </a:rPr>
              <a:t>	Manages the incident at </a:t>
            </a:r>
            <a:br>
              <a:rPr lang="en-US" sz="2200" b="1">
                <a:solidFill>
                  <a:srgbClr val="25387D"/>
                </a:solidFill>
              </a:rPr>
            </a:br>
            <a:r>
              <a:rPr lang="en-US" sz="2200" b="1">
                <a:solidFill>
                  <a:srgbClr val="25387D"/>
                </a:solidFill>
              </a:rPr>
              <a:t>	the scene.</a:t>
            </a:r>
          </a:p>
          <a:p>
            <a:pPr eaLnBrk="1" hangingPunct="1">
              <a:spcBef>
                <a:spcPct val="20000"/>
              </a:spcBef>
              <a:buFont typeface="Wingdings" pitchFamily="2" charset="2"/>
              <a:buChar char="§"/>
            </a:pPr>
            <a:r>
              <a:rPr lang="en-US" sz="2200" b="1">
                <a:solidFill>
                  <a:srgbClr val="25387D"/>
                </a:solidFill>
              </a:rPr>
              <a:t>	Keeps the EOC informed</a:t>
            </a:r>
            <a:br>
              <a:rPr lang="en-US" sz="2200" b="1">
                <a:solidFill>
                  <a:srgbClr val="25387D"/>
                </a:solidFill>
              </a:rPr>
            </a:br>
            <a:r>
              <a:rPr lang="en-US" sz="2200" b="1">
                <a:solidFill>
                  <a:srgbClr val="25387D"/>
                </a:solidFill>
              </a:rPr>
              <a:t> 	on all important matters</a:t>
            </a:r>
            <a:br>
              <a:rPr lang="en-US" sz="2200" b="1">
                <a:solidFill>
                  <a:srgbClr val="25387D"/>
                </a:solidFill>
              </a:rPr>
            </a:br>
            <a:r>
              <a:rPr lang="en-US" sz="2200" b="1">
                <a:solidFill>
                  <a:srgbClr val="25387D"/>
                </a:solidFill>
              </a:rPr>
              <a:t> 	pertaining to the incident.</a:t>
            </a:r>
          </a:p>
        </p:txBody>
      </p:sp>
      <p:sp>
        <p:nvSpPr>
          <p:cNvPr id="50180" name="Rectangle 4"/>
          <p:cNvSpPr txBox="1">
            <a:spLocks noChangeArrowheads="1"/>
          </p:cNvSpPr>
          <p:nvPr/>
        </p:nvSpPr>
        <p:spPr bwMode="auto">
          <a:xfrm>
            <a:off x="4648200" y="10668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230188" algn="l"/>
              </a:tabLst>
              <a:defRPr>
                <a:solidFill>
                  <a:schemeClr val="tx1"/>
                </a:solidFill>
                <a:latin typeface="Arial" charset="0"/>
                <a:cs typeface="Arial" charset="0"/>
              </a:defRPr>
            </a:lvl1pPr>
            <a:lvl2pPr marL="742950" indent="-285750" eaLnBrk="0" hangingPunct="0">
              <a:tabLst>
                <a:tab pos="230188" algn="l"/>
              </a:tabLst>
              <a:defRPr>
                <a:solidFill>
                  <a:schemeClr val="tx1"/>
                </a:solidFill>
                <a:latin typeface="Arial" charset="0"/>
                <a:cs typeface="Arial" charset="0"/>
              </a:defRPr>
            </a:lvl2pPr>
            <a:lvl3pPr marL="1143000" indent="-228600" eaLnBrk="0" hangingPunct="0">
              <a:tabLst>
                <a:tab pos="230188" algn="l"/>
              </a:tabLst>
              <a:defRPr>
                <a:solidFill>
                  <a:schemeClr val="tx1"/>
                </a:solidFill>
                <a:latin typeface="Arial" charset="0"/>
                <a:cs typeface="Arial" charset="0"/>
              </a:defRPr>
            </a:lvl3pPr>
            <a:lvl4pPr marL="1600200" indent="-228600" eaLnBrk="0" hangingPunct="0">
              <a:tabLst>
                <a:tab pos="230188" algn="l"/>
              </a:tabLst>
              <a:defRPr>
                <a:solidFill>
                  <a:schemeClr val="tx1"/>
                </a:solidFill>
                <a:latin typeface="Arial" charset="0"/>
                <a:cs typeface="Arial" charset="0"/>
              </a:defRPr>
            </a:lvl4pPr>
            <a:lvl5pPr marL="2057400" indent="-228600" eaLnBrk="0" hangingPunct="0">
              <a:tabLst>
                <a:tab pos="230188"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230188"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230188"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230188"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230188" algn="l"/>
              </a:tabLst>
              <a:defRPr>
                <a:solidFill>
                  <a:schemeClr val="tx1"/>
                </a:solidFill>
                <a:latin typeface="Arial" charset="0"/>
                <a:cs typeface="Arial" charset="0"/>
              </a:defRPr>
            </a:lvl9pPr>
          </a:lstStyle>
          <a:p>
            <a:pPr eaLnBrk="1" hangingPunct="1">
              <a:buFont typeface="Wingdings" pitchFamily="2" charset="2"/>
              <a:buNone/>
            </a:pPr>
            <a:r>
              <a:rPr lang="en-US" sz="2200" b="1">
                <a:solidFill>
                  <a:srgbClr val="FF0000"/>
                </a:solidFill>
              </a:rPr>
              <a:t>Agency Executives’/Senior Officials’ Role</a:t>
            </a:r>
          </a:p>
          <a:p>
            <a:pPr eaLnBrk="1" hangingPunct="1">
              <a:spcBef>
                <a:spcPct val="40000"/>
              </a:spcBef>
              <a:buFont typeface="Wingdings" pitchFamily="2" charset="2"/>
              <a:buNone/>
            </a:pPr>
            <a:r>
              <a:rPr lang="en-US" sz="2200" b="1">
                <a:solidFill>
                  <a:srgbClr val="25387D"/>
                </a:solidFill>
              </a:rPr>
              <a:t>These officials provide the following to the Incident Commander:</a:t>
            </a:r>
          </a:p>
          <a:p>
            <a:pPr eaLnBrk="1" hangingPunct="1">
              <a:spcBef>
                <a:spcPct val="20000"/>
              </a:spcBef>
              <a:buFont typeface="Wingdings" pitchFamily="2" charset="2"/>
              <a:buChar char="§"/>
            </a:pPr>
            <a:r>
              <a:rPr lang="en-US" sz="2200" b="1">
                <a:solidFill>
                  <a:srgbClr val="25387D"/>
                </a:solidFill>
              </a:rPr>
              <a:t>	Policy</a:t>
            </a:r>
          </a:p>
          <a:p>
            <a:pPr eaLnBrk="1" hangingPunct="1">
              <a:spcBef>
                <a:spcPct val="20000"/>
              </a:spcBef>
              <a:buFont typeface="Wingdings" pitchFamily="2" charset="2"/>
              <a:buChar char="§"/>
            </a:pPr>
            <a:r>
              <a:rPr lang="en-US" sz="2200" b="1">
                <a:solidFill>
                  <a:srgbClr val="25387D"/>
                </a:solidFill>
              </a:rPr>
              <a:t>	Mission</a:t>
            </a:r>
          </a:p>
          <a:p>
            <a:pPr eaLnBrk="1" hangingPunct="1">
              <a:spcBef>
                <a:spcPct val="20000"/>
              </a:spcBef>
              <a:buFont typeface="Wingdings" pitchFamily="2" charset="2"/>
              <a:buChar char="§"/>
            </a:pPr>
            <a:r>
              <a:rPr lang="en-US" sz="2200" b="1">
                <a:solidFill>
                  <a:srgbClr val="25387D"/>
                </a:solidFill>
              </a:rPr>
              <a:t>	Strategic direction</a:t>
            </a:r>
          </a:p>
          <a:p>
            <a:pPr eaLnBrk="1" hangingPunct="1">
              <a:spcBef>
                <a:spcPct val="20000"/>
              </a:spcBef>
              <a:buFont typeface="Wingdings" pitchFamily="2" charset="2"/>
              <a:buChar char="§"/>
            </a:pPr>
            <a:r>
              <a:rPr lang="en-US" sz="2200" b="1">
                <a:solidFill>
                  <a:srgbClr val="25387D"/>
                </a:solidFill>
              </a:rPr>
              <a:t>	Authority</a:t>
            </a:r>
          </a:p>
        </p:txBody>
      </p:sp>
      <p:sp>
        <p:nvSpPr>
          <p:cNvPr id="50181" name="Text Box 5"/>
          <p:cNvSpPr txBox="1">
            <a:spLocks noChangeArrowheads="1"/>
          </p:cNvSpPr>
          <p:nvPr/>
        </p:nvSpPr>
        <p:spPr bwMode="auto">
          <a:xfrm>
            <a:off x="444500" y="4800600"/>
            <a:ext cx="8281988" cy="7080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b="1">
                <a:solidFill>
                  <a:srgbClr val="003366"/>
                </a:solidFill>
              </a:rPr>
              <a:t>To maintain unity of command and safety of responders, the chain of command must NOT be bypassed.</a:t>
            </a:r>
          </a:p>
        </p:txBody>
      </p:sp>
      <p:sp>
        <p:nvSpPr>
          <p:cNvPr id="50182" name="Line 9"/>
          <p:cNvSpPr>
            <a:spLocks noChangeShapeType="1"/>
          </p:cNvSpPr>
          <p:nvPr/>
        </p:nvSpPr>
        <p:spPr bwMode="auto">
          <a:xfrm>
            <a:off x="4419600" y="1143000"/>
            <a:ext cx="0" cy="342741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31118213"/>
      </p:ext>
    </p:extLst>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spect="1" noChangeArrowheads="1"/>
          </p:cNvSpPr>
          <p:nvPr>
            <p:ph type="title"/>
          </p:nvPr>
        </p:nvSpPr>
        <p:spPr/>
        <p:txBody>
          <a:bodyPr/>
          <a:lstStyle/>
          <a:p>
            <a:pPr eaLnBrk="1" hangingPunct="1"/>
            <a:r>
              <a:rPr lang="en-US" smtClean="0"/>
              <a:t>Command Staff</a:t>
            </a:r>
          </a:p>
        </p:txBody>
      </p:sp>
      <p:sp>
        <p:nvSpPr>
          <p:cNvPr id="51203" name="Rectangle 3" descr="An organization chart.  Incident Command connects on the side to the Command Staff, consisting of the Public Information Officer, Safety Officer, and Liaison Officer.  "/>
          <p:cNvSpPr>
            <a:spLocks noGrp="1" noChangeArrowheads="1"/>
          </p:cNvSpPr>
          <p:nvPr>
            <p:ph idx="1"/>
          </p:nvPr>
        </p:nvSpPr>
        <p:spPr>
          <a:xfrm>
            <a:off x="457200" y="990600"/>
            <a:ext cx="8229600" cy="4525963"/>
          </a:xfrm>
        </p:spPr>
        <p:txBody>
          <a:bodyPr/>
          <a:lstStyle/>
          <a:p>
            <a:pPr eaLnBrk="1" hangingPunct="1"/>
            <a:r>
              <a:rPr lang="en-US" smtClean="0"/>
              <a:t>The Incident Commander may designate a Command Staff who:</a:t>
            </a:r>
          </a:p>
          <a:p>
            <a:pPr lvl="1" eaLnBrk="1" hangingPunct="1"/>
            <a:r>
              <a:rPr smtClean="0"/>
              <a:t>Provide information, liaison, and safety services for the entire organization.</a:t>
            </a:r>
          </a:p>
          <a:p>
            <a:pPr lvl="1" eaLnBrk="1" hangingPunct="1"/>
            <a:r>
              <a:rPr smtClean="0"/>
              <a:t>Report directly to the Incident Commander.</a:t>
            </a:r>
          </a:p>
        </p:txBody>
      </p:sp>
      <p:grpSp>
        <p:nvGrpSpPr>
          <p:cNvPr id="51204" name="Group 16" descr="An organization chart.  Incident Commander connects on the side to the Command Staff, consisting of the Public Information Officer, Safety Officer, and Liaison Officer.  "/>
          <p:cNvGrpSpPr>
            <a:grpSpLocks/>
          </p:cNvGrpSpPr>
          <p:nvPr/>
        </p:nvGrpSpPr>
        <p:grpSpPr bwMode="auto">
          <a:xfrm>
            <a:off x="3124200" y="3352800"/>
            <a:ext cx="5108575" cy="2286000"/>
            <a:chOff x="1968" y="2112"/>
            <a:chExt cx="3218" cy="1440"/>
          </a:xfrm>
        </p:grpSpPr>
        <p:sp>
          <p:nvSpPr>
            <p:cNvPr id="327684" name="Line 4"/>
            <p:cNvSpPr>
              <a:spLocks noChangeShapeType="1"/>
            </p:cNvSpPr>
            <p:nvPr/>
          </p:nvSpPr>
          <p:spPr bwMode="auto">
            <a:xfrm flipV="1">
              <a:off x="2412" y="2456"/>
              <a:ext cx="0" cy="912"/>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27685" name="AutoShape 5" descr="Command Staff Organizational chart with Incident Manager on top, then Public Information Officer, Liaison Officer, and Safety Officer below."/>
            <p:cNvSpPr>
              <a:spLocks noChangeArrowheads="1"/>
            </p:cNvSpPr>
            <p:nvPr/>
          </p:nvSpPr>
          <p:spPr bwMode="auto">
            <a:xfrm>
              <a:off x="1968" y="2112"/>
              <a:ext cx="960" cy="336"/>
            </a:xfrm>
            <a:prstGeom prst="cube">
              <a:avLst>
                <a:gd name="adj" fmla="val 13690"/>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cs typeface="+mn-cs"/>
                </a:rPr>
                <a:t>Incident</a:t>
              </a:r>
            </a:p>
            <a:p>
              <a:pPr algn="ctr">
                <a:lnSpc>
                  <a:spcPct val="85000"/>
                </a:lnSpc>
                <a:defRPr/>
              </a:pPr>
              <a:r>
                <a:rPr lang="en-US" sz="1400" b="1" dirty="0">
                  <a:solidFill>
                    <a:srgbClr val="1D3B59"/>
                  </a:solidFill>
                  <a:cs typeface="+mn-cs"/>
                </a:rPr>
                <a:t>Commander</a:t>
              </a:r>
              <a:endParaRPr lang="en-US" sz="1400" b="1" dirty="0">
                <a:solidFill>
                  <a:srgbClr val="000000"/>
                </a:solidFill>
                <a:latin typeface="Arial Unicode MS" pitchFamily="34" charset="-128"/>
                <a:cs typeface="+mn-cs"/>
              </a:endParaRPr>
            </a:p>
          </p:txBody>
        </p:sp>
        <p:sp>
          <p:nvSpPr>
            <p:cNvPr id="327686" name="Line 6"/>
            <p:cNvSpPr>
              <a:spLocks noChangeShapeType="1"/>
            </p:cNvSpPr>
            <p:nvPr/>
          </p:nvSpPr>
          <p:spPr bwMode="auto">
            <a:xfrm>
              <a:off x="2412" y="2718"/>
              <a:ext cx="96"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27687" name="Line 7"/>
            <p:cNvSpPr>
              <a:spLocks noChangeShapeType="1"/>
            </p:cNvSpPr>
            <p:nvPr/>
          </p:nvSpPr>
          <p:spPr bwMode="auto">
            <a:xfrm>
              <a:off x="2412" y="3060"/>
              <a:ext cx="96"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27688" name="Line 8"/>
            <p:cNvSpPr>
              <a:spLocks noChangeShapeType="1"/>
            </p:cNvSpPr>
            <p:nvPr/>
          </p:nvSpPr>
          <p:spPr bwMode="auto">
            <a:xfrm>
              <a:off x="2412" y="3366"/>
              <a:ext cx="96"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27689" name="AutoShape 9"/>
            <p:cNvSpPr>
              <a:spLocks noChangeArrowheads="1"/>
            </p:cNvSpPr>
            <p:nvPr/>
          </p:nvSpPr>
          <p:spPr bwMode="auto">
            <a:xfrm>
              <a:off x="2460" y="3216"/>
              <a:ext cx="1140" cy="336"/>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cs typeface="+mn-cs"/>
                </a:rPr>
                <a:t>Safety</a:t>
              </a:r>
            </a:p>
            <a:p>
              <a:pPr algn="ctr">
                <a:lnSpc>
                  <a:spcPct val="85000"/>
                </a:lnSpc>
                <a:defRPr/>
              </a:pPr>
              <a:r>
                <a:rPr lang="en-US" sz="1400" b="1" dirty="0">
                  <a:solidFill>
                    <a:srgbClr val="1D3B59"/>
                  </a:solidFill>
                  <a:cs typeface="+mn-cs"/>
                </a:rPr>
                <a:t>Officer</a:t>
              </a:r>
              <a:endParaRPr lang="en-US" sz="1400" b="1" dirty="0">
                <a:solidFill>
                  <a:srgbClr val="000000"/>
                </a:solidFill>
                <a:latin typeface="Arial Unicode MS" pitchFamily="34" charset="-128"/>
                <a:cs typeface="+mn-cs"/>
              </a:endParaRPr>
            </a:p>
          </p:txBody>
        </p:sp>
        <p:sp>
          <p:nvSpPr>
            <p:cNvPr id="327690" name="AutoShape 10" descr="An organization chart.  Incident Command connects on the side to the Command Staff, consisting of the Public Information Officer, Safety Officer, and Liaison Officer."/>
            <p:cNvSpPr>
              <a:spLocks noChangeArrowheads="1"/>
            </p:cNvSpPr>
            <p:nvPr/>
          </p:nvSpPr>
          <p:spPr bwMode="auto">
            <a:xfrm>
              <a:off x="2460" y="2853"/>
              <a:ext cx="1140" cy="336"/>
            </a:xfrm>
            <a:prstGeom prst="cube">
              <a:avLst>
                <a:gd name="adj" fmla="val 11014"/>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cs typeface="+mn-cs"/>
                </a:rPr>
                <a:t>Liaison</a:t>
              </a:r>
            </a:p>
            <a:p>
              <a:pPr algn="ctr">
                <a:lnSpc>
                  <a:spcPct val="85000"/>
                </a:lnSpc>
                <a:defRPr/>
              </a:pPr>
              <a:r>
                <a:rPr lang="en-US" sz="1400" b="1" dirty="0">
                  <a:solidFill>
                    <a:srgbClr val="1D3B59"/>
                  </a:solidFill>
                  <a:cs typeface="+mn-cs"/>
                </a:rPr>
                <a:t>Officer</a:t>
              </a:r>
              <a:endParaRPr lang="en-US" sz="1400" b="1" dirty="0">
                <a:solidFill>
                  <a:srgbClr val="000000"/>
                </a:solidFill>
                <a:latin typeface="Arial Unicode MS" pitchFamily="34" charset="-128"/>
                <a:cs typeface="+mn-cs"/>
              </a:endParaRPr>
            </a:p>
          </p:txBody>
        </p:sp>
        <p:sp>
          <p:nvSpPr>
            <p:cNvPr id="327691" name="AutoShape 11"/>
            <p:cNvSpPr>
              <a:spLocks noChangeArrowheads="1"/>
            </p:cNvSpPr>
            <p:nvPr/>
          </p:nvSpPr>
          <p:spPr bwMode="auto">
            <a:xfrm>
              <a:off x="2460" y="2496"/>
              <a:ext cx="1140" cy="336"/>
            </a:xfrm>
            <a:prstGeom prst="cube">
              <a:avLst>
                <a:gd name="adj" fmla="val 11310"/>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400" b="1" dirty="0">
                  <a:solidFill>
                    <a:srgbClr val="1D3B59"/>
                  </a:solidFill>
                  <a:cs typeface="+mn-cs"/>
                </a:rPr>
                <a:t>Public Information</a:t>
              </a:r>
            </a:p>
            <a:p>
              <a:pPr algn="ctr">
                <a:lnSpc>
                  <a:spcPct val="85000"/>
                </a:lnSpc>
                <a:defRPr/>
              </a:pPr>
              <a:r>
                <a:rPr lang="en-US" sz="1400" b="1" dirty="0">
                  <a:solidFill>
                    <a:srgbClr val="1D3B59"/>
                  </a:solidFill>
                  <a:cs typeface="+mn-cs"/>
                </a:rPr>
                <a:t>Officer</a:t>
              </a:r>
              <a:endParaRPr lang="en-US" sz="1400" b="1" dirty="0">
                <a:solidFill>
                  <a:srgbClr val="1D3B59"/>
                </a:solidFill>
                <a:latin typeface="Arial Unicode MS" pitchFamily="34" charset="-128"/>
                <a:cs typeface="+mn-cs"/>
              </a:endParaRPr>
            </a:p>
          </p:txBody>
        </p:sp>
        <p:grpSp>
          <p:nvGrpSpPr>
            <p:cNvPr id="51213" name="Group 12"/>
            <p:cNvGrpSpPr>
              <a:grpSpLocks/>
            </p:cNvGrpSpPr>
            <p:nvPr/>
          </p:nvGrpSpPr>
          <p:grpSpPr bwMode="auto">
            <a:xfrm>
              <a:off x="3726" y="2496"/>
              <a:ext cx="1460" cy="1056"/>
              <a:chOff x="3726" y="2592"/>
              <a:chExt cx="1460" cy="1056"/>
            </a:xfrm>
          </p:grpSpPr>
          <p:sp>
            <p:nvSpPr>
              <p:cNvPr id="51214" name="Text Box 13"/>
              <p:cNvSpPr txBox="1">
                <a:spLocks noChangeArrowheads="1"/>
              </p:cNvSpPr>
              <p:nvPr/>
            </p:nvSpPr>
            <p:spPr bwMode="auto">
              <a:xfrm>
                <a:off x="3984" y="2880"/>
                <a:ext cx="1202"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600" b="1">
                    <a:solidFill>
                      <a:srgbClr val="FF0000"/>
                    </a:solidFill>
                  </a:rPr>
                  <a:t>Command </a:t>
                </a:r>
              </a:p>
              <a:p>
                <a:pPr eaLnBrk="1" hangingPunct="1"/>
                <a:r>
                  <a:rPr lang="en-US" sz="2600" b="1">
                    <a:solidFill>
                      <a:srgbClr val="FF0000"/>
                    </a:solidFill>
                  </a:rPr>
                  <a:t>Staff</a:t>
                </a:r>
                <a:endParaRPr lang="en-US" sz="2600">
                  <a:solidFill>
                    <a:srgbClr val="FF0000"/>
                  </a:solidFill>
                  <a:latin typeface="Tahoma" pitchFamily="34" charset="0"/>
                </a:endParaRPr>
              </a:p>
            </p:txBody>
          </p:sp>
          <p:sp>
            <p:nvSpPr>
              <p:cNvPr id="327694" name="AutoShape 14"/>
              <p:cNvSpPr>
                <a:spLocks/>
              </p:cNvSpPr>
              <p:nvPr/>
            </p:nvSpPr>
            <p:spPr bwMode="auto">
              <a:xfrm>
                <a:off x="3726" y="2592"/>
                <a:ext cx="210" cy="1056"/>
              </a:xfrm>
              <a:prstGeom prst="rightBrace">
                <a:avLst>
                  <a:gd name="adj1" fmla="val 41905"/>
                  <a:gd name="adj2" fmla="val 53241"/>
                </a:avLst>
              </a:prstGeom>
              <a:noFill/>
              <a:ln w="349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grpSp>
      </p:grpSp>
    </p:spTree>
    <p:extLst>
      <p:ext uri="{BB962C8B-B14F-4D97-AF65-F5344CB8AC3E}">
        <p14:creationId xmlns:p14="http://schemas.microsoft.com/office/powerpoint/2010/main" val="2948699574"/>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050"/>
          <p:cNvSpPr>
            <a:spLocks noGrp="1" noChangeAspect="1" noChangeArrowheads="1"/>
          </p:cNvSpPr>
          <p:nvPr>
            <p:ph type="title"/>
          </p:nvPr>
        </p:nvSpPr>
        <p:spPr/>
        <p:txBody>
          <a:bodyPr/>
          <a:lstStyle/>
          <a:p>
            <a:pPr eaLnBrk="1" hangingPunct="1"/>
            <a:r>
              <a:rPr lang="en-US" smtClean="0"/>
              <a:t>Incident Timeframes</a:t>
            </a:r>
          </a:p>
        </p:txBody>
      </p:sp>
      <p:sp>
        <p:nvSpPr>
          <p:cNvPr id="506884" name="AutoShape 2052"/>
          <p:cNvSpPr>
            <a:spLocks noChangeArrowheads="1"/>
          </p:cNvSpPr>
          <p:nvPr/>
        </p:nvSpPr>
        <p:spPr bwMode="auto">
          <a:xfrm>
            <a:off x="4876800" y="1371600"/>
            <a:ext cx="3810000" cy="1676400"/>
          </a:xfrm>
          <a:prstGeom prst="wedgeEllipseCallout">
            <a:avLst>
              <a:gd name="adj1" fmla="val -52667"/>
              <a:gd name="adj2" fmla="val 53218"/>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2400" b="1" dirty="0">
                <a:solidFill>
                  <a:schemeClr val="bg1"/>
                </a:solidFill>
              </a:rPr>
              <a:t>How long do we need to be self-sufficient?</a:t>
            </a:r>
          </a:p>
        </p:txBody>
      </p:sp>
      <p:sp>
        <p:nvSpPr>
          <p:cNvPr id="506885" name="AutoShape 2053"/>
          <p:cNvSpPr>
            <a:spLocks noChangeArrowheads="1"/>
          </p:cNvSpPr>
          <p:nvPr/>
        </p:nvSpPr>
        <p:spPr bwMode="auto">
          <a:xfrm>
            <a:off x="2362200" y="3352800"/>
            <a:ext cx="4343400" cy="1524000"/>
          </a:xfrm>
          <a:prstGeom prst="wedgeEllipseCallout">
            <a:avLst>
              <a:gd name="adj1" fmla="val -49708"/>
              <a:gd name="adj2" fmla="val 84375"/>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2400" b="1" dirty="0">
                <a:solidFill>
                  <a:schemeClr val="bg1"/>
                </a:solidFill>
              </a:rPr>
              <a:t>How will you know that the incident is over?</a:t>
            </a:r>
          </a:p>
        </p:txBody>
      </p:sp>
      <p:sp>
        <p:nvSpPr>
          <p:cNvPr id="506886" name="AutoShape 2054"/>
          <p:cNvSpPr>
            <a:spLocks noChangeArrowheads="1"/>
          </p:cNvSpPr>
          <p:nvPr/>
        </p:nvSpPr>
        <p:spPr bwMode="auto">
          <a:xfrm>
            <a:off x="457200" y="1219200"/>
            <a:ext cx="4038600" cy="1524000"/>
          </a:xfrm>
          <a:prstGeom prst="wedgeEllipseCallout">
            <a:avLst>
              <a:gd name="adj1" fmla="val 47801"/>
              <a:gd name="adj2" fmla="val 51042"/>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2400" b="1" dirty="0">
                <a:solidFill>
                  <a:schemeClr val="bg1"/>
                </a:solidFill>
              </a:rPr>
              <a:t>How long will a complex incident last?</a:t>
            </a:r>
          </a:p>
        </p:txBody>
      </p:sp>
    </p:spTree>
    <p:extLst>
      <p:ext uri="{BB962C8B-B14F-4D97-AF65-F5344CB8AC3E}">
        <p14:creationId xmlns:p14="http://schemas.microsoft.com/office/powerpoint/2010/main" val="3726072435"/>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457199" y="1143000"/>
            <a:ext cx="8158163" cy="5615781"/>
          </a:xfrm>
        </p:spPr>
        <p:txBody>
          <a:bodyPr/>
          <a:lstStyle/>
          <a:p>
            <a:pPr eaLnBrk="1" hangingPunct="1"/>
            <a:r>
              <a:rPr lang="en-US" sz="2200" smtClean="0"/>
              <a:t>As the incident expands in complexity, the Incident Commander may add General Staff Sections to maintain span of control.</a:t>
            </a:r>
          </a:p>
        </p:txBody>
      </p:sp>
      <p:sp>
        <p:nvSpPr>
          <p:cNvPr id="52227" name="Rectangle 2"/>
          <p:cNvSpPr>
            <a:spLocks noGrp="1" noChangeAspect="1" noChangeArrowheads="1"/>
          </p:cNvSpPr>
          <p:nvPr>
            <p:ph type="title"/>
          </p:nvPr>
        </p:nvSpPr>
        <p:spPr/>
        <p:txBody>
          <a:bodyPr/>
          <a:lstStyle/>
          <a:p>
            <a:pPr eaLnBrk="1" hangingPunct="1"/>
            <a:r>
              <a:rPr lang="en-US" smtClean="0"/>
              <a:t>General Staff</a:t>
            </a:r>
          </a:p>
        </p:txBody>
      </p:sp>
      <p:grpSp>
        <p:nvGrpSpPr>
          <p:cNvPr id="52228" name="Group 24" descr="An organization chart.  Incident Commander connects on the side to the Command Staff, and connects below to the General Staff, consisting of the Operations Section, Planning Section, Logistics Section, and Finance and Administration Section."/>
          <p:cNvGrpSpPr>
            <a:grpSpLocks/>
          </p:cNvGrpSpPr>
          <p:nvPr/>
        </p:nvGrpSpPr>
        <p:grpSpPr bwMode="auto">
          <a:xfrm>
            <a:off x="309563" y="2133600"/>
            <a:ext cx="8839200" cy="3206750"/>
            <a:chOff x="195" y="1344"/>
            <a:chExt cx="5568" cy="2020"/>
          </a:xfrm>
        </p:grpSpPr>
        <p:sp>
          <p:nvSpPr>
            <p:cNvPr id="329732" name="AutoShape 4"/>
            <p:cNvSpPr>
              <a:spLocks noChangeArrowheads="1"/>
            </p:cNvSpPr>
            <p:nvPr/>
          </p:nvSpPr>
          <p:spPr bwMode="auto">
            <a:xfrm>
              <a:off x="2979" y="2352"/>
              <a:ext cx="1056" cy="336"/>
            </a:xfrm>
            <a:prstGeom prst="cube">
              <a:avLst>
                <a:gd name="adj" fmla="val 8333"/>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Safety</a:t>
              </a:r>
            </a:p>
            <a:p>
              <a:pPr algn="ctr">
                <a:lnSpc>
                  <a:spcPct val="85000"/>
                </a:lnSpc>
                <a:defRPr/>
              </a:pPr>
              <a:r>
                <a:rPr lang="en-US" sz="1300" b="1" dirty="0">
                  <a:solidFill>
                    <a:srgbClr val="1D3B59"/>
                  </a:solidFill>
                  <a:cs typeface="+mn-cs"/>
                </a:rPr>
                <a:t>Officer</a:t>
              </a:r>
              <a:endParaRPr lang="en-US" sz="1300" b="1" dirty="0">
                <a:solidFill>
                  <a:srgbClr val="000000"/>
                </a:solidFill>
                <a:cs typeface="+mn-cs"/>
              </a:endParaRPr>
            </a:p>
          </p:txBody>
        </p:sp>
        <p:sp>
          <p:nvSpPr>
            <p:cNvPr id="329733" name="AutoShape 5"/>
            <p:cNvSpPr>
              <a:spLocks noChangeArrowheads="1"/>
            </p:cNvSpPr>
            <p:nvPr/>
          </p:nvSpPr>
          <p:spPr bwMode="auto">
            <a:xfrm>
              <a:off x="2979" y="1989"/>
              <a:ext cx="1056" cy="336"/>
            </a:xfrm>
            <a:prstGeom prst="cube">
              <a:avLst>
                <a:gd name="adj" fmla="val 11014"/>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Liaison</a:t>
              </a:r>
            </a:p>
            <a:p>
              <a:pPr algn="ctr">
                <a:lnSpc>
                  <a:spcPct val="85000"/>
                </a:lnSpc>
                <a:defRPr/>
              </a:pPr>
              <a:r>
                <a:rPr lang="en-US" sz="1300" b="1" dirty="0">
                  <a:solidFill>
                    <a:srgbClr val="1D3B59"/>
                  </a:solidFill>
                  <a:cs typeface="+mn-cs"/>
                </a:rPr>
                <a:t>Officer</a:t>
              </a:r>
              <a:endParaRPr lang="en-US" sz="1300" b="1" dirty="0">
                <a:solidFill>
                  <a:srgbClr val="000000"/>
                </a:solidFill>
                <a:cs typeface="+mn-cs"/>
              </a:endParaRPr>
            </a:p>
          </p:txBody>
        </p:sp>
        <p:sp>
          <p:nvSpPr>
            <p:cNvPr id="329734" name="AutoShape 6"/>
            <p:cNvSpPr>
              <a:spLocks noChangeArrowheads="1"/>
            </p:cNvSpPr>
            <p:nvPr/>
          </p:nvSpPr>
          <p:spPr bwMode="auto">
            <a:xfrm>
              <a:off x="2979" y="1632"/>
              <a:ext cx="1056"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Public Information</a:t>
              </a:r>
            </a:p>
            <a:p>
              <a:pPr algn="ctr">
                <a:lnSpc>
                  <a:spcPct val="85000"/>
                </a:lnSpc>
                <a:defRPr/>
              </a:pPr>
              <a:r>
                <a:rPr lang="en-US" sz="1300" b="1" dirty="0">
                  <a:solidFill>
                    <a:srgbClr val="1D3B59"/>
                  </a:solidFill>
                  <a:cs typeface="+mn-cs"/>
                </a:rPr>
                <a:t>Officer</a:t>
              </a:r>
            </a:p>
          </p:txBody>
        </p:sp>
        <p:cxnSp>
          <p:nvCxnSpPr>
            <p:cNvPr id="52232" name="AutoShape 7"/>
            <p:cNvCxnSpPr>
              <a:cxnSpLocks noChangeShapeType="1"/>
            </p:cNvCxnSpPr>
            <p:nvPr/>
          </p:nvCxnSpPr>
          <p:spPr bwMode="auto">
            <a:xfrm rot="-5400000">
              <a:off x="2365" y="1320"/>
              <a:ext cx="28" cy="3340"/>
            </a:xfrm>
            <a:prstGeom prst="bentConnector3">
              <a:avLst>
                <a:gd name="adj1" fmla="val 614287"/>
              </a:avLst>
            </a:prstGeom>
            <a:noFill/>
            <a:ln w="22225">
              <a:solidFill>
                <a:srgbClr val="002060"/>
              </a:solidFill>
              <a:miter lim="800000"/>
              <a:headEnd/>
              <a:tailEnd/>
            </a:ln>
            <a:extLst>
              <a:ext uri="{909E8E84-426E-40DD-AFC4-6F175D3DCCD1}">
                <a14:hiddenFill xmlns:a14="http://schemas.microsoft.com/office/drawing/2010/main">
                  <a:noFill/>
                </a14:hiddenFill>
              </a:ext>
            </a:extLst>
          </p:spPr>
        </p:cxnSp>
        <p:sp>
          <p:nvSpPr>
            <p:cNvPr id="52233" name="Line 8"/>
            <p:cNvSpPr>
              <a:spLocks noChangeShapeType="1"/>
            </p:cNvSpPr>
            <p:nvPr/>
          </p:nvSpPr>
          <p:spPr bwMode="auto">
            <a:xfrm flipV="1">
              <a:off x="2355" y="1488"/>
              <a:ext cx="0" cy="1344"/>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4" name="Line 9"/>
            <p:cNvSpPr>
              <a:spLocks noChangeShapeType="1"/>
            </p:cNvSpPr>
            <p:nvPr/>
          </p:nvSpPr>
          <p:spPr bwMode="auto">
            <a:xfrm flipV="1">
              <a:off x="2355" y="1488"/>
              <a:ext cx="0" cy="1344"/>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2235" name="AutoShape 10"/>
            <p:cNvCxnSpPr>
              <a:cxnSpLocks noChangeShapeType="1"/>
              <a:stCxn id="329732" idx="2"/>
              <a:endCxn id="329734" idx="2"/>
            </p:cNvCxnSpPr>
            <p:nvPr/>
          </p:nvCxnSpPr>
          <p:spPr bwMode="auto">
            <a:xfrm rot="10800000" flipH="1">
              <a:off x="2979" y="1819"/>
              <a:ext cx="1" cy="715"/>
            </a:xfrm>
            <a:prstGeom prst="bentConnector3">
              <a:avLst>
                <a:gd name="adj1" fmla="val -14400005"/>
              </a:avLst>
            </a:prstGeom>
            <a:noFill/>
            <a:ln w="22225">
              <a:solidFill>
                <a:srgbClr val="002060"/>
              </a:solidFill>
              <a:miter lim="800000"/>
              <a:headEnd/>
              <a:tailEnd/>
            </a:ln>
            <a:extLst>
              <a:ext uri="{909E8E84-426E-40DD-AFC4-6F175D3DCCD1}">
                <a14:hiddenFill xmlns:a14="http://schemas.microsoft.com/office/drawing/2010/main">
                  <a:noFill/>
                </a14:hiddenFill>
              </a:ext>
            </a:extLst>
          </p:spPr>
        </p:cxnSp>
        <p:sp>
          <p:nvSpPr>
            <p:cNvPr id="52236" name="Line 11"/>
            <p:cNvSpPr>
              <a:spLocks noChangeShapeType="1"/>
            </p:cNvSpPr>
            <p:nvPr/>
          </p:nvSpPr>
          <p:spPr bwMode="auto">
            <a:xfrm flipH="1">
              <a:off x="2355" y="2160"/>
              <a:ext cx="480"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7" name="Line 12"/>
            <p:cNvSpPr>
              <a:spLocks noChangeShapeType="1"/>
            </p:cNvSpPr>
            <p:nvPr/>
          </p:nvSpPr>
          <p:spPr bwMode="auto">
            <a:xfrm flipV="1">
              <a:off x="1827" y="2832"/>
              <a:ext cx="0" cy="144"/>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8" name="Line 13"/>
            <p:cNvSpPr>
              <a:spLocks noChangeShapeType="1"/>
            </p:cNvSpPr>
            <p:nvPr/>
          </p:nvSpPr>
          <p:spPr bwMode="auto">
            <a:xfrm flipV="1">
              <a:off x="2931" y="2832"/>
              <a:ext cx="0" cy="144"/>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39" name="AutoShape 14"/>
            <p:cNvSpPr>
              <a:spLocks/>
            </p:cNvSpPr>
            <p:nvPr/>
          </p:nvSpPr>
          <p:spPr bwMode="auto">
            <a:xfrm>
              <a:off x="4611" y="2928"/>
              <a:ext cx="162" cy="336"/>
            </a:xfrm>
            <a:prstGeom prst="rightBrace">
              <a:avLst>
                <a:gd name="adj1" fmla="val 17284"/>
                <a:gd name="adj2" fmla="val 50000"/>
              </a:avLst>
            </a:prstGeom>
            <a:noFill/>
            <a:ln w="22225">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600">
                <a:solidFill>
                  <a:srgbClr val="000000"/>
                </a:solidFill>
                <a:latin typeface="Tahoma" pitchFamily="34" charset="0"/>
              </a:endParaRPr>
            </a:p>
          </p:txBody>
        </p:sp>
        <p:sp>
          <p:nvSpPr>
            <p:cNvPr id="52240" name="AutoShape 15"/>
            <p:cNvSpPr>
              <a:spLocks/>
            </p:cNvSpPr>
            <p:nvPr/>
          </p:nvSpPr>
          <p:spPr bwMode="auto">
            <a:xfrm>
              <a:off x="4083" y="1680"/>
              <a:ext cx="210" cy="960"/>
            </a:xfrm>
            <a:prstGeom prst="rightBrace">
              <a:avLst>
                <a:gd name="adj1" fmla="val 38095"/>
                <a:gd name="adj2" fmla="val 53241"/>
              </a:avLst>
            </a:prstGeom>
            <a:noFill/>
            <a:ln w="22225">
              <a:solidFill>
                <a:srgbClr val="00206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600">
                <a:solidFill>
                  <a:srgbClr val="000000"/>
                </a:solidFill>
                <a:latin typeface="Tahoma" pitchFamily="34" charset="0"/>
              </a:endParaRPr>
            </a:p>
          </p:txBody>
        </p:sp>
        <p:sp>
          <p:nvSpPr>
            <p:cNvPr id="52241" name="Text Box 16"/>
            <p:cNvSpPr txBox="1">
              <a:spLocks noChangeArrowheads="1"/>
            </p:cNvSpPr>
            <p:nvPr/>
          </p:nvSpPr>
          <p:spPr bwMode="auto">
            <a:xfrm>
              <a:off x="4179" y="1920"/>
              <a:ext cx="1344"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b="1">
                  <a:solidFill>
                    <a:srgbClr val="FF0000"/>
                  </a:solidFill>
                </a:rPr>
                <a:t>Command Staff</a:t>
              </a:r>
            </a:p>
          </p:txBody>
        </p:sp>
        <p:sp>
          <p:nvSpPr>
            <p:cNvPr id="329745" name="AutoShape 17"/>
            <p:cNvSpPr>
              <a:spLocks noChangeArrowheads="1"/>
            </p:cNvSpPr>
            <p:nvPr/>
          </p:nvSpPr>
          <p:spPr bwMode="auto">
            <a:xfrm>
              <a:off x="1827" y="1344"/>
              <a:ext cx="1056" cy="336"/>
            </a:xfrm>
            <a:prstGeom prst="cube">
              <a:avLst>
                <a:gd name="adj" fmla="val 8333"/>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Incident</a:t>
              </a:r>
            </a:p>
            <a:p>
              <a:pPr algn="ctr">
                <a:lnSpc>
                  <a:spcPct val="85000"/>
                </a:lnSpc>
                <a:defRPr/>
              </a:pPr>
              <a:r>
                <a:rPr lang="en-US" sz="1300" b="1" dirty="0">
                  <a:solidFill>
                    <a:srgbClr val="1D3B59"/>
                  </a:solidFill>
                  <a:cs typeface="+mn-cs"/>
                </a:rPr>
                <a:t>Commander</a:t>
              </a:r>
              <a:endParaRPr lang="en-US" sz="1300" b="1" dirty="0">
                <a:solidFill>
                  <a:srgbClr val="000000"/>
                </a:solidFill>
                <a:cs typeface="+mn-cs"/>
              </a:endParaRPr>
            </a:p>
          </p:txBody>
        </p:sp>
        <p:sp>
          <p:nvSpPr>
            <p:cNvPr id="329746" name="AutoShape 18" descr="General command organizational chart with Operations Section, Planning Section, Logistics Section and Finance/Admin Section."/>
            <p:cNvSpPr>
              <a:spLocks noChangeArrowheads="1"/>
            </p:cNvSpPr>
            <p:nvPr/>
          </p:nvSpPr>
          <p:spPr bwMode="gray">
            <a:xfrm>
              <a:off x="195" y="2928"/>
              <a:ext cx="1056" cy="336"/>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Operations</a:t>
              </a:r>
            </a:p>
            <a:p>
              <a:pPr algn="ctr">
                <a:lnSpc>
                  <a:spcPct val="85000"/>
                </a:lnSpc>
                <a:defRPr/>
              </a:pPr>
              <a:r>
                <a:rPr lang="en-US" sz="1300" b="1" dirty="0">
                  <a:solidFill>
                    <a:srgbClr val="FFFFFF"/>
                  </a:solidFill>
                  <a:cs typeface="+mn-cs"/>
                </a:rPr>
                <a:t>Section</a:t>
              </a:r>
              <a:endParaRPr lang="en-US" sz="1300" b="1" dirty="0">
                <a:solidFill>
                  <a:srgbClr val="000000"/>
                </a:solidFill>
                <a:cs typeface="+mn-cs"/>
              </a:endParaRPr>
            </a:p>
          </p:txBody>
        </p:sp>
        <p:sp>
          <p:nvSpPr>
            <p:cNvPr id="329747" name="AutoShape 19"/>
            <p:cNvSpPr>
              <a:spLocks noChangeArrowheads="1"/>
            </p:cNvSpPr>
            <p:nvPr/>
          </p:nvSpPr>
          <p:spPr bwMode="gray">
            <a:xfrm>
              <a:off x="1299" y="2928"/>
              <a:ext cx="1056" cy="336"/>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Planning</a:t>
              </a:r>
            </a:p>
            <a:p>
              <a:pPr algn="ctr">
                <a:lnSpc>
                  <a:spcPct val="85000"/>
                </a:lnSpc>
                <a:defRPr/>
              </a:pPr>
              <a:r>
                <a:rPr lang="en-US" sz="1300" b="1" dirty="0">
                  <a:solidFill>
                    <a:srgbClr val="FFFFFF"/>
                  </a:solidFill>
                  <a:cs typeface="+mn-cs"/>
                </a:rPr>
                <a:t>Section</a:t>
              </a:r>
            </a:p>
          </p:txBody>
        </p:sp>
        <p:sp>
          <p:nvSpPr>
            <p:cNvPr id="329748" name="AutoShape 20"/>
            <p:cNvSpPr>
              <a:spLocks noChangeArrowheads="1"/>
            </p:cNvSpPr>
            <p:nvPr/>
          </p:nvSpPr>
          <p:spPr bwMode="gray">
            <a:xfrm>
              <a:off x="2403" y="2928"/>
              <a:ext cx="1056" cy="336"/>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Logistics</a:t>
              </a:r>
            </a:p>
            <a:p>
              <a:pPr algn="ctr">
                <a:lnSpc>
                  <a:spcPct val="85000"/>
                </a:lnSpc>
                <a:defRPr/>
              </a:pPr>
              <a:r>
                <a:rPr lang="en-US" sz="1300" b="1" dirty="0">
                  <a:solidFill>
                    <a:srgbClr val="FFFFFF"/>
                  </a:solidFill>
                  <a:cs typeface="+mn-cs"/>
                </a:rPr>
                <a:t>Section</a:t>
              </a:r>
              <a:endParaRPr lang="en-US" sz="1300" b="1" dirty="0">
                <a:solidFill>
                  <a:srgbClr val="000000"/>
                </a:solidFill>
                <a:cs typeface="+mn-cs"/>
              </a:endParaRPr>
            </a:p>
          </p:txBody>
        </p:sp>
        <p:sp>
          <p:nvSpPr>
            <p:cNvPr id="329749" name="AutoShape 21"/>
            <p:cNvSpPr>
              <a:spLocks noChangeArrowheads="1"/>
            </p:cNvSpPr>
            <p:nvPr/>
          </p:nvSpPr>
          <p:spPr bwMode="gray">
            <a:xfrm>
              <a:off x="3507" y="2928"/>
              <a:ext cx="1056" cy="336"/>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Finance/Admin</a:t>
              </a:r>
            </a:p>
            <a:p>
              <a:pPr algn="ctr">
                <a:lnSpc>
                  <a:spcPct val="85000"/>
                </a:lnSpc>
                <a:defRPr/>
              </a:pPr>
              <a:r>
                <a:rPr lang="en-US" sz="1300" b="1" dirty="0">
                  <a:solidFill>
                    <a:srgbClr val="FFFFFF"/>
                  </a:solidFill>
                  <a:cs typeface="+mn-cs"/>
                </a:rPr>
                <a:t>Section</a:t>
              </a:r>
              <a:endParaRPr lang="en-US" sz="1300" b="1" dirty="0">
                <a:solidFill>
                  <a:srgbClr val="000000"/>
                </a:solidFill>
                <a:cs typeface="+mn-cs"/>
              </a:endParaRPr>
            </a:p>
          </p:txBody>
        </p:sp>
        <p:sp>
          <p:nvSpPr>
            <p:cNvPr id="52247" name="Text Box 22"/>
            <p:cNvSpPr txBox="1">
              <a:spLocks noChangeArrowheads="1"/>
            </p:cNvSpPr>
            <p:nvPr/>
          </p:nvSpPr>
          <p:spPr bwMode="auto">
            <a:xfrm>
              <a:off x="4563" y="2802"/>
              <a:ext cx="1200" cy="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600" b="1">
                  <a:solidFill>
                    <a:srgbClr val="FF0000"/>
                  </a:solidFill>
                </a:rPr>
                <a:t>General </a:t>
              </a:r>
              <a:br>
                <a:rPr lang="en-US" sz="2600" b="1">
                  <a:solidFill>
                    <a:srgbClr val="FF0000"/>
                  </a:solidFill>
                </a:rPr>
              </a:br>
              <a:r>
                <a:rPr lang="en-US" sz="2600" b="1">
                  <a:solidFill>
                    <a:srgbClr val="FF0000"/>
                  </a:solidFill>
                </a:rPr>
                <a:t>Staff</a:t>
              </a:r>
            </a:p>
          </p:txBody>
        </p:sp>
      </p:grpSp>
    </p:spTree>
    <p:extLst>
      <p:ext uri="{BB962C8B-B14F-4D97-AF65-F5344CB8AC3E}">
        <p14:creationId xmlns:p14="http://schemas.microsoft.com/office/powerpoint/2010/main" val="1907415554"/>
      </p:ext>
    </p:extLst>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spect="1" noChangeArrowheads="1"/>
          </p:cNvSpPr>
          <p:nvPr>
            <p:ph type="title"/>
          </p:nvPr>
        </p:nvSpPr>
        <p:spPr/>
        <p:txBody>
          <a:bodyPr/>
          <a:lstStyle/>
          <a:p>
            <a:pPr eaLnBrk="1" hangingPunct="1"/>
            <a:r>
              <a:rPr lang="en-US" smtClean="0"/>
              <a:t>Incident Management Team</a:t>
            </a:r>
          </a:p>
        </p:txBody>
      </p:sp>
      <p:sp>
        <p:nvSpPr>
          <p:cNvPr id="329732" name="AutoShape 4"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auto">
          <a:xfrm>
            <a:off x="5638800" y="3276600"/>
            <a:ext cx="1676400" cy="533400"/>
          </a:xfrm>
          <a:prstGeom prst="cube">
            <a:avLst>
              <a:gd name="adj" fmla="val 8333"/>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Safety</a:t>
            </a:r>
          </a:p>
          <a:p>
            <a:pPr algn="ctr">
              <a:lnSpc>
                <a:spcPct val="85000"/>
              </a:lnSpc>
              <a:defRPr/>
            </a:pPr>
            <a:r>
              <a:rPr lang="en-US" sz="1300" b="1" dirty="0">
                <a:solidFill>
                  <a:srgbClr val="1D3B59"/>
                </a:solidFill>
                <a:cs typeface="+mn-cs"/>
              </a:rPr>
              <a:t>Officer</a:t>
            </a:r>
            <a:endParaRPr lang="en-US" sz="1300" b="1" dirty="0">
              <a:solidFill>
                <a:srgbClr val="000000"/>
              </a:solidFill>
              <a:cs typeface="+mn-cs"/>
            </a:endParaRPr>
          </a:p>
        </p:txBody>
      </p:sp>
      <p:sp>
        <p:nvSpPr>
          <p:cNvPr id="329733" name="AutoShape 5"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auto">
          <a:xfrm>
            <a:off x="5638800" y="2700338"/>
            <a:ext cx="1676400" cy="533400"/>
          </a:xfrm>
          <a:prstGeom prst="cube">
            <a:avLst>
              <a:gd name="adj" fmla="val 11014"/>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Liaison</a:t>
            </a:r>
          </a:p>
          <a:p>
            <a:pPr algn="ctr">
              <a:lnSpc>
                <a:spcPct val="85000"/>
              </a:lnSpc>
              <a:defRPr/>
            </a:pPr>
            <a:r>
              <a:rPr lang="en-US" sz="1300" b="1" dirty="0">
                <a:solidFill>
                  <a:srgbClr val="1D3B59"/>
                </a:solidFill>
                <a:cs typeface="+mn-cs"/>
              </a:rPr>
              <a:t>Officer</a:t>
            </a:r>
            <a:endParaRPr lang="en-US" sz="1300" b="1" dirty="0">
              <a:solidFill>
                <a:srgbClr val="000000"/>
              </a:solidFill>
              <a:cs typeface="+mn-cs"/>
            </a:endParaRPr>
          </a:p>
        </p:txBody>
      </p:sp>
      <p:sp>
        <p:nvSpPr>
          <p:cNvPr id="329734" name="AutoShape 6"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auto">
          <a:xfrm>
            <a:off x="5638800" y="2133600"/>
            <a:ext cx="1676400" cy="533400"/>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Public Information</a:t>
            </a:r>
          </a:p>
          <a:p>
            <a:pPr algn="ctr">
              <a:lnSpc>
                <a:spcPct val="85000"/>
              </a:lnSpc>
              <a:defRPr/>
            </a:pPr>
            <a:r>
              <a:rPr lang="en-US" sz="1300" b="1" dirty="0">
                <a:solidFill>
                  <a:srgbClr val="1D3B59"/>
                </a:solidFill>
                <a:cs typeface="+mn-cs"/>
              </a:rPr>
              <a:t>Officer</a:t>
            </a:r>
          </a:p>
        </p:txBody>
      </p:sp>
      <p:cxnSp>
        <p:nvCxnSpPr>
          <p:cNvPr id="53254" name="AutoShape 7"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CxnSpPr>
            <a:cxnSpLocks noChangeShapeType="1"/>
          </p:cNvCxnSpPr>
          <p:nvPr/>
        </p:nvCxnSpPr>
        <p:spPr bwMode="auto">
          <a:xfrm rot="-5400000">
            <a:off x="4664075" y="1638300"/>
            <a:ext cx="44450" cy="5302250"/>
          </a:xfrm>
          <a:prstGeom prst="bentConnector3">
            <a:avLst>
              <a:gd name="adj1" fmla="val 614287"/>
            </a:avLst>
          </a:prstGeom>
          <a:noFill/>
          <a:ln w="22225">
            <a:solidFill>
              <a:srgbClr val="002060"/>
            </a:solidFill>
            <a:miter lim="800000"/>
            <a:headEnd/>
            <a:tailEnd/>
          </a:ln>
          <a:extLst>
            <a:ext uri="{909E8E84-426E-40DD-AFC4-6F175D3DCCD1}">
              <a14:hiddenFill xmlns:a14="http://schemas.microsoft.com/office/drawing/2010/main">
                <a:noFill/>
              </a14:hiddenFill>
            </a:ext>
          </a:extLst>
        </p:spPr>
      </p:cxnSp>
      <p:sp>
        <p:nvSpPr>
          <p:cNvPr id="53255" name="Line 8"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ShapeType="1"/>
          </p:cNvSpPr>
          <p:nvPr/>
        </p:nvSpPr>
        <p:spPr bwMode="auto">
          <a:xfrm flipV="1">
            <a:off x="4648200" y="1905000"/>
            <a:ext cx="0" cy="213360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6" name="Line 9"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ShapeType="1"/>
          </p:cNvSpPr>
          <p:nvPr/>
        </p:nvSpPr>
        <p:spPr bwMode="auto">
          <a:xfrm flipV="1">
            <a:off x="4648200" y="1905000"/>
            <a:ext cx="0" cy="2133600"/>
          </a:xfrm>
          <a:prstGeom prst="line">
            <a:avLst/>
          </a:prstGeom>
          <a:noFill/>
          <a:ln w="95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3257" name="AutoShape 10"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CxnSpPr>
            <a:cxnSpLocks noChangeShapeType="1"/>
            <a:stCxn id="329732" idx="2"/>
            <a:endCxn id="329734" idx="2"/>
          </p:cNvCxnSpPr>
          <p:nvPr/>
        </p:nvCxnSpPr>
        <p:spPr bwMode="auto">
          <a:xfrm rot="10800000" flipH="1">
            <a:off x="5638800" y="2430463"/>
            <a:ext cx="1588" cy="1135062"/>
          </a:xfrm>
          <a:prstGeom prst="bentConnector3">
            <a:avLst>
              <a:gd name="adj1" fmla="val -14400005"/>
            </a:avLst>
          </a:prstGeom>
          <a:noFill/>
          <a:ln w="22225">
            <a:solidFill>
              <a:srgbClr val="002060"/>
            </a:solidFill>
            <a:miter lim="800000"/>
            <a:headEnd/>
            <a:tailEnd/>
          </a:ln>
          <a:extLst>
            <a:ext uri="{909E8E84-426E-40DD-AFC4-6F175D3DCCD1}">
              <a14:hiddenFill xmlns:a14="http://schemas.microsoft.com/office/drawing/2010/main">
                <a:noFill/>
              </a14:hiddenFill>
            </a:ext>
          </a:extLst>
        </p:spPr>
      </p:cxnSp>
      <p:sp>
        <p:nvSpPr>
          <p:cNvPr id="53258" name="Line 11"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ShapeType="1"/>
          </p:cNvSpPr>
          <p:nvPr/>
        </p:nvSpPr>
        <p:spPr bwMode="auto">
          <a:xfrm flipH="1">
            <a:off x="4648200" y="2971800"/>
            <a:ext cx="762000"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59" name="Line 12"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ShapeType="1"/>
          </p:cNvSpPr>
          <p:nvPr/>
        </p:nvSpPr>
        <p:spPr bwMode="auto">
          <a:xfrm flipV="1">
            <a:off x="3810000" y="4038600"/>
            <a:ext cx="0" cy="22860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0" name="Line 13"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ShapeType="1"/>
          </p:cNvSpPr>
          <p:nvPr/>
        </p:nvSpPr>
        <p:spPr bwMode="auto">
          <a:xfrm flipV="1">
            <a:off x="5562600" y="4038600"/>
            <a:ext cx="0" cy="22860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9745" name="AutoShape 17"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auto">
          <a:xfrm>
            <a:off x="3810000" y="1676400"/>
            <a:ext cx="1676400" cy="533400"/>
          </a:xfrm>
          <a:prstGeom prst="cube">
            <a:avLst>
              <a:gd name="adj" fmla="val 8333"/>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1D3B59"/>
                </a:solidFill>
                <a:cs typeface="+mn-cs"/>
              </a:rPr>
              <a:t>Incident</a:t>
            </a:r>
          </a:p>
          <a:p>
            <a:pPr algn="ctr">
              <a:lnSpc>
                <a:spcPct val="85000"/>
              </a:lnSpc>
              <a:defRPr/>
            </a:pPr>
            <a:r>
              <a:rPr lang="en-US" sz="1300" b="1" dirty="0">
                <a:solidFill>
                  <a:srgbClr val="1D3B59"/>
                </a:solidFill>
                <a:cs typeface="+mn-cs"/>
              </a:rPr>
              <a:t>Commander</a:t>
            </a:r>
            <a:endParaRPr lang="en-US" sz="1300" b="1" dirty="0">
              <a:solidFill>
                <a:srgbClr val="000000"/>
              </a:solidFill>
              <a:cs typeface="+mn-cs"/>
            </a:endParaRPr>
          </a:p>
        </p:txBody>
      </p:sp>
      <p:sp>
        <p:nvSpPr>
          <p:cNvPr id="329746" name="AutoShape 18"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gray">
          <a:xfrm>
            <a:off x="1219200" y="4191000"/>
            <a:ext cx="1676400" cy="533400"/>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Operations</a:t>
            </a:r>
          </a:p>
          <a:p>
            <a:pPr algn="ctr">
              <a:lnSpc>
                <a:spcPct val="85000"/>
              </a:lnSpc>
              <a:defRPr/>
            </a:pPr>
            <a:r>
              <a:rPr lang="en-US" sz="1300" b="1" dirty="0">
                <a:solidFill>
                  <a:srgbClr val="FFFFFF"/>
                </a:solidFill>
                <a:cs typeface="+mn-cs"/>
              </a:rPr>
              <a:t>Section</a:t>
            </a:r>
            <a:endParaRPr lang="en-US" sz="1300" b="1" dirty="0">
              <a:solidFill>
                <a:srgbClr val="000000"/>
              </a:solidFill>
              <a:cs typeface="+mn-cs"/>
            </a:endParaRPr>
          </a:p>
        </p:txBody>
      </p:sp>
      <p:sp>
        <p:nvSpPr>
          <p:cNvPr id="329747" name="AutoShape 19"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gray">
          <a:xfrm>
            <a:off x="2971800" y="4191000"/>
            <a:ext cx="1676400" cy="533400"/>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Planning</a:t>
            </a:r>
          </a:p>
          <a:p>
            <a:pPr algn="ctr">
              <a:lnSpc>
                <a:spcPct val="85000"/>
              </a:lnSpc>
              <a:defRPr/>
            </a:pPr>
            <a:r>
              <a:rPr lang="en-US" sz="1300" b="1" dirty="0">
                <a:solidFill>
                  <a:srgbClr val="FFFFFF"/>
                </a:solidFill>
                <a:cs typeface="+mn-cs"/>
              </a:rPr>
              <a:t>Section</a:t>
            </a:r>
          </a:p>
        </p:txBody>
      </p:sp>
      <p:sp>
        <p:nvSpPr>
          <p:cNvPr id="329748" name="AutoShape 20"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gray">
          <a:xfrm>
            <a:off x="4724400" y="4191000"/>
            <a:ext cx="1676400" cy="533400"/>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Logistics</a:t>
            </a:r>
          </a:p>
          <a:p>
            <a:pPr algn="ctr">
              <a:lnSpc>
                <a:spcPct val="85000"/>
              </a:lnSpc>
              <a:defRPr/>
            </a:pPr>
            <a:r>
              <a:rPr lang="en-US" sz="1300" b="1" dirty="0">
                <a:solidFill>
                  <a:srgbClr val="FFFFFF"/>
                </a:solidFill>
                <a:cs typeface="+mn-cs"/>
              </a:rPr>
              <a:t>Section</a:t>
            </a:r>
            <a:endParaRPr lang="en-US" sz="1300" b="1" dirty="0">
              <a:solidFill>
                <a:srgbClr val="000000"/>
              </a:solidFill>
              <a:cs typeface="+mn-cs"/>
            </a:endParaRPr>
          </a:p>
        </p:txBody>
      </p:sp>
      <p:sp>
        <p:nvSpPr>
          <p:cNvPr id="329749" name="AutoShape 21"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gray">
          <a:xfrm>
            <a:off x="6477000" y="4191000"/>
            <a:ext cx="1676400" cy="533400"/>
          </a:xfrm>
          <a:prstGeom prst="cube">
            <a:avLst>
              <a:gd name="adj" fmla="val 8333"/>
            </a:avLst>
          </a:prstGeom>
          <a:solidFill>
            <a:srgbClr val="003366"/>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rgbClr val="FFFFFF"/>
                </a:solidFill>
                <a:cs typeface="+mn-cs"/>
              </a:rPr>
              <a:t>Finance/Admin</a:t>
            </a:r>
          </a:p>
          <a:p>
            <a:pPr algn="ctr">
              <a:lnSpc>
                <a:spcPct val="85000"/>
              </a:lnSpc>
              <a:defRPr/>
            </a:pPr>
            <a:r>
              <a:rPr lang="en-US" sz="1300" b="1" dirty="0">
                <a:solidFill>
                  <a:srgbClr val="FFFFFF"/>
                </a:solidFill>
                <a:cs typeface="+mn-cs"/>
              </a:rPr>
              <a:t>Section</a:t>
            </a:r>
            <a:endParaRPr lang="en-US" sz="1300" b="1" dirty="0">
              <a:solidFill>
                <a:srgbClr val="000000"/>
              </a:solidFill>
              <a:cs typeface="+mn-cs"/>
            </a:endParaRPr>
          </a:p>
        </p:txBody>
      </p:sp>
      <p:sp>
        <p:nvSpPr>
          <p:cNvPr id="53266" name="Rectangle 22" descr="An organization chart.  Incident Commander connects on the side to the Command Staff, and connects below to the General Staff.  A box around the whole chart indicates that together the Incident Commander, Command Staff, and General Staff constitute the Incident Management Team."/>
          <p:cNvSpPr>
            <a:spLocks noChangeArrowheads="1"/>
          </p:cNvSpPr>
          <p:nvPr/>
        </p:nvSpPr>
        <p:spPr bwMode="auto">
          <a:xfrm>
            <a:off x="762000" y="1371600"/>
            <a:ext cx="7848600" cy="3657600"/>
          </a:xfrm>
          <a:prstGeom prst="rect">
            <a:avLst/>
          </a:prstGeom>
          <a:noFill/>
          <a:ln w="19050" algn="ctr">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algn="ctr"/>
            <a:endParaRPr lang="en-US" sz="2600"/>
          </a:p>
        </p:txBody>
      </p:sp>
      <p:sp>
        <p:nvSpPr>
          <p:cNvPr id="24" name="TextBox 23"/>
          <p:cNvSpPr txBox="1"/>
          <p:nvPr/>
        </p:nvSpPr>
        <p:spPr>
          <a:xfrm>
            <a:off x="3048000" y="4876801"/>
            <a:ext cx="3276600" cy="338554"/>
          </a:xfrm>
          <a:prstGeom prst="rect">
            <a:avLst/>
          </a:prstGeom>
          <a:solidFill>
            <a:srgbClr val="C00000"/>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US" sz="1600" b="1" dirty="0"/>
              <a:t>Incident Management Team</a:t>
            </a:r>
          </a:p>
        </p:txBody>
      </p:sp>
      <p:sp>
        <p:nvSpPr>
          <p:cNvPr id="25" name="Rectangle 24"/>
          <p:cNvSpPr/>
          <p:nvPr/>
        </p:nvSpPr>
        <p:spPr>
          <a:xfrm>
            <a:off x="1066800" y="2286000"/>
            <a:ext cx="3124200" cy="1016000"/>
          </a:xfrm>
          <a:prstGeom prst="rect">
            <a:avLst/>
          </a:prstGeom>
          <a:noFill/>
          <a:ln>
            <a:noFill/>
          </a:ln>
          <a:effectLst/>
        </p:spPr>
        <p:style>
          <a:lnRef idx="1">
            <a:schemeClr val="accent6"/>
          </a:lnRef>
          <a:fillRef idx="3">
            <a:schemeClr val="accent6"/>
          </a:fillRef>
          <a:effectRef idx="2">
            <a:schemeClr val="accent6"/>
          </a:effectRef>
          <a:fontRef idx="minor">
            <a:schemeClr val="lt1"/>
          </a:fontRef>
        </p:style>
        <p:txBody>
          <a:bodyPr>
            <a:spAutoFit/>
          </a:bodyPr>
          <a:lstStyle/>
          <a:p>
            <a:pPr fontAlgn="auto">
              <a:spcBef>
                <a:spcPts val="0"/>
              </a:spcBef>
              <a:spcAft>
                <a:spcPts val="0"/>
              </a:spcAft>
              <a:defRPr/>
            </a:pPr>
            <a:r>
              <a:rPr lang="en-US" sz="2000" b="1" dirty="0">
                <a:solidFill>
                  <a:srgbClr val="FF0000"/>
                </a:solidFill>
              </a:rPr>
              <a:t>Incident Management Team = Command and General Staff Members</a:t>
            </a:r>
          </a:p>
        </p:txBody>
      </p:sp>
    </p:spTree>
    <p:extLst>
      <p:ext uri="{BB962C8B-B14F-4D97-AF65-F5344CB8AC3E}">
        <p14:creationId xmlns:p14="http://schemas.microsoft.com/office/powerpoint/2010/main" val="3125045351"/>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spect="1" noChangeArrowheads="1"/>
          </p:cNvSpPr>
          <p:nvPr>
            <p:ph type="title"/>
          </p:nvPr>
        </p:nvSpPr>
        <p:spPr/>
        <p:txBody>
          <a:bodyPr/>
          <a:lstStyle/>
          <a:p>
            <a:pPr eaLnBrk="1" hangingPunct="1"/>
            <a:r>
              <a:rPr lang="en-US" smtClean="0"/>
              <a:t>Who Does What?</a:t>
            </a:r>
          </a:p>
        </p:txBody>
      </p:sp>
      <p:grpSp>
        <p:nvGrpSpPr>
          <p:cNvPr id="54275" name="Group 24" descr="An organization chart.  The Incident Commander connects below to the Operations Section, the Planning Section, the Logistics Section, and the Finance and Administration Section."/>
          <p:cNvGrpSpPr>
            <a:grpSpLocks/>
          </p:cNvGrpSpPr>
          <p:nvPr/>
        </p:nvGrpSpPr>
        <p:grpSpPr bwMode="auto">
          <a:xfrm>
            <a:off x="1752600" y="1981200"/>
            <a:ext cx="6934200" cy="1676400"/>
            <a:chOff x="1104" y="1248"/>
            <a:chExt cx="4368" cy="1056"/>
          </a:xfrm>
        </p:grpSpPr>
        <p:cxnSp>
          <p:nvCxnSpPr>
            <p:cNvPr id="331779" name="AutoShape 3"/>
            <p:cNvCxnSpPr>
              <a:cxnSpLocks noChangeShapeType="1"/>
            </p:cNvCxnSpPr>
            <p:nvPr/>
          </p:nvCxnSpPr>
          <p:spPr bwMode="auto">
            <a:xfrm rot="16200000">
              <a:off x="3274" y="360"/>
              <a:ext cx="28" cy="3340"/>
            </a:xfrm>
            <a:prstGeom prst="bentConnector3">
              <a:avLst>
                <a:gd name="adj1" fmla="val 614287"/>
              </a:avLst>
            </a:prstGeom>
            <a:noFill/>
            <a:ln w="22225">
              <a:solidFill>
                <a:schemeClr val="accent6"/>
              </a:solidFill>
              <a:miter lim="800000"/>
              <a:headEnd/>
              <a:tailEnd/>
            </a:ln>
            <a:effectLst/>
          </p:spPr>
        </p:cxnSp>
        <p:sp>
          <p:nvSpPr>
            <p:cNvPr id="331780" name="Line 4"/>
            <p:cNvSpPr>
              <a:spLocks noChangeShapeType="1"/>
            </p:cNvSpPr>
            <p:nvPr/>
          </p:nvSpPr>
          <p:spPr bwMode="auto">
            <a:xfrm flipV="1">
              <a:off x="3264" y="1392"/>
              <a:ext cx="0" cy="480"/>
            </a:xfrm>
            <a:prstGeom prst="line">
              <a:avLst/>
            </a:prstGeom>
            <a:noFill/>
            <a:ln w="22225">
              <a:solidFill>
                <a:schemeClr val="bg1"/>
              </a:solidFill>
              <a:round/>
              <a:headEnd/>
              <a:tailEn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81" name="Line 5"/>
            <p:cNvSpPr>
              <a:spLocks noChangeShapeType="1"/>
            </p:cNvSpPr>
            <p:nvPr/>
          </p:nvSpPr>
          <p:spPr bwMode="auto">
            <a:xfrm flipV="1">
              <a:off x="3264" y="1488"/>
              <a:ext cx="0" cy="384"/>
            </a:xfrm>
            <a:prstGeom prst="line">
              <a:avLst/>
            </a:prstGeom>
            <a:noFill/>
            <a:ln w="28575">
              <a:solidFill>
                <a:schemeClr val="accent6"/>
              </a:solidFill>
              <a:round/>
              <a:headEnd/>
              <a:tailEn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82" name="Line 6"/>
            <p:cNvSpPr>
              <a:spLocks noChangeShapeType="1"/>
            </p:cNvSpPr>
            <p:nvPr/>
          </p:nvSpPr>
          <p:spPr bwMode="auto">
            <a:xfrm flipV="1">
              <a:off x="2736" y="1872"/>
              <a:ext cx="0" cy="144"/>
            </a:xfrm>
            <a:prstGeom prst="line">
              <a:avLst/>
            </a:prstGeom>
            <a:noFill/>
            <a:ln w="22225">
              <a:solidFill>
                <a:schemeClr val="accent6"/>
              </a:solidFill>
              <a:round/>
              <a:headEnd/>
              <a:tailEn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83" name="Line 7"/>
            <p:cNvSpPr>
              <a:spLocks noChangeShapeType="1"/>
            </p:cNvSpPr>
            <p:nvPr/>
          </p:nvSpPr>
          <p:spPr bwMode="auto">
            <a:xfrm flipV="1">
              <a:off x="3840" y="1872"/>
              <a:ext cx="0" cy="144"/>
            </a:xfrm>
            <a:prstGeom prst="line">
              <a:avLst/>
            </a:prstGeom>
            <a:noFill/>
            <a:ln w="22225">
              <a:solidFill>
                <a:schemeClr val="accent6"/>
              </a:solidFill>
              <a:round/>
              <a:headEnd/>
              <a:tailEn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84" name="AutoShape 8" descr="Organizational Chart top level:  Box showing the Incident Commander with the four sectionss, Operations, Planning, Logistics and Finance/Admin below."/>
            <p:cNvSpPr>
              <a:spLocks noChangeArrowheads="1"/>
            </p:cNvSpPr>
            <p:nvPr/>
          </p:nvSpPr>
          <p:spPr bwMode="auto">
            <a:xfrm>
              <a:off x="2736" y="1248"/>
              <a:ext cx="1056" cy="336"/>
            </a:xfrm>
            <a:prstGeom prst="cube">
              <a:avLst>
                <a:gd name="adj" fmla="val 8333"/>
              </a:avLst>
            </a:prstGeom>
            <a:solidFill>
              <a:schemeClr val="bg1"/>
            </a:soli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accent6"/>
                  </a:solidFill>
                  <a:cs typeface="+mn-cs"/>
                </a:rPr>
                <a:t>Incident</a:t>
              </a:r>
            </a:p>
            <a:p>
              <a:pPr algn="ctr">
                <a:lnSpc>
                  <a:spcPct val="85000"/>
                </a:lnSpc>
                <a:defRPr/>
              </a:pPr>
              <a:r>
                <a:rPr lang="en-US" sz="1300" b="1" dirty="0">
                  <a:solidFill>
                    <a:schemeClr val="accent6"/>
                  </a:solidFill>
                  <a:cs typeface="+mn-cs"/>
                </a:rPr>
                <a:t>Commander</a:t>
              </a:r>
            </a:p>
          </p:txBody>
        </p:sp>
        <p:sp>
          <p:nvSpPr>
            <p:cNvPr id="331785" name="AutoShape 9"/>
            <p:cNvSpPr>
              <a:spLocks noChangeArrowheads="1"/>
            </p:cNvSpPr>
            <p:nvPr/>
          </p:nvSpPr>
          <p:spPr bwMode="auto">
            <a:xfrm>
              <a:off x="1104" y="1968"/>
              <a:ext cx="1056" cy="336"/>
            </a:xfrm>
            <a:prstGeom prst="cube">
              <a:avLst>
                <a:gd name="adj" fmla="val 8333"/>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accent6"/>
                  </a:solidFill>
                  <a:cs typeface="+mn-cs"/>
                </a:rPr>
                <a:t>Operations</a:t>
              </a:r>
            </a:p>
            <a:p>
              <a:pPr algn="ctr">
                <a:lnSpc>
                  <a:spcPct val="85000"/>
                </a:lnSpc>
                <a:defRPr/>
              </a:pPr>
              <a:r>
                <a:rPr lang="en-US" sz="1300" b="1" dirty="0">
                  <a:solidFill>
                    <a:schemeClr val="accent6"/>
                  </a:solidFill>
                  <a:cs typeface="+mn-cs"/>
                </a:rPr>
                <a:t>Section</a:t>
              </a:r>
            </a:p>
          </p:txBody>
        </p:sp>
        <p:sp>
          <p:nvSpPr>
            <p:cNvPr id="331786" name="AutoShape 10"/>
            <p:cNvSpPr>
              <a:spLocks noChangeArrowheads="1"/>
            </p:cNvSpPr>
            <p:nvPr/>
          </p:nvSpPr>
          <p:spPr bwMode="auto">
            <a:xfrm>
              <a:off x="2208" y="1968"/>
              <a:ext cx="1056" cy="336"/>
            </a:xfrm>
            <a:prstGeom prst="cube">
              <a:avLst>
                <a:gd name="adj" fmla="val 8333"/>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accent6"/>
                  </a:solidFill>
                  <a:cs typeface="+mn-cs"/>
                </a:rPr>
                <a:t>Planning</a:t>
              </a:r>
            </a:p>
            <a:p>
              <a:pPr algn="ctr">
                <a:lnSpc>
                  <a:spcPct val="85000"/>
                </a:lnSpc>
                <a:defRPr/>
              </a:pPr>
              <a:r>
                <a:rPr lang="en-US" sz="1300" b="1" dirty="0">
                  <a:solidFill>
                    <a:schemeClr val="accent6"/>
                  </a:solidFill>
                  <a:cs typeface="+mn-cs"/>
                </a:rPr>
                <a:t>Section</a:t>
              </a:r>
            </a:p>
          </p:txBody>
        </p:sp>
        <p:sp>
          <p:nvSpPr>
            <p:cNvPr id="331787" name="AutoShape 11"/>
            <p:cNvSpPr>
              <a:spLocks noChangeArrowheads="1"/>
            </p:cNvSpPr>
            <p:nvPr/>
          </p:nvSpPr>
          <p:spPr bwMode="auto">
            <a:xfrm>
              <a:off x="3312" y="1968"/>
              <a:ext cx="1056" cy="336"/>
            </a:xfrm>
            <a:prstGeom prst="cube">
              <a:avLst>
                <a:gd name="adj" fmla="val 8333"/>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accent6"/>
                  </a:solidFill>
                  <a:cs typeface="+mn-cs"/>
                </a:rPr>
                <a:t>Logistics</a:t>
              </a:r>
            </a:p>
            <a:p>
              <a:pPr algn="ctr">
                <a:lnSpc>
                  <a:spcPct val="85000"/>
                </a:lnSpc>
                <a:defRPr/>
              </a:pPr>
              <a:r>
                <a:rPr lang="en-US" sz="1300" b="1" dirty="0">
                  <a:solidFill>
                    <a:schemeClr val="accent6"/>
                  </a:solidFill>
                  <a:cs typeface="+mn-cs"/>
                </a:rPr>
                <a:t>Section</a:t>
              </a:r>
            </a:p>
          </p:txBody>
        </p:sp>
        <p:sp>
          <p:nvSpPr>
            <p:cNvPr id="331788" name="AutoShape 12"/>
            <p:cNvSpPr>
              <a:spLocks noChangeArrowheads="1"/>
            </p:cNvSpPr>
            <p:nvPr/>
          </p:nvSpPr>
          <p:spPr bwMode="auto">
            <a:xfrm>
              <a:off x="4416" y="1968"/>
              <a:ext cx="1056" cy="336"/>
            </a:xfrm>
            <a:prstGeom prst="cube">
              <a:avLst>
                <a:gd name="adj" fmla="val 8333"/>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300" b="1" dirty="0">
                  <a:solidFill>
                    <a:schemeClr val="accent6"/>
                  </a:solidFill>
                  <a:cs typeface="+mn-cs"/>
                </a:rPr>
                <a:t>Finance/Admin</a:t>
              </a:r>
            </a:p>
            <a:p>
              <a:pPr algn="ctr">
                <a:lnSpc>
                  <a:spcPct val="85000"/>
                </a:lnSpc>
                <a:defRPr/>
              </a:pPr>
              <a:r>
                <a:rPr lang="en-US" sz="1300" b="1" dirty="0">
                  <a:solidFill>
                    <a:schemeClr val="accent6"/>
                  </a:solidFill>
                  <a:cs typeface="+mn-cs"/>
                </a:rPr>
                <a:t>Section</a:t>
              </a:r>
            </a:p>
          </p:txBody>
        </p:sp>
      </p:grpSp>
      <p:sp>
        <p:nvSpPr>
          <p:cNvPr id="331789" name="Rectangle 13" descr="Organizational Chart 1st level:  Box showing what Incident Commander does.  He/she commands by overall responsibility for the incident.  Sets objectives."/>
          <p:cNvSpPr>
            <a:spLocks noChangeArrowheads="1"/>
          </p:cNvSpPr>
          <p:nvPr/>
        </p:nvSpPr>
        <p:spPr bwMode="auto">
          <a:xfrm>
            <a:off x="609600" y="1143000"/>
            <a:ext cx="3124200" cy="1295400"/>
          </a:xfrm>
          <a:prstGeom prst="rect">
            <a:avLst/>
          </a:prstGeom>
          <a:noFill/>
          <a:ln w="9525">
            <a:solidFill>
              <a:schemeClr val="accent6"/>
            </a:solidFill>
            <a:miter lim="800000"/>
            <a:headEnd/>
            <a:tailEnd/>
          </a:ln>
          <a:effectLst/>
        </p:spPr>
        <p:txBody>
          <a:bodyPr anchor="ctr"/>
          <a:lstStyle/>
          <a:p>
            <a:pPr>
              <a:defRPr/>
            </a:pPr>
            <a:r>
              <a:rPr lang="en-US" b="1" u="sng" dirty="0">
                <a:solidFill>
                  <a:srgbClr val="FF0000"/>
                </a:solidFill>
                <a:cs typeface="+mn-cs"/>
              </a:rPr>
              <a:t>Command</a:t>
            </a:r>
            <a:r>
              <a:rPr lang="en-US" b="1" dirty="0">
                <a:solidFill>
                  <a:srgbClr val="FF0000"/>
                </a:solidFill>
                <a:cs typeface="+mn-cs"/>
              </a:rPr>
              <a:t>:  </a:t>
            </a:r>
            <a:r>
              <a:rPr lang="en-US" b="1" dirty="0">
                <a:solidFill>
                  <a:schemeClr val="accent6"/>
                </a:solidFill>
                <a:cs typeface="+mn-cs"/>
              </a:rPr>
              <a:t>Overall responsibility for the incident.  Sets objectives.</a:t>
            </a:r>
          </a:p>
          <a:p>
            <a:pPr>
              <a:defRPr/>
            </a:pPr>
            <a:endParaRPr lang="en-US" dirty="0">
              <a:solidFill>
                <a:schemeClr val="accent6"/>
              </a:solidFill>
              <a:latin typeface="Tahoma" pitchFamily="34" charset="0"/>
              <a:cs typeface="+mn-cs"/>
            </a:endParaRPr>
          </a:p>
        </p:txBody>
      </p:sp>
      <p:sp>
        <p:nvSpPr>
          <p:cNvPr id="331791" name="Line 15"/>
          <p:cNvSpPr>
            <a:spLocks noChangeShapeType="1"/>
          </p:cNvSpPr>
          <p:nvPr/>
        </p:nvSpPr>
        <p:spPr bwMode="auto">
          <a:xfrm>
            <a:off x="3733800" y="1981200"/>
            <a:ext cx="533400" cy="304800"/>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92" name="Text Box 16" descr="Organizational Chart 2nd level:  Box showing what Operations Section  does.  Develops the tactical organization and directs all resources to carry out the Incident Action Plan."/>
          <p:cNvSpPr txBox="1">
            <a:spLocks noChangeArrowheads="1"/>
          </p:cNvSpPr>
          <p:nvPr/>
        </p:nvSpPr>
        <p:spPr bwMode="auto">
          <a:xfrm>
            <a:off x="388938" y="4038600"/>
            <a:ext cx="3268662" cy="1524000"/>
          </a:xfrm>
          <a:prstGeom prst="rect">
            <a:avLst/>
          </a:prstGeom>
          <a:noFill/>
          <a:ln w="9525">
            <a:solidFill>
              <a:schemeClr val="accent6"/>
            </a:solidFill>
            <a:miter lim="800000"/>
            <a:headEnd/>
            <a:tailEnd/>
          </a:ln>
          <a:effectLst/>
        </p:spPr>
        <p:txBody>
          <a:bodyPr>
            <a:spAutoFit/>
          </a:bodyPr>
          <a:lstStyle/>
          <a:p>
            <a:pPr>
              <a:defRPr/>
            </a:pPr>
            <a:r>
              <a:rPr lang="en-US" b="1" u="sng" dirty="0">
                <a:solidFill>
                  <a:srgbClr val="FF0000"/>
                </a:solidFill>
                <a:cs typeface="+mn-cs"/>
              </a:rPr>
              <a:t>Operations</a:t>
            </a:r>
            <a:r>
              <a:rPr lang="en-US" b="1" dirty="0">
                <a:solidFill>
                  <a:srgbClr val="FF0000"/>
                </a:solidFill>
                <a:cs typeface="+mn-cs"/>
              </a:rPr>
              <a:t>:  </a:t>
            </a:r>
            <a:r>
              <a:rPr lang="en-US" b="1" dirty="0">
                <a:solidFill>
                  <a:schemeClr val="accent6"/>
                </a:solidFill>
                <a:cs typeface="+mn-cs"/>
              </a:rPr>
              <a:t>Develops the tactical organization and directs all resources to carry out the Incident Action Plan.</a:t>
            </a:r>
          </a:p>
        </p:txBody>
      </p:sp>
      <p:sp>
        <p:nvSpPr>
          <p:cNvPr id="331793" name="Line 17"/>
          <p:cNvSpPr>
            <a:spLocks noChangeShapeType="1"/>
          </p:cNvSpPr>
          <p:nvPr/>
        </p:nvSpPr>
        <p:spPr bwMode="auto">
          <a:xfrm flipV="1">
            <a:off x="1143000" y="3505200"/>
            <a:ext cx="533400" cy="533400"/>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94" name="Text Box 18" descr="Organizational Chart 2nd level:  Box showing what Planning  Section  does.  Develops the  Incident Action Plan to accomplish the objectives."/>
          <p:cNvSpPr txBox="1">
            <a:spLocks noChangeArrowheads="1"/>
          </p:cNvSpPr>
          <p:nvPr/>
        </p:nvSpPr>
        <p:spPr bwMode="auto">
          <a:xfrm>
            <a:off x="3854450" y="4040188"/>
            <a:ext cx="2438400" cy="1471612"/>
          </a:xfrm>
          <a:prstGeom prst="rect">
            <a:avLst/>
          </a:prstGeom>
          <a:noFill/>
          <a:ln w="9525">
            <a:solidFill>
              <a:schemeClr val="accent6"/>
            </a:solidFill>
            <a:miter lim="800000"/>
            <a:headEnd/>
            <a:tailEnd/>
          </a:ln>
          <a:effectLst/>
        </p:spPr>
        <p:txBody>
          <a:bodyPr/>
          <a:lstStyle/>
          <a:p>
            <a:pPr>
              <a:defRPr/>
            </a:pPr>
            <a:r>
              <a:rPr lang="en-US" b="1" u="sng" dirty="0">
                <a:solidFill>
                  <a:srgbClr val="FF0000"/>
                </a:solidFill>
                <a:cs typeface="+mn-cs"/>
              </a:rPr>
              <a:t>Planning</a:t>
            </a:r>
            <a:r>
              <a:rPr lang="en-US" b="1" dirty="0">
                <a:solidFill>
                  <a:srgbClr val="FF0000"/>
                </a:solidFill>
                <a:cs typeface="+mn-cs"/>
              </a:rPr>
              <a:t>:  </a:t>
            </a:r>
            <a:r>
              <a:rPr lang="en-US" b="1" dirty="0">
                <a:solidFill>
                  <a:schemeClr val="accent6"/>
                </a:solidFill>
                <a:cs typeface="+mn-cs"/>
              </a:rPr>
              <a:t>Develops the Incident Action Plan to accomplish the objectives. </a:t>
            </a:r>
          </a:p>
        </p:txBody>
      </p:sp>
      <p:sp>
        <p:nvSpPr>
          <p:cNvPr id="331795" name="Line 19"/>
          <p:cNvSpPr>
            <a:spLocks noChangeShapeType="1"/>
          </p:cNvSpPr>
          <p:nvPr/>
        </p:nvSpPr>
        <p:spPr bwMode="auto">
          <a:xfrm flipH="1" flipV="1">
            <a:off x="4343400" y="3733800"/>
            <a:ext cx="228600" cy="304800"/>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96" name="Text Box 20" descr="Organizational Chart 2nd level:  Box showing what Finance/Admin Section  does.  Monitors costs related to the incident.  Provides overall fiscal guidance."/>
          <p:cNvSpPr txBox="1">
            <a:spLocks noChangeArrowheads="1"/>
          </p:cNvSpPr>
          <p:nvPr/>
        </p:nvSpPr>
        <p:spPr bwMode="auto">
          <a:xfrm>
            <a:off x="6172200" y="990600"/>
            <a:ext cx="2667000" cy="1477963"/>
          </a:xfrm>
          <a:prstGeom prst="rect">
            <a:avLst/>
          </a:prstGeom>
          <a:noFill/>
          <a:ln w="9525">
            <a:solidFill>
              <a:schemeClr val="accent6"/>
            </a:solidFill>
            <a:miter lim="800000"/>
            <a:headEnd/>
            <a:tailEnd/>
          </a:ln>
          <a:effectLst/>
        </p:spPr>
        <p:txBody>
          <a:bodyPr>
            <a:spAutoFit/>
          </a:bodyPr>
          <a:lstStyle/>
          <a:p>
            <a:pPr>
              <a:defRPr/>
            </a:pPr>
            <a:r>
              <a:rPr lang="en-US" b="1" u="sng" dirty="0">
                <a:solidFill>
                  <a:srgbClr val="FF0000"/>
                </a:solidFill>
                <a:cs typeface="+mn-cs"/>
              </a:rPr>
              <a:t>Finance/Admin</a:t>
            </a:r>
            <a:r>
              <a:rPr lang="en-US" b="1" dirty="0">
                <a:solidFill>
                  <a:srgbClr val="FF0000"/>
                </a:solidFill>
                <a:cs typeface="+mn-cs"/>
              </a:rPr>
              <a:t>: </a:t>
            </a:r>
            <a:r>
              <a:rPr lang="en-US" b="1" dirty="0">
                <a:solidFill>
                  <a:schemeClr val="accent6"/>
                </a:solidFill>
                <a:cs typeface="+mn-cs"/>
              </a:rPr>
              <a:t>Monitors costs related to the incident.  Provides overall fiscal guidance.</a:t>
            </a:r>
          </a:p>
        </p:txBody>
      </p:sp>
      <p:sp>
        <p:nvSpPr>
          <p:cNvPr id="331797" name="Line 21"/>
          <p:cNvSpPr>
            <a:spLocks noChangeShapeType="1"/>
          </p:cNvSpPr>
          <p:nvPr/>
        </p:nvSpPr>
        <p:spPr bwMode="auto">
          <a:xfrm>
            <a:off x="7620000" y="2466975"/>
            <a:ext cx="609600" cy="609600"/>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
        <p:nvSpPr>
          <p:cNvPr id="331798" name="Text Box 22" descr="Organizational Chart 2nd level:  Box showing what Logistics  Section  does.    Provides resources and all other services needed to support the incident."/>
          <p:cNvSpPr txBox="1">
            <a:spLocks noChangeArrowheads="1"/>
          </p:cNvSpPr>
          <p:nvPr/>
        </p:nvSpPr>
        <p:spPr bwMode="auto">
          <a:xfrm>
            <a:off x="6477000" y="4038600"/>
            <a:ext cx="2438400" cy="1477963"/>
          </a:xfrm>
          <a:prstGeom prst="rect">
            <a:avLst/>
          </a:prstGeom>
          <a:noFill/>
          <a:ln w="9525">
            <a:solidFill>
              <a:schemeClr val="accent6"/>
            </a:solidFill>
            <a:miter lim="800000"/>
            <a:headEnd/>
            <a:tailEnd/>
          </a:ln>
          <a:effectLst/>
        </p:spPr>
        <p:txBody>
          <a:bodyPr>
            <a:spAutoFit/>
          </a:bodyPr>
          <a:lstStyle/>
          <a:p>
            <a:pPr>
              <a:defRPr/>
            </a:pPr>
            <a:r>
              <a:rPr lang="en-US" b="1" u="sng" dirty="0">
                <a:solidFill>
                  <a:srgbClr val="FF0000"/>
                </a:solidFill>
                <a:cs typeface="+mn-cs"/>
              </a:rPr>
              <a:t>Logistics</a:t>
            </a:r>
            <a:r>
              <a:rPr lang="en-US" b="1" dirty="0">
                <a:solidFill>
                  <a:srgbClr val="FF0000"/>
                </a:solidFill>
                <a:cs typeface="+mn-cs"/>
              </a:rPr>
              <a:t>:  </a:t>
            </a:r>
            <a:r>
              <a:rPr lang="en-US" b="1" dirty="0">
                <a:solidFill>
                  <a:schemeClr val="accent6"/>
                </a:solidFill>
                <a:cs typeface="+mn-cs"/>
              </a:rPr>
              <a:t>Provides resources and all other services needed to support the incident.</a:t>
            </a:r>
          </a:p>
        </p:txBody>
      </p:sp>
      <p:sp>
        <p:nvSpPr>
          <p:cNvPr id="331799" name="Line 23"/>
          <p:cNvSpPr>
            <a:spLocks noChangeShapeType="1"/>
          </p:cNvSpPr>
          <p:nvPr/>
        </p:nvSpPr>
        <p:spPr bwMode="auto">
          <a:xfrm flipH="1" flipV="1">
            <a:off x="6477000" y="3733800"/>
            <a:ext cx="304800" cy="304800"/>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chemeClr val="accent6"/>
              </a:solidFill>
              <a:latin typeface="Tahoma" pitchFamily="34" charset="0"/>
              <a:cs typeface="+mn-cs"/>
            </a:endParaRPr>
          </a:p>
        </p:txBody>
      </p:sp>
    </p:spTree>
    <p:extLst>
      <p:ext uri="{BB962C8B-B14F-4D97-AF65-F5344CB8AC3E}">
        <p14:creationId xmlns:p14="http://schemas.microsoft.com/office/powerpoint/2010/main" val="1605396658"/>
      </p:ext>
    </p:extLst>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spect="1" noChangeArrowheads="1"/>
          </p:cNvSpPr>
          <p:nvPr>
            <p:ph type="title"/>
          </p:nvPr>
        </p:nvSpPr>
        <p:spPr/>
        <p:txBody>
          <a:bodyPr/>
          <a:lstStyle/>
          <a:p>
            <a:pPr eaLnBrk="1" hangingPunct="1"/>
            <a:r>
              <a:rPr lang="en-US" smtClean="0"/>
              <a:t>Modular Organization (1 of 2)</a:t>
            </a:r>
          </a:p>
        </p:txBody>
      </p:sp>
      <p:sp>
        <p:nvSpPr>
          <p:cNvPr id="55299" name="Rectangle 3"/>
          <p:cNvSpPr>
            <a:spLocks noGrp="1" noChangeArrowheads="1"/>
          </p:cNvSpPr>
          <p:nvPr>
            <p:ph idx="1"/>
          </p:nvPr>
        </p:nvSpPr>
        <p:spPr>
          <a:xfrm>
            <a:off x="457200" y="1066800"/>
            <a:ext cx="4800600" cy="4525963"/>
          </a:xfrm>
        </p:spPr>
        <p:txBody>
          <a:bodyPr/>
          <a:lstStyle/>
          <a:p>
            <a:pPr lvl="1" eaLnBrk="1" hangingPunct="1">
              <a:spcBef>
                <a:spcPct val="70000"/>
              </a:spcBef>
            </a:pPr>
            <a:r>
              <a:rPr smtClean="0"/>
              <a:t>Develops in a top-down, </a:t>
            </a:r>
            <a:br>
              <a:rPr smtClean="0"/>
            </a:br>
            <a:r>
              <a:rPr smtClean="0"/>
              <a:t>modular fashion. </a:t>
            </a:r>
          </a:p>
          <a:p>
            <a:pPr lvl="1" eaLnBrk="1" hangingPunct="1">
              <a:spcBef>
                <a:spcPct val="70000"/>
              </a:spcBef>
            </a:pPr>
            <a:r>
              <a:rPr smtClean="0"/>
              <a:t>Is based on the size and </a:t>
            </a:r>
            <a:br>
              <a:rPr smtClean="0"/>
            </a:br>
            <a:r>
              <a:rPr smtClean="0"/>
              <a:t>complexity of the incident.</a:t>
            </a:r>
          </a:p>
          <a:p>
            <a:pPr lvl="1" eaLnBrk="1" hangingPunct="1">
              <a:spcBef>
                <a:spcPct val="70000"/>
              </a:spcBef>
            </a:pPr>
            <a:r>
              <a:rPr smtClean="0"/>
              <a:t>Is based on the hazard environment created by the incident. </a:t>
            </a:r>
          </a:p>
        </p:txBody>
      </p:sp>
      <p:grpSp>
        <p:nvGrpSpPr>
          <p:cNvPr id="55300" name="Group 19" descr="Generic organization chart showing how an ICS organization can grow as needed based on incident needs"/>
          <p:cNvGrpSpPr>
            <a:grpSpLocks/>
          </p:cNvGrpSpPr>
          <p:nvPr/>
        </p:nvGrpSpPr>
        <p:grpSpPr bwMode="auto">
          <a:xfrm>
            <a:off x="5686425" y="1455738"/>
            <a:ext cx="2847975" cy="2506662"/>
            <a:chOff x="5686425" y="1455737"/>
            <a:chExt cx="2847975" cy="2506663"/>
          </a:xfrm>
        </p:grpSpPr>
        <p:sp>
          <p:nvSpPr>
            <p:cNvPr id="21" name="AutoShape 5"/>
            <p:cNvSpPr>
              <a:spLocks noChangeArrowheads="1"/>
            </p:cNvSpPr>
            <p:nvPr/>
          </p:nvSpPr>
          <p:spPr bwMode="auto">
            <a:xfrm>
              <a:off x="6219825" y="2057399"/>
              <a:ext cx="439738" cy="1066800"/>
            </a:xfrm>
            <a:prstGeom prst="curvedRightArrow">
              <a:avLst>
                <a:gd name="adj1" fmla="val 48520"/>
                <a:gd name="adj2" fmla="val 97040"/>
                <a:gd name="adj3" fmla="val 33333"/>
              </a:avLst>
            </a:prstGeom>
            <a:solidFill>
              <a:srgbClr val="C00000"/>
            </a:solidFill>
            <a:ln w="9525">
              <a:solidFill>
                <a:schemeClr val="accent6"/>
              </a:solidFill>
              <a:miter lim="800000"/>
              <a:headEnd/>
              <a:tailEnd/>
            </a:ln>
            <a:effectLst/>
          </p:spPr>
          <p:txBody>
            <a:bodyPr wrap="none" anchor="ctr"/>
            <a:lstStyle/>
            <a:p>
              <a:pPr>
                <a:defRPr/>
              </a:pPr>
              <a:endParaRPr lang="en-US" sz="2600" dirty="0">
                <a:solidFill>
                  <a:srgbClr val="000000"/>
                </a:solidFill>
                <a:latin typeface="Tahoma" pitchFamily="34" charset="0"/>
                <a:cs typeface="+mn-cs"/>
              </a:endParaRPr>
            </a:p>
          </p:txBody>
        </p:sp>
        <p:cxnSp>
          <p:nvCxnSpPr>
            <p:cNvPr id="22" name="AutoShape 6"/>
            <p:cNvCxnSpPr>
              <a:cxnSpLocks noChangeShapeType="1"/>
            </p:cNvCxnSpPr>
            <p:nvPr/>
          </p:nvCxnSpPr>
          <p:spPr bwMode="auto">
            <a:xfrm rot="5400000" flipV="1">
              <a:off x="6540500" y="1644650"/>
              <a:ext cx="9525" cy="1066800"/>
            </a:xfrm>
            <a:prstGeom prst="bentConnector3">
              <a:avLst>
                <a:gd name="adj1" fmla="val -3300000"/>
              </a:avLst>
            </a:prstGeom>
            <a:noFill/>
            <a:ln w="22225">
              <a:solidFill>
                <a:schemeClr val="accent6"/>
              </a:solidFill>
              <a:miter lim="800000"/>
              <a:headEnd/>
              <a:tailEnd/>
            </a:ln>
            <a:effectLst/>
          </p:spPr>
        </p:cxnSp>
        <p:sp>
          <p:nvSpPr>
            <p:cNvPr id="23" name="AutoShape 7"/>
            <p:cNvSpPr>
              <a:spLocks noChangeArrowheads="1"/>
            </p:cNvSpPr>
            <p:nvPr/>
          </p:nvSpPr>
          <p:spPr bwMode="auto">
            <a:xfrm>
              <a:off x="5686425" y="1981199"/>
              <a:ext cx="685800" cy="296863"/>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sp>
          <p:nvSpPr>
            <p:cNvPr id="24" name="AutoShape 8"/>
            <p:cNvSpPr>
              <a:spLocks noChangeArrowheads="1"/>
            </p:cNvSpPr>
            <p:nvPr/>
          </p:nvSpPr>
          <p:spPr bwMode="auto">
            <a:xfrm>
              <a:off x="6753225" y="1989137"/>
              <a:ext cx="685800" cy="296862"/>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sp>
          <p:nvSpPr>
            <p:cNvPr id="25" name="Line 9"/>
            <p:cNvSpPr>
              <a:spLocks noChangeShapeType="1"/>
            </p:cNvSpPr>
            <p:nvPr/>
          </p:nvSpPr>
          <p:spPr bwMode="auto">
            <a:xfrm flipV="1">
              <a:off x="6524625" y="1706562"/>
              <a:ext cx="0" cy="15240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26" name="AutoShape 10"/>
            <p:cNvSpPr>
              <a:spLocks noChangeArrowheads="1"/>
            </p:cNvSpPr>
            <p:nvPr/>
          </p:nvSpPr>
          <p:spPr bwMode="auto">
            <a:xfrm>
              <a:off x="6019800" y="1455737"/>
              <a:ext cx="990600" cy="296862"/>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cxnSp>
          <p:nvCxnSpPr>
            <p:cNvPr id="27" name="AutoShape 11"/>
            <p:cNvCxnSpPr>
              <a:cxnSpLocks noChangeShapeType="1"/>
            </p:cNvCxnSpPr>
            <p:nvPr/>
          </p:nvCxnSpPr>
          <p:spPr bwMode="auto">
            <a:xfrm rot="5400000" flipV="1">
              <a:off x="7378700" y="2863851"/>
              <a:ext cx="9525" cy="1066800"/>
            </a:xfrm>
            <a:prstGeom prst="bentConnector3">
              <a:avLst>
                <a:gd name="adj1" fmla="val -3300000"/>
              </a:avLst>
            </a:prstGeom>
            <a:noFill/>
            <a:ln w="22225">
              <a:solidFill>
                <a:schemeClr val="accent6"/>
              </a:solidFill>
              <a:miter lim="800000"/>
              <a:headEnd/>
              <a:tailEnd/>
            </a:ln>
            <a:effectLst/>
          </p:spPr>
        </p:cxnSp>
        <p:sp>
          <p:nvSpPr>
            <p:cNvPr id="28" name="AutoShape 12"/>
            <p:cNvSpPr>
              <a:spLocks noChangeArrowheads="1"/>
            </p:cNvSpPr>
            <p:nvPr/>
          </p:nvSpPr>
          <p:spPr bwMode="auto">
            <a:xfrm>
              <a:off x="6524625" y="3200400"/>
              <a:ext cx="685800" cy="296863"/>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sp>
          <p:nvSpPr>
            <p:cNvPr id="29" name="Line 13"/>
            <p:cNvSpPr>
              <a:spLocks noChangeShapeType="1"/>
            </p:cNvSpPr>
            <p:nvPr/>
          </p:nvSpPr>
          <p:spPr bwMode="auto">
            <a:xfrm flipV="1">
              <a:off x="7362825" y="2914650"/>
              <a:ext cx="0" cy="15240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0" name="AutoShape 14"/>
            <p:cNvSpPr>
              <a:spLocks noChangeArrowheads="1"/>
            </p:cNvSpPr>
            <p:nvPr/>
          </p:nvSpPr>
          <p:spPr bwMode="auto">
            <a:xfrm>
              <a:off x="6905625" y="2643187"/>
              <a:ext cx="990600" cy="296862"/>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cxnSp>
          <p:nvCxnSpPr>
            <p:cNvPr id="31" name="AutoShape 15"/>
            <p:cNvCxnSpPr>
              <a:cxnSpLocks noChangeShapeType="1"/>
            </p:cNvCxnSpPr>
            <p:nvPr/>
          </p:nvCxnSpPr>
          <p:spPr bwMode="auto">
            <a:xfrm rot="5400000" flipV="1">
              <a:off x="7908925" y="3541713"/>
              <a:ext cx="3175" cy="685800"/>
            </a:xfrm>
            <a:prstGeom prst="bentConnector3">
              <a:avLst>
                <a:gd name="adj1" fmla="val -8150000"/>
              </a:avLst>
            </a:prstGeom>
            <a:noFill/>
            <a:ln w="22225">
              <a:solidFill>
                <a:schemeClr val="accent6"/>
              </a:solidFill>
              <a:miter lim="800000"/>
              <a:headEnd/>
              <a:tailEnd/>
            </a:ln>
            <a:effectLst/>
          </p:spPr>
        </p:cxnSp>
        <p:sp>
          <p:nvSpPr>
            <p:cNvPr id="32" name="AutoShape 16"/>
            <p:cNvSpPr>
              <a:spLocks noChangeArrowheads="1"/>
            </p:cNvSpPr>
            <p:nvPr/>
          </p:nvSpPr>
          <p:spPr bwMode="auto">
            <a:xfrm>
              <a:off x="8001000" y="3698875"/>
              <a:ext cx="533400" cy="263525"/>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sp>
          <p:nvSpPr>
            <p:cNvPr id="33" name="AutoShape 17"/>
            <p:cNvSpPr>
              <a:spLocks noChangeArrowheads="1"/>
            </p:cNvSpPr>
            <p:nvPr/>
          </p:nvSpPr>
          <p:spPr bwMode="auto">
            <a:xfrm>
              <a:off x="7315200" y="3695700"/>
              <a:ext cx="533400" cy="263525"/>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sp>
          <p:nvSpPr>
            <p:cNvPr id="34" name="Line 18"/>
            <p:cNvSpPr>
              <a:spLocks noChangeShapeType="1"/>
            </p:cNvSpPr>
            <p:nvPr/>
          </p:nvSpPr>
          <p:spPr bwMode="auto">
            <a:xfrm flipV="1">
              <a:off x="7915275" y="3390900"/>
              <a:ext cx="0" cy="22860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5" name="AutoShape 19"/>
            <p:cNvSpPr>
              <a:spLocks noChangeArrowheads="1"/>
            </p:cNvSpPr>
            <p:nvPr/>
          </p:nvSpPr>
          <p:spPr bwMode="auto">
            <a:xfrm>
              <a:off x="7591425" y="3208338"/>
              <a:ext cx="685800" cy="296862"/>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grpSp>
    </p:spTree>
    <p:extLst>
      <p:ext uri="{BB962C8B-B14F-4D97-AF65-F5344CB8AC3E}">
        <p14:creationId xmlns:p14="http://schemas.microsoft.com/office/powerpoint/2010/main" val="3185126810"/>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spect="1" noChangeArrowheads="1"/>
          </p:cNvSpPr>
          <p:nvPr>
            <p:ph type="title"/>
          </p:nvPr>
        </p:nvSpPr>
        <p:spPr/>
        <p:txBody>
          <a:bodyPr/>
          <a:lstStyle/>
          <a:p>
            <a:pPr eaLnBrk="1" hangingPunct="1"/>
            <a:r>
              <a:rPr lang="en-US" smtClean="0"/>
              <a:t>Modular Organization (2 of 2)</a:t>
            </a:r>
          </a:p>
        </p:txBody>
      </p:sp>
      <p:sp>
        <p:nvSpPr>
          <p:cNvPr id="56323" name="Rectangle 3"/>
          <p:cNvSpPr>
            <a:spLocks noGrp="1" noChangeArrowheads="1"/>
          </p:cNvSpPr>
          <p:nvPr>
            <p:ph idx="1"/>
          </p:nvPr>
        </p:nvSpPr>
        <p:spPr>
          <a:xfrm>
            <a:off x="457200" y="1066800"/>
            <a:ext cx="4953000" cy="4114800"/>
          </a:xfrm>
        </p:spPr>
        <p:txBody>
          <a:bodyPr/>
          <a:lstStyle/>
          <a:p>
            <a:pPr lvl="1" eaLnBrk="1" hangingPunct="1">
              <a:spcBef>
                <a:spcPct val="70000"/>
              </a:spcBef>
            </a:pPr>
            <a:r>
              <a:rPr smtClean="0"/>
              <a:t>Incident objectives determine the organizational size. </a:t>
            </a:r>
          </a:p>
          <a:p>
            <a:pPr lvl="1" eaLnBrk="1" hangingPunct="1">
              <a:spcBef>
                <a:spcPct val="70000"/>
              </a:spcBef>
            </a:pPr>
            <a:r>
              <a:rPr smtClean="0"/>
              <a:t>Only functions/positions that are necessary will be filled.  </a:t>
            </a:r>
          </a:p>
          <a:p>
            <a:pPr lvl="1" eaLnBrk="1" hangingPunct="1">
              <a:spcBef>
                <a:spcPct val="70000"/>
              </a:spcBef>
            </a:pPr>
            <a:r>
              <a:rPr smtClean="0"/>
              <a:t>Each element must have a person in charge.</a:t>
            </a:r>
          </a:p>
        </p:txBody>
      </p:sp>
      <p:grpSp>
        <p:nvGrpSpPr>
          <p:cNvPr id="56324" name="Group 19" descr="Generic organization chart showing how an ICS organization can grow as needed based on incident needs"/>
          <p:cNvGrpSpPr>
            <a:grpSpLocks/>
          </p:cNvGrpSpPr>
          <p:nvPr/>
        </p:nvGrpSpPr>
        <p:grpSpPr bwMode="auto">
          <a:xfrm>
            <a:off x="5686425" y="1455738"/>
            <a:ext cx="2847975" cy="2506662"/>
            <a:chOff x="5686425" y="1455737"/>
            <a:chExt cx="2847975" cy="2506663"/>
          </a:xfrm>
        </p:grpSpPr>
        <p:sp>
          <p:nvSpPr>
            <p:cNvPr id="22" name="AutoShape 5"/>
            <p:cNvSpPr>
              <a:spLocks noChangeArrowheads="1"/>
            </p:cNvSpPr>
            <p:nvPr/>
          </p:nvSpPr>
          <p:spPr bwMode="auto">
            <a:xfrm>
              <a:off x="6219825" y="2057399"/>
              <a:ext cx="439738" cy="1066800"/>
            </a:xfrm>
            <a:prstGeom prst="curvedRightArrow">
              <a:avLst>
                <a:gd name="adj1" fmla="val 48520"/>
                <a:gd name="adj2" fmla="val 97040"/>
                <a:gd name="adj3" fmla="val 33333"/>
              </a:avLst>
            </a:prstGeom>
            <a:solidFill>
              <a:srgbClr val="C00000"/>
            </a:solidFill>
            <a:ln w="9525">
              <a:solidFill>
                <a:schemeClr val="accent6"/>
              </a:solidFill>
              <a:miter lim="800000"/>
              <a:headEnd/>
              <a:tailEnd/>
            </a:ln>
            <a:effectLst/>
          </p:spPr>
          <p:txBody>
            <a:bodyPr wrap="none" anchor="ctr"/>
            <a:lstStyle/>
            <a:p>
              <a:pPr>
                <a:defRPr/>
              </a:pPr>
              <a:endParaRPr lang="en-US" sz="2600" dirty="0">
                <a:solidFill>
                  <a:srgbClr val="000000"/>
                </a:solidFill>
                <a:latin typeface="Tahoma" pitchFamily="34" charset="0"/>
                <a:cs typeface="+mn-cs"/>
              </a:endParaRPr>
            </a:p>
          </p:txBody>
        </p:sp>
        <p:cxnSp>
          <p:nvCxnSpPr>
            <p:cNvPr id="23" name="AutoShape 6"/>
            <p:cNvCxnSpPr>
              <a:cxnSpLocks noChangeShapeType="1"/>
            </p:cNvCxnSpPr>
            <p:nvPr/>
          </p:nvCxnSpPr>
          <p:spPr bwMode="auto">
            <a:xfrm rot="5400000" flipV="1">
              <a:off x="6540500" y="1644650"/>
              <a:ext cx="9525" cy="1066800"/>
            </a:xfrm>
            <a:prstGeom prst="bentConnector3">
              <a:avLst>
                <a:gd name="adj1" fmla="val -3300000"/>
              </a:avLst>
            </a:prstGeom>
            <a:noFill/>
            <a:ln w="22225">
              <a:solidFill>
                <a:schemeClr val="accent6"/>
              </a:solidFill>
              <a:miter lim="800000"/>
              <a:headEnd/>
              <a:tailEnd/>
            </a:ln>
            <a:effectLst/>
          </p:spPr>
        </p:cxnSp>
        <p:sp>
          <p:nvSpPr>
            <p:cNvPr id="24" name="AutoShape 7"/>
            <p:cNvSpPr>
              <a:spLocks noChangeArrowheads="1"/>
            </p:cNvSpPr>
            <p:nvPr/>
          </p:nvSpPr>
          <p:spPr bwMode="auto">
            <a:xfrm>
              <a:off x="5686425" y="1981199"/>
              <a:ext cx="685800" cy="296863"/>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sp>
          <p:nvSpPr>
            <p:cNvPr id="25" name="AutoShape 8"/>
            <p:cNvSpPr>
              <a:spLocks noChangeArrowheads="1"/>
            </p:cNvSpPr>
            <p:nvPr/>
          </p:nvSpPr>
          <p:spPr bwMode="auto">
            <a:xfrm>
              <a:off x="6753225" y="1989137"/>
              <a:ext cx="685800" cy="296862"/>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sp>
          <p:nvSpPr>
            <p:cNvPr id="26" name="Line 9"/>
            <p:cNvSpPr>
              <a:spLocks noChangeShapeType="1"/>
            </p:cNvSpPr>
            <p:nvPr/>
          </p:nvSpPr>
          <p:spPr bwMode="auto">
            <a:xfrm flipV="1">
              <a:off x="6524625" y="1706562"/>
              <a:ext cx="0" cy="15240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27" name="AutoShape 10"/>
            <p:cNvSpPr>
              <a:spLocks noChangeArrowheads="1"/>
            </p:cNvSpPr>
            <p:nvPr/>
          </p:nvSpPr>
          <p:spPr bwMode="auto">
            <a:xfrm>
              <a:off x="6019800" y="1455737"/>
              <a:ext cx="990600" cy="296862"/>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cxnSp>
          <p:nvCxnSpPr>
            <p:cNvPr id="28" name="AutoShape 11"/>
            <p:cNvCxnSpPr>
              <a:cxnSpLocks noChangeShapeType="1"/>
            </p:cNvCxnSpPr>
            <p:nvPr/>
          </p:nvCxnSpPr>
          <p:spPr bwMode="auto">
            <a:xfrm rot="5400000" flipV="1">
              <a:off x="7378700" y="2863851"/>
              <a:ext cx="9525" cy="1066800"/>
            </a:xfrm>
            <a:prstGeom prst="bentConnector3">
              <a:avLst>
                <a:gd name="adj1" fmla="val -3300000"/>
              </a:avLst>
            </a:prstGeom>
            <a:noFill/>
            <a:ln w="22225">
              <a:solidFill>
                <a:schemeClr val="accent6"/>
              </a:solidFill>
              <a:miter lim="800000"/>
              <a:headEnd/>
              <a:tailEnd/>
            </a:ln>
            <a:effectLst/>
          </p:spPr>
        </p:cxnSp>
        <p:sp>
          <p:nvSpPr>
            <p:cNvPr id="29" name="AutoShape 12"/>
            <p:cNvSpPr>
              <a:spLocks noChangeArrowheads="1"/>
            </p:cNvSpPr>
            <p:nvPr/>
          </p:nvSpPr>
          <p:spPr bwMode="auto">
            <a:xfrm>
              <a:off x="6524625" y="3200400"/>
              <a:ext cx="685800" cy="296863"/>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sp>
          <p:nvSpPr>
            <p:cNvPr id="30" name="Line 13"/>
            <p:cNvSpPr>
              <a:spLocks noChangeShapeType="1"/>
            </p:cNvSpPr>
            <p:nvPr/>
          </p:nvSpPr>
          <p:spPr bwMode="auto">
            <a:xfrm flipV="1">
              <a:off x="7362825" y="2914650"/>
              <a:ext cx="0" cy="15240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1" name="AutoShape 14"/>
            <p:cNvSpPr>
              <a:spLocks noChangeArrowheads="1"/>
            </p:cNvSpPr>
            <p:nvPr/>
          </p:nvSpPr>
          <p:spPr bwMode="auto">
            <a:xfrm>
              <a:off x="6905625" y="2643187"/>
              <a:ext cx="990600" cy="296862"/>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cxnSp>
          <p:nvCxnSpPr>
            <p:cNvPr id="32" name="AutoShape 15"/>
            <p:cNvCxnSpPr>
              <a:cxnSpLocks noChangeShapeType="1"/>
            </p:cNvCxnSpPr>
            <p:nvPr/>
          </p:nvCxnSpPr>
          <p:spPr bwMode="auto">
            <a:xfrm rot="5400000" flipV="1">
              <a:off x="7908925" y="3541713"/>
              <a:ext cx="3175" cy="685800"/>
            </a:xfrm>
            <a:prstGeom prst="bentConnector3">
              <a:avLst>
                <a:gd name="adj1" fmla="val -8150000"/>
              </a:avLst>
            </a:prstGeom>
            <a:noFill/>
            <a:ln w="22225">
              <a:solidFill>
                <a:schemeClr val="accent6"/>
              </a:solidFill>
              <a:miter lim="800000"/>
              <a:headEnd/>
              <a:tailEnd/>
            </a:ln>
            <a:effectLst/>
          </p:spPr>
        </p:cxnSp>
        <p:sp>
          <p:nvSpPr>
            <p:cNvPr id="33" name="AutoShape 16"/>
            <p:cNvSpPr>
              <a:spLocks noChangeArrowheads="1"/>
            </p:cNvSpPr>
            <p:nvPr/>
          </p:nvSpPr>
          <p:spPr bwMode="auto">
            <a:xfrm>
              <a:off x="8001000" y="3698875"/>
              <a:ext cx="533400" cy="263525"/>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sp>
          <p:nvSpPr>
            <p:cNvPr id="34" name="AutoShape 17"/>
            <p:cNvSpPr>
              <a:spLocks noChangeArrowheads="1"/>
            </p:cNvSpPr>
            <p:nvPr/>
          </p:nvSpPr>
          <p:spPr bwMode="auto">
            <a:xfrm>
              <a:off x="7315200" y="3695700"/>
              <a:ext cx="533400" cy="263525"/>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sp>
          <p:nvSpPr>
            <p:cNvPr id="35" name="Line 18"/>
            <p:cNvSpPr>
              <a:spLocks noChangeShapeType="1"/>
            </p:cNvSpPr>
            <p:nvPr/>
          </p:nvSpPr>
          <p:spPr bwMode="auto">
            <a:xfrm flipV="1">
              <a:off x="7915275" y="3390900"/>
              <a:ext cx="0" cy="22860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6" name="AutoShape 19"/>
            <p:cNvSpPr>
              <a:spLocks noChangeArrowheads="1"/>
            </p:cNvSpPr>
            <p:nvPr/>
          </p:nvSpPr>
          <p:spPr bwMode="auto">
            <a:xfrm>
              <a:off x="7591425" y="3208338"/>
              <a:ext cx="685800" cy="296862"/>
            </a:xfrm>
            <a:prstGeom prst="cube">
              <a:avLst>
                <a:gd name="adj" fmla="val 11310"/>
              </a:avLst>
            </a:prstGeom>
            <a:gradFill rotWithShape="0">
              <a:gsLst>
                <a:gs pos="0">
                  <a:srgbClr val="DDDDDD"/>
                </a:gs>
                <a:gs pos="50000">
                  <a:schemeClr val="bg1"/>
                </a:gs>
                <a:gs pos="100000">
                  <a:srgbClr val="DDDDDD"/>
                </a:gs>
              </a:gsLst>
              <a:lin ang="18900000" scaled="1"/>
            </a:gra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endParaRPr lang="en-US" sz="1400" b="1" dirty="0">
                <a:solidFill>
                  <a:srgbClr val="1D3B59"/>
                </a:solidFill>
                <a:cs typeface="+mn-cs"/>
              </a:endParaRPr>
            </a:p>
          </p:txBody>
        </p:sp>
      </p:grpSp>
    </p:spTree>
    <p:extLst>
      <p:ext uri="{BB962C8B-B14F-4D97-AF65-F5344CB8AC3E}">
        <p14:creationId xmlns:p14="http://schemas.microsoft.com/office/powerpoint/2010/main" val="2423654774"/>
      </p:ext>
    </p:extLst>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spect="1" noChangeArrowheads="1"/>
          </p:cNvSpPr>
          <p:nvPr>
            <p:ph type="title"/>
          </p:nvPr>
        </p:nvSpPr>
        <p:spPr/>
        <p:txBody>
          <a:bodyPr>
            <a:normAutofit fontScale="90000"/>
          </a:bodyPr>
          <a:lstStyle/>
          <a:p>
            <a:pPr eaLnBrk="1" hangingPunct="1"/>
            <a:r>
              <a:rPr lang="en-US" smtClean="0"/>
              <a:t>Example:  Expanding Incident (1 of 3)</a:t>
            </a:r>
          </a:p>
        </p:txBody>
      </p:sp>
      <p:sp>
        <p:nvSpPr>
          <p:cNvPr id="333827" name="Rectangle 3"/>
          <p:cNvSpPr>
            <a:spLocks noGrp="1" noChangeArrowheads="1"/>
          </p:cNvSpPr>
          <p:nvPr>
            <p:ph idx="1"/>
          </p:nvPr>
        </p:nvSpPr>
        <p:spPr>
          <a:xfrm>
            <a:off x="457200" y="1066800"/>
            <a:ext cx="3733800" cy="2590800"/>
          </a:xfrm>
        </p:spPr>
        <p:txBody>
          <a:bodyPr/>
          <a:lstStyle/>
          <a:p>
            <a:pPr eaLnBrk="1" hangingPunct="1">
              <a:defRPr/>
            </a:pPr>
            <a:r>
              <a:rPr lang="en-US" sz="2200" u="sng" dirty="0">
                <a:solidFill>
                  <a:schemeClr val="accent6"/>
                </a:solidFill>
              </a:rPr>
              <a:t>Scenario</a:t>
            </a:r>
            <a:r>
              <a:rPr lang="en-US" sz="2200" dirty="0">
                <a:solidFill>
                  <a:schemeClr val="accent6"/>
                </a:solidFill>
              </a:rPr>
              <a:t>:  On a chilly autumn day, a parent calls 911 to report a missing </a:t>
            </a:r>
            <a:br>
              <a:rPr lang="en-US" sz="2200" dirty="0">
                <a:solidFill>
                  <a:schemeClr val="accent6"/>
                </a:solidFill>
              </a:rPr>
            </a:br>
            <a:r>
              <a:rPr lang="en-US" sz="2200" dirty="0">
                <a:solidFill>
                  <a:schemeClr val="accent6"/>
                </a:solidFill>
              </a:rPr>
              <a:t>7-year-old child in a wooded area adjacent to a coastal area. </a:t>
            </a:r>
          </a:p>
        </p:txBody>
      </p:sp>
      <p:grpSp>
        <p:nvGrpSpPr>
          <p:cNvPr id="57348" name="Group 18" descr="An organization chart.  Incident Commander connects below to the Public Information Officer, Safety Officer, and Liaison Officer, and below them to the EMS Group, Search Group, and Investigation Group."/>
          <p:cNvGrpSpPr>
            <a:grpSpLocks/>
          </p:cNvGrpSpPr>
          <p:nvPr/>
        </p:nvGrpSpPr>
        <p:grpSpPr bwMode="auto">
          <a:xfrm>
            <a:off x="4038600" y="1371600"/>
            <a:ext cx="4833938" cy="2743200"/>
            <a:chOff x="2544" y="864"/>
            <a:chExt cx="3045" cy="1728"/>
          </a:xfrm>
        </p:grpSpPr>
        <p:sp>
          <p:nvSpPr>
            <p:cNvPr id="333828" name="Line 4"/>
            <p:cNvSpPr>
              <a:spLocks noChangeShapeType="1"/>
            </p:cNvSpPr>
            <p:nvPr/>
          </p:nvSpPr>
          <p:spPr bwMode="auto">
            <a:xfrm flipV="1">
              <a:off x="4053" y="1152"/>
              <a:ext cx="0" cy="120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cxnSp>
          <p:nvCxnSpPr>
            <p:cNvPr id="333829" name="AutoShape 5"/>
            <p:cNvCxnSpPr>
              <a:cxnSpLocks noChangeShapeType="1"/>
            </p:cNvCxnSpPr>
            <p:nvPr/>
          </p:nvCxnSpPr>
          <p:spPr bwMode="auto">
            <a:xfrm rot="5400000" flipV="1">
              <a:off x="4047" y="1326"/>
              <a:ext cx="1" cy="2064"/>
            </a:xfrm>
            <a:prstGeom prst="bentConnector3">
              <a:avLst>
                <a:gd name="adj1" fmla="val -18200000"/>
              </a:avLst>
            </a:prstGeom>
            <a:noFill/>
            <a:ln w="22225">
              <a:solidFill>
                <a:schemeClr val="accent6"/>
              </a:solidFill>
              <a:miter lim="800000"/>
              <a:headEnd/>
              <a:tailEnd/>
            </a:ln>
            <a:effectLst/>
          </p:spPr>
        </p:cxnSp>
        <p:cxnSp>
          <p:nvCxnSpPr>
            <p:cNvPr id="333830" name="AutoShape 6"/>
            <p:cNvCxnSpPr>
              <a:cxnSpLocks noChangeShapeType="1"/>
            </p:cNvCxnSpPr>
            <p:nvPr/>
          </p:nvCxnSpPr>
          <p:spPr bwMode="auto">
            <a:xfrm rot="10800000" flipH="1">
              <a:off x="4280" y="1531"/>
              <a:ext cx="1" cy="384"/>
            </a:xfrm>
            <a:prstGeom prst="bentConnector3">
              <a:avLst>
                <a:gd name="adj1" fmla="val -14400000"/>
              </a:avLst>
            </a:prstGeom>
            <a:noFill/>
            <a:ln w="22225">
              <a:solidFill>
                <a:schemeClr val="accent6"/>
              </a:solidFill>
              <a:miter lim="800000"/>
              <a:headEnd/>
              <a:tailEnd/>
            </a:ln>
            <a:effectLst/>
          </p:spPr>
        </p:cxnSp>
        <p:sp>
          <p:nvSpPr>
            <p:cNvPr id="333831" name="Line 7"/>
            <p:cNvSpPr>
              <a:spLocks noChangeShapeType="1"/>
            </p:cNvSpPr>
            <p:nvPr/>
          </p:nvSpPr>
          <p:spPr bwMode="auto">
            <a:xfrm flipH="1">
              <a:off x="3853" y="1728"/>
              <a:ext cx="288"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33832" name="AutoShape 8" descr="Org chart showing Incident Commander on top level.  Safety Officer, Public Information Officer, and Liaison Officer on the 2nd level.  Third level contains  EMS, Search and Investigation Groups."/>
            <p:cNvSpPr>
              <a:spLocks noChangeArrowheads="1"/>
            </p:cNvSpPr>
            <p:nvPr/>
          </p:nvSpPr>
          <p:spPr bwMode="gray">
            <a:xfrm>
              <a:off x="3573" y="864"/>
              <a:ext cx="981" cy="336"/>
            </a:xfrm>
            <a:prstGeom prst="cube">
              <a:avLst>
                <a:gd name="adj" fmla="val 11310"/>
              </a:avLst>
            </a:prstGeom>
            <a:solidFill>
              <a:srgbClr val="1D3B59"/>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FFFFFF"/>
                  </a:solidFill>
                  <a:cs typeface="+mn-cs"/>
                </a:rPr>
                <a:t>Incident</a:t>
              </a:r>
            </a:p>
            <a:p>
              <a:pPr algn="ctr">
                <a:lnSpc>
                  <a:spcPct val="85000"/>
                </a:lnSpc>
                <a:defRPr/>
              </a:pPr>
              <a:r>
                <a:rPr lang="en-US" sz="1200" b="1" dirty="0">
                  <a:solidFill>
                    <a:srgbClr val="FFFFFF"/>
                  </a:solidFill>
                  <a:cs typeface="+mn-cs"/>
                </a:rPr>
                <a:t>Commander</a:t>
              </a:r>
            </a:p>
          </p:txBody>
        </p:sp>
        <p:sp>
          <p:nvSpPr>
            <p:cNvPr id="333833" name="AutoShape 9"/>
            <p:cNvSpPr>
              <a:spLocks noChangeArrowheads="1"/>
            </p:cNvSpPr>
            <p:nvPr/>
          </p:nvSpPr>
          <p:spPr bwMode="auto">
            <a:xfrm>
              <a:off x="4197" y="1344"/>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Public Information</a:t>
              </a:r>
            </a:p>
            <a:p>
              <a:pPr algn="ctr">
                <a:lnSpc>
                  <a:spcPct val="85000"/>
                </a:lnSpc>
                <a:defRPr/>
              </a:pPr>
              <a:r>
                <a:rPr lang="en-US" sz="1200" b="1" dirty="0">
                  <a:solidFill>
                    <a:srgbClr val="1D3B59"/>
                  </a:solidFill>
                  <a:cs typeface="+mn-cs"/>
                </a:rPr>
                <a:t>Officer</a:t>
              </a:r>
            </a:p>
          </p:txBody>
        </p:sp>
        <p:sp>
          <p:nvSpPr>
            <p:cNvPr id="333834" name="AutoShape 10"/>
            <p:cNvSpPr>
              <a:spLocks noChangeArrowheads="1"/>
            </p:cNvSpPr>
            <p:nvPr/>
          </p:nvSpPr>
          <p:spPr bwMode="auto">
            <a:xfrm>
              <a:off x="2901" y="1536"/>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Safety</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3835" name="AutoShape 11"/>
            <p:cNvSpPr>
              <a:spLocks noChangeArrowheads="1"/>
            </p:cNvSpPr>
            <p:nvPr/>
          </p:nvSpPr>
          <p:spPr bwMode="auto">
            <a:xfrm>
              <a:off x="4197" y="1728"/>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Liaison</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3836" name="AutoShape 12"/>
            <p:cNvSpPr>
              <a:spLocks noChangeArrowheads="1"/>
            </p:cNvSpPr>
            <p:nvPr/>
          </p:nvSpPr>
          <p:spPr bwMode="auto">
            <a:xfrm>
              <a:off x="3573" y="2256"/>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Search</a:t>
              </a:r>
            </a:p>
            <a:p>
              <a:pPr algn="ctr">
                <a:lnSpc>
                  <a:spcPct val="85000"/>
                </a:lnSpc>
                <a:defRPr/>
              </a:pPr>
              <a:r>
                <a:rPr lang="en-US" sz="1200" b="1" dirty="0">
                  <a:solidFill>
                    <a:srgbClr val="1D3B59"/>
                  </a:solidFill>
                  <a:cs typeface="+mn-cs"/>
                </a:rPr>
                <a:t>Group</a:t>
              </a:r>
              <a:endParaRPr lang="en-US" sz="1200" b="1" dirty="0">
                <a:solidFill>
                  <a:srgbClr val="FFFFFF"/>
                </a:solidFill>
                <a:cs typeface="+mn-cs"/>
              </a:endParaRPr>
            </a:p>
          </p:txBody>
        </p:sp>
        <p:sp>
          <p:nvSpPr>
            <p:cNvPr id="333837" name="AutoShape 13"/>
            <p:cNvSpPr>
              <a:spLocks noChangeArrowheads="1"/>
            </p:cNvSpPr>
            <p:nvPr/>
          </p:nvSpPr>
          <p:spPr bwMode="auto">
            <a:xfrm>
              <a:off x="2544" y="2256"/>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a:solidFill>
                    <a:srgbClr val="1D3B59"/>
                  </a:solidFill>
                </a:rPr>
                <a:t>EMS</a:t>
              </a:r>
              <a:br>
                <a:rPr lang="en-US" sz="1200" b="1">
                  <a:solidFill>
                    <a:srgbClr val="1D3B59"/>
                  </a:solidFill>
                </a:rPr>
              </a:br>
              <a:r>
                <a:rPr lang="en-US" sz="1200" b="1">
                  <a:solidFill>
                    <a:srgbClr val="1D3B59"/>
                  </a:solidFill>
                </a:rPr>
                <a:t>Group</a:t>
              </a:r>
              <a:endParaRPr lang="en-US" sz="1200" b="1">
                <a:solidFill>
                  <a:srgbClr val="FFFFFF"/>
                </a:solidFill>
              </a:endParaRPr>
            </a:p>
          </p:txBody>
        </p:sp>
        <p:sp>
          <p:nvSpPr>
            <p:cNvPr id="333838" name="AutoShape 14"/>
            <p:cNvSpPr>
              <a:spLocks noChangeArrowheads="1"/>
            </p:cNvSpPr>
            <p:nvPr/>
          </p:nvSpPr>
          <p:spPr bwMode="auto">
            <a:xfrm>
              <a:off x="4608" y="2256"/>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Investigation</a:t>
              </a:r>
            </a:p>
            <a:p>
              <a:pPr algn="ctr">
                <a:lnSpc>
                  <a:spcPct val="85000"/>
                </a:lnSpc>
                <a:defRPr/>
              </a:pPr>
              <a:r>
                <a:rPr lang="en-US" sz="1200" b="1" dirty="0">
                  <a:solidFill>
                    <a:srgbClr val="1D3B59"/>
                  </a:solidFill>
                  <a:cs typeface="+mn-cs"/>
                </a:rPr>
                <a:t>Group</a:t>
              </a:r>
              <a:endParaRPr lang="en-US" sz="1200" b="1" dirty="0">
                <a:solidFill>
                  <a:srgbClr val="FFFFFF"/>
                </a:solidFill>
                <a:cs typeface="+mn-cs"/>
              </a:endParaRPr>
            </a:p>
          </p:txBody>
        </p:sp>
      </p:grpSp>
      <p:sp>
        <p:nvSpPr>
          <p:cNvPr id="333839" name="Text Box 15"/>
          <p:cNvSpPr txBox="1">
            <a:spLocks noChangeArrowheads="1"/>
          </p:cNvSpPr>
          <p:nvPr/>
        </p:nvSpPr>
        <p:spPr bwMode="auto">
          <a:xfrm>
            <a:off x="1684338" y="4316413"/>
            <a:ext cx="3268662" cy="9239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b="1" dirty="0">
                <a:solidFill>
                  <a:schemeClr val="bg1"/>
                </a:solidFill>
              </a:rPr>
              <a:t>Initially, the Incident Commander manages the General Staff resources.</a:t>
            </a:r>
          </a:p>
        </p:txBody>
      </p:sp>
      <p:sp>
        <p:nvSpPr>
          <p:cNvPr id="333840" name="Line 16"/>
          <p:cNvSpPr>
            <a:spLocks noChangeShapeType="1"/>
          </p:cNvSpPr>
          <p:nvPr/>
        </p:nvSpPr>
        <p:spPr bwMode="auto">
          <a:xfrm flipV="1">
            <a:off x="2438400" y="3886200"/>
            <a:ext cx="1371600" cy="430213"/>
          </a:xfrm>
          <a:prstGeom prst="line">
            <a:avLst/>
          </a:prstGeom>
          <a:noFill/>
          <a:ln w="28575">
            <a:solidFill>
              <a:schemeClr val="accent6"/>
            </a:solidFill>
            <a:round/>
            <a:headEnd/>
            <a:tailEnd type="triangle" w="med" len="med"/>
          </a:ln>
          <a:effectLst/>
        </p:spPr>
        <p:txBody>
          <a:bodyPr wrap="none" anchor="ctr"/>
          <a:lstStyle/>
          <a:p>
            <a:pPr>
              <a:defRPr/>
            </a:pPr>
            <a:endParaRPr lang="en-US" sz="2600" dirty="0">
              <a:solidFill>
                <a:srgbClr val="000000"/>
              </a:solidFill>
              <a:latin typeface="Tahoma" pitchFamily="34" charset="0"/>
              <a:cs typeface="+mn-cs"/>
            </a:endParaRPr>
          </a:p>
        </p:txBody>
      </p:sp>
    </p:spTree>
    <p:extLst>
      <p:ext uri="{BB962C8B-B14F-4D97-AF65-F5344CB8AC3E}">
        <p14:creationId xmlns:p14="http://schemas.microsoft.com/office/powerpoint/2010/main" val="3645696532"/>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spect="1" noChangeArrowheads="1"/>
          </p:cNvSpPr>
          <p:nvPr>
            <p:ph type="title"/>
          </p:nvPr>
        </p:nvSpPr>
        <p:spPr/>
        <p:txBody>
          <a:bodyPr>
            <a:normAutofit fontScale="90000"/>
          </a:bodyPr>
          <a:lstStyle/>
          <a:p>
            <a:pPr eaLnBrk="1" hangingPunct="1"/>
            <a:r>
              <a:rPr lang="en-US" smtClean="0"/>
              <a:t>Example:  Expanding Incident (2 of 3)</a:t>
            </a:r>
          </a:p>
        </p:txBody>
      </p:sp>
      <p:sp>
        <p:nvSpPr>
          <p:cNvPr id="58371" name="Rectangle 3"/>
          <p:cNvSpPr>
            <a:spLocks noGrp="1" noChangeArrowheads="1"/>
          </p:cNvSpPr>
          <p:nvPr>
            <p:ph idx="1"/>
          </p:nvPr>
        </p:nvSpPr>
        <p:spPr>
          <a:xfrm>
            <a:off x="457200" y="1066800"/>
            <a:ext cx="3886200" cy="2209800"/>
          </a:xfrm>
        </p:spPr>
        <p:txBody>
          <a:bodyPr/>
          <a:lstStyle/>
          <a:p>
            <a:pPr eaLnBrk="1" hangingPunct="1"/>
            <a:r>
              <a:rPr lang="en-US" sz="2200" u="sng" smtClean="0"/>
              <a:t>Scenario</a:t>
            </a:r>
            <a:r>
              <a:rPr lang="en-US" sz="2200" smtClean="0"/>
              <a:t>:  As additional resource personnel arrive, the Incident Commander assigns an Operations Section Chief to maintain span of control.</a:t>
            </a:r>
          </a:p>
        </p:txBody>
      </p:sp>
      <p:grpSp>
        <p:nvGrpSpPr>
          <p:cNvPr id="58372" name="Group 24" descr="An organization chart.  Incident Commander connects below to the Public Information Officer, Safety Officer, and Liaison Officer.  The Incident Commander also connects to the Operations Section, which connects to the Staging Area, and below that to the EMS Group, Search Group, and Investigation Group.  The Search Group connects below to the Canine Strike Team and Volunteer Searchers."/>
          <p:cNvGrpSpPr>
            <a:grpSpLocks/>
          </p:cNvGrpSpPr>
          <p:nvPr/>
        </p:nvGrpSpPr>
        <p:grpSpPr bwMode="auto">
          <a:xfrm>
            <a:off x="4384675" y="1039813"/>
            <a:ext cx="4191000" cy="4572000"/>
            <a:chOff x="2762" y="655"/>
            <a:chExt cx="2640" cy="2880"/>
          </a:xfrm>
        </p:grpSpPr>
        <p:sp>
          <p:nvSpPr>
            <p:cNvPr id="334852" name="Line 4"/>
            <p:cNvSpPr>
              <a:spLocks noChangeShapeType="1"/>
            </p:cNvSpPr>
            <p:nvPr/>
          </p:nvSpPr>
          <p:spPr bwMode="auto">
            <a:xfrm flipV="1">
              <a:off x="4095" y="943"/>
              <a:ext cx="0" cy="120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cxnSp>
          <p:nvCxnSpPr>
            <p:cNvPr id="334854" name="AutoShape 6"/>
            <p:cNvCxnSpPr>
              <a:cxnSpLocks noChangeShapeType="1"/>
            </p:cNvCxnSpPr>
            <p:nvPr/>
          </p:nvCxnSpPr>
          <p:spPr bwMode="auto">
            <a:xfrm rot="10800000" flipH="1">
              <a:off x="4322" y="1226"/>
              <a:ext cx="1" cy="384"/>
            </a:xfrm>
            <a:prstGeom prst="bentConnector3">
              <a:avLst>
                <a:gd name="adj1" fmla="val -14400000"/>
              </a:avLst>
            </a:prstGeom>
            <a:noFill/>
            <a:ln w="22225">
              <a:solidFill>
                <a:schemeClr val="accent6"/>
              </a:solidFill>
              <a:miter lim="800000"/>
              <a:headEnd/>
              <a:tailEnd/>
            </a:ln>
            <a:effectLst/>
          </p:spPr>
        </p:cxnSp>
        <p:sp>
          <p:nvSpPr>
            <p:cNvPr id="334855" name="Line 7"/>
            <p:cNvSpPr>
              <a:spLocks noChangeShapeType="1"/>
            </p:cNvSpPr>
            <p:nvPr/>
          </p:nvSpPr>
          <p:spPr bwMode="auto">
            <a:xfrm flipH="1">
              <a:off x="3895" y="1423"/>
              <a:ext cx="288"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34856" name="AutoShape 8" descr="Incident Org chart showing Incident Commander on top level.  Safety Officer, Public Information Officer, and Liaison Officer on the 2nd level.  Third level contains the addition of the Operations Section."/>
            <p:cNvSpPr>
              <a:spLocks noChangeArrowheads="1"/>
            </p:cNvSpPr>
            <p:nvPr/>
          </p:nvSpPr>
          <p:spPr bwMode="gray">
            <a:xfrm>
              <a:off x="3615" y="655"/>
              <a:ext cx="981" cy="336"/>
            </a:xfrm>
            <a:prstGeom prst="cube">
              <a:avLst>
                <a:gd name="adj" fmla="val 11310"/>
              </a:avLst>
            </a:prstGeom>
            <a:solidFill>
              <a:srgbClr val="1D3B59"/>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FFFFFF"/>
                  </a:solidFill>
                  <a:cs typeface="+mn-cs"/>
                </a:rPr>
                <a:t>Incident</a:t>
              </a:r>
            </a:p>
            <a:p>
              <a:pPr algn="ctr">
                <a:lnSpc>
                  <a:spcPct val="85000"/>
                </a:lnSpc>
                <a:defRPr/>
              </a:pPr>
              <a:r>
                <a:rPr lang="en-US" sz="1200" b="1" dirty="0">
                  <a:solidFill>
                    <a:srgbClr val="FFFFFF"/>
                  </a:solidFill>
                  <a:cs typeface="+mn-cs"/>
                </a:rPr>
                <a:t>Commander</a:t>
              </a:r>
            </a:p>
          </p:txBody>
        </p:sp>
        <p:sp>
          <p:nvSpPr>
            <p:cNvPr id="334857" name="AutoShape 9"/>
            <p:cNvSpPr>
              <a:spLocks noChangeArrowheads="1"/>
            </p:cNvSpPr>
            <p:nvPr/>
          </p:nvSpPr>
          <p:spPr bwMode="auto">
            <a:xfrm>
              <a:off x="4239" y="1039"/>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Public Information</a:t>
              </a:r>
            </a:p>
            <a:p>
              <a:pPr algn="ctr">
                <a:lnSpc>
                  <a:spcPct val="85000"/>
                </a:lnSpc>
                <a:defRPr/>
              </a:pPr>
              <a:r>
                <a:rPr lang="en-US" sz="1200" b="1" dirty="0">
                  <a:solidFill>
                    <a:srgbClr val="1D3B59"/>
                  </a:solidFill>
                  <a:cs typeface="+mn-cs"/>
                </a:rPr>
                <a:t>Officer</a:t>
              </a:r>
            </a:p>
          </p:txBody>
        </p:sp>
        <p:sp>
          <p:nvSpPr>
            <p:cNvPr id="334858" name="AutoShape 10"/>
            <p:cNvSpPr>
              <a:spLocks noChangeArrowheads="1"/>
            </p:cNvSpPr>
            <p:nvPr/>
          </p:nvSpPr>
          <p:spPr bwMode="auto">
            <a:xfrm>
              <a:off x="2943" y="1231"/>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Safety</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4859" name="AutoShape 11"/>
            <p:cNvSpPr>
              <a:spLocks noChangeArrowheads="1"/>
            </p:cNvSpPr>
            <p:nvPr/>
          </p:nvSpPr>
          <p:spPr bwMode="auto">
            <a:xfrm>
              <a:off x="4239" y="1423"/>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Liaison</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4863" name="Line 15"/>
            <p:cNvSpPr>
              <a:spLocks noChangeShapeType="1"/>
            </p:cNvSpPr>
            <p:nvPr/>
          </p:nvSpPr>
          <p:spPr bwMode="auto">
            <a:xfrm flipV="1">
              <a:off x="4085" y="1957"/>
              <a:ext cx="0" cy="1182"/>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cxnSp>
          <p:nvCxnSpPr>
            <p:cNvPr id="334864" name="AutoShape 16"/>
            <p:cNvCxnSpPr>
              <a:cxnSpLocks noChangeShapeType="1"/>
            </p:cNvCxnSpPr>
            <p:nvPr/>
          </p:nvCxnSpPr>
          <p:spPr bwMode="auto">
            <a:xfrm rot="16200000">
              <a:off x="4069" y="2819"/>
              <a:ext cx="38" cy="950"/>
            </a:xfrm>
            <a:prstGeom prst="bentConnector3">
              <a:avLst>
                <a:gd name="adj1" fmla="val 478949"/>
              </a:avLst>
            </a:prstGeom>
            <a:noFill/>
            <a:ln w="22225">
              <a:solidFill>
                <a:schemeClr val="accent6"/>
              </a:solidFill>
              <a:miter lim="800000"/>
              <a:headEnd/>
              <a:tailEnd/>
            </a:ln>
            <a:effectLst/>
          </p:spPr>
        </p:cxnSp>
        <p:cxnSp>
          <p:nvCxnSpPr>
            <p:cNvPr id="334865" name="AutoShape 17"/>
            <p:cNvCxnSpPr>
              <a:cxnSpLocks noChangeShapeType="1"/>
            </p:cNvCxnSpPr>
            <p:nvPr/>
          </p:nvCxnSpPr>
          <p:spPr bwMode="auto">
            <a:xfrm rot="5400000" flipV="1">
              <a:off x="4101" y="1896"/>
              <a:ext cx="1" cy="1800"/>
            </a:xfrm>
            <a:prstGeom prst="bentConnector3">
              <a:avLst>
                <a:gd name="adj1" fmla="val -14400000"/>
              </a:avLst>
            </a:prstGeom>
            <a:noFill/>
            <a:ln w="22225">
              <a:solidFill>
                <a:schemeClr val="accent6"/>
              </a:solidFill>
              <a:miter lim="800000"/>
              <a:headEnd/>
              <a:tailEnd/>
            </a:ln>
            <a:effectLst/>
          </p:spPr>
        </p:cxnSp>
        <p:sp>
          <p:nvSpPr>
            <p:cNvPr id="334866" name="Line 18"/>
            <p:cNvSpPr>
              <a:spLocks noChangeShapeType="1"/>
            </p:cNvSpPr>
            <p:nvPr/>
          </p:nvSpPr>
          <p:spPr bwMode="auto">
            <a:xfrm>
              <a:off x="3710" y="2425"/>
              <a:ext cx="384" cy="0"/>
            </a:xfrm>
            <a:prstGeom prst="line">
              <a:avLst/>
            </a:prstGeom>
            <a:noFill/>
            <a:ln w="22225">
              <a:solidFill>
                <a:schemeClr val="accent6"/>
              </a:solidFill>
              <a:round/>
              <a:headEnd/>
              <a:tailEnd/>
            </a:ln>
            <a:effectLst/>
          </p:spPr>
          <p:txBody>
            <a:bodyPr wrap="none" anchor="ctr"/>
            <a:lstStyle/>
            <a:p>
              <a:pPr>
                <a:defRPr/>
              </a:pPr>
              <a:endParaRPr lang="en-US" sz="2600" dirty="0">
                <a:solidFill>
                  <a:srgbClr val="000000"/>
                </a:solidFill>
                <a:latin typeface="Tahoma" pitchFamily="34" charset="0"/>
                <a:cs typeface="+mn-cs"/>
              </a:endParaRPr>
            </a:p>
          </p:txBody>
        </p:sp>
        <p:sp>
          <p:nvSpPr>
            <p:cNvPr id="334867" name="AutoShape 19"/>
            <p:cNvSpPr>
              <a:spLocks noChangeArrowheads="1"/>
            </p:cNvSpPr>
            <p:nvPr/>
          </p:nvSpPr>
          <p:spPr bwMode="auto">
            <a:xfrm>
              <a:off x="3122" y="2239"/>
              <a:ext cx="789"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Staging </a:t>
              </a:r>
              <a:br>
                <a:rPr lang="en-US" sz="1200" b="1" dirty="0">
                  <a:solidFill>
                    <a:srgbClr val="1D3B59"/>
                  </a:solidFill>
                  <a:cs typeface="+mn-cs"/>
                </a:rPr>
              </a:br>
              <a:r>
                <a:rPr lang="en-US" sz="1200" b="1" dirty="0">
                  <a:solidFill>
                    <a:srgbClr val="1D3B59"/>
                  </a:solidFill>
                  <a:cs typeface="+mn-cs"/>
                </a:rPr>
                <a:t>Area</a:t>
              </a:r>
            </a:p>
          </p:txBody>
        </p:sp>
        <p:sp>
          <p:nvSpPr>
            <p:cNvPr id="334868" name="AutoShape 20" descr="Org Incident Management chart showing 3rd  level: Operations Section."/>
            <p:cNvSpPr>
              <a:spLocks noChangeArrowheads="1"/>
            </p:cNvSpPr>
            <p:nvPr/>
          </p:nvSpPr>
          <p:spPr bwMode="auto">
            <a:xfrm>
              <a:off x="3602" y="1855"/>
              <a:ext cx="981"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Operations</a:t>
              </a:r>
            </a:p>
            <a:p>
              <a:pPr algn="ctr">
                <a:lnSpc>
                  <a:spcPct val="85000"/>
                </a:lnSpc>
                <a:defRPr/>
              </a:pPr>
              <a:r>
                <a:rPr lang="en-US" sz="1200" b="1" dirty="0">
                  <a:solidFill>
                    <a:srgbClr val="1D3B59"/>
                  </a:solidFill>
                  <a:cs typeface="+mn-cs"/>
                </a:rPr>
                <a:t>Section</a:t>
              </a:r>
              <a:endParaRPr lang="en-US" sz="1200" b="1" dirty="0">
                <a:solidFill>
                  <a:srgbClr val="FFFFFF"/>
                </a:solidFill>
                <a:cs typeface="+mn-cs"/>
              </a:endParaRPr>
            </a:p>
          </p:txBody>
        </p:sp>
        <p:sp>
          <p:nvSpPr>
            <p:cNvPr id="334869" name="AutoShape 21" descr="Incident Management Org chart, 5th level Search Group.  Under Search Group is Canine Strike Team and Volunteer Searchers."/>
            <p:cNvSpPr>
              <a:spLocks noChangeArrowheads="1"/>
            </p:cNvSpPr>
            <p:nvPr/>
          </p:nvSpPr>
          <p:spPr bwMode="auto">
            <a:xfrm>
              <a:off x="3668" y="2719"/>
              <a:ext cx="840"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Search</a:t>
              </a:r>
            </a:p>
            <a:p>
              <a:pPr algn="ctr">
                <a:lnSpc>
                  <a:spcPct val="85000"/>
                </a:lnSpc>
                <a:defRPr/>
              </a:pPr>
              <a:r>
                <a:rPr lang="en-US" sz="1200" b="1" dirty="0">
                  <a:solidFill>
                    <a:srgbClr val="1D3B59"/>
                  </a:solidFill>
                  <a:cs typeface="+mn-cs"/>
                </a:rPr>
                <a:t>Group</a:t>
              </a:r>
              <a:endParaRPr lang="en-US" sz="1200" b="1" dirty="0">
                <a:solidFill>
                  <a:srgbClr val="FFFFFF"/>
                </a:solidFill>
                <a:cs typeface="+mn-cs"/>
              </a:endParaRPr>
            </a:p>
          </p:txBody>
        </p:sp>
        <p:sp>
          <p:nvSpPr>
            <p:cNvPr id="334870" name="AutoShape 22"/>
            <p:cNvSpPr>
              <a:spLocks noChangeArrowheads="1"/>
            </p:cNvSpPr>
            <p:nvPr/>
          </p:nvSpPr>
          <p:spPr bwMode="auto">
            <a:xfrm>
              <a:off x="2762" y="2719"/>
              <a:ext cx="840"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EMS</a:t>
              </a:r>
            </a:p>
            <a:p>
              <a:pPr algn="ctr">
                <a:lnSpc>
                  <a:spcPct val="85000"/>
                </a:lnSpc>
                <a:defRPr/>
              </a:pPr>
              <a:r>
                <a:rPr lang="en-US" sz="1200" b="1" dirty="0">
                  <a:solidFill>
                    <a:srgbClr val="1D3B59"/>
                  </a:solidFill>
                  <a:cs typeface="+mn-cs"/>
                </a:rPr>
                <a:t>Group</a:t>
              </a:r>
              <a:endParaRPr lang="en-US" sz="1200" b="1" dirty="0">
                <a:solidFill>
                  <a:srgbClr val="FFFFFF"/>
                </a:solidFill>
                <a:cs typeface="+mn-cs"/>
              </a:endParaRPr>
            </a:p>
          </p:txBody>
        </p:sp>
        <p:sp>
          <p:nvSpPr>
            <p:cNvPr id="334871" name="AutoShape 23"/>
            <p:cNvSpPr>
              <a:spLocks noChangeArrowheads="1"/>
            </p:cNvSpPr>
            <p:nvPr/>
          </p:nvSpPr>
          <p:spPr bwMode="auto">
            <a:xfrm>
              <a:off x="4562" y="2719"/>
              <a:ext cx="840"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Investigation</a:t>
              </a:r>
            </a:p>
            <a:p>
              <a:pPr algn="ctr">
                <a:lnSpc>
                  <a:spcPct val="85000"/>
                </a:lnSpc>
                <a:defRPr/>
              </a:pPr>
              <a:r>
                <a:rPr lang="en-US" sz="1200" b="1" dirty="0">
                  <a:solidFill>
                    <a:srgbClr val="1D3B59"/>
                  </a:solidFill>
                  <a:cs typeface="+mn-cs"/>
                </a:rPr>
                <a:t>Group</a:t>
              </a:r>
              <a:endParaRPr lang="en-US" sz="1200" b="1" dirty="0">
                <a:solidFill>
                  <a:srgbClr val="FFFFFF"/>
                </a:solidFill>
                <a:cs typeface="+mn-cs"/>
              </a:endParaRPr>
            </a:p>
          </p:txBody>
        </p:sp>
        <p:sp>
          <p:nvSpPr>
            <p:cNvPr id="334872" name="AutoShape 24"/>
            <p:cNvSpPr>
              <a:spLocks noChangeArrowheads="1"/>
            </p:cNvSpPr>
            <p:nvPr/>
          </p:nvSpPr>
          <p:spPr bwMode="auto">
            <a:xfrm>
              <a:off x="3212" y="3199"/>
              <a:ext cx="840"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Canine </a:t>
              </a:r>
              <a:br>
                <a:rPr lang="en-US" sz="1200" b="1" dirty="0">
                  <a:solidFill>
                    <a:srgbClr val="1D3B59"/>
                  </a:solidFill>
                  <a:cs typeface="+mn-cs"/>
                </a:rPr>
              </a:br>
              <a:r>
                <a:rPr lang="en-US" sz="1200" b="1" dirty="0">
                  <a:solidFill>
                    <a:srgbClr val="1D3B59"/>
                  </a:solidFill>
                  <a:cs typeface="+mn-cs"/>
                </a:rPr>
                <a:t>Strike Team</a:t>
              </a:r>
            </a:p>
          </p:txBody>
        </p:sp>
        <p:sp>
          <p:nvSpPr>
            <p:cNvPr id="334873" name="AutoShape 25"/>
            <p:cNvSpPr>
              <a:spLocks noChangeArrowheads="1"/>
            </p:cNvSpPr>
            <p:nvPr/>
          </p:nvSpPr>
          <p:spPr bwMode="auto">
            <a:xfrm>
              <a:off x="4124" y="3199"/>
              <a:ext cx="840" cy="336"/>
            </a:xfrm>
            <a:prstGeom prst="cube">
              <a:avLst>
                <a:gd name="adj" fmla="val 11310"/>
              </a:avLst>
            </a:prstGeom>
            <a:solidFill>
              <a:schemeClr val="bg1"/>
            </a:solidFill>
            <a:ln w="9525">
              <a:solidFill>
                <a:schemeClr val="accent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Volunteer</a:t>
              </a:r>
            </a:p>
            <a:p>
              <a:pPr algn="ctr">
                <a:lnSpc>
                  <a:spcPct val="85000"/>
                </a:lnSpc>
                <a:defRPr/>
              </a:pPr>
              <a:r>
                <a:rPr lang="en-US" sz="1200" b="1" dirty="0">
                  <a:solidFill>
                    <a:srgbClr val="1D3B59"/>
                  </a:solidFill>
                  <a:cs typeface="+mn-cs"/>
                </a:rPr>
                <a:t>Searchers</a:t>
              </a:r>
              <a:endParaRPr lang="en-US" sz="1200" b="1" dirty="0">
                <a:solidFill>
                  <a:srgbClr val="FFFFFF"/>
                </a:solidFill>
                <a:cs typeface="+mn-cs"/>
              </a:endParaRPr>
            </a:p>
          </p:txBody>
        </p:sp>
      </p:grpSp>
      <p:sp>
        <p:nvSpPr>
          <p:cNvPr id="334874" name="Text Box 26"/>
          <p:cNvSpPr txBox="1">
            <a:spLocks noChangeArrowheads="1"/>
          </p:cNvSpPr>
          <p:nvPr/>
        </p:nvSpPr>
        <p:spPr bwMode="auto">
          <a:xfrm>
            <a:off x="533400" y="4103688"/>
            <a:ext cx="3268663" cy="92551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b="1" dirty="0">
                <a:solidFill>
                  <a:srgbClr val="FFFFFF"/>
                </a:solidFill>
              </a:rPr>
              <a:t>As the incident expands, an Operations Section Chief is assigned.</a:t>
            </a:r>
          </a:p>
        </p:txBody>
      </p:sp>
    </p:spTree>
    <p:extLst>
      <p:ext uri="{BB962C8B-B14F-4D97-AF65-F5344CB8AC3E}">
        <p14:creationId xmlns:p14="http://schemas.microsoft.com/office/powerpoint/2010/main" val="825075642"/>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spect="1" noChangeArrowheads="1"/>
          </p:cNvSpPr>
          <p:nvPr>
            <p:ph type="title"/>
          </p:nvPr>
        </p:nvSpPr>
        <p:spPr/>
        <p:txBody>
          <a:bodyPr>
            <a:normAutofit fontScale="90000"/>
          </a:bodyPr>
          <a:lstStyle/>
          <a:p>
            <a:pPr eaLnBrk="1" hangingPunct="1"/>
            <a:r>
              <a:rPr lang="en-US" smtClean="0"/>
              <a:t>Example:  Expanding Incident (3 of 3)</a:t>
            </a:r>
          </a:p>
        </p:txBody>
      </p:sp>
      <p:sp>
        <p:nvSpPr>
          <p:cNvPr id="59395" name="Rectangle 3"/>
          <p:cNvSpPr>
            <a:spLocks noGrp="1" noChangeArrowheads="1"/>
          </p:cNvSpPr>
          <p:nvPr>
            <p:ph idx="1"/>
          </p:nvPr>
        </p:nvSpPr>
        <p:spPr>
          <a:xfrm>
            <a:off x="457200" y="1066800"/>
            <a:ext cx="3657600" cy="4525963"/>
          </a:xfrm>
        </p:spPr>
        <p:txBody>
          <a:bodyPr/>
          <a:lstStyle/>
          <a:p>
            <a:pPr eaLnBrk="1" hangingPunct="1"/>
            <a:r>
              <a:rPr lang="en-US" sz="2200" u="sng" smtClean="0"/>
              <a:t>Scenario</a:t>
            </a:r>
            <a:r>
              <a:rPr lang="en-US" sz="2200" smtClean="0"/>
              <a:t>:  With hundreds of responders and volunteers arriving, there is a need for on-scene support of the planning and logistics functions. </a:t>
            </a:r>
            <a:br>
              <a:rPr lang="en-US" sz="2200" smtClean="0"/>
            </a:br>
            <a:r>
              <a:rPr lang="en-US" sz="2200" smtClean="0"/>
              <a:t/>
            </a:r>
            <a:br>
              <a:rPr lang="en-US" sz="2200" smtClean="0"/>
            </a:br>
            <a:r>
              <a:rPr lang="en-US" sz="2200" smtClean="0"/>
              <a:t>The Incident Commander adds a Planning Section Chief and Logistics Section Chief.  </a:t>
            </a:r>
            <a:br>
              <a:rPr lang="en-US" sz="2200" smtClean="0"/>
            </a:br>
            <a:endParaRPr lang="en-US" sz="2200" smtClean="0"/>
          </a:p>
        </p:txBody>
      </p:sp>
      <p:grpSp>
        <p:nvGrpSpPr>
          <p:cNvPr id="59396" name="Group 19" descr="An organization chart.  Incident Commander connects below to the Public Information Officer, Safety Officer, and Liaison Officer.  The Incident Commander also connects  below to the Operations Section, Planning Section, and Logistics Section."/>
          <p:cNvGrpSpPr>
            <a:grpSpLocks/>
          </p:cNvGrpSpPr>
          <p:nvPr/>
        </p:nvGrpSpPr>
        <p:grpSpPr bwMode="auto">
          <a:xfrm>
            <a:off x="4572000" y="1143000"/>
            <a:ext cx="4419600" cy="3606800"/>
            <a:chOff x="2880" y="720"/>
            <a:chExt cx="2784" cy="2272"/>
          </a:xfrm>
        </p:grpSpPr>
        <p:sp>
          <p:nvSpPr>
            <p:cNvPr id="59397" name="Line 4"/>
            <p:cNvSpPr>
              <a:spLocks noChangeShapeType="1"/>
            </p:cNvSpPr>
            <p:nvPr/>
          </p:nvSpPr>
          <p:spPr bwMode="auto">
            <a:xfrm flipV="1">
              <a:off x="4253" y="1008"/>
              <a:ext cx="0" cy="1008"/>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cxnSp>
          <p:nvCxnSpPr>
            <p:cNvPr id="59398" name="AutoShape 5"/>
            <p:cNvCxnSpPr>
              <a:cxnSpLocks noChangeShapeType="1"/>
            </p:cNvCxnSpPr>
            <p:nvPr/>
          </p:nvCxnSpPr>
          <p:spPr bwMode="auto">
            <a:xfrm rot="10800000" flipH="1">
              <a:off x="4480" y="1291"/>
              <a:ext cx="1" cy="384"/>
            </a:xfrm>
            <a:prstGeom prst="bentConnector3">
              <a:avLst>
                <a:gd name="adj1" fmla="val -14400005"/>
              </a:avLst>
            </a:prstGeom>
            <a:noFill/>
            <a:ln w="22225">
              <a:solidFill>
                <a:srgbClr val="002060"/>
              </a:solidFill>
              <a:miter lim="800000"/>
              <a:headEnd/>
              <a:tailEnd/>
            </a:ln>
            <a:extLst>
              <a:ext uri="{909E8E84-426E-40DD-AFC4-6F175D3DCCD1}">
                <a14:hiddenFill xmlns:a14="http://schemas.microsoft.com/office/drawing/2010/main">
                  <a:noFill/>
                </a14:hiddenFill>
              </a:ext>
            </a:extLst>
          </p:spPr>
        </p:cxnSp>
        <p:sp>
          <p:nvSpPr>
            <p:cNvPr id="59399" name="Line 6"/>
            <p:cNvSpPr>
              <a:spLocks noChangeShapeType="1"/>
            </p:cNvSpPr>
            <p:nvPr/>
          </p:nvSpPr>
          <p:spPr bwMode="auto">
            <a:xfrm flipH="1">
              <a:off x="4053" y="1488"/>
              <a:ext cx="288"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5879" name="AutoShape 7" descr="Incident org chart with Incident Commander at top level; Safety Officer, Public Information Officer and Liaison Officer at 2nd level; and Operations Section, Planning Section and Logistics Section on the 3rd level."/>
            <p:cNvSpPr>
              <a:spLocks noChangeArrowheads="1"/>
            </p:cNvSpPr>
            <p:nvPr/>
          </p:nvSpPr>
          <p:spPr bwMode="gray">
            <a:xfrm>
              <a:off x="3773" y="720"/>
              <a:ext cx="981" cy="336"/>
            </a:xfrm>
            <a:prstGeom prst="cube">
              <a:avLst>
                <a:gd name="adj" fmla="val 11310"/>
              </a:avLst>
            </a:prstGeom>
            <a:solidFill>
              <a:srgbClr val="1D3B59"/>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FFFFFF"/>
                  </a:solidFill>
                  <a:cs typeface="+mn-cs"/>
                </a:rPr>
                <a:t>Incident</a:t>
              </a:r>
            </a:p>
            <a:p>
              <a:pPr algn="ctr">
                <a:lnSpc>
                  <a:spcPct val="85000"/>
                </a:lnSpc>
                <a:defRPr/>
              </a:pPr>
              <a:r>
                <a:rPr lang="en-US" sz="1200" b="1" dirty="0">
                  <a:solidFill>
                    <a:srgbClr val="FFFFFF"/>
                  </a:solidFill>
                  <a:cs typeface="+mn-cs"/>
                </a:rPr>
                <a:t>Commander</a:t>
              </a:r>
            </a:p>
          </p:txBody>
        </p:sp>
        <p:sp>
          <p:nvSpPr>
            <p:cNvPr id="335880" name="AutoShape 8"/>
            <p:cNvSpPr>
              <a:spLocks noChangeArrowheads="1"/>
            </p:cNvSpPr>
            <p:nvPr/>
          </p:nvSpPr>
          <p:spPr bwMode="auto">
            <a:xfrm>
              <a:off x="4397" y="1104"/>
              <a:ext cx="981"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Public Information</a:t>
              </a:r>
            </a:p>
            <a:p>
              <a:pPr algn="ctr">
                <a:lnSpc>
                  <a:spcPct val="85000"/>
                </a:lnSpc>
                <a:defRPr/>
              </a:pPr>
              <a:r>
                <a:rPr lang="en-US" sz="1200" b="1" dirty="0">
                  <a:solidFill>
                    <a:srgbClr val="1D3B59"/>
                  </a:solidFill>
                  <a:cs typeface="+mn-cs"/>
                </a:rPr>
                <a:t>Officer</a:t>
              </a:r>
            </a:p>
          </p:txBody>
        </p:sp>
        <p:sp>
          <p:nvSpPr>
            <p:cNvPr id="335881" name="AutoShape 9"/>
            <p:cNvSpPr>
              <a:spLocks noChangeArrowheads="1"/>
            </p:cNvSpPr>
            <p:nvPr/>
          </p:nvSpPr>
          <p:spPr bwMode="auto">
            <a:xfrm>
              <a:off x="3101" y="1296"/>
              <a:ext cx="981"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Safety</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5882" name="AutoShape 10"/>
            <p:cNvSpPr>
              <a:spLocks noChangeArrowheads="1"/>
            </p:cNvSpPr>
            <p:nvPr/>
          </p:nvSpPr>
          <p:spPr bwMode="auto">
            <a:xfrm>
              <a:off x="4397" y="1488"/>
              <a:ext cx="981"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Liaison</a:t>
              </a:r>
            </a:p>
            <a:p>
              <a:pPr algn="ctr">
                <a:lnSpc>
                  <a:spcPct val="85000"/>
                </a:lnSpc>
                <a:defRPr/>
              </a:pPr>
              <a:r>
                <a:rPr lang="en-US" sz="1200" b="1" dirty="0">
                  <a:solidFill>
                    <a:srgbClr val="1D3B59"/>
                  </a:solidFill>
                  <a:cs typeface="+mn-cs"/>
                </a:rPr>
                <a:t>Officer</a:t>
              </a:r>
              <a:endParaRPr lang="en-US" sz="1200" b="1" dirty="0">
                <a:solidFill>
                  <a:srgbClr val="FFFFFF"/>
                </a:solidFill>
                <a:cs typeface="+mn-cs"/>
              </a:endParaRPr>
            </a:p>
          </p:txBody>
        </p:sp>
        <p:sp>
          <p:nvSpPr>
            <p:cNvPr id="335894" name="AutoShape 22"/>
            <p:cNvSpPr>
              <a:spLocks noChangeArrowheads="1"/>
            </p:cNvSpPr>
            <p:nvPr/>
          </p:nvSpPr>
          <p:spPr bwMode="auto">
            <a:xfrm>
              <a:off x="3840" y="1992"/>
              <a:ext cx="864"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Planning</a:t>
              </a:r>
            </a:p>
            <a:p>
              <a:pPr algn="ctr">
                <a:lnSpc>
                  <a:spcPct val="85000"/>
                </a:lnSpc>
                <a:defRPr/>
              </a:pPr>
              <a:r>
                <a:rPr lang="en-US" sz="1200" b="1" dirty="0">
                  <a:solidFill>
                    <a:srgbClr val="1D3B59"/>
                  </a:solidFill>
                  <a:cs typeface="+mn-cs"/>
                </a:rPr>
                <a:t>Section</a:t>
              </a:r>
              <a:endParaRPr lang="en-US" sz="1200" b="1" dirty="0">
                <a:solidFill>
                  <a:srgbClr val="FFFFFF"/>
                </a:solidFill>
                <a:cs typeface="+mn-cs"/>
              </a:endParaRPr>
            </a:p>
          </p:txBody>
        </p:sp>
        <p:sp>
          <p:nvSpPr>
            <p:cNvPr id="59405" name="Line 24"/>
            <p:cNvSpPr>
              <a:spLocks noChangeShapeType="1"/>
            </p:cNvSpPr>
            <p:nvPr/>
          </p:nvSpPr>
          <p:spPr bwMode="auto">
            <a:xfrm>
              <a:off x="3304" y="1912"/>
              <a:ext cx="1880" cy="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6" name="Line 26"/>
            <p:cNvSpPr>
              <a:spLocks noChangeShapeType="1"/>
            </p:cNvSpPr>
            <p:nvPr/>
          </p:nvSpPr>
          <p:spPr bwMode="auto">
            <a:xfrm>
              <a:off x="3312" y="1920"/>
              <a:ext cx="0" cy="24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5888" name="AutoShape 16"/>
            <p:cNvSpPr>
              <a:spLocks noChangeArrowheads="1"/>
            </p:cNvSpPr>
            <p:nvPr/>
          </p:nvSpPr>
          <p:spPr bwMode="auto">
            <a:xfrm>
              <a:off x="2880" y="1992"/>
              <a:ext cx="864"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Operations</a:t>
              </a:r>
            </a:p>
            <a:p>
              <a:pPr algn="ctr">
                <a:lnSpc>
                  <a:spcPct val="85000"/>
                </a:lnSpc>
                <a:defRPr/>
              </a:pPr>
              <a:r>
                <a:rPr lang="en-US" sz="1200" b="1" dirty="0">
                  <a:solidFill>
                    <a:srgbClr val="1D3B59"/>
                  </a:solidFill>
                  <a:cs typeface="+mn-cs"/>
                </a:rPr>
                <a:t>Section</a:t>
              </a:r>
              <a:endParaRPr lang="en-US" sz="1200" b="1" dirty="0">
                <a:solidFill>
                  <a:srgbClr val="FFFFFF"/>
                </a:solidFill>
                <a:cs typeface="+mn-cs"/>
              </a:endParaRPr>
            </a:p>
          </p:txBody>
        </p:sp>
        <p:sp>
          <p:nvSpPr>
            <p:cNvPr id="59408" name="Line 27"/>
            <p:cNvSpPr>
              <a:spLocks noChangeShapeType="1"/>
            </p:cNvSpPr>
            <p:nvPr/>
          </p:nvSpPr>
          <p:spPr bwMode="auto">
            <a:xfrm>
              <a:off x="5184" y="1912"/>
              <a:ext cx="0" cy="240"/>
            </a:xfrm>
            <a:prstGeom prst="line">
              <a:avLst/>
            </a:prstGeom>
            <a:noFill/>
            <a:ln w="22225">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5895" name="AutoShape 23"/>
            <p:cNvSpPr>
              <a:spLocks noChangeArrowheads="1"/>
            </p:cNvSpPr>
            <p:nvPr/>
          </p:nvSpPr>
          <p:spPr bwMode="auto">
            <a:xfrm>
              <a:off x="4800" y="1992"/>
              <a:ext cx="864" cy="336"/>
            </a:xfrm>
            <a:prstGeom prst="cube">
              <a:avLst>
                <a:gd name="adj" fmla="val 11310"/>
              </a:avLst>
            </a:prstGeom>
            <a:solidFill>
              <a:schemeClr val="bg1"/>
            </a:solidFill>
            <a:ln w="9525">
              <a:solidFill>
                <a:srgbClr val="002060"/>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1200" b="1" dirty="0">
                  <a:solidFill>
                    <a:srgbClr val="1D3B59"/>
                  </a:solidFill>
                  <a:cs typeface="+mn-cs"/>
                </a:rPr>
                <a:t>Logistics</a:t>
              </a:r>
            </a:p>
            <a:p>
              <a:pPr algn="ctr">
                <a:lnSpc>
                  <a:spcPct val="85000"/>
                </a:lnSpc>
                <a:defRPr/>
              </a:pPr>
              <a:r>
                <a:rPr lang="en-US" sz="1200" b="1" dirty="0">
                  <a:solidFill>
                    <a:srgbClr val="1D3B59"/>
                  </a:solidFill>
                  <a:cs typeface="+mn-cs"/>
                </a:rPr>
                <a:t>Section</a:t>
              </a:r>
              <a:endParaRPr lang="en-US" sz="1200" b="1" dirty="0">
                <a:solidFill>
                  <a:srgbClr val="FFFFFF"/>
                </a:solidFill>
                <a:cs typeface="+mn-cs"/>
              </a:endParaRPr>
            </a:p>
          </p:txBody>
        </p:sp>
        <p:sp>
          <p:nvSpPr>
            <p:cNvPr id="335900" name="Text Box 28"/>
            <p:cNvSpPr txBox="1">
              <a:spLocks noChangeArrowheads="1"/>
            </p:cNvSpPr>
            <p:nvPr/>
          </p:nvSpPr>
          <p:spPr bwMode="auto">
            <a:xfrm>
              <a:off x="3072" y="2585"/>
              <a:ext cx="2352" cy="407"/>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defRPr/>
              </a:pPr>
              <a:r>
                <a:rPr lang="en-US" b="1">
                  <a:solidFill>
                    <a:srgbClr val="FFFFFF"/>
                  </a:solidFill>
                  <a:cs typeface="Arial" charset="0"/>
                </a:rPr>
                <a:t>Remember . . . Not all Sections need to be activated!</a:t>
              </a:r>
            </a:p>
          </p:txBody>
        </p:sp>
      </p:grpSp>
    </p:spTree>
    <p:extLst>
      <p:ext uri="{BB962C8B-B14F-4D97-AF65-F5344CB8AC3E}">
        <p14:creationId xmlns:p14="http://schemas.microsoft.com/office/powerpoint/2010/main" val="3771918127"/>
      </p:ext>
    </p:extLst>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spect="1" noChangeArrowheads="1"/>
          </p:cNvSpPr>
          <p:nvPr>
            <p:ph type="title"/>
          </p:nvPr>
        </p:nvSpPr>
        <p:spPr/>
        <p:txBody>
          <a:bodyPr/>
          <a:lstStyle/>
          <a:p>
            <a:pPr eaLnBrk="1" hangingPunct="1"/>
            <a:r>
              <a:rPr lang="en-US" sz="3600" smtClean="0"/>
              <a:t>Incident Complexity and Resource Needs</a:t>
            </a:r>
          </a:p>
        </p:txBody>
      </p:sp>
      <p:sp>
        <p:nvSpPr>
          <p:cNvPr id="60419" name="AutoShape 99"/>
          <p:cNvSpPr>
            <a:spLocks noChangeArrowheads="1"/>
          </p:cNvSpPr>
          <p:nvPr/>
        </p:nvSpPr>
        <p:spPr bwMode="auto">
          <a:xfrm>
            <a:off x="3276600" y="2381250"/>
            <a:ext cx="381000" cy="590550"/>
          </a:xfrm>
          <a:prstGeom prst="rightArrow">
            <a:avLst>
              <a:gd name="adj1" fmla="val 46778"/>
              <a:gd name="adj2" fmla="val 50000"/>
            </a:avLst>
          </a:prstGeom>
          <a:solidFill>
            <a:srgbClr val="25387D"/>
          </a:solidFill>
          <a:ln w="9525">
            <a:solidFill>
              <a:srgbClr val="25387D"/>
            </a:solidFill>
            <a:miter lim="800000"/>
            <a:headEnd/>
            <a:tailEnd/>
          </a:ln>
        </p:spPr>
        <p:txBody>
          <a:bodyPr wrap="none" anchor="ctr"/>
          <a:lstStyle/>
          <a:p>
            <a:endParaRPr lang="en-US">
              <a:solidFill>
                <a:srgbClr val="25387D"/>
              </a:solidFill>
            </a:endParaRPr>
          </a:p>
        </p:txBody>
      </p:sp>
      <p:sp>
        <p:nvSpPr>
          <p:cNvPr id="60420" name="AutoShape 98"/>
          <p:cNvSpPr>
            <a:spLocks noChangeArrowheads="1"/>
          </p:cNvSpPr>
          <p:nvPr/>
        </p:nvSpPr>
        <p:spPr bwMode="auto">
          <a:xfrm>
            <a:off x="3276600" y="4343400"/>
            <a:ext cx="381000" cy="590550"/>
          </a:xfrm>
          <a:prstGeom prst="rightArrow">
            <a:avLst>
              <a:gd name="adj1" fmla="val 46778"/>
              <a:gd name="adj2" fmla="val 50000"/>
            </a:avLst>
          </a:prstGeom>
          <a:solidFill>
            <a:srgbClr val="25387D"/>
          </a:solidFill>
          <a:ln w="9525">
            <a:solidFill>
              <a:srgbClr val="25387D"/>
            </a:solidFill>
            <a:miter lim="800000"/>
            <a:headEnd/>
            <a:tailEnd/>
          </a:ln>
        </p:spPr>
        <p:txBody>
          <a:bodyPr wrap="none" anchor="ctr"/>
          <a:lstStyle/>
          <a:p>
            <a:endParaRPr lang="en-US">
              <a:solidFill>
                <a:srgbClr val="25387D"/>
              </a:solidFill>
            </a:endParaRPr>
          </a:p>
        </p:txBody>
      </p:sp>
      <p:sp>
        <p:nvSpPr>
          <p:cNvPr id="60421" name="Text Box 3"/>
          <p:cNvSpPr txBox="1">
            <a:spLocks noChangeArrowheads="1"/>
          </p:cNvSpPr>
          <p:nvPr/>
        </p:nvSpPr>
        <p:spPr bwMode="auto">
          <a:xfrm>
            <a:off x="381000" y="11430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25387D"/>
                </a:solidFill>
              </a:rPr>
              <a:t>Incident Complexity</a:t>
            </a:r>
          </a:p>
        </p:txBody>
      </p:sp>
      <p:sp>
        <p:nvSpPr>
          <p:cNvPr id="60422" name="Text Box 5"/>
          <p:cNvSpPr txBox="1">
            <a:spLocks noChangeArrowheads="1"/>
          </p:cNvSpPr>
          <p:nvPr/>
        </p:nvSpPr>
        <p:spPr bwMode="auto">
          <a:xfrm>
            <a:off x="3048000" y="11430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25387D"/>
                </a:solidFill>
              </a:rPr>
              <a:t>Resource Needs</a:t>
            </a:r>
          </a:p>
        </p:txBody>
      </p:sp>
      <p:sp>
        <p:nvSpPr>
          <p:cNvPr id="60423" name="Text Box 8"/>
          <p:cNvSpPr txBox="1">
            <a:spLocks noChangeArrowheads="1"/>
          </p:cNvSpPr>
          <p:nvPr/>
        </p:nvSpPr>
        <p:spPr bwMode="auto">
          <a:xfrm>
            <a:off x="6248400" y="114300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solidFill>
                  <a:srgbClr val="25387D"/>
                </a:solidFill>
              </a:rPr>
              <a:t>ICS Structure</a:t>
            </a:r>
          </a:p>
        </p:txBody>
      </p:sp>
      <p:grpSp>
        <p:nvGrpSpPr>
          <p:cNvPr id="2" name="Group 93" descr="Blank ICS organizational chart with only two levels"/>
          <p:cNvGrpSpPr>
            <a:grpSpLocks/>
          </p:cNvGrpSpPr>
          <p:nvPr/>
        </p:nvGrpSpPr>
        <p:grpSpPr bwMode="auto">
          <a:xfrm>
            <a:off x="7162800" y="4114800"/>
            <a:ext cx="1219200" cy="990600"/>
            <a:chOff x="4512" y="2592"/>
            <a:chExt cx="768" cy="624"/>
          </a:xfrm>
          <a:solidFill>
            <a:srgbClr val="25387D"/>
          </a:solidFill>
        </p:grpSpPr>
        <p:sp>
          <p:nvSpPr>
            <p:cNvPr id="96" name="Rectangle 9"/>
            <p:cNvSpPr>
              <a:spLocks noChangeArrowheads="1"/>
            </p:cNvSpPr>
            <p:nvPr/>
          </p:nvSpPr>
          <p:spPr bwMode="auto">
            <a:xfrm>
              <a:off x="4752" y="2592"/>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97" name="Line 10"/>
            <p:cNvSpPr>
              <a:spLocks noChangeShapeType="1"/>
            </p:cNvSpPr>
            <p:nvPr/>
          </p:nvSpPr>
          <p:spPr bwMode="auto">
            <a:xfrm>
              <a:off x="4896" y="2784"/>
              <a:ext cx="0" cy="144"/>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98" name="Line 11"/>
            <p:cNvSpPr>
              <a:spLocks noChangeShapeType="1"/>
            </p:cNvSpPr>
            <p:nvPr/>
          </p:nvSpPr>
          <p:spPr bwMode="auto">
            <a:xfrm>
              <a:off x="4656" y="2928"/>
              <a:ext cx="480"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99" name="Line 12"/>
            <p:cNvSpPr>
              <a:spLocks noChangeShapeType="1"/>
            </p:cNvSpPr>
            <p:nvPr/>
          </p:nvSpPr>
          <p:spPr bwMode="auto">
            <a:xfrm>
              <a:off x="4656" y="2928"/>
              <a:ext cx="0" cy="192"/>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00" name="Line 13"/>
            <p:cNvSpPr>
              <a:spLocks noChangeShapeType="1"/>
            </p:cNvSpPr>
            <p:nvPr/>
          </p:nvSpPr>
          <p:spPr bwMode="auto">
            <a:xfrm>
              <a:off x="5136" y="2928"/>
              <a:ext cx="0" cy="192"/>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01" name="Rectangle 14"/>
            <p:cNvSpPr>
              <a:spLocks noChangeArrowheads="1"/>
            </p:cNvSpPr>
            <p:nvPr/>
          </p:nvSpPr>
          <p:spPr bwMode="auto">
            <a:xfrm>
              <a:off x="4512" y="3024"/>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02" name="Rectangle 15"/>
            <p:cNvSpPr>
              <a:spLocks noChangeArrowheads="1"/>
            </p:cNvSpPr>
            <p:nvPr/>
          </p:nvSpPr>
          <p:spPr bwMode="auto">
            <a:xfrm>
              <a:off x="4992" y="3024"/>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grpSp>
      <p:sp>
        <p:nvSpPr>
          <p:cNvPr id="60425" name="Text Box 86"/>
          <p:cNvSpPr txBox="1">
            <a:spLocks noChangeArrowheads="1"/>
          </p:cNvSpPr>
          <p:nvPr/>
        </p:nvSpPr>
        <p:spPr bwMode="auto">
          <a:xfrm rot="-5400000">
            <a:off x="-831056" y="4069556"/>
            <a:ext cx="2514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25387D"/>
                </a:solidFill>
              </a:rPr>
              <a:t>Complexity</a:t>
            </a:r>
          </a:p>
        </p:txBody>
      </p:sp>
      <p:sp>
        <p:nvSpPr>
          <p:cNvPr id="60426" name="Line 87"/>
          <p:cNvSpPr>
            <a:spLocks noChangeShapeType="1"/>
          </p:cNvSpPr>
          <p:nvPr/>
        </p:nvSpPr>
        <p:spPr bwMode="auto">
          <a:xfrm flipV="1">
            <a:off x="471488" y="1676400"/>
            <a:ext cx="0" cy="1600200"/>
          </a:xfrm>
          <a:prstGeom prst="line">
            <a:avLst/>
          </a:prstGeom>
          <a:noFill/>
          <a:ln w="76200">
            <a:solidFill>
              <a:srgbClr val="25387D"/>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3" name="Group 92" descr="Blank ICS organizational chart with multiple levels"/>
          <p:cNvGrpSpPr>
            <a:grpSpLocks/>
          </p:cNvGrpSpPr>
          <p:nvPr/>
        </p:nvGrpSpPr>
        <p:grpSpPr bwMode="auto">
          <a:xfrm>
            <a:off x="6546850" y="1752601"/>
            <a:ext cx="2444751" cy="1865313"/>
            <a:chOff x="4124" y="1104"/>
            <a:chExt cx="1540" cy="1175"/>
          </a:xfrm>
          <a:solidFill>
            <a:srgbClr val="25387D"/>
          </a:solidFill>
        </p:grpSpPr>
        <p:sp>
          <p:nvSpPr>
            <p:cNvPr id="106" name="Line 16"/>
            <p:cNvSpPr>
              <a:spLocks noChangeShapeType="1"/>
            </p:cNvSpPr>
            <p:nvPr/>
          </p:nvSpPr>
          <p:spPr bwMode="auto">
            <a:xfrm>
              <a:off x="4848" y="1296"/>
              <a:ext cx="0" cy="336"/>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07" name="Line 17"/>
            <p:cNvSpPr>
              <a:spLocks noChangeShapeType="1"/>
            </p:cNvSpPr>
            <p:nvPr/>
          </p:nvSpPr>
          <p:spPr bwMode="auto">
            <a:xfrm>
              <a:off x="4368" y="1632"/>
              <a:ext cx="1152"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08" name="Line 18"/>
            <p:cNvSpPr>
              <a:spLocks noChangeShapeType="1"/>
            </p:cNvSpPr>
            <p:nvPr/>
          </p:nvSpPr>
          <p:spPr bwMode="auto">
            <a:xfrm>
              <a:off x="4848" y="1344"/>
              <a:ext cx="240"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09" name="Line 19"/>
            <p:cNvSpPr>
              <a:spLocks noChangeShapeType="1"/>
            </p:cNvSpPr>
            <p:nvPr/>
          </p:nvSpPr>
          <p:spPr bwMode="auto">
            <a:xfrm>
              <a:off x="4848" y="1536"/>
              <a:ext cx="240"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0" name="Line 20"/>
            <p:cNvSpPr>
              <a:spLocks noChangeShapeType="1"/>
            </p:cNvSpPr>
            <p:nvPr/>
          </p:nvSpPr>
          <p:spPr bwMode="auto">
            <a:xfrm>
              <a:off x="4608" y="1440"/>
              <a:ext cx="240"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1" name="Line 21"/>
            <p:cNvSpPr>
              <a:spLocks noChangeShapeType="1"/>
            </p:cNvSpPr>
            <p:nvPr/>
          </p:nvSpPr>
          <p:spPr bwMode="auto">
            <a:xfrm>
              <a:off x="4368" y="1632"/>
              <a:ext cx="0" cy="48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2" name="Line 22"/>
            <p:cNvSpPr>
              <a:spLocks noChangeShapeType="1"/>
            </p:cNvSpPr>
            <p:nvPr/>
          </p:nvSpPr>
          <p:spPr bwMode="auto">
            <a:xfrm>
              <a:off x="4752" y="1632"/>
              <a:ext cx="0" cy="528"/>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3" name="Line 23"/>
            <p:cNvSpPr>
              <a:spLocks noChangeShapeType="1"/>
            </p:cNvSpPr>
            <p:nvPr/>
          </p:nvSpPr>
          <p:spPr bwMode="auto">
            <a:xfrm>
              <a:off x="5136" y="1632"/>
              <a:ext cx="0" cy="384"/>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4" name="Line 24"/>
            <p:cNvSpPr>
              <a:spLocks noChangeShapeType="1"/>
            </p:cNvSpPr>
            <p:nvPr/>
          </p:nvSpPr>
          <p:spPr bwMode="auto">
            <a:xfrm>
              <a:off x="4704" y="2016"/>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5" name="Line 25"/>
            <p:cNvSpPr>
              <a:spLocks noChangeShapeType="1"/>
            </p:cNvSpPr>
            <p:nvPr/>
          </p:nvSpPr>
          <p:spPr bwMode="auto">
            <a:xfrm>
              <a:off x="4704" y="2160"/>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6" name="Line 26"/>
            <p:cNvSpPr>
              <a:spLocks noChangeShapeType="1"/>
            </p:cNvSpPr>
            <p:nvPr/>
          </p:nvSpPr>
          <p:spPr bwMode="auto">
            <a:xfrm>
              <a:off x="5088" y="2016"/>
              <a:ext cx="144"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7" name="Line 27"/>
            <p:cNvSpPr>
              <a:spLocks noChangeShapeType="1"/>
            </p:cNvSpPr>
            <p:nvPr/>
          </p:nvSpPr>
          <p:spPr bwMode="auto">
            <a:xfrm>
              <a:off x="5067" y="2016"/>
              <a:ext cx="0" cy="144"/>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8" name="Line 28"/>
            <p:cNvSpPr>
              <a:spLocks noChangeShapeType="1"/>
            </p:cNvSpPr>
            <p:nvPr/>
          </p:nvSpPr>
          <p:spPr bwMode="auto">
            <a:xfrm>
              <a:off x="5013" y="2112"/>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19" name="Line 29"/>
            <p:cNvSpPr>
              <a:spLocks noChangeShapeType="1"/>
            </p:cNvSpPr>
            <p:nvPr/>
          </p:nvSpPr>
          <p:spPr bwMode="auto">
            <a:xfrm>
              <a:off x="5019" y="2160"/>
              <a:ext cx="48"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0" name="Rectangle 30"/>
            <p:cNvSpPr>
              <a:spLocks noChangeArrowheads="1"/>
            </p:cNvSpPr>
            <p:nvPr/>
          </p:nvSpPr>
          <p:spPr bwMode="auto">
            <a:xfrm>
              <a:off x="5170" y="2079"/>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21" name="Line 31"/>
            <p:cNvSpPr>
              <a:spLocks noChangeShapeType="1"/>
            </p:cNvSpPr>
            <p:nvPr/>
          </p:nvSpPr>
          <p:spPr bwMode="auto">
            <a:xfrm>
              <a:off x="5184" y="2113"/>
              <a:ext cx="94"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2" name="Line 32"/>
            <p:cNvSpPr>
              <a:spLocks noChangeShapeType="1"/>
            </p:cNvSpPr>
            <p:nvPr/>
          </p:nvSpPr>
          <p:spPr bwMode="auto">
            <a:xfrm>
              <a:off x="5188" y="2161"/>
              <a:ext cx="48"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3" name="Line 33"/>
            <p:cNvSpPr>
              <a:spLocks noChangeShapeType="1"/>
            </p:cNvSpPr>
            <p:nvPr/>
          </p:nvSpPr>
          <p:spPr bwMode="auto">
            <a:xfrm>
              <a:off x="5235" y="2016"/>
              <a:ext cx="0" cy="144"/>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4" name="Line 34"/>
            <p:cNvSpPr>
              <a:spLocks noChangeShapeType="1"/>
            </p:cNvSpPr>
            <p:nvPr/>
          </p:nvSpPr>
          <p:spPr bwMode="auto">
            <a:xfrm>
              <a:off x="5469" y="2016"/>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5" name="Line 35"/>
            <p:cNvSpPr>
              <a:spLocks noChangeShapeType="1"/>
            </p:cNvSpPr>
            <p:nvPr/>
          </p:nvSpPr>
          <p:spPr bwMode="auto">
            <a:xfrm>
              <a:off x="5469" y="2160"/>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6" name="Line 36"/>
            <p:cNvSpPr>
              <a:spLocks noChangeShapeType="1"/>
            </p:cNvSpPr>
            <p:nvPr/>
          </p:nvSpPr>
          <p:spPr bwMode="auto">
            <a:xfrm>
              <a:off x="4224" y="1968"/>
              <a:ext cx="144"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7" name="Line 37"/>
            <p:cNvSpPr>
              <a:spLocks noChangeShapeType="1"/>
            </p:cNvSpPr>
            <p:nvPr/>
          </p:nvSpPr>
          <p:spPr bwMode="auto">
            <a:xfrm>
              <a:off x="4211" y="2094"/>
              <a:ext cx="144"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8" name="Line 38"/>
            <p:cNvSpPr>
              <a:spLocks noChangeShapeType="1"/>
            </p:cNvSpPr>
            <p:nvPr/>
          </p:nvSpPr>
          <p:spPr bwMode="auto">
            <a:xfrm>
              <a:off x="4190" y="2022"/>
              <a:ext cx="0" cy="222"/>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29" name="Line 39"/>
            <p:cNvSpPr>
              <a:spLocks noChangeShapeType="1"/>
            </p:cNvSpPr>
            <p:nvPr/>
          </p:nvSpPr>
          <p:spPr bwMode="auto">
            <a:xfrm>
              <a:off x="4136" y="2190"/>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0" name="Line 40"/>
            <p:cNvSpPr>
              <a:spLocks noChangeShapeType="1"/>
            </p:cNvSpPr>
            <p:nvPr/>
          </p:nvSpPr>
          <p:spPr bwMode="auto">
            <a:xfrm>
              <a:off x="4142" y="2244"/>
              <a:ext cx="48"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1" name="Rectangle 41"/>
            <p:cNvSpPr>
              <a:spLocks noChangeArrowheads="1"/>
            </p:cNvSpPr>
            <p:nvPr/>
          </p:nvSpPr>
          <p:spPr bwMode="auto">
            <a:xfrm>
              <a:off x="4293" y="2220"/>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32" name="Line 42"/>
            <p:cNvSpPr>
              <a:spLocks noChangeShapeType="1"/>
            </p:cNvSpPr>
            <p:nvPr/>
          </p:nvSpPr>
          <p:spPr bwMode="auto">
            <a:xfrm>
              <a:off x="4305" y="2191"/>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3" name="Line 43"/>
            <p:cNvSpPr>
              <a:spLocks noChangeShapeType="1"/>
            </p:cNvSpPr>
            <p:nvPr/>
          </p:nvSpPr>
          <p:spPr bwMode="auto">
            <a:xfrm>
              <a:off x="4358" y="2097"/>
              <a:ext cx="0" cy="144"/>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4" name="Rectangle 44"/>
            <p:cNvSpPr>
              <a:spLocks noChangeArrowheads="1"/>
            </p:cNvSpPr>
            <p:nvPr/>
          </p:nvSpPr>
          <p:spPr bwMode="auto">
            <a:xfrm>
              <a:off x="4534" y="2170"/>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35" name="Line 45"/>
            <p:cNvSpPr>
              <a:spLocks noChangeShapeType="1"/>
            </p:cNvSpPr>
            <p:nvPr/>
          </p:nvSpPr>
          <p:spPr bwMode="auto">
            <a:xfrm>
              <a:off x="4456" y="2248"/>
              <a:ext cx="95"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6" name="Line 46"/>
            <p:cNvSpPr>
              <a:spLocks noChangeShapeType="1"/>
            </p:cNvSpPr>
            <p:nvPr/>
          </p:nvSpPr>
          <p:spPr bwMode="auto">
            <a:xfrm>
              <a:off x="4515" y="2025"/>
              <a:ext cx="0" cy="222"/>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7" name="Line 47"/>
            <p:cNvSpPr>
              <a:spLocks noChangeShapeType="1"/>
            </p:cNvSpPr>
            <p:nvPr/>
          </p:nvSpPr>
          <p:spPr bwMode="auto">
            <a:xfrm>
              <a:off x="4461" y="2196"/>
              <a:ext cx="96"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38" name="Rectangle 48"/>
            <p:cNvSpPr>
              <a:spLocks noChangeArrowheads="1"/>
            </p:cNvSpPr>
            <p:nvPr/>
          </p:nvSpPr>
          <p:spPr bwMode="auto">
            <a:xfrm>
              <a:off x="4704" y="1104"/>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39" name="Rectangle 49"/>
            <p:cNvSpPr>
              <a:spLocks noChangeArrowheads="1"/>
            </p:cNvSpPr>
            <p:nvPr/>
          </p:nvSpPr>
          <p:spPr bwMode="auto">
            <a:xfrm>
              <a:off x="5088" y="1248"/>
              <a:ext cx="288" cy="144"/>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0" name="Rectangle 50"/>
            <p:cNvSpPr>
              <a:spLocks noChangeArrowheads="1"/>
            </p:cNvSpPr>
            <p:nvPr/>
          </p:nvSpPr>
          <p:spPr bwMode="auto">
            <a:xfrm>
              <a:off x="5088" y="1440"/>
              <a:ext cx="288" cy="144"/>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1" name="Rectangle 51"/>
            <p:cNvSpPr>
              <a:spLocks noChangeArrowheads="1"/>
            </p:cNvSpPr>
            <p:nvPr/>
          </p:nvSpPr>
          <p:spPr bwMode="auto">
            <a:xfrm>
              <a:off x="4464" y="1360"/>
              <a:ext cx="288" cy="144"/>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2" name="Rectangle 52"/>
            <p:cNvSpPr>
              <a:spLocks noChangeArrowheads="1"/>
            </p:cNvSpPr>
            <p:nvPr/>
          </p:nvSpPr>
          <p:spPr bwMode="auto">
            <a:xfrm>
              <a:off x="4224" y="1728"/>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3" name="Rectangle 53"/>
            <p:cNvSpPr>
              <a:spLocks noChangeArrowheads="1"/>
            </p:cNvSpPr>
            <p:nvPr/>
          </p:nvSpPr>
          <p:spPr bwMode="auto">
            <a:xfrm>
              <a:off x="4608" y="1728"/>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4" name="Rectangle 54"/>
            <p:cNvSpPr>
              <a:spLocks noChangeArrowheads="1"/>
            </p:cNvSpPr>
            <p:nvPr/>
          </p:nvSpPr>
          <p:spPr bwMode="auto">
            <a:xfrm>
              <a:off x="4992" y="1728"/>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5" name="Line 55"/>
            <p:cNvSpPr>
              <a:spLocks noChangeShapeType="1"/>
            </p:cNvSpPr>
            <p:nvPr/>
          </p:nvSpPr>
          <p:spPr bwMode="auto">
            <a:xfrm>
              <a:off x="5520" y="1634"/>
              <a:ext cx="0" cy="526"/>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46" name="Rectangle 56"/>
            <p:cNvSpPr>
              <a:spLocks noChangeArrowheads="1"/>
            </p:cNvSpPr>
            <p:nvPr/>
          </p:nvSpPr>
          <p:spPr bwMode="auto">
            <a:xfrm>
              <a:off x="5376" y="1736"/>
              <a:ext cx="288" cy="192"/>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7" name="Rectangle 57"/>
            <p:cNvSpPr>
              <a:spLocks noChangeArrowheads="1"/>
            </p:cNvSpPr>
            <p:nvPr/>
          </p:nvSpPr>
          <p:spPr bwMode="auto">
            <a:xfrm>
              <a:off x="5001" y="2078"/>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8" name="Rectangle 58"/>
            <p:cNvSpPr>
              <a:spLocks noChangeArrowheads="1"/>
            </p:cNvSpPr>
            <p:nvPr/>
          </p:nvSpPr>
          <p:spPr bwMode="auto">
            <a:xfrm>
              <a:off x="5001" y="2141"/>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49" name="Rectangle 59"/>
            <p:cNvSpPr>
              <a:spLocks noChangeArrowheads="1"/>
            </p:cNvSpPr>
            <p:nvPr/>
          </p:nvSpPr>
          <p:spPr bwMode="auto">
            <a:xfrm>
              <a:off x="5088" y="2082"/>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0" name="Rectangle 60"/>
            <p:cNvSpPr>
              <a:spLocks noChangeArrowheads="1"/>
            </p:cNvSpPr>
            <p:nvPr/>
          </p:nvSpPr>
          <p:spPr bwMode="auto">
            <a:xfrm>
              <a:off x="4632"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1" name="Rectangle 61"/>
            <p:cNvSpPr>
              <a:spLocks noChangeArrowheads="1"/>
            </p:cNvSpPr>
            <p:nvPr/>
          </p:nvSpPr>
          <p:spPr bwMode="auto">
            <a:xfrm>
              <a:off x="4776"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2" name="Rectangle 62"/>
            <p:cNvSpPr>
              <a:spLocks noChangeArrowheads="1"/>
            </p:cNvSpPr>
            <p:nvPr/>
          </p:nvSpPr>
          <p:spPr bwMode="auto">
            <a:xfrm>
              <a:off x="4632" y="2112"/>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3" name="Rectangle 63"/>
            <p:cNvSpPr>
              <a:spLocks noChangeArrowheads="1"/>
            </p:cNvSpPr>
            <p:nvPr/>
          </p:nvSpPr>
          <p:spPr bwMode="auto">
            <a:xfrm>
              <a:off x="4776" y="2112"/>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4" name="Rectangle 64"/>
            <p:cNvSpPr>
              <a:spLocks noChangeArrowheads="1"/>
            </p:cNvSpPr>
            <p:nvPr/>
          </p:nvSpPr>
          <p:spPr bwMode="auto">
            <a:xfrm>
              <a:off x="5008"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5" name="Rectangle 65"/>
            <p:cNvSpPr>
              <a:spLocks noChangeArrowheads="1"/>
            </p:cNvSpPr>
            <p:nvPr/>
          </p:nvSpPr>
          <p:spPr bwMode="auto">
            <a:xfrm>
              <a:off x="5179"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6" name="Rectangle 66"/>
            <p:cNvSpPr>
              <a:spLocks noChangeArrowheads="1"/>
            </p:cNvSpPr>
            <p:nvPr/>
          </p:nvSpPr>
          <p:spPr bwMode="auto">
            <a:xfrm>
              <a:off x="5170" y="2142"/>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7" name="Rectangle 67"/>
            <p:cNvSpPr>
              <a:spLocks noChangeArrowheads="1"/>
            </p:cNvSpPr>
            <p:nvPr/>
          </p:nvSpPr>
          <p:spPr bwMode="auto">
            <a:xfrm>
              <a:off x="5257" y="2083"/>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8" name="Rectangle 68"/>
            <p:cNvSpPr>
              <a:spLocks noChangeArrowheads="1"/>
            </p:cNvSpPr>
            <p:nvPr/>
          </p:nvSpPr>
          <p:spPr bwMode="auto">
            <a:xfrm>
              <a:off x="5397"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59" name="Rectangle 69"/>
            <p:cNvSpPr>
              <a:spLocks noChangeArrowheads="1"/>
            </p:cNvSpPr>
            <p:nvPr/>
          </p:nvSpPr>
          <p:spPr bwMode="auto">
            <a:xfrm>
              <a:off x="5541" y="1968"/>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0" name="Rectangle 70"/>
            <p:cNvSpPr>
              <a:spLocks noChangeArrowheads="1"/>
            </p:cNvSpPr>
            <p:nvPr/>
          </p:nvSpPr>
          <p:spPr bwMode="auto">
            <a:xfrm>
              <a:off x="5397" y="2112"/>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1" name="Rectangle 71"/>
            <p:cNvSpPr>
              <a:spLocks noChangeArrowheads="1"/>
            </p:cNvSpPr>
            <p:nvPr/>
          </p:nvSpPr>
          <p:spPr bwMode="auto">
            <a:xfrm>
              <a:off x="5541" y="2112"/>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2" name="Rectangle 72"/>
            <p:cNvSpPr>
              <a:spLocks noChangeArrowheads="1"/>
            </p:cNvSpPr>
            <p:nvPr/>
          </p:nvSpPr>
          <p:spPr bwMode="auto">
            <a:xfrm>
              <a:off x="4128" y="1939"/>
              <a:ext cx="143" cy="65"/>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3" name="Rectangle 73"/>
            <p:cNvSpPr>
              <a:spLocks noChangeArrowheads="1"/>
            </p:cNvSpPr>
            <p:nvPr/>
          </p:nvSpPr>
          <p:spPr bwMode="auto">
            <a:xfrm>
              <a:off x="4124" y="2156"/>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4" name="Rectangle 74"/>
            <p:cNvSpPr>
              <a:spLocks noChangeArrowheads="1"/>
            </p:cNvSpPr>
            <p:nvPr/>
          </p:nvSpPr>
          <p:spPr bwMode="auto">
            <a:xfrm>
              <a:off x="4124" y="2225"/>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5" name="Rectangle 75"/>
            <p:cNvSpPr>
              <a:spLocks noChangeArrowheads="1"/>
            </p:cNvSpPr>
            <p:nvPr/>
          </p:nvSpPr>
          <p:spPr bwMode="auto">
            <a:xfrm>
              <a:off x="4211" y="2160"/>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6" name="Rectangle 76"/>
            <p:cNvSpPr>
              <a:spLocks noChangeArrowheads="1"/>
            </p:cNvSpPr>
            <p:nvPr/>
          </p:nvSpPr>
          <p:spPr bwMode="auto">
            <a:xfrm>
              <a:off x="4131" y="2046"/>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7" name="Rectangle 77"/>
            <p:cNvSpPr>
              <a:spLocks noChangeArrowheads="1"/>
            </p:cNvSpPr>
            <p:nvPr/>
          </p:nvSpPr>
          <p:spPr bwMode="auto">
            <a:xfrm>
              <a:off x="4302" y="2046"/>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8" name="Rectangle 78"/>
            <p:cNvSpPr>
              <a:spLocks noChangeArrowheads="1"/>
            </p:cNvSpPr>
            <p:nvPr/>
          </p:nvSpPr>
          <p:spPr bwMode="auto">
            <a:xfrm>
              <a:off x="4293" y="2157"/>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69" name="Rectangle 79"/>
            <p:cNvSpPr>
              <a:spLocks noChangeArrowheads="1"/>
            </p:cNvSpPr>
            <p:nvPr/>
          </p:nvSpPr>
          <p:spPr bwMode="auto">
            <a:xfrm>
              <a:off x="4380" y="2164"/>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0" name="Line 80"/>
            <p:cNvSpPr>
              <a:spLocks noChangeShapeType="1"/>
            </p:cNvSpPr>
            <p:nvPr/>
          </p:nvSpPr>
          <p:spPr bwMode="auto">
            <a:xfrm>
              <a:off x="4302" y="2239"/>
              <a:ext cx="57"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sp>
          <p:nvSpPr>
            <p:cNvPr id="171" name="Rectangle 81"/>
            <p:cNvSpPr>
              <a:spLocks noChangeArrowheads="1"/>
            </p:cNvSpPr>
            <p:nvPr/>
          </p:nvSpPr>
          <p:spPr bwMode="auto">
            <a:xfrm>
              <a:off x="4456" y="2055"/>
              <a:ext cx="96" cy="96"/>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2" name="Rectangle 82"/>
            <p:cNvSpPr>
              <a:spLocks noChangeArrowheads="1"/>
            </p:cNvSpPr>
            <p:nvPr/>
          </p:nvSpPr>
          <p:spPr bwMode="auto">
            <a:xfrm>
              <a:off x="4447" y="2166"/>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3" name="Rectangle 83"/>
            <p:cNvSpPr>
              <a:spLocks noChangeArrowheads="1"/>
            </p:cNvSpPr>
            <p:nvPr/>
          </p:nvSpPr>
          <p:spPr bwMode="auto">
            <a:xfrm>
              <a:off x="4447" y="2229"/>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4" name="Rectangle 84"/>
            <p:cNvSpPr>
              <a:spLocks noChangeArrowheads="1"/>
            </p:cNvSpPr>
            <p:nvPr/>
          </p:nvSpPr>
          <p:spPr bwMode="auto">
            <a:xfrm>
              <a:off x="4537" y="2170"/>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5" name="Rectangle 85"/>
            <p:cNvSpPr>
              <a:spLocks noChangeArrowheads="1"/>
            </p:cNvSpPr>
            <p:nvPr/>
          </p:nvSpPr>
          <p:spPr bwMode="auto">
            <a:xfrm>
              <a:off x="4536" y="2229"/>
              <a:ext cx="47" cy="50"/>
            </a:xfrm>
            <a:prstGeom prst="rect">
              <a:avLst/>
            </a:prstGeom>
            <a:grpFill/>
            <a:ln w="9525">
              <a:solidFill>
                <a:srgbClr val="25387D"/>
              </a:solidFill>
              <a:miter lim="800000"/>
              <a:headEnd/>
              <a:tailEnd/>
            </a:ln>
            <a:effectLst/>
          </p:spPr>
          <p:txBody>
            <a:bodyPr wrap="none" anchor="ctr"/>
            <a:lstStyle/>
            <a:p>
              <a:pPr fontAlgn="auto">
                <a:spcBef>
                  <a:spcPts val="0"/>
                </a:spcBef>
                <a:spcAft>
                  <a:spcPts val="0"/>
                </a:spcAft>
                <a:defRPr/>
              </a:pPr>
              <a:endParaRPr lang="en-US" dirty="0">
                <a:solidFill>
                  <a:srgbClr val="25387D"/>
                </a:solidFill>
                <a:latin typeface="+mn-lt"/>
                <a:cs typeface="+mn-cs"/>
              </a:endParaRPr>
            </a:p>
          </p:txBody>
        </p:sp>
        <p:sp>
          <p:nvSpPr>
            <p:cNvPr id="176" name="Line 88"/>
            <p:cNvSpPr>
              <a:spLocks noChangeShapeType="1"/>
            </p:cNvSpPr>
            <p:nvPr/>
          </p:nvSpPr>
          <p:spPr bwMode="auto">
            <a:xfrm>
              <a:off x="4188" y="2024"/>
              <a:ext cx="324" cy="0"/>
            </a:xfrm>
            <a:prstGeom prst="line">
              <a:avLst/>
            </a:prstGeom>
            <a:grpFill/>
            <a:ln w="9525">
              <a:solidFill>
                <a:srgbClr val="25387D"/>
              </a:solidFill>
              <a:round/>
              <a:headEnd/>
              <a:tailEnd/>
            </a:ln>
            <a:effectLst/>
          </p:spPr>
          <p:txBody>
            <a:bodyPr/>
            <a:lstStyle/>
            <a:p>
              <a:pPr fontAlgn="auto">
                <a:spcBef>
                  <a:spcPts val="0"/>
                </a:spcBef>
                <a:spcAft>
                  <a:spcPts val="0"/>
                </a:spcAft>
                <a:defRPr/>
              </a:pPr>
              <a:endParaRPr lang="en-US" dirty="0">
                <a:solidFill>
                  <a:srgbClr val="25387D"/>
                </a:solidFill>
                <a:latin typeface="+mn-lt"/>
                <a:cs typeface="+mn-cs"/>
              </a:endParaRPr>
            </a:p>
          </p:txBody>
        </p:sp>
      </p:grpSp>
      <p:pic>
        <p:nvPicPr>
          <p:cNvPr id="177" name="Picture 94" descr="Photo:  Car pinned next to a utility pole by a hurricane"/>
          <p:cNvPicPr>
            <a:picLocks noChangeAspect="1" noChangeArrowheads="1"/>
          </p:cNvPicPr>
          <p:nvPr/>
        </p:nvPicPr>
        <p:blipFill>
          <a:blip r:embed="rId3"/>
          <a:srcRect/>
          <a:stretch>
            <a:fillRect/>
          </a:stretch>
        </p:blipFill>
        <p:spPr bwMode="auto">
          <a:xfrm>
            <a:off x="914400" y="3733800"/>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alpha val="50000"/>
              </a:srgbClr>
            </a:outerShdw>
          </a:effectLst>
        </p:spPr>
      </p:pic>
      <p:pic>
        <p:nvPicPr>
          <p:cNvPr id="178" name="Picture 95" descr="Photo:  Badly damaged building"/>
          <p:cNvPicPr>
            <a:picLocks noChangeAspect="1" noChangeArrowheads="1"/>
          </p:cNvPicPr>
          <p:nvPr/>
        </p:nvPicPr>
        <p:blipFill>
          <a:blip r:embed="rId4"/>
          <a:srcRect/>
          <a:stretch>
            <a:fillRect/>
          </a:stretch>
        </p:blipFill>
        <p:spPr bwMode="auto">
          <a:xfrm>
            <a:off x="914400" y="1752600"/>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alpha val="50000"/>
              </a:srgbClr>
            </a:outerShdw>
          </a:effectLst>
        </p:spPr>
      </p:pic>
      <p:pic>
        <p:nvPicPr>
          <p:cNvPr id="179" name="Picture 96" descr="Photo:  Multiple ambulances and workers"/>
          <p:cNvPicPr>
            <a:picLocks noChangeAspect="1" noChangeArrowheads="1"/>
          </p:cNvPicPr>
          <p:nvPr/>
        </p:nvPicPr>
        <p:blipFill>
          <a:blip r:embed="rId5"/>
          <a:srcRect/>
          <a:stretch>
            <a:fillRect/>
          </a:stretch>
        </p:blipFill>
        <p:spPr bwMode="auto">
          <a:xfrm>
            <a:off x="3733800" y="1752600"/>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outerShdw>
          </a:effectLst>
        </p:spPr>
      </p:pic>
      <p:pic>
        <p:nvPicPr>
          <p:cNvPr id="180" name="Picture 97" descr="Ambulance worker with ambulance cart"/>
          <p:cNvPicPr>
            <a:picLocks noChangeAspect="1" noChangeArrowheads="1"/>
          </p:cNvPicPr>
          <p:nvPr/>
        </p:nvPicPr>
        <p:blipFill>
          <a:blip r:embed="rId6"/>
          <a:srcRect/>
          <a:stretch>
            <a:fillRect/>
          </a:stretch>
        </p:blipFill>
        <p:spPr bwMode="auto">
          <a:xfrm>
            <a:off x="3733800" y="3733800"/>
            <a:ext cx="2438400" cy="1828800"/>
          </a:xfrm>
          <a:prstGeom prst="rect">
            <a:avLst/>
          </a:prstGeom>
          <a:solidFill>
            <a:srgbClr val="25387D"/>
          </a:solidFill>
          <a:ln w="9525">
            <a:solidFill>
              <a:srgbClr val="25387D"/>
            </a:solidFill>
            <a:miter lim="800000"/>
            <a:headEnd/>
            <a:tailEnd/>
          </a:ln>
          <a:effectLst>
            <a:outerShdw dist="35921" dir="2700000" algn="ctr" rotWithShape="0">
              <a:srgbClr val="B2B2B2">
                <a:alpha val="50000"/>
              </a:srgbClr>
            </a:outerShdw>
          </a:effectLst>
        </p:spPr>
      </p:pic>
    </p:spTree>
    <p:extLst>
      <p:ext uri="{BB962C8B-B14F-4D97-AF65-F5344CB8AC3E}">
        <p14:creationId xmlns:p14="http://schemas.microsoft.com/office/powerpoint/2010/main" val="1826065395"/>
      </p:ext>
    </p:extLst>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spect="1" noChangeArrowheads="1"/>
          </p:cNvSpPr>
          <p:nvPr>
            <p:ph type="title"/>
          </p:nvPr>
        </p:nvSpPr>
        <p:spPr/>
        <p:txBody>
          <a:bodyPr/>
          <a:lstStyle/>
          <a:p>
            <a:pPr eaLnBrk="1" hangingPunct="1"/>
            <a:r>
              <a:rPr lang="en-US" smtClean="0"/>
              <a:t>Complexity Analysis Factors</a:t>
            </a:r>
          </a:p>
        </p:txBody>
      </p:sp>
      <p:sp>
        <p:nvSpPr>
          <p:cNvPr id="4" name="AutoShape 2053"/>
          <p:cNvSpPr>
            <a:spLocks noChangeArrowheads="1"/>
          </p:cNvSpPr>
          <p:nvPr/>
        </p:nvSpPr>
        <p:spPr bwMode="auto">
          <a:xfrm>
            <a:off x="1447800" y="1371600"/>
            <a:ext cx="6324600" cy="3124200"/>
          </a:xfrm>
          <a:prstGeom prst="wedgeEllipseCallout">
            <a:avLst>
              <a:gd name="adj1" fmla="val -49708"/>
              <a:gd name="adj2" fmla="val 84375"/>
            </a:avLst>
          </a:prstGeom>
          <a:ln>
            <a:solidFill>
              <a:schemeClr val="accent6"/>
            </a:solidFill>
            <a:headEnd/>
            <a:tailEnd/>
          </a:ln>
        </p:spPr>
        <p:style>
          <a:lnRef idx="0">
            <a:schemeClr val="accent6"/>
          </a:lnRef>
          <a:fillRef idx="3">
            <a:schemeClr val="accent6"/>
          </a:fillRef>
          <a:effectRef idx="3">
            <a:schemeClr val="accent6"/>
          </a:effectRef>
          <a:fontRef idx="minor">
            <a:schemeClr val="lt1"/>
          </a:fontRef>
        </p:style>
        <p:txBody>
          <a:bodyPr/>
          <a:lstStyle/>
          <a:p>
            <a:pPr algn="ctr">
              <a:defRPr/>
            </a:pPr>
            <a:r>
              <a:rPr lang="en-US" sz="2800" b="1">
                <a:solidFill>
                  <a:schemeClr val="bg1"/>
                </a:solidFill>
              </a:rPr>
              <a:t>In your agency or jurisdiction, what factors may affect the complexity of an  incident?</a:t>
            </a:r>
          </a:p>
        </p:txBody>
      </p:sp>
    </p:spTree>
    <p:extLst>
      <p:ext uri="{BB962C8B-B14F-4D97-AF65-F5344CB8AC3E}">
        <p14:creationId xmlns:p14="http://schemas.microsoft.com/office/powerpoint/2010/main" val="1006472767"/>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spect="1" noChangeArrowheads="1"/>
          </p:cNvSpPr>
          <p:nvPr>
            <p:ph type="title"/>
          </p:nvPr>
        </p:nvSpPr>
        <p:spPr/>
        <p:txBody>
          <a:bodyPr/>
          <a:lstStyle/>
          <a:p>
            <a:pPr eaLnBrk="1" hangingPunct="1"/>
            <a:r>
              <a:rPr lang="en-US" smtClean="0"/>
              <a:t>What Is ICS?</a:t>
            </a:r>
          </a:p>
        </p:txBody>
      </p:sp>
      <p:sp>
        <p:nvSpPr>
          <p:cNvPr id="25603" name="Rectangle 3"/>
          <p:cNvSpPr>
            <a:spLocks noGrp="1" noChangeArrowheads="1"/>
          </p:cNvSpPr>
          <p:nvPr>
            <p:ph idx="1"/>
          </p:nvPr>
        </p:nvSpPr>
        <p:spPr>
          <a:xfrm>
            <a:off x="457200" y="1066800"/>
            <a:ext cx="5486400" cy="4525963"/>
          </a:xfrm>
        </p:spPr>
        <p:txBody>
          <a:bodyPr/>
          <a:lstStyle/>
          <a:p>
            <a:pPr eaLnBrk="1" hangingPunct="1">
              <a:spcBef>
                <a:spcPct val="70000"/>
              </a:spcBef>
            </a:pPr>
            <a:r>
              <a:rPr lang="en-US" sz="2400" smtClean="0"/>
              <a:t>The Incident Command System:</a:t>
            </a:r>
          </a:p>
          <a:p>
            <a:pPr lvl="1" eaLnBrk="1" hangingPunct="1">
              <a:spcBef>
                <a:spcPct val="40000"/>
              </a:spcBef>
            </a:pPr>
            <a:r>
              <a:rPr sz="2400" smtClean="0"/>
              <a:t>Is a standardized, on-scene, all-hazards incident management concept. </a:t>
            </a:r>
          </a:p>
          <a:p>
            <a:pPr lvl="1" eaLnBrk="1" hangingPunct="1">
              <a:spcBef>
                <a:spcPct val="40000"/>
              </a:spcBef>
            </a:pPr>
            <a:r>
              <a:rPr sz="2400" smtClean="0"/>
              <a:t>Allows its users to adopt an integrated organizational structure to match the complexities and demands of </a:t>
            </a:r>
            <a:br>
              <a:rPr sz="2400" smtClean="0"/>
            </a:br>
            <a:r>
              <a:rPr sz="2400" smtClean="0"/>
              <a:t>single or multiple incidents </a:t>
            </a:r>
            <a:br>
              <a:rPr sz="2400" smtClean="0"/>
            </a:br>
            <a:r>
              <a:rPr sz="2400" smtClean="0"/>
              <a:t>without being hindered by </a:t>
            </a:r>
            <a:br>
              <a:rPr sz="2400" smtClean="0"/>
            </a:br>
            <a:r>
              <a:rPr sz="2400" smtClean="0"/>
              <a:t>jurisdictional boundaries.</a:t>
            </a:r>
          </a:p>
        </p:txBody>
      </p:sp>
      <p:grpSp>
        <p:nvGrpSpPr>
          <p:cNvPr id="25604" name="Group 6" descr="Two photos with various types of first responders"/>
          <p:cNvGrpSpPr>
            <a:grpSpLocks/>
          </p:cNvGrpSpPr>
          <p:nvPr/>
        </p:nvGrpSpPr>
        <p:grpSpPr bwMode="auto">
          <a:xfrm>
            <a:off x="6172200" y="1219200"/>
            <a:ext cx="2438400" cy="3581400"/>
            <a:chOff x="6172200" y="1219201"/>
            <a:chExt cx="2438400" cy="3581399"/>
          </a:xfrm>
        </p:grpSpPr>
        <p:pic>
          <p:nvPicPr>
            <p:cNvPr id="5" name="Picture 4" descr="34630[2].jpg"/>
            <p:cNvPicPr>
              <a:picLocks noChangeAspect="1"/>
            </p:cNvPicPr>
            <p:nvPr/>
          </p:nvPicPr>
          <p:blipFill>
            <a:blip r:embed="rId3"/>
            <a:stretch>
              <a:fillRect/>
            </a:stretch>
          </p:blipFill>
          <p:spPr>
            <a:xfrm>
              <a:off x="6172200" y="1219201"/>
              <a:ext cx="2420938" cy="16764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6" name="Picture 5" descr="5594.jpg"/>
            <p:cNvPicPr>
              <a:picLocks noChangeAspect="1"/>
            </p:cNvPicPr>
            <p:nvPr/>
          </p:nvPicPr>
          <p:blipFill>
            <a:blip r:embed="rId4"/>
            <a:stretch>
              <a:fillRect/>
            </a:stretch>
          </p:blipFill>
          <p:spPr>
            <a:xfrm>
              <a:off x="6172200" y="2971801"/>
              <a:ext cx="2438400" cy="1828799"/>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Tree>
    <p:extLst>
      <p:ext uri="{BB962C8B-B14F-4D97-AF65-F5344CB8AC3E}">
        <p14:creationId xmlns:p14="http://schemas.microsoft.com/office/powerpoint/2010/main" val="3619118250"/>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spect="1" noChangeArrowheads="1"/>
          </p:cNvSpPr>
          <p:nvPr>
            <p:ph type="title"/>
          </p:nvPr>
        </p:nvSpPr>
        <p:spPr/>
        <p:txBody>
          <a:bodyPr/>
          <a:lstStyle/>
          <a:p>
            <a:pPr eaLnBrk="1" hangingPunct="1"/>
            <a:r>
              <a:rPr lang="en-US" smtClean="0"/>
              <a:t>Management by Objectives</a:t>
            </a:r>
          </a:p>
        </p:txBody>
      </p:sp>
      <p:sp>
        <p:nvSpPr>
          <p:cNvPr id="62467" name="Rectangle 3"/>
          <p:cNvSpPr>
            <a:spLocks noGrp="1" noChangeArrowheads="1"/>
          </p:cNvSpPr>
          <p:nvPr>
            <p:ph idx="1"/>
          </p:nvPr>
        </p:nvSpPr>
        <p:spPr>
          <a:xfrm>
            <a:off x="457200" y="1066800"/>
            <a:ext cx="7467600" cy="4525963"/>
          </a:xfrm>
        </p:spPr>
        <p:txBody>
          <a:bodyPr/>
          <a:lstStyle/>
          <a:p>
            <a:pPr lvl="1" eaLnBrk="1" hangingPunct="1"/>
            <a:r>
              <a:rPr smtClean="0"/>
              <a:t>ICS is managed by objectives.</a:t>
            </a:r>
          </a:p>
          <a:p>
            <a:pPr lvl="1" eaLnBrk="1" hangingPunct="1">
              <a:spcBef>
                <a:spcPct val="50000"/>
              </a:spcBef>
            </a:pPr>
            <a:r>
              <a:rPr smtClean="0"/>
              <a:t>Objectives are communicated throughout the entire ICS organization.</a:t>
            </a:r>
          </a:p>
          <a:p>
            <a:pPr eaLnBrk="1" hangingPunct="1"/>
            <a:endParaRPr lang="en-US" smtClean="0"/>
          </a:p>
          <a:p>
            <a:pPr eaLnBrk="1" hangingPunct="1"/>
            <a:endParaRPr lang="en-US" smtClean="0"/>
          </a:p>
          <a:p>
            <a:pPr eaLnBrk="1" hangingPunct="1"/>
            <a:endParaRPr lang="en-US" smtClean="0"/>
          </a:p>
        </p:txBody>
      </p:sp>
      <p:pic>
        <p:nvPicPr>
          <p:cNvPr id="5" name="Picture 8" descr="Uniformed police officer discussing paperwork with a dectective"/>
          <p:cNvPicPr>
            <a:picLocks noChangeAspect="1" noChangeArrowheads="1"/>
          </p:cNvPicPr>
          <p:nvPr/>
        </p:nvPicPr>
        <p:blipFill>
          <a:blip r:embed="rId3">
            <a:lum bright="10000"/>
          </a:blip>
          <a:srcRect/>
          <a:stretch>
            <a:fillRect/>
          </a:stretch>
        </p:blipFill>
        <p:spPr bwMode="auto">
          <a:xfrm>
            <a:off x="4572000" y="2895600"/>
            <a:ext cx="3705225" cy="24765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1135663986"/>
      </p:ext>
    </p:extLst>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spect="1" noChangeArrowheads="1"/>
          </p:cNvSpPr>
          <p:nvPr>
            <p:ph type="title"/>
          </p:nvPr>
        </p:nvSpPr>
        <p:spPr/>
        <p:txBody>
          <a:bodyPr/>
          <a:lstStyle/>
          <a:p>
            <a:pPr eaLnBrk="1" hangingPunct="1"/>
            <a:r>
              <a:rPr lang="en-US" smtClean="0"/>
              <a:t>Overall Priorities</a:t>
            </a:r>
          </a:p>
        </p:txBody>
      </p:sp>
      <p:sp>
        <p:nvSpPr>
          <p:cNvPr id="63491" name="Rectangle 1027"/>
          <p:cNvSpPr txBox="1">
            <a:spLocks noChangeArrowheads="1"/>
          </p:cNvSpPr>
          <p:nvPr/>
        </p:nvSpPr>
        <p:spPr bwMode="auto">
          <a:xfrm>
            <a:off x="609600" y="1066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eaLnBrk="0" hangingPunct="0">
              <a:defRPr>
                <a:solidFill>
                  <a:schemeClr val="tx1"/>
                </a:solidFill>
                <a:latin typeface="Arial" charset="0"/>
                <a:cs typeface="Arial" charset="0"/>
              </a:defRPr>
            </a:lvl1pPr>
            <a:lvl2pPr marL="742950" indent="-285750" defTabSz="685800" eaLnBrk="0" hangingPunct="0">
              <a:defRPr>
                <a:solidFill>
                  <a:schemeClr val="tx1"/>
                </a:solidFill>
                <a:latin typeface="Arial" charset="0"/>
                <a:cs typeface="Arial" charset="0"/>
              </a:defRPr>
            </a:lvl2pPr>
            <a:lvl3pPr marL="1143000" indent="-228600" defTabSz="685800" eaLnBrk="0" hangingPunct="0">
              <a:defRPr>
                <a:solidFill>
                  <a:schemeClr val="tx1"/>
                </a:solidFill>
                <a:latin typeface="Arial" charset="0"/>
                <a:cs typeface="Arial" charset="0"/>
              </a:defRPr>
            </a:lvl3pPr>
            <a:lvl4pPr marL="1600200" indent="-228600" defTabSz="685800" eaLnBrk="0" hangingPunct="0">
              <a:defRPr>
                <a:solidFill>
                  <a:schemeClr val="tx1"/>
                </a:solidFill>
                <a:latin typeface="Arial" charset="0"/>
                <a:cs typeface="Arial" charset="0"/>
              </a:defRPr>
            </a:lvl4pPr>
            <a:lvl5pPr marL="2057400" indent="-228600" defTabSz="685800" eaLnBrk="0" hangingPunct="0">
              <a:defRPr>
                <a:solidFill>
                  <a:schemeClr val="tx1"/>
                </a:solidFill>
                <a:latin typeface="Arial" charset="0"/>
                <a:cs typeface="Arial" charset="0"/>
              </a:defRPr>
            </a:lvl5pPr>
            <a:lvl6pPr marL="2514600" indent="-228600" defTabSz="685800" eaLnBrk="0" fontAlgn="base" hangingPunct="0">
              <a:spcBef>
                <a:spcPct val="0"/>
              </a:spcBef>
              <a:spcAft>
                <a:spcPct val="0"/>
              </a:spcAft>
              <a:defRPr>
                <a:solidFill>
                  <a:schemeClr val="tx1"/>
                </a:solidFill>
                <a:latin typeface="Arial" charset="0"/>
                <a:cs typeface="Arial" charset="0"/>
              </a:defRPr>
            </a:lvl6pPr>
            <a:lvl7pPr marL="2971800" indent="-228600" defTabSz="685800" eaLnBrk="0" fontAlgn="base" hangingPunct="0">
              <a:spcBef>
                <a:spcPct val="0"/>
              </a:spcBef>
              <a:spcAft>
                <a:spcPct val="0"/>
              </a:spcAft>
              <a:defRPr>
                <a:solidFill>
                  <a:schemeClr val="tx1"/>
                </a:solidFill>
                <a:latin typeface="Arial" charset="0"/>
                <a:cs typeface="Arial" charset="0"/>
              </a:defRPr>
            </a:lvl7pPr>
            <a:lvl8pPr marL="3429000" indent="-228600" defTabSz="685800" eaLnBrk="0" fontAlgn="base" hangingPunct="0">
              <a:spcBef>
                <a:spcPct val="0"/>
              </a:spcBef>
              <a:spcAft>
                <a:spcPct val="0"/>
              </a:spcAft>
              <a:defRPr>
                <a:solidFill>
                  <a:schemeClr val="tx1"/>
                </a:solidFill>
                <a:latin typeface="Arial" charset="0"/>
                <a:cs typeface="Arial" charset="0"/>
              </a:defRPr>
            </a:lvl8pPr>
            <a:lvl9pPr marL="3886200" indent="-228600" defTabSz="685800"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buFont typeface="Wingdings" pitchFamily="2" charset="2"/>
              <a:buNone/>
            </a:pPr>
            <a:r>
              <a:rPr lang="en-US" sz="2600" b="1">
                <a:solidFill>
                  <a:srgbClr val="25387D"/>
                </a:solidFill>
              </a:rPr>
              <a:t>Initial decisions and </a:t>
            </a:r>
            <a:br>
              <a:rPr lang="en-US" sz="2600" b="1">
                <a:solidFill>
                  <a:srgbClr val="25387D"/>
                </a:solidFill>
              </a:rPr>
            </a:br>
            <a:r>
              <a:rPr lang="en-US" sz="2600" b="1">
                <a:solidFill>
                  <a:srgbClr val="25387D"/>
                </a:solidFill>
              </a:rPr>
              <a:t>objectives are established </a:t>
            </a:r>
            <a:br>
              <a:rPr lang="en-US" sz="2600" b="1">
                <a:solidFill>
                  <a:srgbClr val="25387D"/>
                </a:solidFill>
              </a:rPr>
            </a:br>
            <a:r>
              <a:rPr lang="en-US" sz="2600" b="1">
                <a:solidFill>
                  <a:srgbClr val="25387D"/>
                </a:solidFill>
              </a:rPr>
              <a:t>based on the following </a:t>
            </a:r>
            <a:br>
              <a:rPr lang="en-US" sz="2600" b="1">
                <a:solidFill>
                  <a:srgbClr val="25387D"/>
                </a:solidFill>
              </a:rPr>
            </a:br>
            <a:r>
              <a:rPr lang="en-US" sz="2600" b="1">
                <a:solidFill>
                  <a:srgbClr val="25387D"/>
                </a:solidFill>
              </a:rPr>
              <a:t>priorities:</a:t>
            </a:r>
          </a:p>
          <a:p>
            <a:pPr eaLnBrk="1" hangingPunct="1">
              <a:spcBef>
                <a:spcPct val="30000"/>
              </a:spcBef>
              <a:buFont typeface="Wingdings" pitchFamily="2" charset="2"/>
              <a:buNone/>
            </a:pPr>
            <a:r>
              <a:rPr lang="en-US" sz="2600" b="1">
                <a:solidFill>
                  <a:srgbClr val="FF0000"/>
                </a:solidFill>
              </a:rPr>
              <a:t>#1:  </a:t>
            </a:r>
            <a:r>
              <a:rPr lang="en-US" sz="2600" b="1">
                <a:solidFill>
                  <a:srgbClr val="25387D"/>
                </a:solidFill>
              </a:rPr>
              <a:t>Life Safety</a:t>
            </a:r>
          </a:p>
          <a:p>
            <a:pPr eaLnBrk="1" hangingPunct="1">
              <a:spcBef>
                <a:spcPct val="30000"/>
              </a:spcBef>
              <a:buFont typeface="Wingdings" pitchFamily="2" charset="2"/>
              <a:buNone/>
            </a:pPr>
            <a:r>
              <a:rPr lang="en-US" sz="2600" b="1">
                <a:solidFill>
                  <a:srgbClr val="FF0000"/>
                </a:solidFill>
              </a:rPr>
              <a:t>#2:  </a:t>
            </a:r>
            <a:r>
              <a:rPr lang="en-US" sz="2600" b="1">
                <a:solidFill>
                  <a:srgbClr val="25387D"/>
                </a:solidFill>
              </a:rPr>
              <a:t>Incident Stabilization</a:t>
            </a:r>
          </a:p>
          <a:p>
            <a:pPr eaLnBrk="1" hangingPunct="1">
              <a:spcBef>
                <a:spcPct val="30000"/>
              </a:spcBef>
              <a:buFont typeface="Wingdings" pitchFamily="2" charset="2"/>
              <a:buNone/>
            </a:pPr>
            <a:r>
              <a:rPr lang="en-US" sz="2600" b="1">
                <a:solidFill>
                  <a:srgbClr val="FF0000"/>
                </a:solidFill>
              </a:rPr>
              <a:t>#3:  </a:t>
            </a:r>
            <a:r>
              <a:rPr lang="en-US" sz="2600" b="1">
                <a:solidFill>
                  <a:srgbClr val="25387D"/>
                </a:solidFill>
              </a:rPr>
              <a:t>Property/Environmental </a:t>
            </a:r>
            <a:br>
              <a:rPr lang="en-US" sz="2600" b="1">
                <a:solidFill>
                  <a:srgbClr val="25387D"/>
                </a:solidFill>
              </a:rPr>
            </a:br>
            <a:r>
              <a:rPr lang="en-US" sz="2600" b="1">
                <a:solidFill>
                  <a:srgbClr val="25387D"/>
                </a:solidFill>
              </a:rPr>
              <a:t>	Conservation</a:t>
            </a:r>
          </a:p>
        </p:txBody>
      </p:sp>
      <p:grpSp>
        <p:nvGrpSpPr>
          <p:cNvPr id="63492" name="Group 6" descr="Two photos:  Rescuer in a fast-flowing river, and a house on fire"/>
          <p:cNvGrpSpPr>
            <a:grpSpLocks/>
          </p:cNvGrpSpPr>
          <p:nvPr/>
        </p:nvGrpSpPr>
        <p:grpSpPr bwMode="auto">
          <a:xfrm>
            <a:off x="6019800" y="1219200"/>
            <a:ext cx="2438400" cy="3781425"/>
            <a:chOff x="6019800" y="1219200"/>
            <a:chExt cx="2438400" cy="3781278"/>
          </a:xfrm>
        </p:grpSpPr>
        <p:pic>
          <p:nvPicPr>
            <p:cNvPr id="5" name="Picture 8"/>
            <p:cNvPicPr>
              <a:picLocks noChangeAspect="1" noChangeArrowheads="1"/>
            </p:cNvPicPr>
            <p:nvPr/>
          </p:nvPicPr>
          <p:blipFill>
            <a:blip r:embed="rId3">
              <a:lum bright="10000"/>
            </a:blip>
            <a:srcRect/>
            <a:stretch>
              <a:fillRect/>
            </a:stretch>
          </p:blipFill>
          <p:spPr bwMode="auto">
            <a:xfrm>
              <a:off x="6019800" y="1219200"/>
              <a:ext cx="2425700" cy="1828729"/>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6" name="Picture 9"/>
            <p:cNvPicPr>
              <a:picLocks noChangeAspect="1" noChangeArrowheads="1"/>
            </p:cNvPicPr>
            <p:nvPr/>
          </p:nvPicPr>
          <p:blipFill>
            <a:blip r:embed="rId4">
              <a:lum bright="10000"/>
            </a:blip>
            <a:srcRect/>
            <a:stretch>
              <a:fillRect/>
            </a:stretch>
          </p:blipFill>
          <p:spPr bwMode="auto">
            <a:xfrm>
              <a:off x="6019800" y="3162224"/>
              <a:ext cx="2438400" cy="1838254"/>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Tree>
    <p:extLst>
      <p:ext uri="{BB962C8B-B14F-4D97-AF65-F5344CB8AC3E}">
        <p14:creationId xmlns:p14="http://schemas.microsoft.com/office/powerpoint/2010/main" val="1710593304"/>
      </p:ext>
    </p:ext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spect="1" noChangeArrowheads="1"/>
          </p:cNvSpPr>
          <p:nvPr>
            <p:ph type="title"/>
          </p:nvPr>
        </p:nvSpPr>
        <p:spPr/>
        <p:txBody>
          <a:bodyPr/>
          <a:lstStyle/>
          <a:p>
            <a:pPr eaLnBrk="1" hangingPunct="1"/>
            <a:r>
              <a:rPr lang="en-US" smtClean="0"/>
              <a:t>Reliance on an Incident Action Plan</a:t>
            </a:r>
          </a:p>
        </p:txBody>
      </p:sp>
      <p:sp>
        <p:nvSpPr>
          <p:cNvPr id="64515" name="Rectangle 3"/>
          <p:cNvSpPr>
            <a:spLocks noGrp="1" noChangeArrowheads="1"/>
          </p:cNvSpPr>
          <p:nvPr>
            <p:ph idx="1"/>
          </p:nvPr>
        </p:nvSpPr>
        <p:spPr>
          <a:xfrm>
            <a:off x="457200" y="1066800"/>
            <a:ext cx="8229600" cy="4724400"/>
          </a:xfrm>
        </p:spPr>
        <p:txBody>
          <a:bodyPr/>
          <a:lstStyle/>
          <a:p>
            <a:pPr eaLnBrk="1" hangingPunct="1"/>
            <a:r>
              <a:rPr lang="en-US" sz="2400" smtClean="0"/>
              <a:t>The Incident Commander creates an Incident Action Plan (IAP) that: </a:t>
            </a:r>
          </a:p>
          <a:p>
            <a:pPr lvl="1" eaLnBrk="1" hangingPunct="1"/>
            <a:r>
              <a:rPr sz="2400" smtClean="0"/>
              <a:t>Specifies the incident objectives.</a:t>
            </a:r>
          </a:p>
          <a:p>
            <a:pPr lvl="1" eaLnBrk="1" hangingPunct="1"/>
            <a:r>
              <a:rPr sz="2400" smtClean="0"/>
              <a:t>States the activities to be completed. </a:t>
            </a:r>
          </a:p>
          <a:p>
            <a:pPr lvl="1" eaLnBrk="1" hangingPunct="1"/>
            <a:r>
              <a:rPr sz="2400" smtClean="0"/>
              <a:t>Covers a specified timeframe, called </a:t>
            </a:r>
            <a:br>
              <a:rPr sz="2400" smtClean="0"/>
            </a:br>
            <a:r>
              <a:rPr sz="2400" smtClean="0"/>
              <a:t>an operational period. </a:t>
            </a:r>
          </a:p>
          <a:p>
            <a:pPr lvl="1" eaLnBrk="1" hangingPunct="1"/>
            <a:r>
              <a:rPr sz="2400" smtClean="0"/>
              <a:t>May be oral or written—except </a:t>
            </a:r>
            <a:br>
              <a:rPr sz="2400" smtClean="0"/>
            </a:br>
            <a:r>
              <a:rPr sz="2400" smtClean="0"/>
              <a:t>for hazardous materials incidents, </a:t>
            </a:r>
            <a:br>
              <a:rPr sz="2400" smtClean="0"/>
            </a:br>
            <a:r>
              <a:rPr sz="2400" smtClean="0"/>
              <a:t>which require a written IAP.</a:t>
            </a:r>
          </a:p>
          <a:p>
            <a:pPr lvl="1" eaLnBrk="1" hangingPunct="1"/>
            <a:r>
              <a:rPr sz="2400" smtClean="0"/>
              <a:t>Takes into account legal and policy </a:t>
            </a:r>
            <a:br>
              <a:rPr sz="2400" smtClean="0"/>
            </a:br>
            <a:r>
              <a:rPr sz="2400" smtClean="0"/>
              <a:t>considerations and direction.</a:t>
            </a:r>
          </a:p>
        </p:txBody>
      </p:sp>
      <p:pic>
        <p:nvPicPr>
          <p:cNvPr id="64516" name="Picture 2" descr="Paper labeled Incident Action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752600"/>
            <a:ext cx="21463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9887729"/>
      </p:ext>
    </p:extLst>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spect="1" noChangeArrowheads="1"/>
          </p:cNvSpPr>
          <p:nvPr>
            <p:ph type="title"/>
          </p:nvPr>
        </p:nvSpPr>
        <p:spPr/>
        <p:txBody>
          <a:bodyPr/>
          <a:lstStyle/>
          <a:p>
            <a:pPr eaLnBrk="1" hangingPunct="1"/>
            <a:r>
              <a:rPr lang="en-US" smtClean="0"/>
              <a:t>Resource Management</a:t>
            </a:r>
          </a:p>
        </p:txBody>
      </p:sp>
      <p:sp>
        <p:nvSpPr>
          <p:cNvPr id="65539" name="Rectangle 3"/>
          <p:cNvSpPr>
            <a:spLocks noGrp="1" noChangeArrowheads="1"/>
          </p:cNvSpPr>
          <p:nvPr>
            <p:ph idx="1"/>
          </p:nvPr>
        </p:nvSpPr>
        <p:spPr/>
        <p:txBody>
          <a:bodyPr>
            <a:normAutofit lnSpcReduction="10000"/>
          </a:bodyPr>
          <a:lstStyle/>
          <a:p>
            <a:pPr eaLnBrk="1" hangingPunct="1"/>
            <a:r>
              <a:rPr lang="en-US" smtClean="0"/>
              <a:t>Resource management includes processes for:</a:t>
            </a:r>
          </a:p>
          <a:p>
            <a:pPr lvl="1" eaLnBrk="1" hangingPunct="1"/>
            <a:r>
              <a:rPr smtClean="0"/>
              <a:t>Categorizing resources. </a:t>
            </a:r>
          </a:p>
          <a:p>
            <a:pPr lvl="1" eaLnBrk="1" hangingPunct="1"/>
            <a:r>
              <a:rPr smtClean="0"/>
              <a:t>Ordering resources. </a:t>
            </a:r>
          </a:p>
          <a:p>
            <a:pPr lvl="1" eaLnBrk="1" hangingPunct="1"/>
            <a:r>
              <a:rPr smtClean="0"/>
              <a:t>Dispatching resources. </a:t>
            </a:r>
          </a:p>
          <a:p>
            <a:pPr lvl="1" eaLnBrk="1" hangingPunct="1"/>
            <a:r>
              <a:rPr smtClean="0"/>
              <a:t>Tracking resources. </a:t>
            </a:r>
          </a:p>
          <a:p>
            <a:pPr lvl="1" eaLnBrk="1" hangingPunct="1"/>
            <a:r>
              <a:rPr smtClean="0"/>
              <a:t>Recovering resources. </a:t>
            </a:r>
          </a:p>
          <a:p>
            <a:pPr lvl="1" eaLnBrk="1" hangingPunct="1"/>
            <a:endParaRPr smtClean="0"/>
          </a:p>
          <a:p>
            <a:pPr eaLnBrk="1" hangingPunct="1"/>
            <a:r>
              <a:rPr lang="en-US" smtClean="0"/>
              <a:t>It also includes processes for reimbursement for resources, as appropriate. </a:t>
            </a:r>
          </a:p>
          <a:p>
            <a:pPr eaLnBrk="1" hangingPunct="1"/>
            <a:endParaRPr lang="en-US" smtClean="0"/>
          </a:p>
          <a:p>
            <a:pPr eaLnBrk="1" hangingPunct="1"/>
            <a:endParaRPr lang="en-US" smtClean="0"/>
          </a:p>
        </p:txBody>
      </p:sp>
      <p:pic>
        <p:nvPicPr>
          <p:cNvPr id="5" name="Picture 6" descr="Photo:  Two workers in an operations center"/>
          <p:cNvPicPr>
            <a:picLocks noChangeAspect="1" noChangeArrowheads="1"/>
          </p:cNvPicPr>
          <p:nvPr/>
        </p:nvPicPr>
        <p:blipFill>
          <a:blip r:embed="rId3">
            <a:lum bright="10000"/>
          </a:blip>
          <a:srcRect/>
          <a:stretch>
            <a:fillRect/>
          </a:stretch>
        </p:blipFill>
        <p:spPr bwMode="auto">
          <a:xfrm>
            <a:off x="5410200" y="1828800"/>
            <a:ext cx="2836863" cy="21431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635152935"/>
      </p:ext>
    </p:extLst>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spect="1" noChangeArrowheads="1"/>
          </p:cNvSpPr>
          <p:nvPr>
            <p:ph type="title"/>
          </p:nvPr>
        </p:nvSpPr>
        <p:spPr/>
        <p:txBody>
          <a:bodyPr/>
          <a:lstStyle/>
          <a:p>
            <a:pPr eaLnBrk="1" hangingPunct="1"/>
            <a:r>
              <a:rPr lang="en-US" smtClean="0"/>
              <a:t>Integrated Communications</a:t>
            </a:r>
          </a:p>
        </p:txBody>
      </p:sp>
      <p:sp>
        <p:nvSpPr>
          <p:cNvPr id="66563" name="Rectangle 4"/>
          <p:cNvSpPr>
            <a:spLocks noGrp="1" noChangeArrowheads="1"/>
          </p:cNvSpPr>
          <p:nvPr>
            <p:ph idx="1"/>
          </p:nvPr>
        </p:nvSpPr>
        <p:spPr>
          <a:xfrm>
            <a:off x="457200" y="1066800"/>
            <a:ext cx="8229600" cy="2362200"/>
          </a:xfrm>
        </p:spPr>
        <p:txBody>
          <a:bodyPr>
            <a:normAutofit fontScale="92500"/>
          </a:bodyPr>
          <a:lstStyle/>
          <a:p>
            <a:pPr eaLnBrk="1" hangingPunct="1"/>
            <a:r>
              <a:rPr lang="en-US" smtClean="0"/>
              <a:t>Incident communications are facilitated through: </a:t>
            </a:r>
          </a:p>
          <a:p>
            <a:pPr lvl="1" eaLnBrk="1" hangingPunct="1"/>
            <a:r>
              <a:rPr smtClean="0"/>
              <a:t>The development and use of a common communications plan.</a:t>
            </a:r>
          </a:p>
          <a:p>
            <a:pPr lvl="1" eaLnBrk="1" hangingPunct="1"/>
            <a:r>
              <a:rPr smtClean="0"/>
              <a:t>The interoperability of communication equipment, procedures, and systems.</a:t>
            </a:r>
          </a:p>
        </p:txBody>
      </p:sp>
      <p:sp>
        <p:nvSpPr>
          <p:cNvPr id="356354" name="Rectangle 2"/>
          <p:cNvSpPr>
            <a:spLocks noChangeArrowheads="1"/>
          </p:cNvSpPr>
          <p:nvPr/>
        </p:nvSpPr>
        <p:spPr bwMode="auto">
          <a:xfrm>
            <a:off x="533400" y="3886200"/>
            <a:ext cx="5867400" cy="13239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30000"/>
              </a:spcBef>
              <a:buFont typeface="Wingdings" pitchFamily="2" charset="2"/>
              <a:buNone/>
              <a:defRPr/>
            </a:pPr>
            <a:r>
              <a:rPr lang="en-US" sz="2000" b="1" dirty="0">
                <a:solidFill>
                  <a:schemeClr val="bg1"/>
                </a:solidFill>
              </a:rPr>
              <a:t>Before an incident, it is critical to </a:t>
            </a:r>
            <a:br>
              <a:rPr lang="en-US" sz="2000" b="1" dirty="0">
                <a:solidFill>
                  <a:schemeClr val="bg1"/>
                </a:solidFill>
              </a:rPr>
            </a:br>
            <a:r>
              <a:rPr lang="en-US" sz="2000" b="1" dirty="0">
                <a:solidFill>
                  <a:schemeClr val="bg1"/>
                </a:solidFill>
              </a:rPr>
              <a:t>develop an integrated voice and data communications system (equipment, systems, and protocols).</a:t>
            </a:r>
          </a:p>
        </p:txBody>
      </p:sp>
      <p:pic>
        <p:nvPicPr>
          <p:cNvPr id="6" name="Picture 7" descr="Communications personnel working completing reports"/>
          <p:cNvPicPr>
            <a:picLocks noChangeAspect="1" noChangeArrowheads="1"/>
          </p:cNvPicPr>
          <p:nvPr/>
        </p:nvPicPr>
        <p:blipFill>
          <a:blip r:embed="rId3">
            <a:lum bright="10000"/>
          </a:blip>
          <a:srcRect/>
          <a:stretch>
            <a:fillRect/>
          </a:stretch>
        </p:blipFill>
        <p:spPr bwMode="auto">
          <a:xfrm>
            <a:off x="6553200" y="3733800"/>
            <a:ext cx="2333625" cy="15621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3771325570"/>
      </p:ext>
    </p:extLst>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spect="1" noChangeArrowheads="1"/>
          </p:cNvSpPr>
          <p:nvPr>
            <p:ph type="title"/>
          </p:nvPr>
        </p:nvSpPr>
        <p:spPr/>
        <p:txBody>
          <a:bodyPr/>
          <a:lstStyle/>
          <a:p>
            <a:pPr eaLnBrk="1" hangingPunct="1"/>
            <a:r>
              <a:rPr lang="en-US" smtClean="0"/>
              <a:t>Interoperability Saves Lives</a:t>
            </a:r>
          </a:p>
        </p:txBody>
      </p:sp>
      <p:sp>
        <p:nvSpPr>
          <p:cNvPr id="67587" name="Rectangle 3"/>
          <p:cNvSpPr>
            <a:spLocks noGrp="1" noChangeArrowheads="1"/>
          </p:cNvSpPr>
          <p:nvPr>
            <p:ph idx="1"/>
          </p:nvPr>
        </p:nvSpPr>
        <p:spPr>
          <a:xfrm>
            <a:off x="457200" y="1066800"/>
            <a:ext cx="8229600" cy="3581400"/>
          </a:xfrm>
        </p:spPr>
        <p:txBody>
          <a:bodyPr>
            <a:normAutofit lnSpcReduction="10000"/>
          </a:bodyPr>
          <a:lstStyle/>
          <a:p>
            <a:pPr eaLnBrk="1" hangingPunct="1">
              <a:lnSpc>
                <a:spcPct val="95000"/>
              </a:lnSpc>
              <a:spcBef>
                <a:spcPct val="70000"/>
              </a:spcBef>
            </a:pPr>
            <a:r>
              <a:rPr lang="en-US" sz="2200" u="sng" smtClean="0"/>
              <a:t>Jan. 13, 1982</a:t>
            </a:r>
            <a:r>
              <a:rPr lang="en-US" sz="2200" smtClean="0"/>
              <a:t>:  70 people lost their lives when Air Florida Flight 90 crashed in Washington, DC.  Police, fire, and EMS crews responded quickly but couldn't coordinate their efforts because they couldn't talk to each other by radio.</a:t>
            </a:r>
            <a:br>
              <a:rPr lang="en-US" sz="2200" smtClean="0"/>
            </a:br>
            <a:endParaRPr lang="en-US" sz="1200" smtClean="0"/>
          </a:p>
          <a:p>
            <a:pPr eaLnBrk="1" hangingPunct="1">
              <a:lnSpc>
                <a:spcPct val="95000"/>
              </a:lnSpc>
              <a:spcBef>
                <a:spcPct val="70000"/>
              </a:spcBef>
            </a:pPr>
            <a:r>
              <a:rPr lang="en-US" sz="2200" u="sng" smtClean="0"/>
              <a:t>Sept. 11, 2001</a:t>
            </a:r>
            <a:r>
              <a:rPr lang="en-US" sz="2200" smtClean="0"/>
              <a:t>:  When American Airlines Flight 77 crashed into the Pentagon, 900 users from 50 different agencies were able to communicate with one another.  Response agencies had learned an invaluable lesson from the Air Florida tragedy.</a:t>
            </a:r>
            <a:r>
              <a:rPr lang="en-US" sz="1200" smtClean="0"/>
              <a:t/>
            </a:r>
            <a:br>
              <a:rPr lang="en-US" sz="1200" smtClean="0"/>
            </a:br>
            <a:r>
              <a:rPr lang="en-US" sz="1200" smtClean="0"/>
              <a:t/>
            </a:r>
            <a:br>
              <a:rPr lang="en-US" sz="1200" smtClean="0"/>
            </a:br>
            <a:endParaRPr lang="en-US" smtClean="0">
              <a:solidFill>
                <a:srgbClr val="FFFF00"/>
              </a:solidFill>
            </a:endParaRPr>
          </a:p>
        </p:txBody>
      </p:sp>
      <p:sp>
        <p:nvSpPr>
          <p:cNvPr id="358404" name="Rectangle 4"/>
          <p:cNvSpPr>
            <a:spLocks noChangeArrowheads="1"/>
          </p:cNvSpPr>
          <p:nvPr/>
        </p:nvSpPr>
        <p:spPr bwMode="auto">
          <a:xfrm>
            <a:off x="685800" y="4546600"/>
            <a:ext cx="7772400" cy="86201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spcBef>
                <a:spcPct val="50000"/>
              </a:spcBef>
              <a:defRPr/>
            </a:pPr>
            <a:r>
              <a:rPr lang="en-US" sz="2500" b="1" dirty="0">
                <a:solidFill>
                  <a:schemeClr val="bg1"/>
                </a:solidFill>
              </a:rPr>
              <a:t>Interoperability makes sense.  It's a cost-saver, </a:t>
            </a:r>
            <a:br>
              <a:rPr lang="en-US" sz="2500" b="1" dirty="0">
                <a:solidFill>
                  <a:schemeClr val="bg1"/>
                </a:solidFill>
              </a:rPr>
            </a:br>
            <a:r>
              <a:rPr lang="en-US" sz="2500" b="1" dirty="0">
                <a:solidFill>
                  <a:schemeClr val="bg1"/>
                </a:solidFill>
              </a:rPr>
              <a:t>a resource-saver, and a lifesaver.</a:t>
            </a:r>
          </a:p>
        </p:txBody>
      </p:sp>
    </p:spTree>
    <p:extLst>
      <p:ext uri="{BB962C8B-B14F-4D97-AF65-F5344CB8AC3E}">
        <p14:creationId xmlns:p14="http://schemas.microsoft.com/office/powerpoint/2010/main" val="2541986904"/>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spect="1" noChangeArrowheads="1"/>
          </p:cNvSpPr>
          <p:nvPr>
            <p:ph type="title"/>
          </p:nvPr>
        </p:nvSpPr>
        <p:spPr/>
        <p:txBody>
          <a:bodyPr/>
          <a:lstStyle/>
          <a:p>
            <a:pPr eaLnBrk="1" hangingPunct="1"/>
            <a:r>
              <a:rPr lang="en-US" smtClean="0"/>
              <a:t>Mobilization</a:t>
            </a:r>
          </a:p>
        </p:txBody>
      </p:sp>
      <p:sp>
        <p:nvSpPr>
          <p:cNvPr id="68611" name="Rectangle 2"/>
          <p:cNvSpPr>
            <a:spLocks noGrp="1" noChangeArrowheads="1"/>
          </p:cNvSpPr>
          <p:nvPr>
            <p:ph idx="1"/>
          </p:nvPr>
        </p:nvSpPr>
        <p:spPr>
          <a:xfrm>
            <a:off x="457200" y="1066800"/>
            <a:ext cx="8305800" cy="4525963"/>
          </a:xfrm>
        </p:spPr>
        <p:txBody>
          <a:bodyPr/>
          <a:lstStyle/>
          <a:p>
            <a:pPr eaLnBrk="1" hangingPunct="1"/>
            <a:r>
              <a:rPr lang="en-US" smtClean="0"/>
              <a:t>At any incident:</a:t>
            </a:r>
          </a:p>
          <a:p>
            <a:pPr lvl="1" eaLnBrk="1" hangingPunct="1"/>
            <a:r>
              <a:rPr smtClean="0"/>
              <a:t>The situation must be assessed and the response planned. </a:t>
            </a:r>
          </a:p>
          <a:p>
            <a:pPr lvl="1" eaLnBrk="1" hangingPunct="1"/>
            <a:r>
              <a:rPr smtClean="0"/>
              <a:t>Managing resources safely and effectively is the most important consideration.</a:t>
            </a:r>
          </a:p>
          <a:p>
            <a:pPr lvl="1" eaLnBrk="1" hangingPunct="1"/>
            <a:r>
              <a:rPr smtClean="0"/>
              <a:t>Personnel and equipment </a:t>
            </a:r>
            <a:br>
              <a:rPr smtClean="0"/>
            </a:br>
            <a:r>
              <a:rPr u="sng" smtClean="0"/>
              <a:t>should not be dispatched </a:t>
            </a:r>
            <a:br>
              <a:rPr u="sng" smtClean="0"/>
            </a:br>
            <a:r>
              <a:rPr u="sng" smtClean="0"/>
              <a:t>unless requested by the </a:t>
            </a:r>
            <a:br>
              <a:rPr u="sng" smtClean="0"/>
            </a:br>
            <a:r>
              <a:rPr u="sng" smtClean="0"/>
              <a:t>on-scene Incident Command</a:t>
            </a:r>
            <a:r>
              <a:rPr smtClean="0"/>
              <a:t>.</a:t>
            </a:r>
          </a:p>
          <a:p>
            <a:pPr eaLnBrk="1" hangingPunct="1"/>
            <a:endParaRPr lang="en-US" smtClean="0"/>
          </a:p>
        </p:txBody>
      </p:sp>
      <p:pic>
        <p:nvPicPr>
          <p:cNvPr id="68615" name="Picture 7" descr="Photo:  Large group of fire department personnel being mobilized"/>
          <p:cNvPicPr>
            <a:picLocks noChangeAspect="1" noChangeArrowheads="1"/>
          </p:cNvPicPr>
          <p:nvPr/>
        </p:nvPicPr>
        <p:blipFill>
          <a:blip r:embed="rId3">
            <a:lum bright="10000"/>
          </a:blip>
          <a:srcRect/>
          <a:stretch>
            <a:fillRect/>
          </a:stretch>
        </p:blipFill>
        <p:spPr bwMode="auto">
          <a:xfrm>
            <a:off x="5943600" y="3429000"/>
            <a:ext cx="2771775" cy="18478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3857918692"/>
      </p:ext>
    </p:extLst>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Section</a:t>
            </a:r>
            <a:endParaRPr lang="en-US" dirty="0"/>
          </a:p>
        </p:txBody>
      </p:sp>
      <p:sp>
        <p:nvSpPr>
          <p:cNvPr id="3" name="Content Placeholder 2"/>
          <p:cNvSpPr>
            <a:spLocks noGrp="1"/>
          </p:cNvSpPr>
          <p:nvPr>
            <p:ph idx="1"/>
          </p:nvPr>
        </p:nvSpPr>
        <p:spPr/>
        <p:txBody>
          <a:bodyPr/>
          <a:lstStyle/>
          <a:p>
            <a:r>
              <a:rPr lang="en-US" dirty="0" smtClean="0"/>
              <a:t>The next Section will deal with planning </a:t>
            </a:r>
            <a:endParaRPr lang="en-US" dirty="0"/>
          </a:p>
        </p:txBody>
      </p:sp>
      <p:pic>
        <p:nvPicPr>
          <p:cNvPr id="1026" name="Picture 2" descr="http://t1.gstatic.com/images?q=tbn:ANd9GcR264Hh1lp3Xpqa5H9y35LuGBn95C14Ac9z1vvqjMcdZ_U8X1sT5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124200"/>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18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spect="1" noChangeArrowheads="1"/>
          </p:cNvSpPr>
          <p:nvPr>
            <p:ph type="title"/>
          </p:nvPr>
        </p:nvSpPr>
        <p:spPr/>
        <p:txBody>
          <a:bodyPr/>
          <a:lstStyle/>
          <a:p>
            <a:pPr eaLnBrk="1" hangingPunct="1"/>
            <a:r>
              <a:rPr lang="en-US" smtClean="0"/>
              <a:t>ICS Purposes</a:t>
            </a:r>
          </a:p>
        </p:txBody>
      </p:sp>
      <p:sp>
        <p:nvSpPr>
          <p:cNvPr id="26627" name="Rectangle 3"/>
          <p:cNvSpPr>
            <a:spLocks noGrp="1" noChangeArrowheads="1"/>
          </p:cNvSpPr>
          <p:nvPr>
            <p:ph idx="1"/>
          </p:nvPr>
        </p:nvSpPr>
        <p:spPr/>
        <p:txBody>
          <a:bodyPr/>
          <a:lstStyle/>
          <a:p>
            <a:pPr eaLnBrk="1" hangingPunct="1">
              <a:spcBef>
                <a:spcPct val="70000"/>
              </a:spcBef>
            </a:pPr>
            <a:r>
              <a:rPr lang="en-US" smtClean="0"/>
              <a:t>Using management best practices, ICS helps to ensure:</a:t>
            </a:r>
          </a:p>
          <a:p>
            <a:pPr lvl="1" eaLnBrk="1" hangingPunct="1">
              <a:spcBef>
                <a:spcPct val="40000"/>
              </a:spcBef>
            </a:pPr>
            <a:r>
              <a:rPr smtClean="0"/>
              <a:t>The safety of responders and others.</a:t>
            </a:r>
          </a:p>
          <a:p>
            <a:pPr lvl="1" eaLnBrk="1" hangingPunct="1">
              <a:spcBef>
                <a:spcPct val="40000"/>
              </a:spcBef>
            </a:pPr>
            <a:r>
              <a:rPr smtClean="0"/>
              <a:t>The achievement of tactical objectives.</a:t>
            </a:r>
          </a:p>
          <a:p>
            <a:pPr lvl="1" eaLnBrk="1" hangingPunct="1">
              <a:spcBef>
                <a:spcPct val="40000"/>
              </a:spcBef>
            </a:pPr>
            <a:r>
              <a:rPr smtClean="0"/>
              <a:t>The efficient use of resources.</a:t>
            </a:r>
          </a:p>
          <a:p>
            <a:pPr lvl="1" eaLnBrk="1" hangingPunct="1">
              <a:spcBef>
                <a:spcPct val="70000"/>
              </a:spcBef>
            </a:pPr>
            <a:endParaRPr smtClean="0"/>
          </a:p>
        </p:txBody>
      </p:sp>
      <p:pic>
        <p:nvPicPr>
          <p:cNvPr id="6" name="Picture 5" descr="Disaster responders examining a map "/>
          <p:cNvPicPr>
            <a:picLocks noChangeAspect="1"/>
          </p:cNvPicPr>
          <p:nvPr/>
        </p:nvPicPr>
        <p:blipFill>
          <a:blip r:embed="rId3"/>
          <a:stretch>
            <a:fillRect/>
          </a:stretch>
        </p:blipFill>
        <p:spPr>
          <a:xfrm>
            <a:off x="5715000" y="3657600"/>
            <a:ext cx="2754313" cy="17907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73500784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5"/>
          <p:cNvSpPr>
            <a:spLocks noGrp="1" noChangeAspect="1" noChangeArrowheads="1"/>
          </p:cNvSpPr>
          <p:nvPr>
            <p:ph type="title"/>
          </p:nvPr>
        </p:nvSpPr>
        <p:spPr>
          <a:xfrm>
            <a:off x="304800" y="265113"/>
            <a:ext cx="8601075" cy="868362"/>
          </a:xfrm>
        </p:spPr>
        <p:txBody>
          <a:bodyPr/>
          <a:lstStyle/>
          <a:p>
            <a:pPr eaLnBrk="1" hangingPunct="1"/>
            <a:r>
              <a:rPr lang="en-US" smtClean="0"/>
              <a:t>Legal Basis for ICS</a:t>
            </a:r>
          </a:p>
        </p:txBody>
      </p:sp>
      <p:sp>
        <p:nvSpPr>
          <p:cNvPr id="27651" name="Rectangle 10"/>
          <p:cNvSpPr>
            <a:spLocks noChangeArrowheads="1"/>
          </p:cNvSpPr>
          <p:nvPr/>
        </p:nvSpPr>
        <p:spPr bwMode="auto">
          <a:xfrm>
            <a:off x="457200" y="990600"/>
            <a:ext cx="8305800" cy="1905000"/>
          </a:xfrm>
          <a:prstGeom prst="rect">
            <a:avLst/>
          </a:prstGeom>
          <a:noFill/>
          <a:ln w="28575">
            <a:solidFill>
              <a:schemeClr val="bg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600">
              <a:solidFill>
                <a:srgbClr val="FFFFFF"/>
              </a:solidFill>
              <a:latin typeface="Tahoma" pitchFamily="34" charset="0"/>
            </a:endParaRPr>
          </a:p>
        </p:txBody>
      </p:sp>
      <p:sp>
        <p:nvSpPr>
          <p:cNvPr id="27652" name="Rectangle 3"/>
          <p:cNvSpPr txBox="1">
            <a:spLocks noChangeArrowheads="1"/>
          </p:cNvSpPr>
          <p:nvPr/>
        </p:nvSpPr>
        <p:spPr bwMode="auto">
          <a:xfrm>
            <a:off x="2590800" y="982663"/>
            <a:ext cx="60960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30000"/>
              </a:spcBef>
            </a:pPr>
            <a:r>
              <a:rPr lang="en-US" sz="2800" b="1">
                <a:solidFill>
                  <a:srgbClr val="25387D"/>
                </a:solidFill>
              </a:rPr>
              <a:t>Management of Domestic Incidents</a:t>
            </a:r>
          </a:p>
        </p:txBody>
      </p:sp>
      <p:sp>
        <p:nvSpPr>
          <p:cNvPr id="14" name="AutoShape 4" descr="HSPD-5"/>
          <p:cNvSpPr>
            <a:spLocks noChangeArrowheads="1"/>
          </p:cNvSpPr>
          <p:nvPr/>
        </p:nvSpPr>
        <p:spPr bwMode="auto">
          <a:xfrm>
            <a:off x="609600" y="1066800"/>
            <a:ext cx="1828800" cy="714375"/>
          </a:xfrm>
          <a:prstGeom prst="cube">
            <a:avLst>
              <a:gd name="adj" fmla="val 8333"/>
            </a:avLst>
          </a:prstGeom>
          <a:gradFill rotWithShape="1">
            <a:gsLst>
              <a:gs pos="0">
                <a:srgbClr val="DDDDDD"/>
              </a:gs>
              <a:gs pos="50000">
                <a:schemeClr val="bg1"/>
              </a:gs>
              <a:gs pos="100000">
                <a:srgbClr val="DDDDDD"/>
              </a:gs>
            </a:gsLst>
            <a:lin ang="18900000" scaled="1"/>
          </a:gra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2400" b="1" dirty="0">
                <a:solidFill>
                  <a:schemeClr val="accent6"/>
                </a:solidFill>
                <a:latin typeface="+mn-lt"/>
                <a:cs typeface="Times New Roman" pitchFamily="18" charset="0"/>
              </a:rPr>
              <a:t>HSPD-5</a:t>
            </a:r>
          </a:p>
        </p:txBody>
      </p:sp>
      <p:sp>
        <p:nvSpPr>
          <p:cNvPr id="15" name="AutoShape 5" descr="HSPD-8"/>
          <p:cNvSpPr>
            <a:spLocks noChangeArrowheads="1"/>
          </p:cNvSpPr>
          <p:nvPr/>
        </p:nvSpPr>
        <p:spPr bwMode="auto">
          <a:xfrm>
            <a:off x="609600" y="1981200"/>
            <a:ext cx="1828800" cy="714375"/>
          </a:xfrm>
          <a:prstGeom prst="cube">
            <a:avLst>
              <a:gd name="adj" fmla="val 8333"/>
            </a:avLst>
          </a:prstGeom>
          <a:gradFill rotWithShape="1">
            <a:gsLst>
              <a:gs pos="0">
                <a:srgbClr val="DDDDDD"/>
              </a:gs>
              <a:gs pos="50000">
                <a:schemeClr val="bg1"/>
              </a:gs>
              <a:gs pos="100000">
                <a:srgbClr val="DDDDDD"/>
              </a:gs>
            </a:gsLst>
            <a:lin ang="18900000" scaled="1"/>
          </a:gradFill>
          <a:ln w="9525">
            <a:solidFill>
              <a:srgbClr val="003366"/>
            </a:solidFill>
            <a:miter lim="800000"/>
            <a:headEnd/>
            <a:tailEnd/>
          </a:ln>
          <a:effectLst>
            <a:outerShdw dist="35921" dir="2700000" algn="ctr" rotWithShape="0">
              <a:srgbClr val="18314A">
                <a:alpha val="50000"/>
              </a:srgbClr>
            </a:outerShdw>
          </a:effectLst>
        </p:spPr>
        <p:txBody>
          <a:bodyPr wrap="none" bIns="18288" anchor="ctr"/>
          <a:lstStyle/>
          <a:p>
            <a:pPr algn="ctr">
              <a:lnSpc>
                <a:spcPct val="85000"/>
              </a:lnSpc>
              <a:defRPr/>
            </a:pPr>
            <a:r>
              <a:rPr lang="en-US" sz="2400" b="1" dirty="0">
                <a:solidFill>
                  <a:schemeClr val="accent6"/>
                </a:solidFill>
                <a:latin typeface="+mn-lt"/>
                <a:cs typeface="Times New Roman" pitchFamily="18" charset="0"/>
              </a:rPr>
              <a:t>HSPD-8</a:t>
            </a:r>
          </a:p>
        </p:txBody>
      </p:sp>
      <p:sp>
        <p:nvSpPr>
          <p:cNvPr id="27655" name="Rectangle 7"/>
          <p:cNvSpPr>
            <a:spLocks noChangeArrowheads="1"/>
          </p:cNvSpPr>
          <p:nvPr/>
        </p:nvSpPr>
        <p:spPr bwMode="auto">
          <a:xfrm>
            <a:off x="457200" y="1009650"/>
            <a:ext cx="8305800" cy="1809750"/>
          </a:xfrm>
          <a:prstGeom prst="rect">
            <a:avLst/>
          </a:prstGeom>
          <a:noFill/>
          <a:ln w="28575">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2600">
              <a:solidFill>
                <a:srgbClr val="FFFFFF"/>
              </a:solidFill>
              <a:latin typeface="Tahoma" pitchFamily="34" charset="0"/>
              <a:cs typeface="Times New Roman" pitchFamily="18" charset="0"/>
            </a:endParaRPr>
          </a:p>
        </p:txBody>
      </p:sp>
      <p:sp>
        <p:nvSpPr>
          <p:cNvPr id="27656" name="Rectangle 6"/>
          <p:cNvSpPr>
            <a:spLocks noChangeArrowheads="1"/>
          </p:cNvSpPr>
          <p:nvPr/>
        </p:nvSpPr>
        <p:spPr bwMode="auto">
          <a:xfrm>
            <a:off x="2590800" y="2151063"/>
            <a:ext cx="59436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Wingdings" pitchFamily="2" charset="2"/>
              <a:buNone/>
            </a:pPr>
            <a:r>
              <a:rPr lang="en-US" sz="2800" b="1">
                <a:solidFill>
                  <a:srgbClr val="25387D"/>
                </a:solidFill>
              </a:rPr>
              <a:t>National Preparedness</a:t>
            </a:r>
          </a:p>
        </p:txBody>
      </p:sp>
      <p:sp>
        <p:nvSpPr>
          <p:cNvPr id="27657" name="AutoShape 8"/>
          <p:cNvSpPr>
            <a:spLocks noChangeArrowheads="1"/>
          </p:cNvSpPr>
          <p:nvPr/>
        </p:nvSpPr>
        <p:spPr bwMode="blackWhite">
          <a:xfrm>
            <a:off x="1447800" y="2800350"/>
            <a:ext cx="6781800" cy="927100"/>
          </a:xfrm>
          <a:prstGeom prst="downArrow">
            <a:avLst>
              <a:gd name="adj1" fmla="val 60343"/>
              <a:gd name="adj2" fmla="val 79282"/>
            </a:avLst>
          </a:prstGeom>
          <a:solidFill>
            <a:srgbClr val="FF0000">
              <a:alpha val="69019"/>
            </a:srgbClr>
          </a:solidFill>
          <a:ln w="9525">
            <a:solidFill>
              <a:schemeClr val="bg1"/>
            </a:solidFill>
            <a:miter lim="800000"/>
            <a:headEnd/>
            <a:tailEnd/>
          </a:ln>
        </p:spPr>
        <p:txBody>
          <a:bodyPr wrap="none" anchor="ctr"/>
          <a:lstStyle/>
          <a:p>
            <a:pPr algn="ctr"/>
            <a:r>
              <a:rPr lang="en-US" sz="2600" b="1">
                <a:solidFill>
                  <a:srgbClr val="FFFFFF"/>
                </a:solidFill>
                <a:latin typeface="Tahoma" pitchFamily="34" charset="0"/>
                <a:cs typeface="Times New Roman" pitchFamily="18" charset="0"/>
              </a:rPr>
              <a:t>Mandates</a:t>
            </a:r>
          </a:p>
        </p:txBody>
      </p:sp>
      <p:pic>
        <p:nvPicPr>
          <p:cNvPr id="11" name="Picture 10" descr="NRF Cover"/>
          <p:cNvPicPr>
            <a:picLocks noChangeAspect="1" noChangeArrowheads="1"/>
          </p:cNvPicPr>
          <p:nvPr/>
        </p:nvPicPr>
        <p:blipFill>
          <a:blip r:embed="rId3">
            <a:lum bright="12000"/>
          </a:blip>
          <a:srcRect/>
          <a:stretch>
            <a:fillRect/>
          </a:stretch>
        </p:blipFill>
        <p:spPr bwMode="auto">
          <a:xfrm>
            <a:off x="3228975" y="3749675"/>
            <a:ext cx="1419225" cy="1836738"/>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12" name="Picture 11" descr="NIMS Cover"/>
          <p:cNvPicPr>
            <a:picLocks noChangeAspect="1"/>
          </p:cNvPicPr>
          <p:nvPr/>
        </p:nvPicPr>
        <p:blipFill>
          <a:blip r:embed="rId4">
            <a:lum bright="12000"/>
          </a:blip>
          <a:stretch>
            <a:fillRect/>
          </a:stretch>
        </p:blipFill>
        <p:spPr>
          <a:xfrm>
            <a:off x="5081588" y="3749675"/>
            <a:ext cx="1420812" cy="18383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2520975804"/>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323850" y="274638"/>
            <a:ext cx="8601075" cy="868362"/>
          </a:xfrm>
        </p:spPr>
        <p:txBody>
          <a:bodyPr/>
          <a:lstStyle/>
          <a:p>
            <a:pPr eaLnBrk="1" hangingPunct="1"/>
            <a:r>
              <a:rPr lang="en-US" smtClean="0"/>
              <a:t>National Response Framework (NRF)</a:t>
            </a:r>
          </a:p>
        </p:txBody>
      </p:sp>
      <p:sp>
        <p:nvSpPr>
          <p:cNvPr id="28675" name="Content Placeholder 2"/>
          <p:cNvSpPr>
            <a:spLocks noGrp="1"/>
          </p:cNvSpPr>
          <p:nvPr>
            <p:ph type="body" idx="4294967295"/>
          </p:nvPr>
        </p:nvSpPr>
        <p:spPr>
          <a:xfrm>
            <a:off x="3048000" y="1066800"/>
            <a:ext cx="5638800" cy="4495800"/>
          </a:xfrm>
        </p:spPr>
        <p:txBody>
          <a:bodyPr/>
          <a:lstStyle/>
          <a:p>
            <a:pPr marL="461963" lvl="1" indent="-347663" eaLnBrk="1" hangingPunct="1"/>
            <a:r>
              <a:rPr sz="2400" smtClean="0"/>
              <a:t>Establishes a comprehensive, national, all-hazards approach to domestic incident response.</a:t>
            </a:r>
          </a:p>
          <a:p>
            <a:pPr marL="461963" lvl="1" indent="-347663" eaLnBrk="1" hangingPunct="1"/>
            <a:r>
              <a:rPr sz="2400" smtClean="0"/>
              <a:t>Presents an overview of key response principles, roles, and structures that guide the national response.  </a:t>
            </a:r>
          </a:p>
          <a:p>
            <a:pPr marL="461963" lvl="1" indent="-347663" eaLnBrk="1" hangingPunct="1">
              <a:lnSpc>
                <a:spcPct val="95000"/>
              </a:lnSpc>
            </a:pPr>
            <a:r>
              <a:rPr sz="2400" smtClean="0"/>
              <a:t>Includes the Core Document, Annexes, and Partner Guides.</a:t>
            </a:r>
          </a:p>
          <a:p>
            <a:pPr marL="461963" lvl="1" indent="-347663" eaLnBrk="1" hangingPunct="1">
              <a:lnSpc>
                <a:spcPct val="95000"/>
              </a:lnSpc>
            </a:pPr>
            <a:r>
              <a:rPr sz="2400" smtClean="0"/>
              <a:t>Replaces the National Response Plan.</a:t>
            </a:r>
            <a:endParaRPr smtClean="0"/>
          </a:p>
        </p:txBody>
      </p:sp>
      <p:pic>
        <p:nvPicPr>
          <p:cNvPr id="28676" name="Picture 2" descr="Top:  Cover of National Response Framework; Bottom:  Diagram showing structure of the National Response Framework, including the Core Document and below it the Emergency Support Function Annexes, Support Annexes, Incident Annexes, and Partner Gu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09675"/>
            <a:ext cx="27209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456301"/>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23850" y="274638"/>
            <a:ext cx="8601075" cy="868362"/>
          </a:xfrm>
        </p:spPr>
        <p:txBody>
          <a:bodyPr/>
          <a:lstStyle/>
          <a:p>
            <a:pPr eaLnBrk="1" hangingPunct="1"/>
            <a:r>
              <a:rPr lang="en-US" smtClean="0"/>
              <a:t>NRF Emphasizes Partnerships</a:t>
            </a:r>
          </a:p>
        </p:txBody>
      </p:sp>
      <p:sp>
        <p:nvSpPr>
          <p:cNvPr id="441347" name="Text Box 3" descr="Box - Federal Government Last Resort!"/>
          <p:cNvSpPr txBox="1">
            <a:spLocks noChangeArrowheads="1"/>
          </p:cNvSpPr>
          <p:nvPr/>
        </p:nvSpPr>
        <p:spPr bwMode="auto">
          <a:xfrm>
            <a:off x="784225" y="1400175"/>
            <a:ext cx="7367588" cy="7620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eaLnBrk="0" fontAlgn="auto" hangingPunct="0">
              <a:spcBef>
                <a:spcPts val="0"/>
              </a:spcBef>
              <a:spcAft>
                <a:spcPts val="0"/>
              </a:spcAft>
              <a:defRPr/>
            </a:pPr>
            <a:r>
              <a:rPr lang="en-US" sz="2800" b="1" dirty="0">
                <a:solidFill>
                  <a:schemeClr val="bg1"/>
                </a:solidFill>
              </a:rPr>
              <a:t>Federal Government Last Resort!</a:t>
            </a:r>
          </a:p>
        </p:txBody>
      </p:sp>
      <p:sp>
        <p:nvSpPr>
          <p:cNvPr id="441348" name="Text Box 4" descr="Box - State Government Provides Support"/>
          <p:cNvSpPr txBox="1">
            <a:spLocks noChangeArrowheads="1"/>
          </p:cNvSpPr>
          <p:nvPr/>
        </p:nvSpPr>
        <p:spPr bwMode="auto">
          <a:xfrm>
            <a:off x="776288" y="2466975"/>
            <a:ext cx="7372350" cy="7620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eaLnBrk="0" fontAlgn="auto" hangingPunct="0">
              <a:spcBef>
                <a:spcPts val="0"/>
              </a:spcBef>
              <a:spcAft>
                <a:spcPts val="0"/>
              </a:spcAft>
              <a:defRPr/>
            </a:pPr>
            <a:r>
              <a:rPr lang="en-US" sz="2800" b="1" dirty="0">
                <a:solidFill>
                  <a:schemeClr val="bg1"/>
                </a:solidFill>
              </a:rPr>
              <a:t>State Government Provides Support</a:t>
            </a:r>
          </a:p>
        </p:txBody>
      </p:sp>
      <p:sp>
        <p:nvSpPr>
          <p:cNvPr id="29701" name="AutoShape 6" descr="Arrow pointing up"/>
          <p:cNvSpPr>
            <a:spLocks noChangeArrowheads="1"/>
          </p:cNvSpPr>
          <p:nvPr/>
        </p:nvSpPr>
        <p:spPr bwMode="auto">
          <a:xfrm>
            <a:off x="4049713" y="1933575"/>
            <a:ext cx="557212" cy="531813"/>
          </a:xfrm>
          <a:prstGeom prst="upArrow">
            <a:avLst>
              <a:gd name="adj1" fmla="val 50000"/>
              <a:gd name="adj2" fmla="val 25000"/>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a:p>
        </p:txBody>
      </p:sp>
      <p:sp>
        <p:nvSpPr>
          <p:cNvPr id="29702" name="AutoShape 7" descr="Arrow pointing up"/>
          <p:cNvSpPr>
            <a:spLocks noChangeArrowheads="1"/>
          </p:cNvSpPr>
          <p:nvPr/>
        </p:nvSpPr>
        <p:spPr bwMode="auto">
          <a:xfrm>
            <a:off x="4049713" y="3024188"/>
            <a:ext cx="557212" cy="531812"/>
          </a:xfrm>
          <a:prstGeom prst="upArrow">
            <a:avLst>
              <a:gd name="adj1" fmla="val 50000"/>
              <a:gd name="adj2" fmla="val 25000"/>
            </a:avLst>
          </a:prstGeom>
          <a:solidFill>
            <a:srgbClr val="CC33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eaLnBrk="0" hangingPunct="0"/>
            <a:endParaRPr lang="en-US"/>
          </a:p>
        </p:txBody>
      </p:sp>
      <p:sp>
        <p:nvSpPr>
          <p:cNvPr id="29703" name="Rectangle 13"/>
          <p:cNvSpPr>
            <a:spLocks noChangeArrowheads="1"/>
          </p:cNvSpPr>
          <p:nvPr/>
        </p:nvSpPr>
        <p:spPr bwMode="auto">
          <a:xfrm>
            <a:off x="457200" y="1171575"/>
            <a:ext cx="8077200" cy="3733800"/>
          </a:xfrm>
          <a:prstGeom prst="rect">
            <a:avLst/>
          </a:prstGeom>
          <a:noFill/>
          <a:ln w="38100">
            <a:solidFill>
              <a:srgbClr val="CC33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441353" name="Text Box 9" descr="Box: Individuals and Households"/>
          <p:cNvSpPr txBox="1">
            <a:spLocks noChangeArrowheads="1"/>
          </p:cNvSpPr>
          <p:nvPr/>
        </p:nvSpPr>
        <p:spPr bwMode="auto">
          <a:xfrm>
            <a:off x="600075" y="4614863"/>
            <a:ext cx="2438400" cy="7080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fontAlgn="auto" hangingPunct="0">
              <a:spcBef>
                <a:spcPts val="0"/>
              </a:spcBef>
              <a:spcAft>
                <a:spcPts val="0"/>
              </a:spcAft>
              <a:defRPr/>
            </a:pPr>
            <a:r>
              <a:rPr lang="en-US" sz="2000" b="1" dirty="0">
                <a:solidFill>
                  <a:schemeClr val="bg1"/>
                </a:solidFill>
              </a:rPr>
              <a:t>Individuals and Households</a:t>
            </a:r>
          </a:p>
        </p:txBody>
      </p:sp>
      <p:sp>
        <p:nvSpPr>
          <p:cNvPr id="441354" name="Text Box 10" descr="Box: Private Sector"/>
          <p:cNvSpPr txBox="1">
            <a:spLocks noChangeArrowheads="1"/>
          </p:cNvSpPr>
          <p:nvPr/>
        </p:nvSpPr>
        <p:spPr bwMode="auto">
          <a:xfrm>
            <a:off x="3200400" y="4619625"/>
            <a:ext cx="2438400" cy="7080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fontAlgn="auto" hangingPunct="0">
              <a:spcBef>
                <a:spcPts val="0"/>
              </a:spcBef>
              <a:spcAft>
                <a:spcPts val="0"/>
              </a:spcAft>
              <a:defRPr/>
            </a:pPr>
            <a:r>
              <a:rPr lang="en-US" sz="2000" b="1" dirty="0">
                <a:solidFill>
                  <a:schemeClr val="bg1"/>
                </a:solidFill>
              </a:rPr>
              <a:t>Private </a:t>
            </a:r>
            <a:br>
              <a:rPr lang="en-US" sz="2000" b="1" dirty="0">
                <a:solidFill>
                  <a:schemeClr val="bg1"/>
                </a:solidFill>
              </a:rPr>
            </a:br>
            <a:r>
              <a:rPr lang="en-US" sz="2000" b="1" dirty="0">
                <a:solidFill>
                  <a:schemeClr val="bg1"/>
                </a:solidFill>
              </a:rPr>
              <a:t>Sector</a:t>
            </a:r>
          </a:p>
        </p:txBody>
      </p:sp>
      <p:sp>
        <p:nvSpPr>
          <p:cNvPr id="441355" name="Text Box 11" descr="Box: Nongovernmental Organizations"/>
          <p:cNvSpPr txBox="1">
            <a:spLocks noChangeArrowheads="1"/>
          </p:cNvSpPr>
          <p:nvPr/>
        </p:nvSpPr>
        <p:spPr bwMode="auto">
          <a:xfrm>
            <a:off x="5791200" y="4619625"/>
            <a:ext cx="2590800" cy="70802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p>
            <a:pPr algn="ctr" eaLnBrk="0" fontAlgn="auto" hangingPunct="0">
              <a:spcBef>
                <a:spcPts val="0"/>
              </a:spcBef>
              <a:spcAft>
                <a:spcPts val="0"/>
              </a:spcAft>
              <a:defRPr/>
            </a:pPr>
            <a:r>
              <a:rPr lang="en-US" sz="2000" b="1" dirty="0">
                <a:solidFill>
                  <a:schemeClr val="bg1"/>
                </a:solidFill>
              </a:rPr>
              <a:t>Nongovernmental Organizations</a:t>
            </a:r>
          </a:p>
        </p:txBody>
      </p:sp>
      <p:sp>
        <p:nvSpPr>
          <p:cNvPr id="441349" name="Text Box 5" descr="Box: Local Government First Response!"/>
          <p:cNvSpPr txBox="1">
            <a:spLocks noChangeArrowheads="1"/>
          </p:cNvSpPr>
          <p:nvPr/>
        </p:nvSpPr>
        <p:spPr bwMode="auto">
          <a:xfrm>
            <a:off x="762000" y="3535363"/>
            <a:ext cx="7391400" cy="836612"/>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eaLnBrk="0" fontAlgn="auto" hangingPunct="0">
              <a:spcBef>
                <a:spcPts val="0"/>
              </a:spcBef>
              <a:spcAft>
                <a:spcPts val="0"/>
              </a:spcAft>
              <a:defRPr/>
            </a:pPr>
            <a:r>
              <a:rPr lang="en-US" sz="2800" b="1" dirty="0">
                <a:solidFill>
                  <a:schemeClr val="bg1"/>
                </a:solidFill>
              </a:rPr>
              <a:t>Local Government First Response!</a:t>
            </a:r>
          </a:p>
        </p:txBody>
      </p:sp>
    </p:spTree>
    <p:extLst>
      <p:ext uri="{BB962C8B-B14F-4D97-AF65-F5344CB8AC3E}">
        <p14:creationId xmlns:p14="http://schemas.microsoft.com/office/powerpoint/2010/main" val="172467640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a:xfrm>
            <a:off x="323850" y="274638"/>
            <a:ext cx="8601075" cy="868362"/>
          </a:xfrm>
        </p:spPr>
        <p:txBody>
          <a:bodyPr>
            <a:normAutofit fontScale="90000"/>
          </a:bodyPr>
          <a:lstStyle/>
          <a:p>
            <a:pPr eaLnBrk="1" hangingPunct="1"/>
            <a:r>
              <a:rPr lang="en-US" dirty="0" smtClean="0"/>
              <a:t>National Incident Management System</a:t>
            </a:r>
            <a:br>
              <a:rPr lang="en-US" dirty="0" smtClean="0"/>
            </a:br>
            <a:endParaRPr lang="en-US" dirty="0" smtClean="0"/>
          </a:p>
        </p:txBody>
      </p:sp>
      <p:sp>
        <p:nvSpPr>
          <p:cNvPr id="30723" name="Rectangle 3"/>
          <p:cNvSpPr>
            <a:spLocks noGrp="1" noChangeArrowheads="1"/>
          </p:cNvSpPr>
          <p:nvPr>
            <p:ph idx="1"/>
          </p:nvPr>
        </p:nvSpPr>
        <p:spPr>
          <a:xfrm>
            <a:off x="2286000" y="1066800"/>
            <a:ext cx="6400800" cy="4525963"/>
          </a:xfrm>
        </p:spPr>
        <p:txBody>
          <a:bodyPr/>
          <a:lstStyle/>
          <a:p>
            <a:pPr marL="461963" lvl="1" indent="-347663" eaLnBrk="1" hangingPunct="1">
              <a:spcBef>
                <a:spcPct val="55000"/>
              </a:spcBef>
            </a:pPr>
            <a:r>
              <a:rPr sz="2100" smtClean="0">
                <a:solidFill>
                  <a:srgbClr val="FF0000"/>
                </a:solidFill>
              </a:rPr>
              <a:t>What? . . . </a:t>
            </a:r>
            <a:r>
              <a:rPr sz="2100" smtClean="0"/>
              <a:t>NIMS provides a consistent nationwide template . . .</a:t>
            </a:r>
          </a:p>
          <a:p>
            <a:pPr marL="461963" lvl="1" indent="-347663" eaLnBrk="1" hangingPunct="1">
              <a:spcBef>
                <a:spcPct val="55000"/>
              </a:spcBef>
            </a:pPr>
            <a:r>
              <a:rPr sz="2100" smtClean="0">
                <a:solidFill>
                  <a:srgbClr val="FF0000"/>
                </a:solidFill>
              </a:rPr>
              <a:t>Who? . . . </a:t>
            </a:r>
            <a:r>
              <a:rPr sz="2100" smtClean="0"/>
              <a:t>to enable Federal, State, tribal, and local governments, the private sector, and nongovernmental organizations to work together . . . </a:t>
            </a:r>
          </a:p>
          <a:p>
            <a:pPr marL="461963" lvl="1" indent="-347663" eaLnBrk="1" hangingPunct="1">
              <a:spcBef>
                <a:spcPct val="55000"/>
              </a:spcBef>
            </a:pPr>
            <a:r>
              <a:rPr sz="2100" smtClean="0">
                <a:solidFill>
                  <a:srgbClr val="FF0000"/>
                </a:solidFill>
              </a:rPr>
              <a:t>How? . . . </a:t>
            </a:r>
            <a:r>
              <a:rPr sz="2100" smtClean="0"/>
              <a:t>to prepare for, prevent, respond to, recover from, and mitigate the effects of incidents regardless of cause, size, location, or complexity . . . </a:t>
            </a:r>
          </a:p>
          <a:p>
            <a:pPr marL="461963" lvl="1" indent="-347663" eaLnBrk="1" hangingPunct="1">
              <a:spcBef>
                <a:spcPct val="55000"/>
              </a:spcBef>
            </a:pPr>
            <a:r>
              <a:rPr sz="2100" smtClean="0">
                <a:solidFill>
                  <a:srgbClr val="FF0000"/>
                </a:solidFill>
              </a:rPr>
              <a:t>Why? . . . </a:t>
            </a:r>
            <a:r>
              <a:rPr sz="2100" smtClean="0"/>
              <a:t>in order to reduce the loss of life and property, and harm to the environment.</a:t>
            </a:r>
          </a:p>
        </p:txBody>
      </p:sp>
      <p:pic>
        <p:nvPicPr>
          <p:cNvPr id="5" name="Picture 4" descr="NIMS Cover"/>
          <p:cNvPicPr>
            <a:picLocks noChangeAspect="1"/>
          </p:cNvPicPr>
          <p:nvPr/>
        </p:nvPicPr>
        <p:blipFill>
          <a:blip r:embed="rId3">
            <a:lum bright="12000"/>
          </a:blip>
          <a:stretch>
            <a:fillRect/>
          </a:stretch>
        </p:blipFill>
        <p:spPr>
          <a:xfrm>
            <a:off x="536575" y="1219200"/>
            <a:ext cx="1673225" cy="21653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Tree>
    <p:extLst>
      <p:ext uri="{BB962C8B-B14F-4D97-AF65-F5344CB8AC3E}">
        <p14:creationId xmlns:p14="http://schemas.microsoft.com/office/powerpoint/2010/main" val="309853864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7777</Words>
  <Application>Microsoft Office PowerPoint</Application>
  <PresentationFormat>On-screen Show (4:3)</PresentationFormat>
  <Paragraphs>870</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 Incident Command System (ICS) Overview</vt:lpstr>
      <vt:lpstr>What Is an Incident?</vt:lpstr>
      <vt:lpstr>Incident Timeframes</vt:lpstr>
      <vt:lpstr>What Is ICS?</vt:lpstr>
      <vt:lpstr>ICS Purposes</vt:lpstr>
      <vt:lpstr>Legal Basis for ICS</vt:lpstr>
      <vt:lpstr>National Response Framework (NRF)</vt:lpstr>
      <vt:lpstr>NRF Emphasizes Partnerships</vt:lpstr>
      <vt:lpstr>National Incident Management System </vt:lpstr>
      <vt:lpstr>NIMS:  What It Is/What It’s Not</vt:lpstr>
      <vt:lpstr>NIMS Components</vt:lpstr>
      <vt:lpstr>NIMS &amp; Institutionalizing ICS</vt:lpstr>
      <vt:lpstr>Other ICS Mandates</vt:lpstr>
      <vt:lpstr>Examples of Incidents Managed Using ICS</vt:lpstr>
      <vt:lpstr>ICS Benefits</vt:lpstr>
      <vt:lpstr>ICS Organization &amp; Features</vt:lpstr>
      <vt:lpstr>ICS Organization</vt:lpstr>
      <vt:lpstr>Common Terminology</vt:lpstr>
      <vt:lpstr>Chain of Command</vt:lpstr>
      <vt:lpstr>Incident Commander</vt:lpstr>
      <vt:lpstr>Incident Commander’s Role</vt:lpstr>
      <vt:lpstr>Executives’/Senior Officials’ Role &amp; Responsibilities</vt:lpstr>
      <vt:lpstr>Command vs. Coordination</vt:lpstr>
      <vt:lpstr>PowerPoint Presentation</vt:lpstr>
      <vt:lpstr>PowerPoint Presentation</vt:lpstr>
      <vt:lpstr>Executives/Senior Officials Delegate Command Authority</vt:lpstr>
      <vt:lpstr>Delegation of Authority</vt:lpstr>
      <vt:lpstr>Summary:  Incident Management Roles</vt:lpstr>
      <vt:lpstr>Command Staff</vt:lpstr>
      <vt:lpstr>General Staff</vt:lpstr>
      <vt:lpstr>Incident Management Team</vt:lpstr>
      <vt:lpstr>Who Does What?</vt:lpstr>
      <vt:lpstr>Modular Organization (1 of 2)</vt:lpstr>
      <vt:lpstr>Modular Organization (2 of 2)</vt:lpstr>
      <vt:lpstr>Example:  Expanding Incident (1 of 3)</vt:lpstr>
      <vt:lpstr>Example:  Expanding Incident (2 of 3)</vt:lpstr>
      <vt:lpstr>Example:  Expanding Incident (3 of 3)</vt:lpstr>
      <vt:lpstr>Incident Complexity and Resource Needs</vt:lpstr>
      <vt:lpstr>Complexity Analysis Factors</vt:lpstr>
      <vt:lpstr>Management by Objectives</vt:lpstr>
      <vt:lpstr>Overall Priorities</vt:lpstr>
      <vt:lpstr>Reliance on an Incident Action Plan</vt:lpstr>
      <vt:lpstr>Resource Management</vt:lpstr>
      <vt:lpstr>Integrated Communications</vt:lpstr>
      <vt:lpstr>Interoperability Saves Lives</vt:lpstr>
      <vt:lpstr>Mobilization</vt:lpstr>
      <vt:lpstr>The Next Section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Crowther.Charles</dc:creator>
  <cp:lastModifiedBy>Crowther.Charles</cp:lastModifiedBy>
  <cp:revision>3</cp:revision>
  <dcterms:created xsi:type="dcterms:W3CDTF">2012-09-27T15:47:54Z</dcterms:created>
  <dcterms:modified xsi:type="dcterms:W3CDTF">2012-10-10T14:12:11Z</dcterms:modified>
</cp:coreProperties>
</file>