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5" clrIdx="2"/>
  <p:cmAuthor id="3" name="Author" initials="AU" lastIdx="1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1357" autoAdjust="0"/>
  </p:normalViewPr>
  <p:slideViewPr>
    <p:cSldViewPr>
      <p:cViewPr varScale="1">
        <p:scale>
          <a:sx n="82" d="100"/>
          <a:sy n="82" d="100"/>
        </p:scale>
        <p:origin x="1910" y="72"/>
      </p:cViewPr>
      <p:guideLst>
        <p:guide orient="horz" pos="4032"/>
        <p:guide orient="horz" pos="288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399"/>
            <a:ext cx="3811588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286000"/>
            <a:ext cx="3811588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813175" cy="533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38131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76400"/>
            <a:ext cx="7772400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2779713" cy="977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457200"/>
            <a:ext cx="487680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676400"/>
            <a:ext cx="27797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r>
              <a:rPr lang="en-US" altLang="en-US" dirty="0"/>
              <a:t>Chapter 6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000" b="0" dirty="0">
                <a:ea typeface="ＭＳ Ｐゴシック" charset="-128"/>
              </a:rPr>
              <a:t>Community Assessment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3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Steps in the Needs Assessment Process</a:t>
            </a:r>
            <a:endParaRPr lang="en-US" altLang="en-US" sz="3600" dirty="0"/>
          </a:p>
        </p:txBody>
      </p:sp>
      <p:sp>
        <p:nvSpPr>
          <p:cNvPr id="42087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Identify aggregate for assessment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Engage the community in planning the assessment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Identify required information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Select method of data gathering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Develop </a:t>
            </a:r>
            <a:r>
              <a:rPr lang="fr-FR" altLang="ja-JP" sz="2400" dirty="0">
                <a:ea typeface="ＭＳ Ｐゴシック" charset="-128"/>
              </a:rPr>
              <a:t>questionnaires or interview questions</a:t>
            </a:r>
            <a:endParaRPr lang="en-US" altLang="ja-JP" sz="2400" dirty="0">
              <a:ea typeface="ＭＳ Ｐゴシック" charset="-128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ja-JP" sz="2400" dirty="0">
                <a:ea typeface="ＭＳ Ｐゴシック" charset="-128"/>
              </a:rPr>
              <a:t>Develop procedures for data collection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143593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65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Steps in the Needs Assessment Process (Cont.)</a:t>
            </a:r>
            <a:endParaRPr lang="en-US" altLang="en-US" sz="3600" dirty="0"/>
          </a:p>
        </p:txBody>
      </p:sp>
      <p:sp>
        <p:nvSpPr>
          <p:cNvPr id="42087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1"/>
            <a:ext cx="7772400" cy="472440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Train data collectors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Arrange for a sample representative of the aggregate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Conduct needs assessment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Tabulate and analyze data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Identify needs suggested by data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en-US" altLang="ja-JP" sz="2400" dirty="0">
                <a:ea typeface="ＭＳ Ｐゴシック" charset="-128"/>
              </a:rPr>
              <a:t>Develop an action plan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143593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Nursing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●"/>
            </a:pPr>
            <a:r>
              <a:rPr lang="en-US" altLang="en-US" dirty="0"/>
              <a:t>The nursing process can be applied to the community as a client.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Needs assessment 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Diagnosing health problems (actual and potential)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Planning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Intervention</a:t>
            </a:r>
          </a:p>
          <a:p>
            <a:pPr marL="4003675" lvl="8" indent="-346075">
              <a:buFont typeface="Wingdings" panose="05000000000000000000" pitchFamily="2" charset="2"/>
              <a:buChar char="Ø"/>
            </a:pPr>
            <a:r>
              <a:rPr lang="en-US" altLang="en-US" sz="2400" dirty="0"/>
              <a:t>Evaluation</a:t>
            </a:r>
          </a:p>
        </p:txBody>
      </p:sp>
      <p:pic>
        <p:nvPicPr>
          <p:cNvPr id="21" name="Picture 4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198120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6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ja-JP" sz="3600" dirty="0"/>
              <a:t>Format for Community Health Diagnosis </a:t>
            </a:r>
            <a:endParaRPr lang="en-US" alt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24965" name="Text Box 4"/>
          <p:cNvSpPr txBox="1">
            <a:spLocks noChangeArrowheads="1"/>
          </p:cNvSpPr>
          <p:nvPr/>
        </p:nvSpPr>
        <p:spPr bwMode="auto">
          <a:xfrm>
            <a:off x="1384300" y="5638800"/>
            <a:ext cx="5397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cs typeface="Arial" panose="020B0604020202020204" pitchFamily="34" charset="0"/>
              </a:rPr>
              <a:t>Figure 6-3 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Redrawn from </a:t>
            </a:r>
            <a:r>
              <a:rPr lang="en-US" altLang="ja-JP" sz="1200" dirty="0" err="1">
                <a:ea typeface="ＭＳ Ｐゴシック" charset="-128"/>
                <a:cs typeface="Arial" pitchFamily="34" charset="0"/>
              </a:rPr>
              <a:t>Muecke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 MA: Community health diagnosis in nursing, </a:t>
            </a:r>
            <a:r>
              <a:rPr lang="en-US" altLang="ja-JP" sz="1200" i="1" dirty="0">
                <a:ea typeface="ＭＳ Ｐゴシック" charset="-128"/>
                <a:cs typeface="Arial" pitchFamily="34" charset="0"/>
              </a:rPr>
              <a:t>Public Health </a:t>
            </a:r>
            <a:r>
              <a:rPr lang="en-US" altLang="ja-JP" sz="1200" i="1" dirty="0" err="1">
                <a:ea typeface="ＭＳ Ｐゴシック" charset="-128"/>
                <a:cs typeface="Arial" pitchFamily="34" charset="0"/>
              </a:rPr>
              <a:t>Nurs</a:t>
            </a:r>
            <a:r>
              <a:rPr lang="en-US" altLang="ja-JP" sz="1200" dirty="0">
                <a:ea typeface="ＭＳ Ｐゴシック" charset="-128"/>
                <a:cs typeface="Arial" pitchFamily="34" charset="0"/>
              </a:rPr>
              <a:t> 1:23-35, 1984. Used with permission of Blackwell Scientific Publications.</a:t>
            </a:r>
            <a:endParaRPr lang="en-US" altLang="en-US" sz="1200" dirty="0">
              <a:ea typeface="ＭＳ Ｐゴシック" charset="-128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1489364"/>
            <a:ext cx="61642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65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Epidemiological Studies Used Throughout the Nursing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planning by establishing effectiveness of certain interventions in specific aggregates</a:t>
            </a:r>
          </a:p>
          <a:p>
            <a:r>
              <a:rPr lang="en-US" dirty="0"/>
              <a:t>Construct benchmarks to gauge achievement of program objectives</a:t>
            </a:r>
          </a:p>
          <a:p>
            <a:r>
              <a:rPr lang="en-US" dirty="0"/>
              <a:t>Compare data with other rates</a:t>
            </a:r>
          </a:p>
          <a:p>
            <a:r>
              <a:rPr lang="en-US" dirty="0"/>
              <a:t>Identify objectives of successful programs</a:t>
            </a:r>
          </a:p>
          <a:p>
            <a:r>
              <a:rPr lang="en-US" dirty="0"/>
              <a:t>Document effectiveness with epidemiological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0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Defining the Community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1"/>
            <a:ext cx="7772400" cy="4724400"/>
          </a:xfrm>
        </p:spPr>
        <p:txBody>
          <a:bodyPr/>
          <a:lstStyle/>
          <a:p>
            <a:r>
              <a:rPr lang="en-US" altLang="en-US" sz="2400" dirty="0"/>
              <a:t>Aggregate of people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“who”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Share personal characteristics and risks</a:t>
            </a:r>
          </a:p>
          <a:p>
            <a:r>
              <a:rPr lang="en-US" altLang="ja-JP" sz="2400" dirty="0">
                <a:ea typeface="ＭＳ Ｐゴシック" charset="-128"/>
              </a:rPr>
              <a:t>Location in space and time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“where” and “when”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Physical location frequently delineated by boundaries and influenced by the passage of time</a:t>
            </a:r>
            <a:r>
              <a:rPr lang="en-US" altLang="en-US" sz="2000" dirty="0"/>
              <a:t> </a:t>
            </a:r>
          </a:p>
          <a:p>
            <a:r>
              <a:rPr lang="en-US" altLang="ja-JP" sz="2400" dirty="0">
                <a:ea typeface="ＭＳ Ｐゴシック" charset="-128"/>
              </a:rPr>
              <a:t>Social system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“why” and “how”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Interrelationships of aggregates fulfilling community functions</a:t>
            </a:r>
            <a:r>
              <a:rPr lang="en-US" altLang="en-US" sz="2000" dirty="0"/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09700"/>
            <a:ext cx="4826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3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Diagram of Assessment Parameters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83400" y="5791200"/>
            <a:ext cx="134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6-1</a:t>
            </a:r>
          </a:p>
        </p:txBody>
      </p:sp>
    </p:spTree>
    <p:extLst>
      <p:ext uri="{BB962C8B-B14F-4D97-AF65-F5344CB8AC3E}">
        <p14:creationId xmlns:p14="http://schemas.microsoft.com/office/powerpoint/2010/main" val="327710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Community Assessment Parameters</a:t>
            </a:r>
          </a:p>
        </p:txBody>
      </p:sp>
      <p:sp>
        <p:nvSpPr>
          <p:cNvPr id="41882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3505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Geography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Population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Environment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Industry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Education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Recreations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Religion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Communication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Transportation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76400"/>
            <a:ext cx="396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Public services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Political organization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Community development or planning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Disaster programs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statistics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Social problems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manpower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Health professional organizations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Community services</a:t>
            </a:r>
          </a:p>
        </p:txBody>
      </p:sp>
    </p:spTree>
    <p:extLst>
      <p:ext uri="{BB962C8B-B14F-4D97-AF65-F5344CB8AC3E}">
        <p14:creationId xmlns:p14="http://schemas.microsoft.com/office/powerpoint/2010/main" val="281030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Healthy Communities</a:t>
            </a:r>
          </a:p>
        </p:txBody>
      </p:sp>
      <p:sp>
        <p:nvSpPr>
          <p:cNvPr id="412680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181600" cy="4724400"/>
          </a:xfrm>
        </p:spPr>
        <p:txBody>
          <a:bodyPr/>
          <a:lstStyle/>
          <a:p>
            <a:r>
              <a:rPr lang="en-US" altLang="en-US" dirty="0"/>
              <a:t>A movement to help community members bring about positive health changes </a:t>
            </a:r>
          </a:p>
          <a:p>
            <a:r>
              <a:rPr lang="en-US" altLang="en-US" dirty="0"/>
              <a:t>Interconnectedness between people and the public and private sectors is essential to make changes.</a:t>
            </a:r>
          </a:p>
          <a:p>
            <a:r>
              <a:rPr lang="en-US" altLang="en-US" dirty="0"/>
              <a:t>Each community has its unique perspective.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C:\Documents and Settings\Penny\Local Settings\Temporary Internet Files\Content.IE5\UCV4BDVO\MP9004424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33" y="4038600"/>
            <a:ext cx="2703945" cy="198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Penny\Local Settings\Temporary Internet Files\Content.IE5\FJAXEYFB\MP90014911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752600"/>
            <a:ext cx="272277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</a:t>
            </a:r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Windshield survey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Gain an understanding of environmental layout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Locate possible areas of environmental concern through “sight, sense, and sound”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Gives nurse an opportunity to observe people and their role in the community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14727" name="Picture 7" descr="C:\Documents and Settings\Penny\Local Settings\Temporary Internet Files\Content.IE5\FJAXEYFB\MC900414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50890" y="4114800"/>
            <a:ext cx="2640161" cy="18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28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Windshield Survey</a:t>
            </a:r>
          </a:p>
        </p:txBody>
      </p:sp>
      <p:sp>
        <p:nvSpPr>
          <p:cNvPr id="416776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3962400" cy="4724400"/>
          </a:xfrm>
        </p:spPr>
        <p:txBody>
          <a:bodyPr/>
          <a:lstStyle/>
          <a:p>
            <a:r>
              <a:rPr lang="en-US" altLang="en-US" dirty="0"/>
              <a:t>Community vitality</a:t>
            </a:r>
          </a:p>
          <a:p>
            <a:r>
              <a:rPr lang="en-US" altLang="en-US" dirty="0"/>
              <a:t>Indicators of social and economic conditions</a:t>
            </a:r>
          </a:p>
          <a:p>
            <a:r>
              <a:rPr lang="en-US" altLang="en-US" dirty="0"/>
              <a:t>Health resources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676400"/>
            <a:ext cx="3505200" cy="4724400"/>
          </a:xfrm>
        </p:spPr>
        <p:txBody>
          <a:bodyPr/>
          <a:lstStyle/>
          <a:p>
            <a:r>
              <a:rPr lang="en-US" altLang="en-US" dirty="0"/>
              <a:t>Environmental conditions related to health</a:t>
            </a:r>
          </a:p>
          <a:p>
            <a:r>
              <a:rPr lang="en-US" altLang="en-US" dirty="0"/>
              <a:t>Social functioning</a:t>
            </a:r>
          </a:p>
          <a:p>
            <a:r>
              <a:rPr lang="en-US" altLang="en-US" dirty="0"/>
              <a:t>Attitudes toward health and health care</a:t>
            </a:r>
          </a:p>
        </p:txBody>
      </p:sp>
      <p:pic>
        <p:nvPicPr>
          <p:cNvPr id="416774" name="Picture 7" descr="bs0067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89425"/>
            <a:ext cx="30480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5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 (Cont.)</a:t>
            </a:r>
            <a:endParaRPr lang="en-US" altLang="en-US" sz="3200" dirty="0"/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Sources of data: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Census data and other census reports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Vital statistics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NCHS survey data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charset="-128"/>
              </a:rPr>
              <a:t>Local, regional, and state government reports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charset="-128"/>
              </a:rPr>
              <a:t>Locally generated data collection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Analysis of demographic information provides descriptive information about the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the Community (Cont.)</a:t>
            </a:r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Needs assessment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Used to understand the community’s perspective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Interview key community informants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community forums, focus groups, or surveys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12 Steps in a Needs Assessment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3" descr="C:\Documents and Settings\Penny\Local Settings\Temporary Internet Files\Content.IE5\FJAXEYFB\MC900250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5857"/>
            <a:ext cx="2057400" cy="207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57329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</TotalTime>
  <Words>769</Words>
  <Application>Microsoft Office PowerPoint</Application>
  <PresentationFormat>Letter Paper (8.5x11 in)</PresentationFormat>
  <Paragraphs>119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Wingdings 2</vt:lpstr>
      <vt:lpstr>Wingdings 3</vt:lpstr>
      <vt:lpstr>2_Office Theme</vt:lpstr>
      <vt:lpstr>Chapter 6</vt:lpstr>
      <vt:lpstr>Defining the Community</vt:lpstr>
      <vt:lpstr>Diagram of Assessment Parameters</vt:lpstr>
      <vt:lpstr>Community Assessment Parameters</vt:lpstr>
      <vt:lpstr>Healthy Communities</vt:lpstr>
      <vt:lpstr>Assessing the Community</vt:lpstr>
      <vt:lpstr>Windshield Survey</vt:lpstr>
      <vt:lpstr>Assessing the Community (Cont.)</vt:lpstr>
      <vt:lpstr>Assessing the Community (Cont.)</vt:lpstr>
      <vt:lpstr>Steps in the Needs Assessment Process</vt:lpstr>
      <vt:lpstr>Steps in the Needs Assessment Process (Cont.)</vt:lpstr>
      <vt:lpstr>Nursing Process</vt:lpstr>
      <vt:lpstr>Format for Community Health Diagnosis </vt:lpstr>
      <vt:lpstr>Epidemiological Studies Used Throughout the Nursing Process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Dilsy Ricardo</cp:lastModifiedBy>
  <cp:revision>308</cp:revision>
  <cp:lastPrinted>2000-11-30T21:12:40Z</cp:lastPrinted>
  <dcterms:created xsi:type="dcterms:W3CDTF">2000-10-10T03:44:32Z</dcterms:created>
  <dcterms:modified xsi:type="dcterms:W3CDTF">2019-09-03T14:34:48Z</dcterms:modified>
</cp:coreProperties>
</file>