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letter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288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5328">
          <p15:clr>
            <a:srgbClr val="A4A3A4"/>
          </p15:clr>
        </p15:guide>
        <p15:guide id="6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issc" initials="" lastIdx="2" clrIdx="0"/>
  <p:cmAuthor id="7" name="Nisha Selvaraj" initials="NS" lastIdx="1" clrIdx="7"/>
  <p:cmAuthor id="1" name="rameshbabu.k" initials="" lastIdx="0" clrIdx="1"/>
  <p:cmAuthor id="2" name="one" initials="o" lastIdx="3" clrIdx="2"/>
  <p:cmAuthor id="3" name="Author" initials="AU" lastIdx="5" clrIdx="3"/>
  <p:cmAuthor id="4" name="Jenn Shropshire" initials="JS" lastIdx="6" clrIdx="4"/>
  <p:cmAuthor id="5" name="Acer" initials="A" lastIdx="1" clrIdx="5"/>
  <p:cmAuthor id="6" name="Editor" initials="EN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00"/>
    <a:srgbClr val="AA72D4"/>
    <a:srgbClr val="FFFF81"/>
    <a:srgbClr val="FFFF9F"/>
    <a:srgbClr val="FFFF00"/>
    <a:srgbClr val="FFCC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7" autoAdjust="0"/>
    <p:restoredTop sz="97297" autoAdjust="0"/>
  </p:normalViewPr>
  <p:slideViewPr>
    <p:cSldViewPr snapToObjects="1">
      <p:cViewPr varScale="1">
        <p:scale>
          <a:sx n="82" d="100"/>
          <a:sy n="82" d="100"/>
        </p:scale>
        <p:origin x="1680" y="72"/>
      </p:cViewPr>
      <p:guideLst>
        <p:guide orient="horz" pos="960"/>
        <p:guide orient="horz" pos="4032"/>
        <p:guide orient="horz" pos="288"/>
        <p:guide orient="horz" pos="1056"/>
        <p:guide pos="5328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28" d="100"/>
          <a:sy n="28" d="100"/>
        </p:scale>
        <p:origin x="-1190" y="-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3.xml"/><Relationship Id="rId2" Type="http://schemas.openxmlformats.org/officeDocument/2006/relationships/slide" Target="slides/slide21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09157B5D-B1EA-4378-958C-E2E7485EB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Arial" charset="0"/>
              </a:defRPr>
            </a:lvl1pPr>
          </a:lstStyle>
          <a:p>
            <a:pPr>
              <a:defRPr/>
            </a:pPr>
            <a:fld id="{F4C82E27-5C83-4BE7-91C0-B46C9A0A1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46F8-05E4-4021-B22A-1BE6E2C65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6203-6391-4030-97FB-08F68053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26C0-03DC-40B4-976D-273F1522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BF3C-D800-4537-AB1C-57E118ADD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1530-AC63-4E85-8DCC-CDD00A5CA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285F-8103-4473-B397-C54727C5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9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786F-A26B-4A42-8454-798EB84F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4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A0E0B-AE0B-4761-B80B-CC23D48B7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9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32A8-81E9-49B8-9479-FA543EABD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A1C9-0771-4BF7-8157-C4956F3DC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F7F6-2EBA-4C8F-8194-1ACF666BF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A469-C20A-4949-B894-4E6D40B6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BB2E-49E5-4931-950C-3BB061DC5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3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8EDE-CDDD-4EAC-AF22-6E1ABC36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8A2B-CAEB-4C55-B344-38C18EF5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46AB-781B-45DF-8237-0ED13E7CC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77000"/>
            <a:ext cx="68580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lang="en-US" sz="1000">
                <a:latin typeface="+mn-lt"/>
              </a:defRPr>
            </a:lvl1pPr>
          </a:lstStyle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90EFD39-03C0-4EA9-9B9D-41EA46A35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 2" pitchFamily="18" charset="2"/>
        <a:buChar char="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1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5000"/>
        <a:buFont typeface="Wingdings 3" pitchFamily="18" charset="2"/>
        <a:buChar char="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669926"/>
          </a:xfrm>
          <a:noFill/>
          <a:ln/>
        </p:spPr>
        <p:txBody>
          <a:bodyPr/>
          <a:lstStyle/>
          <a:p>
            <a:r>
              <a:rPr lang="en-US" altLang="ja-JP" sz="4000" dirty="0">
                <a:ea typeface="ＭＳ Ｐゴシック" charset="-128"/>
              </a:rPr>
              <a:t>Chapter 2</a:t>
            </a:r>
            <a:endParaRPr lang="en-US" altLang="en-US" sz="4000" dirty="0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184525"/>
            <a:ext cx="7772400" cy="10826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 sz="3000" dirty="0">
                <a:ea typeface="ＭＳ Ｐゴシック" charset="-128"/>
              </a:rPr>
              <a:t>Historical Factors: </a:t>
            </a:r>
            <a:br>
              <a:rPr lang="en-US" altLang="ja-JP" sz="3000" dirty="0">
                <a:ea typeface="ＭＳ Ｐゴシック" charset="-128"/>
              </a:rPr>
            </a:br>
            <a:r>
              <a:rPr lang="en-US" altLang="ja-JP" sz="3000" dirty="0">
                <a:ea typeface="ＭＳ Ｐゴシック" charset="-128"/>
              </a:rPr>
              <a:t>Community Health Nursing in Context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143000" y="6400800"/>
            <a:ext cx="6858000" cy="381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  <a:ea typeface="Calibri"/>
              </a:rPr>
              <a:t>Copyright © 2015, 2011, 2007, 2001, 1997, 1993 by Saunders, an imprint of Elsevier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8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Evolution of Early Public Health Efforts (Cont.)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39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Renaissance (15th, 16th, 17th centuries)</a:t>
            </a:r>
          </a:p>
          <a:p>
            <a:pPr lvl="1"/>
            <a:r>
              <a:rPr lang="en-US" altLang="en-US" dirty="0"/>
              <a:t>A theory about the cause of infection evolved.</a:t>
            </a:r>
          </a:p>
          <a:p>
            <a:pPr lvl="1"/>
            <a:r>
              <a:rPr lang="en-US" altLang="en-US" dirty="0"/>
              <a:t>Leeuwenhoek described microscopic organisms.</a:t>
            </a:r>
          </a:p>
          <a:p>
            <a:pPr lvl="1"/>
            <a:r>
              <a:rPr lang="en-US" altLang="en-US" dirty="0"/>
              <a:t>Elizabethan Poor Laws were enacted.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79205" name="Picture 4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15335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6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Evolution of Early Public Health Efforts (Cont.)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18th century</a:t>
            </a:r>
          </a:p>
          <a:p>
            <a:pPr lvl="1"/>
            <a:r>
              <a:rPr lang="en-US" altLang="en-US" dirty="0"/>
              <a:t>The Industrial Revolution occurred.</a:t>
            </a:r>
          </a:p>
          <a:p>
            <a:pPr lvl="1"/>
            <a:r>
              <a:rPr lang="en-US" altLang="en-US" dirty="0"/>
              <a:t>Poor children were forced into labor.</a:t>
            </a:r>
          </a:p>
          <a:p>
            <a:pPr lvl="1"/>
            <a:r>
              <a:rPr lang="en-US" altLang="en-US" dirty="0"/>
              <a:t>Vaccination was discovered by Edward Jenner.</a:t>
            </a:r>
          </a:p>
          <a:p>
            <a:pPr lvl="1"/>
            <a:r>
              <a:rPr lang="en-US" altLang="en-US" dirty="0"/>
              <a:t>Sanitary Revolution’s public health </a:t>
            </a:r>
            <a:br>
              <a:rPr lang="en-US" altLang="en-US" dirty="0"/>
            </a:br>
            <a:r>
              <a:rPr lang="en-US" altLang="en-US" dirty="0"/>
              <a:t>reforms were taking place.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1253" name="Picture 2" descr="C:\Users\leakepen\AppData\Local\Microsoft\Windows\Temporary Internet Files\Content.IE5\1095EV64\MCj0295117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646488"/>
            <a:ext cx="13335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51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Evolution of Early Public Health Efforts (Cont.)</a:t>
            </a:r>
          </a:p>
        </p:txBody>
      </p:sp>
      <p:sp>
        <p:nvSpPr>
          <p:cNvPr id="18330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19th century</a:t>
            </a:r>
          </a:p>
          <a:p>
            <a:pPr lvl="1"/>
            <a:r>
              <a:rPr lang="en-US" altLang="en-US" dirty="0"/>
              <a:t>Communicable diseases ravaged the population that lived in unsanitary conditions.</a:t>
            </a:r>
          </a:p>
          <a:p>
            <a:pPr lvl="1"/>
            <a:r>
              <a:rPr lang="en-US" altLang="en-US" dirty="0"/>
              <a:t>Edwin Chadwick examined death rates by occupation and class in England.</a:t>
            </a:r>
          </a:p>
          <a:p>
            <a:pPr lvl="1"/>
            <a:r>
              <a:rPr lang="en-US" altLang="en-US" dirty="0"/>
              <a:t>The General Board of Health for England was established in 1848.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3301" name="Picture 3" descr="C:\Users\leakepen\AppData\Local\Microsoft\Windows\Temporary Internet Files\Content.IE5\YRMNBGNO\MPj0402161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11675"/>
            <a:ext cx="1981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10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Evolution of Early Public Health Efforts (Cont.)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19th century (Cont.)</a:t>
            </a:r>
          </a:p>
          <a:p>
            <a:pPr lvl="1"/>
            <a:r>
              <a:rPr lang="en-US" altLang="en-US" dirty="0"/>
              <a:t>Public health laws were enacted in 1849:</a:t>
            </a:r>
          </a:p>
          <a:p>
            <a:pPr lvl="2"/>
            <a:r>
              <a:rPr lang="en-US" altLang="en-US" dirty="0"/>
              <a:t>Healthy mental and physical development of citizens</a:t>
            </a:r>
          </a:p>
          <a:p>
            <a:pPr lvl="2"/>
            <a:r>
              <a:rPr lang="en-US" altLang="en-US" dirty="0"/>
              <a:t>Prevention of all dangers to health</a:t>
            </a:r>
          </a:p>
          <a:p>
            <a:pPr lvl="2"/>
            <a:r>
              <a:rPr lang="en-US" altLang="en-US" dirty="0"/>
              <a:t>Control of disease</a:t>
            </a:r>
          </a:p>
          <a:p>
            <a:pPr lvl="1"/>
            <a:r>
              <a:rPr lang="en-US" altLang="en-US" dirty="0"/>
              <a:t>John Snow demonstrated the transmission </a:t>
            </a:r>
            <a:br>
              <a:rPr lang="en-US" altLang="en-US" dirty="0"/>
            </a:br>
            <a:r>
              <a:rPr lang="en-US" altLang="en-US" dirty="0"/>
              <a:t>of cholera via the public water source.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5349" name="Picture 6" descr="C:\Users\leakepen\AppData\Local\Microsoft\Windows\Temporary Internet Files\Content.IE5\1095EV64\MCHH01218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962400"/>
            <a:ext cx="1695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75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Evolution of Early Public Health Efforts (Cont.)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19th century (Cont.)</a:t>
            </a:r>
          </a:p>
          <a:p>
            <a:pPr lvl="1"/>
            <a:r>
              <a:rPr lang="en-US" altLang="en-US" dirty="0"/>
              <a:t>Waves of epidemics occurred in the United States.</a:t>
            </a:r>
          </a:p>
          <a:p>
            <a:pPr lvl="1"/>
            <a:r>
              <a:rPr lang="en-US" altLang="en-US" dirty="0" err="1"/>
              <a:t>Lemuel</a:t>
            </a:r>
            <a:r>
              <a:rPr lang="en-US" altLang="en-US" dirty="0"/>
              <a:t> Shattuck published vital statistics in Massachusetts; he called for child health reform.</a:t>
            </a:r>
          </a:p>
          <a:p>
            <a:pPr lvl="1"/>
            <a:r>
              <a:rPr lang="en-US" altLang="en-US" dirty="0"/>
              <a:t>The first Board of Health was formed in response.</a:t>
            </a:r>
          </a:p>
          <a:p>
            <a:pPr lvl="1"/>
            <a:r>
              <a:rPr lang="en-US" altLang="en-US" dirty="0"/>
              <a:t>The AMA was asked to collected vital statistics.</a:t>
            </a:r>
          </a:p>
          <a:p>
            <a:pPr lvl="1"/>
            <a:r>
              <a:rPr lang="en-US" altLang="en-US" dirty="0"/>
              <a:t>Efforts focused on determinants of health.</a:t>
            </a:r>
          </a:p>
          <a:p>
            <a:pPr lvl="1"/>
            <a:r>
              <a:rPr lang="en-US" altLang="en-US" dirty="0"/>
              <a:t>The advent of “modern” health care occurred.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5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Florence Nightingale (1820-1910)</a:t>
            </a:r>
          </a:p>
        </p:txBody>
      </p:sp>
      <p:sp>
        <p:nvSpPr>
          <p:cNvPr id="18944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42672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Credited with establishing “modern nursing”</a:t>
            </a:r>
          </a:p>
          <a:p>
            <a:r>
              <a:rPr lang="en-US" altLang="en-US" sz="2000" dirty="0"/>
              <a:t>Concern for environmental determinants of health</a:t>
            </a:r>
          </a:p>
          <a:p>
            <a:r>
              <a:rPr lang="en-US" altLang="en-US" sz="2000" dirty="0"/>
              <a:t>Emphasis on sanitation, community assessment, and analysis</a:t>
            </a:r>
          </a:p>
          <a:p>
            <a:r>
              <a:rPr lang="en-US" altLang="en-US" sz="2000" dirty="0"/>
              <a:t>Use of graphically depicted statistics and comparable census data</a:t>
            </a:r>
          </a:p>
          <a:p>
            <a:r>
              <a:rPr lang="en-US" altLang="en-US" sz="2000" dirty="0"/>
              <a:t>Political advocate</a:t>
            </a:r>
          </a:p>
          <a:p>
            <a:r>
              <a:rPr lang="en-US" altLang="en-US" sz="2000" dirty="0"/>
              <a:t>Education reform for nurses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89445" name="Picture 15" descr="notes on nursin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4151" y="2438400"/>
            <a:ext cx="1049337" cy="1752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09933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5662136"/>
            <a:ext cx="2925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Figure 2-2</a:t>
            </a:r>
          </a:p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Public domain; courtesy University of Chicago Library.</a:t>
            </a:r>
          </a:p>
          <a:p>
            <a:pPr algn="l"/>
            <a:endParaRPr lang="en-US" sz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Impact of Important Scientists</a:t>
            </a:r>
          </a:p>
        </p:txBody>
      </p:sp>
      <p:sp>
        <p:nvSpPr>
          <p:cNvPr id="19149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399"/>
            <a:ext cx="6324600" cy="472440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Louis Pasteur</a:t>
            </a:r>
          </a:p>
          <a:p>
            <a:pPr lvl="1"/>
            <a:r>
              <a:rPr lang="en-US" altLang="en-US" dirty="0"/>
              <a:t>Theory of existence of germs</a:t>
            </a:r>
          </a:p>
          <a:p>
            <a:pPr lvl="1"/>
            <a:r>
              <a:rPr lang="en-US" altLang="en-US" dirty="0"/>
              <a:t>Discovered immunizations in 1881 and the rabies vaccine in 1885</a:t>
            </a:r>
          </a:p>
          <a:p>
            <a:r>
              <a:rPr lang="en-US" altLang="en-US" dirty="0"/>
              <a:t>Robert Koch</a:t>
            </a:r>
          </a:p>
          <a:p>
            <a:pPr lvl="1"/>
            <a:r>
              <a:rPr lang="en-US" altLang="en-US" dirty="0"/>
              <a:t>Discovered causative agent for cholera and the tubercle bacillus in 1882</a:t>
            </a:r>
          </a:p>
          <a:p>
            <a:r>
              <a:rPr lang="en-US" altLang="en-US" dirty="0"/>
              <a:t>Joseph Lister</a:t>
            </a:r>
          </a:p>
          <a:p>
            <a:pPr lvl="1"/>
            <a:r>
              <a:rPr lang="en-US" altLang="en-US" dirty="0"/>
              <a:t>Surgical success with wound care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91493" name="Picture 8" descr="C:\Users\leakepen\AppData\Local\Microsoft\Windows\Temporary Internet Files\Content.IE5\YRMNBGNO\MCj0415712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1" t="1527" r="1923"/>
          <a:stretch>
            <a:fillRect/>
          </a:stretch>
        </p:blipFill>
        <p:spPr bwMode="auto">
          <a:xfrm>
            <a:off x="7010400" y="1828800"/>
            <a:ext cx="139541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8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“Modern” Medical Care</a:t>
            </a:r>
          </a:p>
        </p:txBody>
      </p:sp>
      <p:sp>
        <p:nvSpPr>
          <p:cNvPr id="19354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Emergence of germ theory focused diagnosis and treatment on individual organism and individual disease.</a:t>
            </a:r>
          </a:p>
          <a:p>
            <a:r>
              <a:rPr lang="en-US" altLang="en-US" dirty="0"/>
              <a:t>Community outcry for social reforms forced governments to take action.</a:t>
            </a:r>
          </a:p>
          <a:p>
            <a:r>
              <a:rPr lang="en-US" altLang="en-US" dirty="0"/>
              <a:t>Boards of health and health departments began in 1866. </a:t>
            </a:r>
          </a:p>
          <a:p>
            <a:r>
              <a:rPr lang="en-US" altLang="en-US" dirty="0"/>
              <a:t>TB surveillance began in 1889.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93541" name="Picture 3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77641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7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“Modern” Medical Care (Cont.)</a:t>
            </a:r>
          </a:p>
        </p:txBody>
      </p:sp>
      <p:sp>
        <p:nvSpPr>
          <p:cNvPr id="19559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Flexner Report (1910) outlined shortcomings of U.S. medical schools.</a:t>
            </a:r>
          </a:p>
          <a:p>
            <a:r>
              <a:rPr lang="en-US" altLang="en-US" dirty="0"/>
              <a:t>Philanthropic foundations influenced health care efforts.</a:t>
            </a:r>
          </a:p>
          <a:p>
            <a:r>
              <a:rPr lang="en-US" altLang="en-US" dirty="0"/>
              <a:t>1916: Rockefeller Foundation </a:t>
            </a:r>
            <a:br>
              <a:rPr lang="en-US" altLang="en-US" dirty="0"/>
            </a:br>
            <a:r>
              <a:rPr lang="en-US" altLang="en-US" dirty="0"/>
              <a:t>established first school of </a:t>
            </a:r>
            <a:br>
              <a:rPr lang="en-US" altLang="en-US" dirty="0"/>
            </a:br>
            <a:r>
              <a:rPr lang="en-US" altLang="en-US" dirty="0"/>
              <a:t>public health at Johns Hopkins.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95589" name="Picture 3" descr="C:\Users\leakepen\AppData\Local\Microsoft\Windows\Temporary Internet Files\Content.IE5\YL3KCTZ7\MCj043614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19605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58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Community Caregiver</a:t>
            </a:r>
          </a:p>
        </p:txBody>
      </p:sp>
      <p:sp>
        <p:nvSpPr>
          <p:cNvPr id="19763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Traditional healer common in non-Western, ancient, and primitive societies.</a:t>
            </a:r>
          </a:p>
          <a:p>
            <a:r>
              <a:rPr lang="en-US" altLang="en-US" dirty="0"/>
              <a:t>Societies retain folk practices because of their success.</a:t>
            </a:r>
          </a:p>
          <a:p>
            <a:r>
              <a:rPr lang="en-US" altLang="en-US" dirty="0"/>
              <a:t>Folk healing practices are socially cohesive and involve support systems.</a:t>
            </a:r>
          </a:p>
          <a:p>
            <a:r>
              <a:rPr lang="en-US" altLang="en-US" dirty="0"/>
              <a:t>Although often overlooked, cultural </a:t>
            </a:r>
            <a:br>
              <a:rPr lang="en-US" altLang="en-US" dirty="0"/>
            </a:br>
            <a:r>
              <a:rPr lang="en-US" altLang="en-US" dirty="0"/>
              <a:t>practices affect health.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97637" name="Picture 2" descr="C:\Users\leakepen\AppData\Local\Microsoft\Windows\Temporary Internet Files\Content.IE5\YRMNBGNO\MCj015541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80079"/>
            <a:ext cx="1143000" cy="214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1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3600" dirty="0">
                <a:ea typeface="ＭＳ Ｐゴシック" charset="-128"/>
              </a:rPr>
              <a:t>Stages* in the Disease History of Humankind </a:t>
            </a:r>
            <a:endParaRPr lang="en-US" altLang="en-US" sz="3600" dirty="0"/>
          </a:p>
        </p:txBody>
      </p:sp>
      <p:sp>
        <p:nvSpPr>
          <p:cNvPr id="166918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Hunting and gathering (before 10,000 B.C.)</a:t>
            </a:r>
          </a:p>
          <a:p>
            <a:r>
              <a:rPr lang="en-US" altLang="en-US" dirty="0"/>
              <a:t>Settled villages (10,000 to 6000 B.C.)</a:t>
            </a:r>
          </a:p>
          <a:p>
            <a:r>
              <a:rPr lang="en-US" altLang="en-US" dirty="0"/>
              <a:t>Preindustrial cities (6000 B.C. to 1800 A.D.)</a:t>
            </a:r>
          </a:p>
          <a:p>
            <a:r>
              <a:rPr lang="en-US" altLang="en-US" dirty="0"/>
              <a:t>Industrial cities (1700 to 1800 A.D.)</a:t>
            </a:r>
          </a:p>
          <a:p>
            <a:r>
              <a:rPr lang="en-US" altLang="en-US" dirty="0"/>
              <a:t>Present period (1900 to 2000 A.D.)</a:t>
            </a:r>
          </a:p>
          <a:p>
            <a:pPr marL="0" lvl="1" indent="0">
              <a:buFont typeface="Wingdings" pitchFamily="2" charset="2"/>
              <a:buNone/>
            </a:pPr>
            <a:endParaRPr lang="en-US" altLang="en-US" sz="2000" dirty="0"/>
          </a:p>
          <a:p>
            <a:pPr marL="0" lvl="1" indent="0">
              <a:buFont typeface="Wingdings" pitchFamily="2" charset="2"/>
              <a:buNone/>
            </a:pPr>
            <a:r>
              <a:rPr lang="en-US" altLang="en-US" sz="2000" dirty="0"/>
              <a:t>*Stages overlap and time periods are widely debated in the field of anthropology. Some form of each stage remains evident in the world today.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30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Establishment of Public Health Nursing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39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In England</a:t>
            </a:r>
          </a:p>
          <a:p>
            <a:pPr lvl="1"/>
            <a:r>
              <a:rPr lang="en-US" altLang="en-US" dirty="0"/>
              <a:t>District Nursing in England, 1850s</a:t>
            </a:r>
          </a:p>
          <a:p>
            <a:pPr lvl="1"/>
            <a:r>
              <a:rPr lang="en-US" altLang="en-US" dirty="0"/>
              <a:t>Rathbone worked with Nightingale to educate “health nurses,” 1859</a:t>
            </a:r>
          </a:p>
          <a:p>
            <a:pPr lvl="1"/>
            <a:r>
              <a:rPr lang="en-US" altLang="en-US" dirty="0"/>
              <a:t>Health Visiting in Manchester, England, 1862</a:t>
            </a:r>
          </a:p>
          <a:p>
            <a:r>
              <a:rPr lang="en-US" altLang="en-US" dirty="0"/>
              <a:t>In the United States</a:t>
            </a:r>
          </a:p>
          <a:p>
            <a:pPr lvl="1"/>
            <a:r>
              <a:rPr lang="en-US" altLang="en-US" dirty="0"/>
              <a:t>Visiting Nurses, 1877</a:t>
            </a:r>
          </a:p>
          <a:p>
            <a:pPr lvl="1"/>
            <a:r>
              <a:rPr lang="en-US" altLang="en-US" dirty="0"/>
              <a:t>Henry Street Settlement, 1893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13" descr="bl0001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22837"/>
            <a:ext cx="2057400" cy="1173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365700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/>
              <a:t>Lillian Wald (1867-1940)</a:t>
            </a:r>
          </a:p>
        </p:txBody>
      </p:sp>
      <p:sp>
        <p:nvSpPr>
          <p:cNvPr id="20173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altLang="en-US" sz="2400" dirty="0"/>
              <a:t>Established Henry Street Settlement in 1893 (along with Mary Brewster)</a:t>
            </a:r>
          </a:p>
          <a:p>
            <a:r>
              <a:rPr lang="en-US" altLang="en-US" sz="2400" dirty="0"/>
              <a:t>Played an important role in establishing public health nursing in the United States—later called “Visiting Nurses Association of NYC”</a:t>
            </a:r>
          </a:p>
          <a:p>
            <a:r>
              <a:rPr lang="en-US" altLang="en-US" sz="2400" dirty="0"/>
              <a:t>Role of Henry Street Settlement was “one of helping people to help themselves” (Wald, 1871)</a:t>
            </a:r>
          </a:p>
          <a:p>
            <a:r>
              <a:rPr lang="en-US" altLang="ja-JP" sz="2400" dirty="0"/>
              <a:t>The Children’s Bureau and the </a:t>
            </a:r>
            <a:br>
              <a:rPr lang="en-US" altLang="ja-JP" sz="2400" dirty="0"/>
            </a:br>
            <a:r>
              <a:rPr lang="en-US" altLang="ja-JP" sz="2400" dirty="0"/>
              <a:t>Social Security Act Legislation </a:t>
            </a:r>
            <a:br>
              <a:rPr lang="en-US" altLang="ja-JP" sz="2400" dirty="0"/>
            </a:br>
            <a:r>
              <a:rPr lang="en-US" altLang="ja-JP" sz="2400" dirty="0"/>
              <a:t>formed as a result of these efforts</a:t>
            </a:r>
            <a:endParaRPr lang="en-US" alt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5" name="Picture 13" descr="bl0001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99037"/>
            <a:ext cx="2057400" cy="1173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2465226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z="3600" dirty="0"/>
              <a:t>Other Key Dates in the Establishment of PH Nursing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altLang="en-US" sz="2400" dirty="0"/>
              <a:t>First School Nurse, Linda Rogers, 1902</a:t>
            </a:r>
          </a:p>
          <a:p>
            <a:r>
              <a:rPr lang="en-US" altLang="en-US" sz="2400" dirty="0"/>
              <a:t>Metropolitan Life Insurance Company provided home nurses for policyholders, 1909</a:t>
            </a:r>
          </a:p>
          <a:p>
            <a:r>
              <a:rPr lang="en-US" altLang="en-US" sz="2400" dirty="0"/>
              <a:t>Department of Nursing and Health at Teachers’ College of Columbia University in NYC, 1910</a:t>
            </a:r>
          </a:p>
          <a:p>
            <a:r>
              <a:rPr lang="en-US" altLang="en-US" sz="2400" dirty="0"/>
              <a:t>National Organization of Public Health Nurses formed, 1912 (Lillian Wald was first president)</a:t>
            </a:r>
          </a:p>
          <a:p>
            <a:r>
              <a:rPr lang="en-US" altLang="en-US" sz="2400" dirty="0"/>
              <a:t>Public Health Service appointed its first public health nurse, 1913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13" descr="bl0001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75237"/>
            <a:ext cx="2057400" cy="1173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2564125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z="3600" dirty="0"/>
              <a:t>Changing Perspectives on Mortality in the 20th Century and Beyond</a:t>
            </a:r>
          </a:p>
        </p:txBody>
      </p:sp>
      <p:sp>
        <p:nvSpPr>
          <p:cNvPr id="20583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867400" cy="4724400"/>
          </a:xfrm>
        </p:spPr>
        <p:txBody>
          <a:bodyPr/>
          <a:lstStyle/>
          <a:p>
            <a:r>
              <a:rPr lang="en-US" altLang="en-US" sz="2400" dirty="0"/>
              <a:t>Change from infectious diseases to chronic conditions</a:t>
            </a:r>
          </a:p>
          <a:p>
            <a:r>
              <a:rPr lang="en-US" altLang="en-US" sz="2400" dirty="0"/>
              <a:t>Modern medical advances (vaccination programs and antibiotics)</a:t>
            </a:r>
          </a:p>
          <a:p>
            <a:r>
              <a:rPr lang="en-US" altLang="en-US" sz="2400" dirty="0"/>
              <a:t>Holistic approach to health</a:t>
            </a:r>
          </a:p>
          <a:p>
            <a:r>
              <a:rPr lang="en-US" altLang="en-US" sz="2400" dirty="0"/>
              <a:t>Better sanitation and nutrition</a:t>
            </a:r>
          </a:p>
          <a:p>
            <a:r>
              <a:rPr lang="en-US" altLang="en-US" sz="2400" dirty="0"/>
              <a:t>Grecian Hygeia (i.e., healthful living) vs. Panacea (i.e., cure) dichotomy</a:t>
            </a:r>
          </a:p>
          <a:p>
            <a:r>
              <a:rPr lang="en-US" altLang="en-US" sz="2400" dirty="0"/>
              <a:t>Multi-causal, not </a:t>
            </a:r>
            <a:r>
              <a:rPr lang="en-US" altLang="en-US" sz="2400" dirty="0" err="1"/>
              <a:t>uni</a:t>
            </a:r>
            <a:r>
              <a:rPr lang="en-US" altLang="en-US" sz="2400" dirty="0"/>
              <a:t>-causal, </a:t>
            </a:r>
            <a:br>
              <a:rPr lang="en-US" altLang="en-US" sz="2400" dirty="0"/>
            </a:br>
            <a:r>
              <a:rPr lang="en-US" altLang="en-US" sz="2400" dirty="0"/>
              <a:t>view of disease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829" name="Picture 10" descr="Ten achievements small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057525"/>
            <a:ext cx="2044700" cy="3190875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82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z="3600" dirty="0"/>
              <a:t>Challenges for Community Health Nursing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altLang="en-US" dirty="0"/>
              <a:t>Promote the health of populations</a:t>
            </a:r>
          </a:p>
          <a:p>
            <a:r>
              <a:rPr lang="en-US" altLang="ja-JP" dirty="0"/>
              <a:t>Need a broadened focus on the multiple causes of morbidity and mortality</a:t>
            </a:r>
          </a:p>
          <a:p>
            <a:r>
              <a:rPr lang="en-US" altLang="ja-JP" dirty="0"/>
              <a:t>Aware of increased technological advances</a:t>
            </a:r>
          </a:p>
          <a:p>
            <a:r>
              <a:rPr lang="en-US" altLang="ja-JP" dirty="0"/>
              <a:t>Understand the community need for a focus on prevention, health promotion, and home care </a:t>
            </a:r>
          </a:p>
          <a:p>
            <a:r>
              <a:rPr lang="en-US" altLang="ja-JP" dirty="0"/>
              <a:t>Focus on holistic care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79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z="3600" dirty="0"/>
              <a:t>Challenges for Community Health Nursing (Cont.)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altLang="en-US" dirty="0"/>
              <a:t>Emphasis on population-based focus nursing</a:t>
            </a:r>
          </a:p>
          <a:p>
            <a:pPr lvl="1"/>
            <a:r>
              <a:rPr lang="en-US" altLang="en-US" dirty="0"/>
              <a:t>Work on behalf of aggregates</a:t>
            </a:r>
          </a:p>
          <a:p>
            <a:pPr lvl="1"/>
            <a:r>
              <a:rPr lang="en-US" altLang="en-US" dirty="0"/>
              <a:t>Understand social determinants of health</a:t>
            </a:r>
          </a:p>
          <a:p>
            <a:pPr lvl="1"/>
            <a:r>
              <a:rPr lang="en-US" altLang="en-US" dirty="0"/>
              <a:t>Gather information and statistics to make decisions</a:t>
            </a:r>
          </a:p>
          <a:p>
            <a:pPr lvl="1"/>
            <a:r>
              <a:rPr lang="en-US" altLang="en-US" dirty="0"/>
              <a:t>Be part of the solution to find ways to solve persistent health problems</a:t>
            </a:r>
          </a:p>
          <a:p>
            <a:pPr lvl="1"/>
            <a:r>
              <a:rPr lang="en-US" altLang="en-US" dirty="0"/>
              <a:t>Emphasize society’s responsibility for health</a:t>
            </a:r>
          </a:p>
          <a:p>
            <a:pPr lvl="1"/>
            <a:r>
              <a:rPr lang="en-US" altLang="en-US" dirty="0"/>
              <a:t>Empower people to help themselves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1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/>
              <a:t>Aggregate Impact on Health</a:t>
            </a:r>
          </a:p>
        </p:txBody>
      </p:sp>
      <p:sp>
        <p:nvSpPr>
          <p:cNvPr id="168967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5867400" cy="4724400"/>
          </a:xfrm>
        </p:spPr>
        <p:txBody>
          <a:bodyPr/>
          <a:lstStyle/>
          <a:p>
            <a:r>
              <a:rPr lang="en-US" altLang="ja-JP" dirty="0"/>
              <a:t>Increased population</a:t>
            </a:r>
          </a:p>
          <a:p>
            <a:r>
              <a:rPr lang="en-US" altLang="ja-JP" dirty="0"/>
              <a:t>Increased population density </a:t>
            </a:r>
          </a:p>
          <a:p>
            <a:r>
              <a:rPr lang="en-US" altLang="ja-JP" dirty="0"/>
              <a:t>Imbalanced human ecology </a:t>
            </a:r>
          </a:p>
          <a:p>
            <a:pPr lvl="1"/>
            <a:r>
              <a:rPr lang="en-US" altLang="ja-JP" dirty="0"/>
              <a:t>Resulted in changes in cultural adaptation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8965" name="Picture 4" descr="BD0666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832100"/>
            <a:ext cx="17938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01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Evolution of Early Public Health Efforts</a:t>
            </a:r>
          </a:p>
        </p:txBody>
      </p:sp>
      <p:sp>
        <p:nvSpPr>
          <p:cNvPr id="17306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72439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Prerecorded historic times (before 5000 </a:t>
            </a:r>
            <a:r>
              <a:rPr lang="en-US" altLang="en-US" sz="2400" dirty="0"/>
              <a:t>B.C.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Practices based on superstition or sanitation</a:t>
            </a:r>
          </a:p>
          <a:p>
            <a:pPr lvl="1"/>
            <a:r>
              <a:rPr lang="en-US" altLang="en-US" dirty="0"/>
              <a:t>Health practices evolved to ensure survival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3061" name="Picture 2" descr="C:\Users\leakepen\AppData\Local\Microsoft\Windows\Temporary Internet Files\Content.IE5\YRMNBGNO\MCj0436672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4177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71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Evolution of Early Public Health Efforts (Cont.)</a:t>
            </a:r>
          </a:p>
        </p:txBody>
      </p:sp>
      <p:sp>
        <p:nvSpPr>
          <p:cNvPr id="175111" name="Rectangle 7"/>
          <p:cNvSpPr>
            <a:spLocks noGrp="1" noChangeArrowheads="1"/>
          </p:cNvSpPr>
          <p:nvPr>
            <p:ph idx="1"/>
          </p:nvPr>
        </p:nvSpPr>
        <p:spPr>
          <a:xfrm>
            <a:off x="685799" y="1676400"/>
            <a:ext cx="7772401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Classical times (3000 to 200 </a:t>
            </a:r>
            <a:r>
              <a:rPr lang="en-US" altLang="en-US" sz="2400" dirty="0"/>
              <a:t>B.C.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Devised ways to flush water; constructed drainage systems</a:t>
            </a:r>
          </a:p>
          <a:p>
            <a:pPr lvl="1"/>
            <a:r>
              <a:rPr lang="en-US" altLang="en-US" dirty="0"/>
              <a:t>Developed pharmaceutical preparations</a:t>
            </a:r>
          </a:p>
          <a:p>
            <a:pPr lvl="1"/>
            <a:r>
              <a:rPr lang="en-US" altLang="en-US" dirty="0"/>
              <a:t>Embalmed the dead</a:t>
            </a:r>
          </a:p>
          <a:p>
            <a:pPr lvl="1"/>
            <a:r>
              <a:rPr lang="en-US" altLang="en-US" dirty="0"/>
              <a:t>Dealt with pollution</a:t>
            </a:r>
          </a:p>
          <a:p>
            <a:pPr lvl="1"/>
            <a:r>
              <a:rPr lang="en-US" altLang="en-US" dirty="0"/>
              <a:t>Hygienic code to protect food and water</a:t>
            </a:r>
          </a:p>
          <a:p>
            <a:pPr lvl="1"/>
            <a:r>
              <a:rPr lang="en-US" altLang="en-US" dirty="0"/>
              <a:t>Greek and Roman impact public health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75109" name="Picture 2" descr="C:\Users\leakepen\AppData\Local\Microsoft\Windows\Temporary Internet Files\Content.IE5\0BUDECPG\MCBD08834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91122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63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z="3600" dirty="0"/>
              <a:t>Evolution of Early Public Health Efforts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dirty="0"/>
              <a:t>Greeks</a:t>
            </a:r>
          </a:p>
          <a:p>
            <a:pPr lvl="1"/>
            <a:r>
              <a:rPr lang="en-US" dirty="0"/>
              <a:t>Literature contains accounts of communicable diseases</a:t>
            </a:r>
          </a:p>
          <a:p>
            <a:pPr lvl="2"/>
            <a:r>
              <a:rPr lang="en-US" dirty="0"/>
              <a:t>Endemic, epidemic, and pandemic</a:t>
            </a:r>
          </a:p>
          <a:p>
            <a:pPr lvl="1"/>
            <a:r>
              <a:rPr lang="en-US" dirty="0"/>
              <a:t>Hippocratic book on </a:t>
            </a:r>
            <a:r>
              <a:rPr lang="en-US" i="1" dirty="0"/>
              <a:t>Airs, Waters and Places</a:t>
            </a:r>
          </a:p>
          <a:p>
            <a:pPr lvl="1"/>
            <a:r>
              <a:rPr lang="en-US" dirty="0"/>
              <a:t>Hygeia, goddess of health, or good living</a:t>
            </a:r>
          </a:p>
          <a:p>
            <a:pPr lvl="1"/>
            <a:r>
              <a:rPr lang="en-US" dirty="0"/>
              <a:t>Panacea, goddess of curative medicine</a:t>
            </a:r>
          </a:p>
          <a:p>
            <a:pPr lvl="1"/>
            <a:r>
              <a:rPr lang="en-US" dirty="0"/>
              <a:t>Balance of human life with environmental demands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8" name="Picture 4" descr="C:\Documents and Settings\Penny\Local Settings\Temporary Internet Files\Content.IE5\JBQQVWUB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760906" cy="12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3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0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Disease Definitions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22509"/>
              </p:ext>
            </p:extLst>
          </p:nvPr>
        </p:nvGraphicFramePr>
        <p:xfrm>
          <a:off x="762000" y="1760220"/>
          <a:ext cx="7772400" cy="456438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 3" pitchFamily="18" charset="2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 3" pitchFamily="18" charset="2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 3" pitchFamily="18" charset="2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Endemic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 3" pitchFamily="18" charset="2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Diseases that are always present in a population (e.g., colds and pneumonia).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 3" pitchFamily="18" charset="2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Epidemic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 3" pitchFamily="18" charset="2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pitchFamily="18" charset="0"/>
                        </a:rPr>
                        <a:t>Diseases that are not always present in a population but flare up on occasion (e.g., diphtheria and measles).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 3" pitchFamily="18" charset="2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Pandemic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 3" pitchFamily="18" charset="2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pitchFamily="18" charset="0"/>
                        </a:rPr>
                        <a:t>The existence of disease in a large proportion of the population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pitchFamily="18" charset="0"/>
                        </a:rPr>
                        <a:t>—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pitchFamily="18" charset="0"/>
                        </a:rPr>
                        <a:t>a global epidemic (e.g., HIV, AIDS, and annual outbreaks of influenza type A).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78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z="3600" dirty="0"/>
              <a:t>Evolution of Early Public Health Efforts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r>
              <a:rPr lang="en-US" dirty="0"/>
              <a:t>Romans</a:t>
            </a:r>
          </a:p>
          <a:p>
            <a:pPr lvl="1"/>
            <a:r>
              <a:rPr lang="en-US" dirty="0"/>
              <a:t>Surpassed Greek engineering</a:t>
            </a:r>
          </a:p>
          <a:p>
            <a:pPr lvl="2"/>
            <a:r>
              <a:rPr lang="en-US" dirty="0"/>
              <a:t>Massive aqueducts, bathhouses, and sewer systems</a:t>
            </a:r>
          </a:p>
          <a:p>
            <a:pPr lvl="1"/>
            <a:r>
              <a:rPr lang="en-US" dirty="0"/>
              <a:t>Addressed occupational health threats</a:t>
            </a:r>
          </a:p>
          <a:p>
            <a:pPr lvl="1"/>
            <a:r>
              <a:rPr lang="en-US" dirty="0"/>
              <a:t>Priests mediated diseases and dispensed medicine</a:t>
            </a:r>
          </a:p>
          <a:p>
            <a:pPr lvl="1"/>
            <a:r>
              <a:rPr lang="en-US" dirty="0"/>
              <a:t>Public physicians worked in designated towns </a:t>
            </a:r>
          </a:p>
          <a:p>
            <a:pPr lvl="2"/>
            <a:r>
              <a:rPr lang="en-US" dirty="0"/>
              <a:t>Worked in groups much like today’s HMOs</a:t>
            </a:r>
          </a:p>
          <a:p>
            <a:pPr lvl="2"/>
            <a:r>
              <a:rPr lang="en-US" dirty="0"/>
              <a:t>Eared money to care for the poor</a:t>
            </a:r>
          </a:p>
          <a:p>
            <a:pPr lvl="1"/>
            <a:r>
              <a:rPr lang="en-US" dirty="0"/>
              <a:t>Hospital for sick poor established by Fabiola, a Christian woman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C:\Documents and Settings\Penny\Local Settings\Temporary Internet Files\Content.IE5\FJAXEYFB\MC9004124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40" y="1287101"/>
            <a:ext cx="1622160" cy="12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4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Evolution of Early Public Health Efforts (Cont.)</a:t>
            </a:r>
          </a:p>
        </p:txBody>
      </p:sp>
      <p:sp>
        <p:nvSpPr>
          <p:cNvPr id="177159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6019800" cy="4724399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Middle Ages (500 to 1500 </a:t>
            </a:r>
            <a:r>
              <a:rPr lang="en-US" altLang="en-US" sz="2400" dirty="0"/>
              <a:t>A.D.</a:t>
            </a:r>
            <a:r>
              <a:rPr lang="en-US" altLang="en-US" dirty="0"/>
              <a:t>) </a:t>
            </a:r>
          </a:p>
          <a:p>
            <a:pPr lvl="1"/>
            <a:r>
              <a:rPr lang="en-US" altLang="en-US" dirty="0"/>
              <a:t>Monasteries promoted collective activity to protect public health. </a:t>
            </a:r>
          </a:p>
          <a:p>
            <a:pPr lvl="1"/>
            <a:r>
              <a:rPr lang="en-US" altLang="en-US" dirty="0"/>
              <a:t>Churches enforced hygienic codes.</a:t>
            </a:r>
          </a:p>
          <a:p>
            <a:pPr lvl="1"/>
            <a:r>
              <a:rPr lang="en-US" altLang="en-US" dirty="0"/>
              <a:t>A pandemic ravaged the world in the 14th century.</a:t>
            </a:r>
          </a:p>
          <a:p>
            <a:pPr lvl="1"/>
            <a:r>
              <a:rPr lang="en-US" altLang="en-US" dirty="0"/>
              <a:t>Modern public health practices (e.g., isolation, disinfection, quarantines) emerged.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2015, 2011, 2007, 2001, 1997, 1993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9C02-055F-4B07-892C-C0A11948918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7157" name="Picture 2" descr="C:\Users\leakepen\AppData\Local\Microsoft\Windows\Temporary Internet Files\Content.IE5\0BUDECPG\MCj0238127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58" y="1021874"/>
            <a:ext cx="1874442" cy="172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33052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</TotalTime>
  <Words>1807</Words>
  <Application>Microsoft Office PowerPoint</Application>
  <PresentationFormat>Letter Paper (8.5x11 in)</PresentationFormat>
  <Paragraphs>211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Wingdings</vt:lpstr>
      <vt:lpstr>Wingdings 2</vt:lpstr>
      <vt:lpstr>Wingdings 3</vt:lpstr>
      <vt:lpstr>2_Office Theme</vt:lpstr>
      <vt:lpstr>Chapter 2</vt:lpstr>
      <vt:lpstr>Stages* in the Disease History of Humankind </vt:lpstr>
      <vt:lpstr>Aggregate Impact on Health</vt:lpstr>
      <vt:lpstr>Evolution of Early Public Health Efforts</vt:lpstr>
      <vt:lpstr>Evolution of Early Public Health Efforts (Cont.)</vt:lpstr>
      <vt:lpstr>Evolution of Early Public Health Efforts (Cont.)</vt:lpstr>
      <vt:lpstr>Disease Definitions </vt:lpstr>
      <vt:lpstr>Evolution of Early Public Health Efforts (Cont.)</vt:lpstr>
      <vt:lpstr>Evolution of Early Public Health Efforts (Cont.)</vt:lpstr>
      <vt:lpstr>Evolution of Early Public Health Efforts (Cont.)</vt:lpstr>
      <vt:lpstr>Evolution of Early Public Health Efforts (Cont.)</vt:lpstr>
      <vt:lpstr>Evolution of Early Public Health Efforts (Cont.)</vt:lpstr>
      <vt:lpstr>Evolution of Early Public Health Efforts (Cont.)</vt:lpstr>
      <vt:lpstr>Evolution of Early Public Health Efforts (Cont.)</vt:lpstr>
      <vt:lpstr>Florence Nightingale (1820-1910)</vt:lpstr>
      <vt:lpstr>Impact of Important Scientists</vt:lpstr>
      <vt:lpstr>“Modern” Medical Care</vt:lpstr>
      <vt:lpstr>“Modern” Medical Care (Cont.)</vt:lpstr>
      <vt:lpstr>Community Caregiver</vt:lpstr>
      <vt:lpstr>Establishment of Public Health Nursing</vt:lpstr>
      <vt:lpstr>Lillian Wald (1867-1940)</vt:lpstr>
      <vt:lpstr>Other Key Dates in the Establishment of PH Nursing</vt:lpstr>
      <vt:lpstr>Changing Perspectives on Mortality in the 20th Century and Beyond</vt:lpstr>
      <vt:lpstr>Challenges for Community Health Nursing</vt:lpstr>
      <vt:lpstr>Challenges for Community Health Nursing (Cont.)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    Cholinesterase Inhibitors</dc:title>
  <dc:creator>Janet Czermak</dc:creator>
  <cp:lastModifiedBy>Dilsy Ricardo</cp:lastModifiedBy>
  <cp:revision>391</cp:revision>
  <cp:lastPrinted>2000-11-30T21:12:40Z</cp:lastPrinted>
  <dcterms:created xsi:type="dcterms:W3CDTF">2000-10-10T03:44:32Z</dcterms:created>
  <dcterms:modified xsi:type="dcterms:W3CDTF">2019-09-03T14:34:02Z</dcterms:modified>
</cp:coreProperties>
</file>