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38"/>
  </p:notesMasterIdLst>
  <p:handoutMasterIdLst>
    <p:handoutMasterId r:id="rId39"/>
  </p:handoutMasterIdLst>
  <p:sldIdLst>
    <p:sldId id="257" r:id="rId2"/>
    <p:sldId id="258" r:id="rId3"/>
    <p:sldId id="259" r:id="rId4"/>
    <p:sldId id="260" r:id="rId5"/>
    <p:sldId id="261" r:id="rId6"/>
    <p:sldId id="262" r:id="rId7"/>
    <p:sldId id="263" r:id="rId8"/>
    <p:sldId id="291" r:id="rId9"/>
    <p:sldId id="264" r:id="rId10"/>
    <p:sldId id="265" r:id="rId11"/>
    <p:sldId id="266" r:id="rId12"/>
    <p:sldId id="267" r:id="rId13"/>
    <p:sldId id="268" r:id="rId14"/>
    <p:sldId id="269" r:id="rId15"/>
    <p:sldId id="270" r:id="rId16"/>
    <p:sldId id="271" r:id="rId17"/>
    <p:sldId id="272" r:id="rId18"/>
    <p:sldId id="273" r:id="rId19"/>
    <p:sldId id="274" r:id="rId20"/>
    <p:sldId id="293" r:id="rId21"/>
    <p:sldId id="275" r:id="rId22"/>
    <p:sldId id="276" r:id="rId23"/>
    <p:sldId id="292" r:id="rId24"/>
    <p:sldId id="278" r:id="rId25"/>
    <p:sldId id="287" r:id="rId26"/>
    <p:sldId id="294" r:id="rId27"/>
    <p:sldId id="295" r:id="rId28"/>
    <p:sldId id="279" r:id="rId29"/>
    <p:sldId id="281" r:id="rId30"/>
    <p:sldId id="282" r:id="rId31"/>
    <p:sldId id="288" r:id="rId32"/>
    <p:sldId id="283" r:id="rId33"/>
    <p:sldId id="284" r:id="rId34"/>
    <p:sldId id="285" r:id="rId35"/>
    <p:sldId id="286" r:id="rId36"/>
    <p:sldId id="296" r:id="rId37"/>
  </p:sldIdLst>
  <p:sldSz cx="9144000" cy="6858000" type="letter"/>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1056">
          <p15:clr>
            <a:srgbClr val="A4A3A4"/>
          </p15:clr>
        </p15:guide>
        <p15:guide id="4" orient="horz" pos="960">
          <p15:clr>
            <a:srgbClr val="A4A3A4"/>
          </p15:clr>
        </p15:guide>
        <p15:guide id="5" pos="5328">
          <p15:clr>
            <a:srgbClr val="A4A3A4"/>
          </p15:clr>
        </p15:guide>
        <p15:guide id="6"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issc" initials="" lastIdx="2" clrIdx="0"/>
  <p:cmAuthor id="7" name="Editor" initials="EN" lastIdx="3" clrIdx="7"/>
  <p:cmAuthor id="1" name="rameshbabu.k" initials="" lastIdx="0" clrIdx="1"/>
  <p:cmAuthor id="2" name="one" initials="o" lastIdx="1" clrIdx="2"/>
  <p:cmAuthor id="3" name="Author" initials="AU" lastIdx="5" clrIdx="3"/>
  <p:cmAuthor id="4" name="Acer" initials="A" lastIdx="1" clrIdx="4"/>
  <p:cmAuthor id="5" name="Jenn Shropshire" initials="JS" lastIdx="7" clrIdx="5"/>
  <p:cmAuthor id="6" name="Nisha Selvaraj" initials="N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9900"/>
    <a:srgbClr val="FF9900"/>
    <a:srgbClr val="FFFF00"/>
    <a:srgbClr val="AA72D4"/>
    <a:srgbClr val="D7D200"/>
    <a:srgbClr val="FFFF81"/>
    <a:srgbClr val="FFFF9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637" autoAdjust="0"/>
    <p:restoredTop sz="91763" autoAdjust="0"/>
  </p:normalViewPr>
  <p:slideViewPr>
    <p:cSldViewPr>
      <p:cViewPr varScale="1">
        <p:scale>
          <a:sx n="82" d="100"/>
          <a:sy n="82" d="100"/>
        </p:scale>
        <p:origin x="1862" y="72"/>
      </p:cViewPr>
      <p:guideLst>
        <p:guide orient="horz" pos="288"/>
        <p:guide orient="horz" pos="4032"/>
        <p:guide orient="horz" pos="1056"/>
        <p:guide orient="horz" pos="960"/>
        <p:guide pos="5328"/>
        <p:guide pos="4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28" d="100"/>
          <a:sy n="28" d="100"/>
        </p:scale>
        <p:origin x="-119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4.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1">
                <a:latin typeface="Arial" charset="0"/>
              </a:defRPr>
            </a:lvl1pPr>
          </a:lstStyle>
          <a:p>
            <a:pPr>
              <a:defRPr/>
            </a:pPr>
            <a:endParaRPr lang="en-US"/>
          </a:p>
        </p:txBody>
      </p:sp>
      <p:sp>
        <p:nvSpPr>
          <p:cNvPr id="1116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Arial" charset="0"/>
              </a:defRPr>
            </a:lvl1pPr>
          </a:lstStyle>
          <a:p>
            <a:pPr>
              <a:defRPr/>
            </a:pPr>
            <a:endParaRPr lang="en-US"/>
          </a:p>
        </p:txBody>
      </p:sp>
      <p:sp>
        <p:nvSpPr>
          <p:cNvPr id="1116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1">
                <a:latin typeface="Arial" charset="0"/>
              </a:defRPr>
            </a:lvl1pPr>
          </a:lstStyle>
          <a:p>
            <a:pPr>
              <a:defRPr/>
            </a:pPr>
            <a:endParaRPr lang="en-US"/>
          </a:p>
        </p:txBody>
      </p:sp>
      <p:sp>
        <p:nvSpPr>
          <p:cNvPr id="1116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Arial" charset="0"/>
              </a:defRPr>
            </a:lvl1pPr>
          </a:lstStyle>
          <a:p>
            <a:pPr>
              <a:defRPr/>
            </a:pPr>
            <a:fld id="{09157B5D-B1EA-4378-958C-E2E7485EB9CA}" type="slidenum">
              <a:rPr lang="en-US"/>
              <a:pPr>
                <a:defRPr/>
              </a:pPr>
              <a:t>‹#›</a:t>
            </a:fld>
            <a:endParaRPr lang="en-US"/>
          </a:p>
        </p:txBody>
      </p:sp>
    </p:spTree>
    <p:extLst>
      <p:ext uri="{BB962C8B-B14F-4D97-AF65-F5344CB8AC3E}">
        <p14:creationId xmlns:p14="http://schemas.microsoft.com/office/powerpoint/2010/main" val="229514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a:defRPr sz="1200" i="1">
                <a:latin typeface="Arial" charset="0"/>
              </a:defRPr>
            </a:lvl1pPr>
          </a:lstStyle>
          <a:p>
            <a:pPr>
              <a:defRPr/>
            </a:pPr>
            <a:endParaRPr lang="en-US"/>
          </a:p>
        </p:txBody>
      </p:sp>
      <p:sp>
        <p:nvSpPr>
          <p:cNvPr id="1822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i="1">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22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i="1">
                <a:latin typeface="Arial" charset="0"/>
              </a:defRPr>
            </a:lvl1pPr>
          </a:lstStyle>
          <a:p>
            <a:pPr>
              <a:defRPr/>
            </a:pPr>
            <a:endParaRPr lang="en-US"/>
          </a:p>
        </p:txBody>
      </p:sp>
      <p:sp>
        <p:nvSpPr>
          <p:cNvPr id="1822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i="1">
                <a:latin typeface="Arial" charset="0"/>
              </a:defRPr>
            </a:lvl1pPr>
          </a:lstStyle>
          <a:p>
            <a:pPr>
              <a:defRPr/>
            </a:pPr>
            <a:fld id="{F4C82E27-5C83-4BE7-91C0-B46C9A0A1D5C}" type="slidenum">
              <a:rPr lang="en-US"/>
              <a:pPr>
                <a:defRPr/>
              </a:pPr>
              <a:t>‹#›</a:t>
            </a:fld>
            <a:endParaRPr lang="en-US"/>
          </a:p>
        </p:txBody>
      </p:sp>
    </p:spTree>
    <p:extLst>
      <p:ext uri="{BB962C8B-B14F-4D97-AF65-F5344CB8AC3E}">
        <p14:creationId xmlns:p14="http://schemas.microsoft.com/office/powerpoint/2010/main" val="16909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378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DEFE3D0-C536-472E-AC5C-2DDE4DCF7141}" type="slidenum">
              <a:rPr lang="en-US" altLang="en-US" sz="1200"/>
              <a:pPr algn="r" eaLnBrk="1" hangingPunct="1"/>
              <a:t>1</a:t>
            </a:fld>
            <a:endParaRPr lang="en-US" altLang="en-US" sz="1200"/>
          </a:p>
        </p:txBody>
      </p:sp>
      <p:sp>
        <p:nvSpPr>
          <p:cNvPr id="37892" name="Rectangle 1026"/>
          <p:cNvSpPr>
            <a:spLocks noGrp="1" noRot="1" noChangeAspect="1" noChangeArrowheads="1" noTextEdit="1"/>
          </p:cNvSpPr>
          <p:nvPr>
            <p:ph type="sldImg"/>
          </p:nvPr>
        </p:nvSpPr>
        <p:spPr>
          <a:ln/>
        </p:spPr>
      </p:sp>
      <p:sp>
        <p:nvSpPr>
          <p:cNvPr id="3789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71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A5B68E7E-E8EA-4FF9-9D77-71C87F40DC01}" type="slidenum">
              <a:rPr lang="en-US" altLang="en-US" sz="1200"/>
              <a:pPr algn="r" eaLnBrk="1" hangingPunct="1"/>
              <a:t>11</a:t>
            </a:fld>
            <a:endParaRPr lang="en-US" altLang="en-US" sz="1200"/>
          </a:p>
        </p:txBody>
      </p:sp>
      <p:sp>
        <p:nvSpPr>
          <p:cNvPr id="47108" name="Rectangle 1026"/>
          <p:cNvSpPr>
            <a:spLocks noGrp="1" noRot="1" noChangeAspect="1" noChangeArrowheads="1" noTextEdit="1"/>
          </p:cNvSpPr>
          <p:nvPr>
            <p:ph type="sldImg"/>
          </p:nvPr>
        </p:nvSpPr>
        <p:spPr>
          <a:ln/>
        </p:spPr>
      </p:sp>
      <p:sp>
        <p:nvSpPr>
          <p:cNvPr id="4710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81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1A680AE-0A9C-4129-B2BB-446BF53ED106}" type="slidenum">
              <a:rPr lang="en-US" altLang="en-US" sz="1200"/>
              <a:pPr algn="r" eaLnBrk="1" hangingPunct="1"/>
              <a:t>12</a:t>
            </a:fld>
            <a:endParaRPr lang="en-US" altLang="en-US" sz="1200"/>
          </a:p>
        </p:txBody>
      </p:sp>
      <p:sp>
        <p:nvSpPr>
          <p:cNvPr id="48132" name="Rectangle 1026"/>
          <p:cNvSpPr>
            <a:spLocks noGrp="1" noRot="1" noChangeAspect="1" noChangeArrowheads="1" noTextEdit="1"/>
          </p:cNvSpPr>
          <p:nvPr>
            <p:ph type="sldImg"/>
          </p:nvPr>
        </p:nvSpPr>
        <p:spPr>
          <a:ln/>
        </p:spPr>
      </p:sp>
      <p:sp>
        <p:nvSpPr>
          <p:cNvPr id="4813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AFED68CE-B100-4B9B-A8E8-8E27EE6BB092}" type="slidenum">
              <a:rPr lang="en-US" altLang="en-US" sz="1200"/>
              <a:pPr algn="r" eaLnBrk="1" hangingPunct="1"/>
              <a:t>13</a:t>
            </a:fld>
            <a:endParaRPr lang="en-US" alt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0857D2BC-6975-4552-B7BF-7C5FC93DA21C}" type="slidenum">
              <a:rPr lang="en-US" altLang="en-US" sz="1200"/>
              <a:pPr algn="r" eaLnBrk="1" hangingPunct="1"/>
              <a:t>14</a:t>
            </a:fld>
            <a:endParaRPr lang="en-US" alt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1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C427757E-44AB-407C-8999-39C184B7F241}" type="slidenum">
              <a:rPr lang="en-US" altLang="en-US" sz="1200"/>
              <a:pPr algn="r" eaLnBrk="1" hangingPunct="1"/>
              <a:t>15</a:t>
            </a:fld>
            <a:endParaRPr lang="en-US" altLang="en-US" sz="120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22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B7822143-E75E-4F31-A30C-BE6C202291A8}" type="slidenum">
              <a:rPr lang="en-US" altLang="en-US" sz="1200"/>
              <a:pPr algn="r" eaLnBrk="1" hangingPunct="1"/>
              <a:t>16</a:t>
            </a:fld>
            <a:endParaRPr lang="en-US" altLang="en-US" sz="12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32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88D18372-04AE-4CA4-AA02-96EEDFBC70EB}" type="slidenum">
              <a:rPr lang="en-US" altLang="en-US" sz="1200"/>
              <a:pPr algn="r" eaLnBrk="1" hangingPunct="1"/>
              <a:t>17</a:t>
            </a:fld>
            <a:endParaRPr lang="en-US" alt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E28DB024-5A15-4F1A-A0C9-571B24663D63}" type="slidenum">
              <a:rPr lang="en-US" altLang="en-US" sz="1200"/>
              <a:pPr algn="r" eaLnBrk="1" hangingPunct="1"/>
              <a:t>18</a:t>
            </a:fld>
            <a:endParaRPr lang="en-US" alt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52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93E1392-4E71-4981-924D-C4DBD13AD8A5}" type="slidenum">
              <a:rPr lang="en-US" altLang="en-US" sz="1200"/>
              <a:pPr algn="r" eaLnBrk="1" hangingPunct="1"/>
              <a:t>19</a:t>
            </a:fld>
            <a:endParaRPr lang="en-US" altLang="en-US" sz="1200"/>
          </a:p>
        </p:txBody>
      </p:sp>
      <p:sp>
        <p:nvSpPr>
          <p:cNvPr id="55300" name="Rectangle 1026"/>
          <p:cNvSpPr>
            <a:spLocks noGrp="1" noRot="1" noChangeAspect="1" noChangeArrowheads="1" noTextEdit="1"/>
          </p:cNvSpPr>
          <p:nvPr>
            <p:ph type="sldImg"/>
          </p:nvPr>
        </p:nvSpPr>
        <p:spPr>
          <a:ln/>
        </p:spPr>
      </p:sp>
      <p:sp>
        <p:nvSpPr>
          <p:cNvPr id="5530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52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D93E1392-4E71-4981-924D-C4DBD13AD8A5}" type="slidenum">
              <a:rPr lang="en-US" altLang="en-US" sz="1200"/>
              <a:pPr algn="r" eaLnBrk="1" hangingPunct="1"/>
              <a:t>20</a:t>
            </a:fld>
            <a:endParaRPr lang="en-US" altLang="en-US" sz="1200"/>
          </a:p>
        </p:txBody>
      </p:sp>
      <p:sp>
        <p:nvSpPr>
          <p:cNvPr id="55300" name="Rectangle 1026"/>
          <p:cNvSpPr>
            <a:spLocks noGrp="1" noRot="1" noChangeAspect="1" noChangeArrowheads="1" noTextEdit="1"/>
          </p:cNvSpPr>
          <p:nvPr>
            <p:ph type="sldImg"/>
          </p:nvPr>
        </p:nvSpPr>
        <p:spPr>
          <a:ln/>
        </p:spPr>
      </p:sp>
      <p:sp>
        <p:nvSpPr>
          <p:cNvPr id="5530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240D6AD7-FBF0-49A0-85F6-30E4688DF776}" type="slidenum">
              <a:rPr lang="en-US" altLang="en-US" sz="1200"/>
              <a:pPr algn="r" eaLnBrk="1" hangingPunct="1"/>
              <a:t>2</a:t>
            </a:fld>
            <a:endParaRPr lang="en-US" altLang="en-US" sz="1200"/>
          </a:p>
        </p:txBody>
      </p:sp>
      <p:sp>
        <p:nvSpPr>
          <p:cNvPr id="38916" name="Rectangle 1026"/>
          <p:cNvSpPr>
            <a:spLocks noGrp="1" noRot="1" noChangeAspect="1" noChangeArrowheads="1" noTextEdit="1"/>
          </p:cNvSpPr>
          <p:nvPr>
            <p:ph type="sldImg"/>
          </p:nvPr>
        </p:nvSpPr>
        <p:spPr>
          <a:ln/>
        </p:spPr>
      </p:sp>
      <p:sp>
        <p:nvSpPr>
          <p:cNvPr id="3891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55ADE618-22C6-4B15-8930-B84AC542DEAB}" type="slidenum">
              <a:rPr lang="en-US" altLang="en-US" sz="1200"/>
              <a:pPr algn="r" eaLnBrk="1" hangingPunct="1"/>
              <a:t>21</a:t>
            </a:fld>
            <a:endParaRPr lang="en-US" altLang="en-US" sz="1200"/>
          </a:p>
        </p:txBody>
      </p:sp>
      <p:sp>
        <p:nvSpPr>
          <p:cNvPr id="56324" name="Rectangle 1026"/>
          <p:cNvSpPr>
            <a:spLocks noGrp="1" noRot="1" noChangeAspect="1" noChangeArrowheads="1" noTextEdit="1"/>
          </p:cNvSpPr>
          <p:nvPr>
            <p:ph type="sldImg"/>
          </p:nvPr>
        </p:nvSpPr>
        <p:spPr>
          <a:ln/>
        </p:spPr>
      </p:sp>
      <p:sp>
        <p:nvSpPr>
          <p:cNvPr id="5632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73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843A36F4-9DF0-42C0-BFD6-E7E664E5D4D5}" type="slidenum">
              <a:rPr lang="en-US" altLang="en-US" sz="1200"/>
              <a:pPr algn="r" eaLnBrk="1" hangingPunct="1"/>
              <a:t>22</a:t>
            </a:fld>
            <a:endParaRPr lang="en-US" altLang="en-US" sz="1200"/>
          </a:p>
        </p:txBody>
      </p:sp>
      <p:sp>
        <p:nvSpPr>
          <p:cNvPr id="57348" name="Rectangle 1026"/>
          <p:cNvSpPr>
            <a:spLocks noGrp="1" noRot="1" noChangeAspect="1" noChangeArrowheads="1" noTextEdit="1"/>
          </p:cNvSpPr>
          <p:nvPr>
            <p:ph type="sldImg"/>
          </p:nvPr>
        </p:nvSpPr>
        <p:spPr>
          <a:ln/>
        </p:spPr>
      </p:sp>
      <p:sp>
        <p:nvSpPr>
          <p:cNvPr id="5734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73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843A36F4-9DF0-42C0-BFD6-E7E664E5D4D5}" type="slidenum">
              <a:rPr lang="en-US" altLang="en-US" sz="1200"/>
              <a:pPr algn="r" eaLnBrk="1" hangingPunct="1"/>
              <a:t>23</a:t>
            </a:fld>
            <a:endParaRPr lang="en-US" altLang="en-US" sz="1200"/>
          </a:p>
        </p:txBody>
      </p:sp>
      <p:sp>
        <p:nvSpPr>
          <p:cNvPr id="57348" name="Rectangle 1026"/>
          <p:cNvSpPr>
            <a:spLocks noGrp="1" noRot="1" noChangeAspect="1" noChangeArrowheads="1" noTextEdit="1"/>
          </p:cNvSpPr>
          <p:nvPr>
            <p:ph type="sldImg"/>
          </p:nvPr>
        </p:nvSpPr>
        <p:spPr>
          <a:ln/>
        </p:spPr>
      </p:sp>
      <p:sp>
        <p:nvSpPr>
          <p:cNvPr id="5734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593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903D25A0-778E-4EFC-8E5B-7CD8199AAA28}" type="slidenum">
              <a:rPr lang="en-US" altLang="en-US" sz="1200"/>
              <a:pPr algn="r" eaLnBrk="1" hangingPunct="1"/>
              <a:t>24</a:t>
            </a:fld>
            <a:endParaRPr lang="en-US" altLang="en-US" sz="1200"/>
          </a:p>
        </p:txBody>
      </p:sp>
      <p:sp>
        <p:nvSpPr>
          <p:cNvPr id="59396" name="Rectangle 1026"/>
          <p:cNvSpPr>
            <a:spLocks noGrp="1" noRot="1" noChangeAspect="1" noChangeArrowheads="1" noTextEdit="1"/>
          </p:cNvSpPr>
          <p:nvPr>
            <p:ph type="sldImg"/>
          </p:nvPr>
        </p:nvSpPr>
        <p:spPr>
          <a:ln/>
        </p:spPr>
      </p:sp>
      <p:sp>
        <p:nvSpPr>
          <p:cNvPr id="5939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14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AB60121A-FBFB-40B1-8831-74B939514940}" type="slidenum">
              <a:rPr lang="en-US" altLang="en-US" sz="1200"/>
              <a:pPr algn="r" eaLnBrk="1" hangingPunct="1"/>
              <a:t>28</a:t>
            </a:fld>
            <a:endParaRPr lang="en-US" altLang="en-US" sz="1200"/>
          </a:p>
        </p:txBody>
      </p:sp>
      <p:sp>
        <p:nvSpPr>
          <p:cNvPr id="61444" name="Rectangle 1026"/>
          <p:cNvSpPr>
            <a:spLocks noGrp="1" noRot="1" noChangeAspect="1" noChangeArrowheads="1" noTextEdit="1"/>
          </p:cNvSpPr>
          <p:nvPr>
            <p:ph type="sldImg"/>
          </p:nvPr>
        </p:nvSpPr>
        <p:spPr>
          <a:ln/>
        </p:spPr>
      </p:sp>
      <p:sp>
        <p:nvSpPr>
          <p:cNvPr id="6144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FCE185FA-8EB0-4D8E-8623-2123ABE76AC9}" type="slidenum">
              <a:rPr lang="en-US" altLang="en-US" sz="1200"/>
              <a:pPr algn="r" eaLnBrk="1" hangingPunct="1"/>
              <a:t>29</a:t>
            </a:fld>
            <a:endParaRPr lang="en-US" altLang="en-US"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45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4CFAC01A-6261-4F90-8796-71D19871F71E}" type="slidenum">
              <a:rPr lang="en-US" altLang="en-US" sz="1200"/>
              <a:pPr algn="r" eaLnBrk="1" hangingPunct="1"/>
              <a:t>30</a:t>
            </a:fld>
            <a:endParaRPr lang="en-US" altLang="en-US" sz="12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45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4CFAC01A-6261-4F90-8796-71D19871F71E}" type="slidenum">
              <a:rPr lang="en-US" altLang="en-US" sz="1200"/>
              <a:pPr algn="r" eaLnBrk="1" hangingPunct="1"/>
              <a:t>31</a:t>
            </a:fld>
            <a:endParaRPr lang="en-US" altLang="en-US" sz="12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55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FF5CFA70-FEDA-442F-A316-3DE8957DF647}" type="slidenum">
              <a:rPr lang="en-US" altLang="en-US" sz="1200"/>
              <a:pPr algn="r" eaLnBrk="1" hangingPunct="1"/>
              <a:t>32</a:t>
            </a:fld>
            <a:endParaRPr lang="en-US" altLang="en-US" sz="1200"/>
          </a:p>
        </p:txBody>
      </p:sp>
      <p:sp>
        <p:nvSpPr>
          <p:cNvPr id="65540" name="Rectangle 1026"/>
          <p:cNvSpPr>
            <a:spLocks noGrp="1" noRot="1" noChangeAspect="1" noChangeArrowheads="1" noTextEdit="1"/>
          </p:cNvSpPr>
          <p:nvPr>
            <p:ph type="sldImg"/>
          </p:nvPr>
        </p:nvSpPr>
        <p:spPr>
          <a:ln/>
        </p:spPr>
      </p:sp>
      <p:sp>
        <p:nvSpPr>
          <p:cNvPr id="6554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399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84842342-3D34-4A79-B68E-097B00F74396}" type="slidenum">
              <a:rPr lang="en-US" altLang="en-US" sz="1200"/>
              <a:pPr algn="r" eaLnBrk="1" hangingPunct="1"/>
              <a:t>3</a:t>
            </a:fld>
            <a:endParaRPr lang="en-US" altLang="en-US" sz="1200"/>
          </a:p>
        </p:txBody>
      </p:sp>
      <p:sp>
        <p:nvSpPr>
          <p:cNvPr id="39940" name="Rectangle 1026"/>
          <p:cNvSpPr>
            <a:spLocks noGrp="1" noRot="1" noChangeAspect="1" noChangeArrowheads="1" noTextEdit="1"/>
          </p:cNvSpPr>
          <p:nvPr>
            <p:ph type="sldImg"/>
          </p:nvPr>
        </p:nvSpPr>
        <p:spPr>
          <a:ln/>
        </p:spPr>
      </p:sp>
      <p:sp>
        <p:nvSpPr>
          <p:cNvPr id="3994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65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D3C3A37-73BA-430B-8BC5-6BD3B386C7D3}" type="slidenum">
              <a:rPr lang="en-US" altLang="en-US" sz="1200"/>
              <a:pPr algn="r" eaLnBrk="1" hangingPunct="1"/>
              <a:t>33</a:t>
            </a:fld>
            <a:endParaRPr lang="en-US" altLang="en-US" sz="120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386B3E3F-3BA5-431F-AED6-082CB01066EF}" type="slidenum">
              <a:rPr lang="en-US" altLang="en-US" sz="1200"/>
              <a:pPr algn="r" eaLnBrk="1" hangingPunct="1"/>
              <a:t>34</a:t>
            </a:fld>
            <a:endParaRPr lang="en-US" altLang="en-US" sz="12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686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7D81A77C-4BF9-4EB6-AE72-780B3C332462}" type="slidenum">
              <a:rPr lang="en-US" altLang="en-US" sz="1200"/>
              <a:pPr algn="r" eaLnBrk="1" hangingPunct="1"/>
              <a:t>35</a:t>
            </a:fld>
            <a:endParaRPr lang="en-US" altLang="en-US" sz="120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E6AF41D6-46F2-4EC9-B677-841039E132DA}" type="slidenum">
              <a:rPr lang="en-US" altLang="en-US" sz="1200"/>
              <a:pPr algn="r" eaLnBrk="1" hangingPunct="1"/>
              <a:t>4</a:t>
            </a:fld>
            <a:endParaRPr lang="en-US" altLang="en-US" sz="1200"/>
          </a:p>
        </p:txBody>
      </p:sp>
      <p:sp>
        <p:nvSpPr>
          <p:cNvPr id="40964" name="Rectangle 1026"/>
          <p:cNvSpPr>
            <a:spLocks noGrp="1" noRot="1" noChangeAspect="1" noChangeArrowheads="1" noTextEdit="1"/>
          </p:cNvSpPr>
          <p:nvPr>
            <p:ph type="sldImg"/>
          </p:nvPr>
        </p:nvSpPr>
        <p:spPr>
          <a:ln/>
        </p:spPr>
      </p:sp>
      <p:sp>
        <p:nvSpPr>
          <p:cNvPr id="4096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0A23B482-CBBB-42C2-9F52-8F4680966C32}" type="slidenum">
              <a:rPr lang="en-US" altLang="en-US" sz="1200"/>
              <a:pPr algn="r" eaLnBrk="1" hangingPunct="1"/>
              <a:t>5</a:t>
            </a:fld>
            <a:endParaRPr lang="en-US" altLang="en-US" sz="1200"/>
          </a:p>
        </p:txBody>
      </p:sp>
      <p:sp>
        <p:nvSpPr>
          <p:cNvPr id="41988" name="Rectangle 1026"/>
          <p:cNvSpPr>
            <a:spLocks noGrp="1" noRot="1" noChangeAspect="1" noChangeArrowheads="1" noTextEdit="1"/>
          </p:cNvSpPr>
          <p:nvPr>
            <p:ph type="sldImg"/>
          </p:nvPr>
        </p:nvSpPr>
        <p:spPr>
          <a:ln/>
        </p:spPr>
      </p:sp>
      <p:sp>
        <p:nvSpPr>
          <p:cNvPr id="4198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30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D93D9DA-702B-4D77-AF29-610D5E2437F2}" type="slidenum">
              <a:rPr lang="en-US" altLang="en-US" sz="1200"/>
              <a:pPr algn="r" eaLnBrk="1" hangingPunct="1"/>
              <a:t>6</a:t>
            </a:fld>
            <a:endParaRPr lang="en-US" altLang="en-US" sz="1200"/>
          </a:p>
        </p:txBody>
      </p:sp>
      <p:sp>
        <p:nvSpPr>
          <p:cNvPr id="43012" name="Rectangle 1026"/>
          <p:cNvSpPr>
            <a:spLocks noGrp="1" noRot="1" noChangeAspect="1" noChangeArrowheads="1" noTextEdit="1"/>
          </p:cNvSpPr>
          <p:nvPr>
            <p:ph type="sldImg"/>
          </p:nvPr>
        </p:nvSpPr>
        <p:spPr>
          <a:ln/>
        </p:spPr>
      </p:sp>
      <p:sp>
        <p:nvSpPr>
          <p:cNvPr id="4301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40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58E3B512-8EAE-4A62-9333-E829D0A3020C}" type="slidenum">
              <a:rPr lang="en-US" altLang="en-US" sz="1200"/>
              <a:pPr algn="r" eaLnBrk="1" hangingPunct="1"/>
              <a:t>7</a:t>
            </a:fld>
            <a:endParaRPr lang="en-US" altLang="en-US"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B706145-54BF-45D1-A2D5-067DE78297D7}" type="slidenum">
              <a:rPr lang="en-US" altLang="en-US" sz="1200"/>
              <a:pPr algn="r" eaLnBrk="1" hangingPunct="1"/>
              <a:t>9</a:t>
            </a:fld>
            <a:endParaRPr lang="en-US" altLang="en-US" sz="1200"/>
          </a:p>
        </p:txBody>
      </p:sp>
      <p:sp>
        <p:nvSpPr>
          <p:cNvPr id="45060" name="Rectangle 1026"/>
          <p:cNvSpPr>
            <a:spLocks noGrp="1" noRot="1" noChangeAspect="1" noChangeArrowheads="1" noTextEdit="1"/>
          </p:cNvSpPr>
          <p:nvPr>
            <p:ph type="sldImg"/>
          </p:nvPr>
        </p:nvSpPr>
        <p:spPr>
          <a:ln/>
        </p:spPr>
      </p:sp>
      <p:sp>
        <p:nvSpPr>
          <p:cNvPr id="4506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a:t>Nies: Power Points, Evolve Resources for Nies/McEwen: Community Health Nursing, 4th ed.</a:t>
            </a:r>
          </a:p>
        </p:txBody>
      </p:sp>
      <p:sp>
        <p:nvSpPr>
          <p:cNvPr id="460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AD029C36-9232-4151-843B-38E4FAF20852}" type="slidenum">
              <a:rPr lang="en-US" altLang="en-US" sz="1200"/>
              <a:pPr algn="r" eaLnBrk="1" hangingPunct="1"/>
              <a:t>10</a:t>
            </a:fld>
            <a:endParaRPr lang="en-US" altLang="en-US" sz="1200"/>
          </a:p>
        </p:txBody>
      </p:sp>
      <p:sp>
        <p:nvSpPr>
          <p:cNvPr id="46084" name="Rectangle 1026"/>
          <p:cNvSpPr>
            <a:spLocks noGrp="1" noRot="1" noChangeAspect="1" noChangeArrowheads="1" noTextEdit="1"/>
          </p:cNvSpPr>
          <p:nvPr>
            <p:ph type="sldImg"/>
          </p:nvPr>
        </p:nvSpPr>
        <p:spPr>
          <a:ln/>
        </p:spPr>
      </p:sp>
      <p:sp>
        <p:nvSpPr>
          <p:cNvPr id="4608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4A946F8-05E4-4021-B22A-1BE6E2C6557F}" type="slidenum">
              <a:rPr lang="en-US"/>
              <a:pPr>
                <a:defRPr/>
              </a:pPr>
              <a:t>‹#›</a:t>
            </a:fld>
            <a:endParaRPr lang="en-US"/>
          </a:p>
        </p:txBody>
      </p:sp>
    </p:spTree>
    <p:extLst>
      <p:ext uri="{BB962C8B-B14F-4D97-AF65-F5344CB8AC3E}">
        <p14:creationId xmlns:p14="http://schemas.microsoft.com/office/powerpoint/2010/main" val="76177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2AA6203-6391-4030-97FB-08F68053F266}" type="slidenum">
              <a:rPr lang="en-US"/>
              <a:pPr>
                <a:defRPr/>
              </a:pPr>
              <a:t>‹#›</a:t>
            </a:fld>
            <a:endParaRPr lang="en-US"/>
          </a:p>
        </p:txBody>
      </p:sp>
    </p:spTree>
    <p:extLst>
      <p:ext uri="{BB962C8B-B14F-4D97-AF65-F5344CB8AC3E}">
        <p14:creationId xmlns:p14="http://schemas.microsoft.com/office/powerpoint/2010/main" val="218362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58026C0-03DC-40B4-976D-273F1522CAA1}" type="slidenum">
              <a:rPr lang="en-US"/>
              <a:pPr>
                <a:defRPr/>
              </a:pPr>
              <a:t>‹#›</a:t>
            </a:fld>
            <a:endParaRPr lang="en-US"/>
          </a:p>
        </p:txBody>
      </p:sp>
    </p:spTree>
    <p:extLst>
      <p:ext uri="{BB962C8B-B14F-4D97-AF65-F5344CB8AC3E}">
        <p14:creationId xmlns:p14="http://schemas.microsoft.com/office/powerpoint/2010/main" val="94910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457200" y="1600200"/>
            <a:ext cx="8153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FF0BF3C-D800-4537-AB1C-57E118ADDCD3}" type="slidenum">
              <a:rPr lang="en-US"/>
              <a:pPr>
                <a:defRPr/>
              </a:pPr>
              <a:t>‹#›</a:t>
            </a:fld>
            <a:endParaRPr lang="en-US"/>
          </a:p>
        </p:txBody>
      </p:sp>
    </p:spTree>
    <p:extLst>
      <p:ext uri="{BB962C8B-B14F-4D97-AF65-F5344CB8AC3E}">
        <p14:creationId xmlns:p14="http://schemas.microsoft.com/office/powerpoint/2010/main" val="124831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1600200"/>
            <a:ext cx="8153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2"/>
          <p:cNvSpPr>
            <a:spLocks noGrp="1"/>
          </p:cNvSpPr>
          <p:nvPr>
            <p:ph type="title"/>
          </p:nvPr>
        </p:nvSpPr>
        <p:spPr>
          <a:xfrm>
            <a:off x="457200" y="274638"/>
            <a:ext cx="8229600" cy="1143000"/>
          </a:xfrm>
        </p:spPr>
        <p:txBody>
          <a:bodyPr/>
          <a:lstStyle/>
          <a:p>
            <a:r>
              <a:rPr lang="en-US"/>
              <a:t>Click to edit Master title style</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1461530-AC63-4E85-8DCC-CDD00A5CAF09}" type="slidenum">
              <a:rPr lang="en-US"/>
              <a:pPr>
                <a:defRPr/>
              </a:pPr>
              <a:t>‹#›</a:t>
            </a:fld>
            <a:endParaRPr lang="en-US"/>
          </a:p>
        </p:txBody>
      </p:sp>
    </p:spTree>
    <p:extLst>
      <p:ext uri="{BB962C8B-B14F-4D97-AF65-F5344CB8AC3E}">
        <p14:creationId xmlns:p14="http://schemas.microsoft.com/office/powerpoint/2010/main" val="209852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457200" y="1600200"/>
            <a:ext cx="8153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457200" y="274638"/>
            <a:ext cx="8229600" cy="1143000"/>
          </a:xfrm>
        </p:spPr>
        <p:txBody>
          <a:bodyPr/>
          <a:lstStyle/>
          <a:p>
            <a:r>
              <a:rPr lang="en-US"/>
              <a:t>Click to edit Master title style</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A61285F-8103-4473-B397-C54727C577D7}" type="slidenum">
              <a:rPr lang="en-US"/>
              <a:pPr>
                <a:defRPr/>
              </a:pPr>
              <a:t>‹#›</a:t>
            </a:fld>
            <a:endParaRPr lang="en-US"/>
          </a:p>
        </p:txBody>
      </p:sp>
    </p:spTree>
    <p:extLst>
      <p:ext uri="{BB962C8B-B14F-4D97-AF65-F5344CB8AC3E}">
        <p14:creationId xmlns:p14="http://schemas.microsoft.com/office/powerpoint/2010/main" val="663967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457200" y="1600200"/>
            <a:ext cx="8153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457200" y="274638"/>
            <a:ext cx="8229600" cy="1143000"/>
          </a:xfrm>
        </p:spPr>
        <p:txBody>
          <a:bodyPr/>
          <a:lstStyle/>
          <a:p>
            <a:r>
              <a:rPr lang="en-US"/>
              <a:t>Click to edit Master title style</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C8F786F-A26B-4A42-8454-798EB84FDD15}" type="slidenum">
              <a:rPr lang="en-US"/>
              <a:pPr>
                <a:defRPr/>
              </a:pPr>
              <a:t>‹#›</a:t>
            </a:fld>
            <a:endParaRPr lang="en-US"/>
          </a:p>
        </p:txBody>
      </p:sp>
    </p:spTree>
    <p:extLst>
      <p:ext uri="{BB962C8B-B14F-4D97-AF65-F5344CB8AC3E}">
        <p14:creationId xmlns:p14="http://schemas.microsoft.com/office/powerpoint/2010/main" val="96029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5_Blank">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dirty="0"/>
              <a:t>Copyright © 2015, 2011, 2007, 2001, 1997, 1993 by Saunders, an imprint of Elsevier Inc.</a:t>
            </a:r>
            <a:endParaRPr lang="en-US" dirty="0"/>
          </a:p>
        </p:txBody>
      </p:sp>
      <p:sp>
        <p:nvSpPr>
          <p:cNvPr id="5" name="Slide Number Placeholder 4"/>
          <p:cNvSpPr>
            <a:spLocks noGrp="1"/>
          </p:cNvSpPr>
          <p:nvPr>
            <p:ph type="sldNum" sz="quarter" idx="11"/>
          </p:nvPr>
        </p:nvSpPr>
        <p:spPr/>
        <p:txBody>
          <a:bodyPr/>
          <a:lstStyle/>
          <a:p>
            <a:fld id="{72AA0E0B-AE0B-4761-B80B-CC23D48B738B}" type="slidenum">
              <a:rPr lang="en-US" smtClean="0"/>
              <a:pPr/>
              <a:t>‹#›</a:t>
            </a:fld>
            <a:endParaRPr lang="en-US" dirty="0"/>
          </a:p>
        </p:txBody>
      </p:sp>
    </p:spTree>
    <p:extLst>
      <p:ext uri="{BB962C8B-B14F-4D97-AF65-F5344CB8AC3E}">
        <p14:creationId xmlns:p14="http://schemas.microsoft.com/office/powerpoint/2010/main" val="4477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3E532A8-81E9-49B8-9479-FA543EABD38F}" type="slidenum">
              <a:rPr lang="en-US"/>
              <a:pPr>
                <a:defRPr/>
              </a:pPr>
              <a:t>‹#›</a:t>
            </a:fld>
            <a:endParaRPr lang="en-US"/>
          </a:p>
        </p:txBody>
      </p:sp>
    </p:spTree>
    <p:extLst>
      <p:ext uri="{BB962C8B-B14F-4D97-AF65-F5344CB8AC3E}">
        <p14:creationId xmlns:p14="http://schemas.microsoft.com/office/powerpoint/2010/main" val="360724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52FA1C9-0771-4BF7-8157-C4956F3DCBBF}" type="slidenum">
              <a:rPr lang="en-US"/>
              <a:pPr>
                <a:defRPr/>
              </a:pPr>
              <a:t>‹#›</a:t>
            </a:fld>
            <a:endParaRPr lang="en-US"/>
          </a:p>
        </p:txBody>
      </p:sp>
    </p:spTree>
    <p:extLst>
      <p:ext uri="{BB962C8B-B14F-4D97-AF65-F5344CB8AC3E}">
        <p14:creationId xmlns:p14="http://schemas.microsoft.com/office/powerpoint/2010/main" val="371155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08FF7F6-2EBA-4C8F-8194-1ACF666BF1EB}" type="slidenum">
              <a:rPr lang="en-US"/>
              <a:pPr>
                <a:defRPr/>
              </a:pPr>
              <a:t>‹#›</a:t>
            </a:fld>
            <a:endParaRPr lang="en-US"/>
          </a:p>
        </p:txBody>
      </p:sp>
    </p:spTree>
    <p:extLst>
      <p:ext uri="{BB962C8B-B14F-4D97-AF65-F5344CB8AC3E}">
        <p14:creationId xmlns:p14="http://schemas.microsoft.com/office/powerpoint/2010/main" val="215551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336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FD60A469-C20A-4949-B894-4E6D40B6B83C}" type="slidenum">
              <a:rPr lang="en-US"/>
              <a:pPr>
                <a:defRPr/>
              </a:pPr>
              <a:t>‹#›</a:t>
            </a:fld>
            <a:endParaRPr lang="en-US"/>
          </a:p>
        </p:txBody>
      </p:sp>
    </p:spTree>
    <p:extLst>
      <p:ext uri="{BB962C8B-B14F-4D97-AF65-F5344CB8AC3E}">
        <p14:creationId xmlns:p14="http://schemas.microsoft.com/office/powerpoint/2010/main" val="191069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sz="half" idx="2"/>
          </p:nvPr>
        </p:nvSpPr>
        <p:spPr>
          <a:xfrm>
            <a:off x="457200" y="1752600"/>
            <a:ext cx="8229600"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A42BB2E-49E5-4931-950C-3BB061DC5A76}" type="slidenum">
              <a:rPr lang="en-US"/>
              <a:pPr>
                <a:defRPr/>
              </a:pPr>
              <a:t>‹#›</a:t>
            </a:fld>
            <a:endParaRPr lang="en-US"/>
          </a:p>
        </p:txBody>
      </p:sp>
    </p:spTree>
    <p:extLst>
      <p:ext uri="{BB962C8B-B14F-4D97-AF65-F5344CB8AC3E}">
        <p14:creationId xmlns:p14="http://schemas.microsoft.com/office/powerpoint/2010/main" val="236753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752600"/>
            <a:ext cx="8229600"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821F8EDE-CDDD-4EAC-AF22-6E1ABC367B27}" type="slidenum">
              <a:rPr lang="en-US"/>
              <a:pPr>
                <a:defRPr/>
              </a:pPr>
              <a:t>‹#›</a:t>
            </a:fld>
            <a:endParaRPr lang="en-US"/>
          </a:p>
        </p:txBody>
      </p:sp>
    </p:spTree>
    <p:extLst>
      <p:ext uri="{BB962C8B-B14F-4D97-AF65-F5344CB8AC3E}">
        <p14:creationId xmlns:p14="http://schemas.microsoft.com/office/powerpoint/2010/main" val="21045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8B78A2B-CAEB-4C55-B344-38C18EF57803}" type="slidenum">
              <a:rPr lang="en-US"/>
              <a:pPr>
                <a:defRPr/>
              </a:pPr>
              <a:t>‹#›</a:t>
            </a:fld>
            <a:endParaRPr lang="en-US"/>
          </a:p>
        </p:txBody>
      </p:sp>
    </p:spTree>
    <p:extLst>
      <p:ext uri="{BB962C8B-B14F-4D97-AF65-F5344CB8AC3E}">
        <p14:creationId xmlns:p14="http://schemas.microsoft.com/office/powerpoint/2010/main" val="400804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US" altLang="en-US" dirty="0"/>
              <a:t>Copyright © 2015, 2011, 2007, 2001, 1997, 1993 by Saunders, an imprint of Elsevier Inc.</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81246AB-781B-45DF-8237-0ED13E7CC75F}" type="slidenum">
              <a:rPr lang="en-US"/>
              <a:pPr>
                <a:defRPr/>
              </a:pPr>
              <a:t>‹#›</a:t>
            </a:fld>
            <a:endParaRPr lang="en-US"/>
          </a:p>
        </p:txBody>
      </p:sp>
    </p:spTree>
    <p:extLst>
      <p:ext uri="{BB962C8B-B14F-4D97-AF65-F5344CB8AC3E}">
        <p14:creationId xmlns:p14="http://schemas.microsoft.com/office/powerpoint/2010/main" val="214936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noChangeArrowheads="1"/>
          </p:cNvSpPr>
          <p:nvPr>
            <p:ph type="ftr" sz="quarter" idx="3"/>
          </p:nvPr>
        </p:nvSpPr>
        <p:spPr bwMode="auto">
          <a:xfrm>
            <a:off x="1143000" y="6477000"/>
            <a:ext cx="6858000" cy="381000"/>
          </a:xfrm>
          <a:prstGeom prst="rect">
            <a:avLst/>
          </a:prstGeom>
          <a:noFill/>
          <a:ln>
            <a:noFill/>
          </a:ln>
          <a:effectLst/>
        </p:spPr>
        <p:txBody>
          <a:bodyPr vert="horz" wrap="square" lIns="91440" tIns="45720" rIns="91440" bIns="45720" numCol="1" anchor="ctr" anchorCtr="1" compatLnSpc="1">
            <a:prstTxWarp prst="textNoShape">
              <a:avLst/>
            </a:prstTxWarp>
          </a:bodyPr>
          <a:lstStyle>
            <a:lvl1pPr algn="ctr" eaLnBrk="1" hangingPunct="1">
              <a:defRPr lang="en-US" sz="1000">
                <a:latin typeface="+mn-lt"/>
              </a:defRPr>
            </a:lvl1pPr>
          </a:lstStyle>
          <a:p>
            <a:r>
              <a:rPr lang="en-US" altLang="en-US" dirty="0"/>
              <a:t>Copyright © 2015, 2011, 2007, 2001, 1997, 1993 by Saunders, an imprint of Elsevier Inc.</a:t>
            </a:r>
            <a:endParaRPr lang="en-US" dirty="0"/>
          </a:p>
        </p:txBody>
      </p:sp>
      <p:sp>
        <p:nvSpPr>
          <p:cNvPr id="9" name="Slide Number Placeholder 5"/>
          <p:cNvSpPr>
            <a:spLocks noGrp="1"/>
          </p:cNvSpPr>
          <p:nvPr>
            <p:ph type="sldNum" sz="quarter" idx="4"/>
          </p:nvPr>
        </p:nvSpPr>
        <p:spPr>
          <a:xfrm>
            <a:off x="8305800" y="6492875"/>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latin typeface="+mn-lt"/>
              </a:defRPr>
            </a:lvl1pPr>
          </a:lstStyle>
          <a:p>
            <a:pPr>
              <a:defRPr/>
            </a:pPr>
            <a:fld id="{790EFD39-03C0-4EA9-9B9D-41EA46A35825}" type="slidenum">
              <a:rPr lang="en-US"/>
              <a:pPr>
                <a:defRPr/>
              </a:pPr>
              <a:t>‹#›</a:t>
            </a:fld>
            <a:endParaRPr lang="en-US"/>
          </a:p>
        </p:txBody>
      </p:sp>
    </p:spTree>
    <p:extLst>
      <p:ext uri="{BB962C8B-B14F-4D97-AF65-F5344CB8AC3E}">
        <p14:creationId xmlns:p14="http://schemas.microsoft.com/office/powerpoint/2010/main" val="2828484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SzPct val="60000"/>
        <a:buFont typeface="Wingdings 2" pitchFamily="18"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SzPct val="115000"/>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SzPct val="75000"/>
        <a:buFont typeface="Wingdings 3" pitchFamily="18" charset="2"/>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6" name="Rectangle 8"/>
          <p:cNvSpPr>
            <a:spLocks noGrp="1" noChangeArrowheads="1"/>
          </p:cNvSpPr>
          <p:nvPr>
            <p:ph type="ctrTitle"/>
          </p:nvPr>
        </p:nvSpPr>
        <p:spPr>
          <a:xfrm>
            <a:off x="685800" y="2590800"/>
            <a:ext cx="7772400" cy="822326"/>
          </a:xfrm>
        </p:spPr>
        <p:txBody>
          <a:bodyPr/>
          <a:lstStyle/>
          <a:p>
            <a:pPr eaLnBrk="1" hangingPunct="1">
              <a:defRPr/>
            </a:pPr>
            <a:r>
              <a:rPr lang="en-US" dirty="0"/>
              <a:t>Chapter 1</a:t>
            </a:r>
          </a:p>
        </p:txBody>
      </p:sp>
      <p:sp>
        <p:nvSpPr>
          <p:cNvPr id="68617" name="Rectangle 9"/>
          <p:cNvSpPr>
            <a:spLocks noGrp="1" noChangeArrowheads="1"/>
          </p:cNvSpPr>
          <p:nvPr>
            <p:ph type="subTitle" idx="1"/>
          </p:nvPr>
        </p:nvSpPr>
        <p:spPr>
          <a:xfrm>
            <a:off x="685800" y="3489325"/>
            <a:ext cx="7772400" cy="625475"/>
          </a:xfrm>
          <a:ln w="9525"/>
        </p:spPr>
        <p:txBody>
          <a:bodyPr lIns="92075" tIns="46038" rIns="92075" bIns="46038"/>
          <a:lstStyle/>
          <a:p>
            <a:pPr marL="0" indent="0" algn="ctr" eaLnBrk="1" hangingPunct="1">
              <a:buFont typeface="Wingdings 2" pitchFamily="18" charset="2"/>
              <a:buNone/>
            </a:pPr>
            <a:r>
              <a:rPr lang="en-US" altLang="en-US" sz="3000" dirty="0"/>
              <a:t>Health: A Community View</a:t>
            </a:r>
          </a:p>
        </p:txBody>
      </p:sp>
      <p:sp>
        <p:nvSpPr>
          <p:cNvPr id="47108" name="Rectangle 4"/>
          <p:cNvSpPr>
            <a:spLocks noChangeArrowheads="1"/>
          </p:cNvSpPr>
          <p:nvPr/>
        </p:nvSpPr>
        <p:spPr bwMode="auto">
          <a:xfrm>
            <a:off x="914400" y="6477000"/>
            <a:ext cx="716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000" dirty="0">
              <a:effectLst>
                <a:outerShdw blurRad="38100" dist="38100" dir="2700000" algn="tl">
                  <a:srgbClr val="000000"/>
                </a:outerShdw>
              </a:effectLst>
              <a:latin typeface="Arial" charset="0"/>
            </a:endParaRPr>
          </a:p>
        </p:txBody>
      </p:sp>
      <p:sp>
        <p:nvSpPr>
          <p:cNvPr id="5" name="Footer Placeholder 1"/>
          <p:cNvSpPr>
            <a:spLocks noGrp="1"/>
          </p:cNvSpPr>
          <p:nvPr>
            <p:ph type="ftr" sz="quarter" idx="10"/>
          </p:nvPr>
        </p:nvSpPr>
        <p:spPr>
          <a:xfrm>
            <a:off x="1143000" y="6400800"/>
            <a:ext cx="6858000" cy="381000"/>
          </a:xfrm>
        </p:spPr>
        <p:txBody>
          <a:bodyPr/>
          <a:lstStyle/>
          <a:p>
            <a:r>
              <a:rPr lang="en-US">
                <a:solidFill>
                  <a:srgbClr val="000000"/>
                </a:solidFill>
                <a:latin typeface="Arial"/>
                <a:ea typeface="Calibri"/>
              </a:rPr>
              <a:t>Copyright © 2015, 2011, 2007, 2001, 1997, 1993 by Saunders, an imprint of Elsevier Inc.</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9" name="Rectangle 7"/>
          <p:cNvSpPr>
            <a:spLocks noGrp="1" noChangeArrowheads="1"/>
          </p:cNvSpPr>
          <p:nvPr>
            <p:ph type="title"/>
          </p:nvPr>
        </p:nvSpPr>
        <p:spPr>
          <a:xfrm>
            <a:off x="685800" y="457200"/>
            <a:ext cx="7772400" cy="1066800"/>
          </a:xfrm>
        </p:spPr>
        <p:txBody>
          <a:bodyPr/>
          <a:lstStyle/>
          <a:p>
            <a:pPr eaLnBrk="1" hangingPunct="1"/>
            <a:r>
              <a:rPr lang="en-US" altLang="en-US" dirty="0"/>
              <a:t>10 Essential Services</a:t>
            </a:r>
          </a:p>
        </p:txBody>
      </p:sp>
      <p:sp>
        <p:nvSpPr>
          <p:cNvPr id="85000" name="Rectangle 8"/>
          <p:cNvSpPr>
            <a:spLocks noGrp="1" noChangeArrowheads="1"/>
          </p:cNvSpPr>
          <p:nvPr>
            <p:ph idx="1"/>
          </p:nvPr>
        </p:nvSpPr>
        <p:spPr>
          <a:xfrm>
            <a:off x="685800" y="1676400"/>
            <a:ext cx="7772400" cy="4724400"/>
          </a:xfrm>
        </p:spPr>
        <p:txBody>
          <a:bodyPr/>
          <a:lstStyle/>
          <a:p>
            <a:pPr eaLnBrk="1" hangingPunct="1">
              <a:buClr>
                <a:srgbClr val="0000FF"/>
              </a:buClr>
              <a:defRPr/>
            </a:pPr>
            <a:r>
              <a:rPr lang="en-US" altLang="en-US" dirty="0"/>
              <a:t>Assessment</a:t>
            </a:r>
          </a:p>
          <a:p>
            <a:pPr lvl="1" eaLnBrk="1" hangingPunct="1">
              <a:buClr>
                <a:srgbClr val="0000FF"/>
              </a:buClr>
              <a:defRPr/>
            </a:pPr>
            <a:r>
              <a:rPr lang="en-US" dirty="0"/>
              <a:t>Monitor health status to identify community health problems.</a:t>
            </a:r>
          </a:p>
          <a:p>
            <a:pPr lvl="1" eaLnBrk="1" hangingPunct="1">
              <a:buClr>
                <a:srgbClr val="0000FF"/>
              </a:buClr>
              <a:defRPr/>
            </a:pPr>
            <a:r>
              <a:rPr lang="en-US" dirty="0"/>
              <a:t>Diagnose and investigate health problems and health hazards in the community.</a:t>
            </a:r>
          </a:p>
          <a:p>
            <a:pPr lvl="1" eaLnBrk="1" hangingPunct="1">
              <a:buClr>
                <a:srgbClr val="0000FF"/>
              </a:buClr>
              <a:defRPr/>
            </a:pPr>
            <a:r>
              <a:rPr lang="en-US" dirty="0"/>
              <a:t>Research for new insights and innovative solutions to health problems.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7" name="Rectangle 7"/>
          <p:cNvSpPr>
            <a:spLocks noGrp="1" noChangeArrowheads="1"/>
          </p:cNvSpPr>
          <p:nvPr>
            <p:ph type="title"/>
          </p:nvPr>
        </p:nvSpPr>
        <p:spPr>
          <a:xfrm>
            <a:off x="685800" y="457200"/>
            <a:ext cx="7772400" cy="1066800"/>
          </a:xfrm>
        </p:spPr>
        <p:txBody>
          <a:bodyPr/>
          <a:lstStyle/>
          <a:p>
            <a:pPr eaLnBrk="1" hangingPunct="1"/>
            <a:r>
              <a:rPr lang="en-US" altLang="en-US" dirty="0"/>
              <a:t>10 Essential Services (Cont.)</a:t>
            </a:r>
          </a:p>
        </p:txBody>
      </p:sp>
      <p:sp>
        <p:nvSpPr>
          <p:cNvPr id="87048" name="Rectangle 8"/>
          <p:cNvSpPr>
            <a:spLocks noGrp="1" noChangeArrowheads="1"/>
          </p:cNvSpPr>
          <p:nvPr>
            <p:ph idx="1"/>
          </p:nvPr>
        </p:nvSpPr>
        <p:spPr>
          <a:xfrm>
            <a:off x="685800" y="1676400"/>
            <a:ext cx="7772400" cy="4724400"/>
          </a:xfrm>
        </p:spPr>
        <p:txBody>
          <a:bodyPr/>
          <a:lstStyle/>
          <a:p>
            <a:pPr eaLnBrk="1" hangingPunct="1">
              <a:buClr>
                <a:srgbClr val="0000FF"/>
              </a:buClr>
              <a:defRPr/>
            </a:pPr>
            <a:r>
              <a:rPr lang="en-US" altLang="en-US" dirty="0"/>
              <a:t>Policy Development</a:t>
            </a:r>
          </a:p>
          <a:p>
            <a:pPr lvl="1" eaLnBrk="1" hangingPunct="1">
              <a:buClr>
                <a:srgbClr val="0000FF"/>
              </a:buClr>
              <a:defRPr/>
            </a:pPr>
            <a:r>
              <a:rPr lang="en-US" dirty="0"/>
              <a:t>Inform, educate, and empower people about health issues.</a:t>
            </a:r>
          </a:p>
          <a:p>
            <a:pPr lvl="1" eaLnBrk="1" hangingPunct="1">
              <a:buClr>
                <a:srgbClr val="0000FF"/>
              </a:buClr>
              <a:defRPr/>
            </a:pPr>
            <a:r>
              <a:rPr lang="en-US" dirty="0"/>
              <a:t>Mobilize community partnerships to identify and solve health problems.</a:t>
            </a:r>
          </a:p>
          <a:p>
            <a:pPr lvl="1" eaLnBrk="1" hangingPunct="1">
              <a:buClr>
                <a:srgbClr val="0000FF"/>
              </a:buClr>
              <a:defRPr/>
            </a:pPr>
            <a:r>
              <a:rPr lang="en-US" dirty="0"/>
              <a:t>Develop policies and plans that support individual and community health efforts.</a:t>
            </a:r>
          </a:p>
          <a:p>
            <a:pPr lvl="1" eaLnBrk="1" hangingPunct="1">
              <a:buClr>
                <a:srgbClr val="0000FF"/>
              </a:buClr>
              <a:defRPr/>
            </a:pPr>
            <a:r>
              <a:rPr lang="en-US" dirty="0"/>
              <a:t>Research for new insights and innovative solutions to health problems.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5" name="Rectangle 7"/>
          <p:cNvSpPr>
            <a:spLocks noGrp="1" noChangeArrowheads="1"/>
          </p:cNvSpPr>
          <p:nvPr>
            <p:ph type="title"/>
          </p:nvPr>
        </p:nvSpPr>
        <p:spPr>
          <a:xfrm>
            <a:off x="685800" y="457200"/>
            <a:ext cx="7772400" cy="1066800"/>
          </a:xfrm>
        </p:spPr>
        <p:txBody>
          <a:bodyPr/>
          <a:lstStyle/>
          <a:p>
            <a:pPr eaLnBrk="1" hangingPunct="1"/>
            <a:r>
              <a:rPr lang="en-US" altLang="en-US" dirty="0"/>
              <a:t>10 Essential Services (Cont.)</a:t>
            </a:r>
          </a:p>
        </p:txBody>
      </p:sp>
      <p:sp>
        <p:nvSpPr>
          <p:cNvPr id="89096" name="Rectangle 8"/>
          <p:cNvSpPr>
            <a:spLocks noGrp="1" noChangeArrowheads="1"/>
          </p:cNvSpPr>
          <p:nvPr>
            <p:ph idx="1"/>
          </p:nvPr>
        </p:nvSpPr>
        <p:spPr>
          <a:xfrm>
            <a:off x="685800" y="1676400"/>
            <a:ext cx="7772400" cy="4724400"/>
          </a:xfrm>
        </p:spPr>
        <p:txBody>
          <a:bodyPr/>
          <a:lstStyle/>
          <a:p>
            <a:pPr eaLnBrk="1" hangingPunct="1">
              <a:lnSpc>
                <a:spcPct val="85000"/>
              </a:lnSpc>
              <a:buClr>
                <a:srgbClr val="0000FF"/>
              </a:buClr>
            </a:pPr>
            <a:r>
              <a:rPr lang="en-US" altLang="en-US" dirty="0"/>
              <a:t>Assurance </a:t>
            </a:r>
          </a:p>
          <a:p>
            <a:pPr lvl="1" eaLnBrk="1" hangingPunct="1">
              <a:lnSpc>
                <a:spcPct val="85000"/>
              </a:lnSpc>
              <a:buClr>
                <a:srgbClr val="0000FF"/>
              </a:buClr>
            </a:pPr>
            <a:r>
              <a:rPr lang="en-US" altLang="en-US" dirty="0"/>
              <a:t>Enforce laws and regulations that protect health and ensure safety.</a:t>
            </a:r>
          </a:p>
          <a:p>
            <a:pPr lvl="1" eaLnBrk="1" hangingPunct="1">
              <a:lnSpc>
                <a:spcPct val="85000"/>
              </a:lnSpc>
              <a:buClr>
                <a:srgbClr val="0000FF"/>
              </a:buClr>
            </a:pPr>
            <a:r>
              <a:rPr lang="en-US" altLang="en-US" dirty="0"/>
              <a:t>Link people to needed personal health services and ensure the provision of health care when otherwise unavailable.</a:t>
            </a:r>
          </a:p>
          <a:p>
            <a:pPr lvl="1" eaLnBrk="1" hangingPunct="1">
              <a:lnSpc>
                <a:spcPct val="85000"/>
              </a:lnSpc>
              <a:buClr>
                <a:srgbClr val="0000FF"/>
              </a:buClr>
            </a:pPr>
            <a:r>
              <a:rPr lang="en-US" altLang="en-US" dirty="0"/>
              <a:t>Ensure a competent public health and personal health care workforce.</a:t>
            </a:r>
          </a:p>
          <a:p>
            <a:pPr lvl="1" eaLnBrk="1" hangingPunct="1">
              <a:lnSpc>
                <a:spcPct val="85000"/>
              </a:lnSpc>
              <a:buClr>
                <a:srgbClr val="0000FF"/>
              </a:buClr>
            </a:pPr>
            <a:r>
              <a:rPr lang="en-US" altLang="en-US" dirty="0"/>
              <a:t>Evaluate effectiveness, accessibility, and quality of personal and population-based health services.</a:t>
            </a:r>
          </a:p>
          <a:p>
            <a:pPr lvl="1" eaLnBrk="1" hangingPunct="1">
              <a:lnSpc>
                <a:spcPct val="85000"/>
              </a:lnSpc>
              <a:buClr>
                <a:srgbClr val="0000FF"/>
              </a:buClr>
            </a:pPr>
            <a:r>
              <a:rPr lang="en-US" altLang="en-US" dirty="0"/>
              <a:t>Research for new insights and innovative solutions to health problems.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3" name="Rectangle 7"/>
          <p:cNvSpPr>
            <a:spLocks noGrp="1" noChangeArrowheads="1"/>
          </p:cNvSpPr>
          <p:nvPr>
            <p:ph type="title"/>
          </p:nvPr>
        </p:nvSpPr>
        <p:spPr>
          <a:xfrm>
            <a:off x="685800" y="457200"/>
            <a:ext cx="7772400" cy="1066800"/>
          </a:xfrm>
        </p:spPr>
        <p:txBody>
          <a:bodyPr/>
          <a:lstStyle/>
          <a:p>
            <a:pPr eaLnBrk="1" hangingPunct="1">
              <a:defRPr/>
            </a:pPr>
            <a:r>
              <a:rPr lang="en-US" dirty="0"/>
              <a:t>The Three Levels of Prevention</a:t>
            </a:r>
          </a:p>
        </p:txBody>
      </p:sp>
      <p:sp>
        <p:nvSpPr>
          <p:cNvPr id="91144" name="Rectangle 8"/>
          <p:cNvSpPr>
            <a:spLocks noGrp="1" noChangeArrowheads="1"/>
          </p:cNvSpPr>
          <p:nvPr>
            <p:ph idx="1"/>
          </p:nvPr>
        </p:nvSpPr>
        <p:spPr>
          <a:xfrm>
            <a:off x="685800" y="1676400"/>
            <a:ext cx="7772400" cy="4724400"/>
          </a:xfrm>
        </p:spPr>
        <p:txBody>
          <a:bodyPr/>
          <a:lstStyle/>
          <a:p>
            <a:pPr eaLnBrk="1" hangingPunct="1">
              <a:lnSpc>
                <a:spcPct val="90000"/>
              </a:lnSpc>
              <a:buClr>
                <a:srgbClr val="0000FF"/>
              </a:buClr>
              <a:defRPr/>
            </a:pPr>
            <a:r>
              <a:rPr lang="en-US" dirty="0"/>
              <a:t>Primary prevention </a:t>
            </a:r>
          </a:p>
          <a:p>
            <a:pPr lvl="1" eaLnBrk="1" hangingPunct="1">
              <a:lnSpc>
                <a:spcPct val="90000"/>
              </a:lnSpc>
              <a:buClr>
                <a:srgbClr val="0000FF"/>
              </a:buClr>
              <a:defRPr/>
            </a:pPr>
            <a:r>
              <a:rPr lang="en-US" dirty="0"/>
              <a:t>Prevention of problems before they occur</a:t>
            </a:r>
          </a:p>
          <a:p>
            <a:pPr lvl="1" eaLnBrk="1" hangingPunct="1">
              <a:lnSpc>
                <a:spcPct val="90000"/>
              </a:lnSpc>
              <a:buClr>
                <a:srgbClr val="0000FF"/>
              </a:buClr>
              <a:defRPr/>
            </a:pPr>
            <a:r>
              <a:rPr lang="en-US" dirty="0"/>
              <a:t>Health promotion and health protection </a:t>
            </a:r>
          </a:p>
          <a:p>
            <a:pPr eaLnBrk="1" hangingPunct="1">
              <a:lnSpc>
                <a:spcPct val="90000"/>
              </a:lnSpc>
              <a:buClr>
                <a:srgbClr val="0000FF"/>
              </a:buClr>
              <a:defRPr/>
            </a:pPr>
            <a:r>
              <a:rPr lang="en-US" dirty="0"/>
              <a:t>Secondary prevention</a:t>
            </a:r>
          </a:p>
          <a:p>
            <a:pPr lvl="1" eaLnBrk="1" hangingPunct="1">
              <a:lnSpc>
                <a:spcPct val="90000"/>
              </a:lnSpc>
              <a:buClr>
                <a:srgbClr val="0000FF"/>
              </a:buClr>
              <a:defRPr/>
            </a:pPr>
            <a:r>
              <a:rPr lang="en-US" dirty="0"/>
              <a:t>Early detection and intervention</a:t>
            </a:r>
          </a:p>
          <a:p>
            <a:pPr lvl="1" eaLnBrk="1" hangingPunct="1">
              <a:lnSpc>
                <a:spcPct val="90000"/>
              </a:lnSpc>
              <a:buClr>
                <a:srgbClr val="0000FF"/>
              </a:buClr>
              <a:defRPr/>
            </a:pPr>
            <a:r>
              <a:rPr lang="en-US" dirty="0"/>
              <a:t>Early diagnosis and treatment</a:t>
            </a:r>
          </a:p>
          <a:p>
            <a:pPr eaLnBrk="1" hangingPunct="1">
              <a:lnSpc>
                <a:spcPct val="90000"/>
              </a:lnSpc>
              <a:buClr>
                <a:srgbClr val="0000FF"/>
              </a:buClr>
              <a:defRPr/>
            </a:pPr>
            <a:r>
              <a:rPr lang="en-US" dirty="0"/>
              <a:t>Tertiary prevention</a:t>
            </a:r>
          </a:p>
          <a:p>
            <a:pPr lvl="1" eaLnBrk="1" hangingPunct="1">
              <a:lnSpc>
                <a:spcPct val="90000"/>
              </a:lnSpc>
              <a:buClr>
                <a:srgbClr val="0000FF"/>
              </a:buClr>
              <a:defRPr/>
            </a:pPr>
            <a:r>
              <a:rPr lang="en-US" dirty="0"/>
              <a:t>Correction and prevention of deterioration of a disease state</a:t>
            </a:r>
          </a:p>
          <a:p>
            <a:pPr lvl="1" eaLnBrk="1" hangingPunct="1">
              <a:lnSpc>
                <a:spcPct val="90000"/>
              </a:lnSpc>
              <a:buClr>
                <a:srgbClr val="0000FF"/>
              </a:buClr>
              <a:defRPr/>
            </a:pPr>
            <a:r>
              <a:rPr lang="en-US" dirty="0"/>
              <a:t>Limitation of disability and rehabilitation </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203" name="Rectangle 19"/>
          <p:cNvSpPr>
            <a:spLocks noGrp="1" noChangeArrowheads="1"/>
          </p:cNvSpPr>
          <p:nvPr>
            <p:ph type="title"/>
          </p:nvPr>
        </p:nvSpPr>
        <p:spPr>
          <a:xfrm>
            <a:off x="685800" y="457200"/>
            <a:ext cx="7772400" cy="1066800"/>
          </a:xfrm>
        </p:spPr>
        <p:txBody>
          <a:bodyPr/>
          <a:lstStyle/>
          <a:p>
            <a:pPr eaLnBrk="1" hangingPunct="1">
              <a:defRPr/>
            </a:pPr>
            <a:r>
              <a:rPr lang="en-US" dirty="0"/>
              <a:t>The Three Levels of Prevention (Cont.)</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14</a:t>
            </a:fld>
            <a:endParaRPr lang="en-US" dirty="0"/>
          </a:p>
        </p:txBody>
      </p:sp>
      <p:graphicFrame>
        <p:nvGraphicFramePr>
          <p:cNvPr id="16391" name="Object 7"/>
          <p:cNvGraphicFramePr>
            <a:graphicFrameLocks noChangeAspect="1"/>
          </p:cNvGraphicFramePr>
          <p:nvPr>
            <p:extLst>
              <p:ext uri="{D42A27DB-BD31-4B8C-83A1-F6EECF244321}">
                <p14:modId xmlns:p14="http://schemas.microsoft.com/office/powerpoint/2010/main" val="3211558712"/>
              </p:ext>
            </p:extLst>
          </p:nvPr>
        </p:nvGraphicFramePr>
        <p:xfrm>
          <a:off x="1524000" y="1598612"/>
          <a:ext cx="5981700" cy="4725988"/>
        </p:xfrm>
        <a:graphic>
          <a:graphicData uri="http://schemas.openxmlformats.org/presentationml/2006/ole">
            <mc:AlternateContent xmlns:mc="http://schemas.openxmlformats.org/markup-compatibility/2006">
              <mc:Choice xmlns:v="urn:schemas-microsoft-com:vml" Requires="v">
                <p:oleObj spid="_x0000_s16471" name="Image" r:id="rId4" imgW="3078226" imgH="2431691" progId="">
                  <p:embed/>
                </p:oleObj>
              </mc:Choice>
              <mc:Fallback>
                <p:oleObj name="Image" r:id="rId4" imgW="3078226" imgH="2431691" progId="">
                  <p:embed/>
                  <p:pic>
                    <p:nvPicPr>
                      <p:cNvPr id="0"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98612"/>
                        <a:ext cx="5981700"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543800" y="5715000"/>
            <a:ext cx="12192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1-2</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56" name="Rectangle 24"/>
          <p:cNvSpPr>
            <a:spLocks noGrp="1" noChangeArrowheads="1"/>
          </p:cNvSpPr>
          <p:nvPr>
            <p:ph type="title"/>
          </p:nvPr>
        </p:nvSpPr>
        <p:spPr>
          <a:xfrm>
            <a:off x="685800" y="457200"/>
            <a:ext cx="7772400" cy="1066800"/>
          </a:xfrm>
        </p:spPr>
        <p:txBody>
          <a:bodyPr/>
          <a:lstStyle/>
          <a:p>
            <a:r>
              <a:rPr lang="en-US" dirty="0"/>
              <a:t>Level of Prevention—Individual</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15</a:t>
            </a:fld>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556792"/>
            <a:ext cx="7827963"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304" name="Rectangle 24"/>
          <p:cNvSpPr>
            <a:spLocks noGrp="1" noChangeArrowheads="1"/>
          </p:cNvSpPr>
          <p:nvPr>
            <p:ph type="title"/>
          </p:nvPr>
        </p:nvSpPr>
        <p:spPr>
          <a:xfrm>
            <a:off x="685800" y="457200"/>
            <a:ext cx="7772400" cy="1066800"/>
          </a:xfrm>
        </p:spPr>
        <p:txBody>
          <a:bodyPr/>
          <a:lstStyle/>
          <a:p>
            <a:pPr eaLnBrk="1" hangingPunct="1">
              <a:defRPr/>
            </a:pPr>
            <a:r>
              <a:rPr lang="en-US" dirty="0"/>
              <a:t>Level of Prevention—Family</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16</a:t>
            </a:fld>
            <a:endParaRPr lang="en-US"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03" y="1484784"/>
            <a:ext cx="7907337"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52" name="Rectangle 24"/>
          <p:cNvSpPr>
            <a:spLocks noGrp="1" noChangeArrowheads="1"/>
          </p:cNvSpPr>
          <p:nvPr>
            <p:ph type="title"/>
          </p:nvPr>
        </p:nvSpPr>
        <p:spPr>
          <a:xfrm>
            <a:off x="685800" y="457200"/>
            <a:ext cx="7772400" cy="1066800"/>
          </a:xfrm>
        </p:spPr>
        <p:txBody>
          <a:bodyPr/>
          <a:lstStyle/>
          <a:p>
            <a:pPr eaLnBrk="1" hangingPunct="1">
              <a:defRPr/>
            </a:pPr>
            <a:r>
              <a:rPr lang="en-US" dirty="0"/>
              <a:t>Level of Prevention—Group</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17</a:t>
            </a:fld>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3" y="1484784"/>
            <a:ext cx="8181975"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400" name="Rectangle 24"/>
          <p:cNvSpPr>
            <a:spLocks noGrp="1" noChangeArrowheads="1"/>
          </p:cNvSpPr>
          <p:nvPr>
            <p:ph type="title"/>
          </p:nvPr>
        </p:nvSpPr>
        <p:spPr>
          <a:xfrm>
            <a:off x="685800" y="457200"/>
            <a:ext cx="7772400" cy="1066800"/>
          </a:xfrm>
        </p:spPr>
        <p:txBody>
          <a:bodyPr/>
          <a:lstStyle/>
          <a:p>
            <a:pPr eaLnBrk="1" hangingPunct="1">
              <a:defRPr/>
            </a:pPr>
            <a:r>
              <a:rPr lang="en-US" dirty="0"/>
              <a:t>Level of Prevention—Community</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18</a:t>
            </a:fld>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55" y="1450886"/>
            <a:ext cx="7790346" cy="501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32" name="Rectangle 8"/>
          <p:cNvSpPr>
            <a:spLocks noGrp="1" noChangeArrowheads="1"/>
          </p:cNvSpPr>
          <p:nvPr>
            <p:ph type="title"/>
          </p:nvPr>
        </p:nvSpPr>
        <p:spPr>
          <a:xfrm>
            <a:off x="685800" y="457200"/>
            <a:ext cx="7772400" cy="1066800"/>
          </a:xfrm>
        </p:spPr>
        <p:txBody>
          <a:bodyPr/>
          <a:lstStyle/>
          <a:p>
            <a:r>
              <a:rPr lang="en-US" altLang="en-US" i="1" dirty="0"/>
              <a:t>Healthy People 2020</a:t>
            </a:r>
          </a:p>
        </p:txBody>
      </p:sp>
      <p:sp>
        <p:nvSpPr>
          <p:cNvPr id="103433" name="Rectangle 9"/>
          <p:cNvSpPr>
            <a:spLocks noGrp="1" noChangeArrowheads="1"/>
          </p:cNvSpPr>
          <p:nvPr>
            <p:ph idx="1"/>
          </p:nvPr>
        </p:nvSpPr>
        <p:spPr>
          <a:xfrm>
            <a:off x="685800" y="1676400"/>
            <a:ext cx="7772400" cy="4724400"/>
          </a:xfrm>
        </p:spPr>
        <p:txBody>
          <a:bodyPr/>
          <a:lstStyle/>
          <a:p>
            <a:pPr>
              <a:buClr>
                <a:srgbClr val="0000FF"/>
              </a:buClr>
            </a:pPr>
            <a:r>
              <a:rPr lang="en-US" sz="2400" dirty="0"/>
              <a:t>Vision</a:t>
            </a:r>
          </a:p>
          <a:p>
            <a:pPr lvl="1">
              <a:buClr>
                <a:srgbClr val="0000FF"/>
              </a:buClr>
            </a:pPr>
            <a:r>
              <a:rPr lang="en-US" sz="2000" dirty="0"/>
              <a:t>A society in which all people live long, healthy lives.</a:t>
            </a:r>
          </a:p>
          <a:p>
            <a:pPr>
              <a:buClr>
                <a:srgbClr val="0000FF"/>
              </a:buClr>
            </a:pPr>
            <a:r>
              <a:rPr lang="en-US" sz="2400" dirty="0"/>
              <a:t>Overarching Goals</a:t>
            </a:r>
          </a:p>
          <a:p>
            <a:pPr lvl="1">
              <a:buClr>
                <a:srgbClr val="0000FF"/>
              </a:buClr>
            </a:pPr>
            <a:r>
              <a:rPr lang="en-US" sz="2000" dirty="0"/>
              <a:t>Attain high-quality, longer lives free of preventable disease, disability, injury, and premature death.</a:t>
            </a:r>
          </a:p>
          <a:p>
            <a:pPr lvl="1">
              <a:buClr>
                <a:srgbClr val="0000FF"/>
              </a:buClr>
            </a:pPr>
            <a:r>
              <a:rPr lang="en-US" sz="2000" dirty="0"/>
              <a:t>Achieve health equity, eliminate disparities, and improve the health of all groups.</a:t>
            </a:r>
          </a:p>
          <a:p>
            <a:pPr lvl="1">
              <a:buClr>
                <a:srgbClr val="0000FF"/>
              </a:buClr>
            </a:pPr>
            <a:r>
              <a:rPr lang="en-US" sz="2000" dirty="0"/>
              <a:t>Create social and physical environments that promote good health for all.</a:t>
            </a:r>
          </a:p>
          <a:p>
            <a:pPr lvl="1">
              <a:buClr>
                <a:srgbClr val="0000FF"/>
              </a:buClr>
            </a:pPr>
            <a:r>
              <a:rPr lang="en-US" sz="2000" dirty="0"/>
              <a:t>Promote quality of life, healthy development, and healthy behaviors across all life stages.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19</a:t>
            </a:fld>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281" y="228600"/>
            <a:ext cx="180006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3" name="Rectangle 7"/>
          <p:cNvSpPr>
            <a:spLocks noGrp="1" noChangeArrowheads="1"/>
          </p:cNvSpPr>
          <p:nvPr>
            <p:ph type="title"/>
          </p:nvPr>
        </p:nvSpPr>
        <p:spPr>
          <a:xfrm>
            <a:off x="685800" y="457200"/>
            <a:ext cx="7772400" cy="1066800"/>
          </a:xfrm>
        </p:spPr>
        <p:txBody>
          <a:bodyPr/>
          <a:lstStyle/>
          <a:p>
            <a:r>
              <a:rPr lang="en-US" altLang="en-US" sz="3600" dirty="0"/>
              <a:t>Community/Public Health Nursing …</a:t>
            </a:r>
          </a:p>
        </p:txBody>
      </p:sp>
      <p:sp>
        <p:nvSpPr>
          <p:cNvPr id="70664" name="Rectangle 8"/>
          <p:cNvSpPr>
            <a:spLocks noGrp="1" noChangeArrowheads="1"/>
          </p:cNvSpPr>
          <p:nvPr>
            <p:ph idx="1"/>
          </p:nvPr>
        </p:nvSpPr>
        <p:spPr>
          <a:xfrm>
            <a:off x="685800" y="1676400"/>
            <a:ext cx="7772400" cy="4724400"/>
          </a:xfrm>
        </p:spPr>
        <p:txBody>
          <a:bodyPr/>
          <a:lstStyle/>
          <a:p>
            <a:pPr>
              <a:buClr>
                <a:srgbClr val="0000FF"/>
              </a:buClr>
            </a:pPr>
            <a:r>
              <a:rPr lang="en-US" dirty="0"/>
              <a:t>… is the synthesis of nursing practice and public health practice.</a:t>
            </a:r>
          </a:p>
          <a:p>
            <a:pPr>
              <a:buClr>
                <a:srgbClr val="0000FF"/>
              </a:buClr>
            </a:pPr>
            <a:r>
              <a:rPr lang="en-US" dirty="0"/>
              <a:t>… has the major goal to preserve the health of the community and surrounding populations.</a:t>
            </a:r>
          </a:p>
          <a:p>
            <a:pPr>
              <a:buClr>
                <a:srgbClr val="0000FF"/>
              </a:buClr>
            </a:pPr>
            <a:r>
              <a:rPr lang="en-US" dirty="0"/>
              <a:t>… focuses on health promotion and health maintenance.</a:t>
            </a:r>
          </a:p>
          <a:p>
            <a:pPr>
              <a:buClr>
                <a:srgbClr val="0000FF"/>
              </a:buClr>
            </a:pPr>
            <a:r>
              <a:rPr lang="en-US" dirty="0"/>
              <a:t>… is associated with health and identification of populations at risk rather than an episodic response to patient demand.</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32" name="Rectangle 8"/>
          <p:cNvSpPr>
            <a:spLocks noGrp="1" noChangeArrowheads="1"/>
          </p:cNvSpPr>
          <p:nvPr>
            <p:ph type="title"/>
          </p:nvPr>
        </p:nvSpPr>
        <p:spPr>
          <a:xfrm>
            <a:off x="685800" y="457200"/>
            <a:ext cx="7772400" cy="1066800"/>
          </a:xfrm>
        </p:spPr>
        <p:txBody>
          <a:bodyPr/>
          <a:lstStyle/>
          <a:p>
            <a:r>
              <a:rPr lang="en-US" altLang="en-US" sz="3600" i="1" dirty="0"/>
              <a:t>Healthy People 2020</a:t>
            </a:r>
            <a:br>
              <a:rPr lang="en-US" altLang="en-US" sz="3600" dirty="0"/>
            </a:br>
            <a:r>
              <a:rPr lang="en-US" altLang="en-US" sz="3600" dirty="0"/>
              <a:t>(Cont.)</a:t>
            </a:r>
          </a:p>
        </p:txBody>
      </p:sp>
      <p:sp>
        <p:nvSpPr>
          <p:cNvPr id="103433" name="Rectangle 9"/>
          <p:cNvSpPr>
            <a:spLocks noGrp="1" noChangeArrowheads="1"/>
          </p:cNvSpPr>
          <p:nvPr>
            <p:ph idx="1"/>
          </p:nvPr>
        </p:nvSpPr>
        <p:spPr>
          <a:xfrm>
            <a:off x="685800" y="1676400"/>
            <a:ext cx="7772400" cy="4724400"/>
          </a:xfrm>
        </p:spPr>
        <p:txBody>
          <a:bodyPr/>
          <a:lstStyle/>
          <a:p>
            <a:pPr>
              <a:buClr>
                <a:srgbClr val="0000FF"/>
              </a:buClr>
            </a:pPr>
            <a:r>
              <a:rPr lang="en-US" i="1" dirty="0"/>
              <a:t>HP2020</a:t>
            </a:r>
            <a:r>
              <a:rPr lang="en-US" dirty="0"/>
              <a:t> has 42 focus areas </a:t>
            </a:r>
          </a:p>
          <a:p>
            <a:pPr lvl="1">
              <a:buClr>
                <a:srgbClr val="0000FF"/>
              </a:buClr>
            </a:pPr>
            <a:r>
              <a:rPr lang="en-US" dirty="0"/>
              <a:t>The objectives and related information and materials can help guide health promotion activities and can be used to aid in community-wide initiatives. </a:t>
            </a:r>
          </a:p>
          <a:p>
            <a:pPr marL="457200" lvl="1" indent="0" algn="r">
              <a:buClr>
                <a:srgbClr val="0000FF"/>
              </a:buClr>
              <a:buNone/>
            </a:pPr>
            <a:r>
              <a:rPr lang="en-US" sz="2000" dirty="0"/>
              <a:t>(USDHHS, 2013) </a:t>
            </a:r>
          </a:p>
          <a:p>
            <a:pPr lvl="1">
              <a:buClr>
                <a:srgbClr val="0000FF"/>
              </a:buClr>
            </a:pPr>
            <a:r>
              <a:rPr lang="en-US" dirty="0"/>
              <a:t>All health care practitioners…</a:t>
            </a:r>
          </a:p>
          <a:p>
            <a:pPr lvl="2">
              <a:buClr>
                <a:srgbClr val="0000FF"/>
              </a:buClr>
            </a:pPr>
            <a:r>
              <a:rPr lang="en-US" dirty="0"/>
              <a:t>should focus on the relevant areas in their practice </a:t>
            </a:r>
          </a:p>
          <a:p>
            <a:pPr lvl="2">
              <a:buClr>
                <a:srgbClr val="0000FF"/>
              </a:buClr>
            </a:pPr>
            <a:r>
              <a:rPr lang="en-US" dirty="0"/>
              <a:t>incorporate objectives into programs, events, and publications whenever possible</a:t>
            </a:r>
          </a:p>
          <a:p>
            <a:pPr lvl="2">
              <a:buClr>
                <a:srgbClr val="0000FF"/>
              </a:buClr>
            </a:pPr>
            <a:r>
              <a:rPr lang="en-US" dirty="0"/>
              <a:t>use them as a framework to promote healthy cities and communities </a:t>
            </a:r>
          </a:p>
        </p:txBody>
      </p:sp>
      <p:sp>
        <p:nvSpPr>
          <p:cNvPr id="7" name="Footer Placeholder 6"/>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20</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281" y="381000"/>
            <a:ext cx="180006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93259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81" name="Rectangle 9"/>
          <p:cNvSpPr>
            <a:spLocks noGrp="1" noChangeArrowheads="1"/>
          </p:cNvSpPr>
          <p:nvPr>
            <p:ph type="title"/>
          </p:nvPr>
        </p:nvSpPr>
        <p:spPr>
          <a:xfrm>
            <a:off x="685800" y="457200"/>
            <a:ext cx="6858000" cy="1066800"/>
          </a:xfrm>
        </p:spPr>
        <p:txBody>
          <a:bodyPr/>
          <a:lstStyle/>
          <a:p>
            <a:pPr eaLnBrk="1" hangingPunct="1"/>
            <a:r>
              <a:rPr lang="en-US" altLang="en-US" sz="3600" i="1" dirty="0"/>
              <a:t>Healthy People 2020 </a:t>
            </a:r>
            <a:r>
              <a:rPr lang="en-US" altLang="en-US" sz="3600" dirty="0"/>
              <a:t>Topic Areas </a:t>
            </a:r>
          </a:p>
        </p:txBody>
      </p:sp>
      <p:sp>
        <p:nvSpPr>
          <p:cNvPr id="105482" name="Rectangle 10"/>
          <p:cNvSpPr>
            <a:spLocks noGrp="1" noChangeArrowheads="1"/>
          </p:cNvSpPr>
          <p:nvPr>
            <p:ph sz="half" idx="1"/>
          </p:nvPr>
        </p:nvSpPr>
        <p:spPr>
          <a:xfrm>
            <a:off x="685800" y="1676400"/>
            <a:ext cx="3733800" cy="4724400"/>
          </a:xfrm>
        </p:spPr>
        <p:txBody>
          <a:bodyPr/>
          <a:lstStyle/>
          <a:p>
            <a:pPr marL="457200" indent="-457200" eaLnBrk="1" hangingPunct="1">
              <a:lnSpc>
                <a:spcPct val="90000"/>
              </a:lnSpc>
              <a:buClr>
                <a:srgbClr val="0000FF"/>
              </a:buClr>
              <a:buSzPct val="85000"/>
              <a:buFont typeface="Wingdings 2" pitchFamily="18" charset="2"/>
              <a:buAutoNum type="arabicPeriod"/>
            </a:pPr>
            <a:r>
              <a:rPr lang="en-US" altLang="en-US" sz="2000" dirty="0"/>
              <a:t>Access to Quality Health Services</a:t>
            </a:r>
          </a:p>
          <a:p>
            <a:pPr marL="457200" indent="-457200" eaLnBrk="1" hangingPunct="1">
              <a:lnSpc>
                <a:spcPct val="90000"/>
              </a:lnSpc>
              <a:buClr>
                <a:srgbClr val="0000FF"/>
              </a:buClr>
              <a:buSzPct val="85000"/>
              <a:buFont typeface="Wingdings 2" pitchFamily="18" charset="2"/>
              <a:buAutoNum type="arabicPeriod"/>
            </a:pPr>
            <a:r>
              <a:rPr lang="en-US" altLang="en-US" sz="2000" dirty="0"/>
              <a:t>Adolescent Health </a:t>
            </a:r>
            <a:r>
              <a:rPr lang="en-US" altLang="en-US" sz="2000" i="1" baseline="30000" dirty="0">
                <a:solidFill>
                  <a:srgbClr val="FF0000"/>
                </a:solidFill>
              </a:rPr>
              <a:t>New</a:t>
            </a:r>
            <a:endParaRPr lang="en-US" altLang="en-US" sz="2000" i="1" dirty="0">
              <a:solidFill>
                <a:srgbClr val="FF0000"/>
              </a:solidFill>
            </a:endParaRPr>
          </a:p>
          <a:p>
            <a:pPr marL="457200" indent="-457200" eaLnBrk="1" hangingPunct="1">
              <a:lnSpc>
                <a:spcPct val="90000"/>
              </a:lnSpc>
              <a:buClr>
                <a:srgbClr val="0000FF"/>
              </a:buClr>
              <a:buSzPct val="85000"/>
              <a:buFont typeface="Wingdings 2" pitchFamily="18" charset="2"/>
              <a:buAutoNum type="arabicPeriod"/>
            </a:pPr>
            <a:r>
              <a:rPr lang="en-US" altLang="en-US" sz="2000" dirty="0"/>
              <a:t>Arthritis, Osteoporosis and Chronic Back Conditions</a:t>
            </a:r>
          </a:p>
          <a:p>
            <a:pPr marL="457200" indent="-457200" eaLnBrk="1" hangingPunct="1">
              <a:lnSpc>
                <a:spcPct val="90000"/>
              </a:lnSpc>
              <a:buClr>
                <a:srgbClr val="0000FF"/>
              </a:buClr>
              <a:buSzPct val="85000"/>
              <a:buFont typeface="Wingdings 2" pitchFamily="18" charset="2"/>
              <a:buAutoNum type="arabicPeriod"/>
            </a:pPr>
            <a:r>
              <a:rPr lang="en-US" altLang="en-US" sz="2000" dirty="0"/>
              <a:t>Blood Disorders and Blood Safety </a:t>
            </a:r>
            <a:r>
              <a:rPr lang="en-US" altLang="en-US" sz="2000" i="1" baseline="30000" dirty="0">
                <a:solidFill>
                  <a:srgbClr val="FF0000"/>
                </a:solidFill>
              </a:rPr>
              <a:t>New</a:t>
            </a:r>
          </a:p>
          <a:p>
            <a:pPr marL="457200" indent="-457200" eaLnBrk="1" hangingPunct="1">
              <a:lnSpc>
                <a:spcPct val="90000"/>
              </a:lnSpc>
              <a:buClr>
                <a:srgbClr val="0000FF"/>
              </a:buClr>
              <a:buSzPct val="85000"/>
              <a:buFont typeface="Wingdings 2" pitchFamily="18" charset="2"/>
              <a:buAutoNum type="arabicPeriod"/>
            </a:pPr>
            <a:r>
              <a:rPr lang="en-US" altLang="en-US" sz="2000" dirty="0"/>
              <a:t>Cancer</a:t>
            </a:r>
          </a:p>
          <a:p>
            <a:pPr marL="457200" indent="-457200" eaLnBrk="1" hangingPunct="1">
              <a:lnSpc>
                <a:spcPct val="90000"/>
              </a:lnSpc>
              <a:buClr>
                <a:srgbClr val="0000FF"/>
              </a:buClr>
              <a:buSzPct val="85000"/>
              <a:buFont typeface="Wingdings 2" pitchFamily="18" charset="2"/>
              <a:buAutoNum type="arabicPeriod"/>
            </a:pPr>
            <a:r>
              <a:rPr lang="en-US" altLang="en-US" sz="2000" dirty="0"/>
              <a:t>Chronic Kidney Disease</a:t>
            </a:r>
          </a:p>
          <a:p>
            <a:pPr marL="457200" indent="-457200" eaLnBrk="1" hangingPunct="1">
              <a:lnSpc>
                <a:spcPct val="90000"/>
              </a:lnSpc>
              <a:buClr>
                <a:srgbClr val="0000FF"/>
              </a:buClr>
              <a:buSzPct val="85000"/>
              <a:buFont typeface="Wingdings 2" pitchFamily="18" charset="2"/>
              <a:buAutoNum type="arabicPeriod"/>
            </a:pPr>
            <a:r>
              <a:rPr lang="en-US" altLang="en-US" sz="2000" dirty="0"/>
              <a:t>Dementias, including Alzheimer’s Disease </a:t>
            </a:r>
            <a:r>
              <a:rPr lang="en-US" altLang="en-US" sz="2000" i="1" baseline="30000" dirty="0">
                <a:solidFill>
                  <a:srgbClr val="FF0000"/>
                </a:solidFill>
              </a:rPr>
              <a:t>New</a:t>
            </a:r>
          </a:p>
          <a:p>
            <a:pPr marL="457200" indent="-457200" eaLnBrk="1" hangingPunct="1">
              <a:lnSpc>
                <a:spcPct val="90000"/>
              </a:lnSpc>
              <a:buClr>
                <a:srgbClr val="0000FF"/>
              </a:buClr>
              <a:buSzPct val="85000"/>
              <a:buFont typeface="Wingdings 2" pitchFamily="18" charset="2"/>
              <a:buAutoNum type="arabicPeriod"/>
            </a:pPr>
            <a:r>
              <a:rPr lang="en-US" altLang="en-US" sz="2000" dirty="0"/>
              <a:t>Diabetes</a:t>
            </a:r>
          </a:p>
        </p:txBody>
      </p:sp>
      <p:sp>
        <p:nvSpPr>
          <p:cNvPr id="24580" name="Rectangle 4"/>
          <p:cNvSpPr>
            <a:spLocks noGrp="1" noChangeArrowheads="1"/>
          </p:cNvSpPr>
          <p:nvPr>
            <p:ph sz="half" idx="2"/>
          </p:nvPr>
        </p:nvSpPr>
        <p:spPr>
          <a:xfrm>
            <a:off x="4648200" y="1676400"/>
            <a:ext cx="3810000" cy="4724400"/>
          </a:xfrm>
        </p:spPr>
        <p:txBody>
          <a:bodyPr/>
          <a:lstStyle/>
          <a:p>
            <a:pPr marL="457200" indent="-457200" eaLnBrk="1" hangingPunct="1">
              <a:lnSpc>
                <a:spcPct val="90000"/>
              </a:lnSpc>
              <a:spcBef>
                <a:spcPts val="576"/>
              </a:spcBef>
              <a:buClr>
                <a:srgbClr val="0000FF"/>
              </a:buClr>
              <a:buSzPct val="85000"/>
              <a:buFont typeface="+mj-lt"/>
              <a:buAutoNum type="arabicPeriod" startAt="9"/>
            </a:pPr>
            <a:r>
              <a:rPr lang="en-US" altLang="en-US" sz="2000" dirty="0"/>
              <a:t>Disability and Secondary Conditions</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t>Early and Middle Childhood  </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t>Educational and Community-based Programs</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cs typeface="Times New Roman" pitchFamily="18" charset="0"/>
              </a:rPr>
              <a:t>Environmental Health</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cs typeface="Times New Roman" pitchFamily="18" charset="0"/>
              </a:rPr>
              <a:t>Family Planning</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cs typeface="Times New Roman" pitchFamily="18" charset="0"/>
              </a:rPr>
              <a:t>Food Safety</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cs typeface="Times New Roman" pitchFamily="18" charset="0"/>
              </a:rPr>
              <a:t>Genomics </a:t>
            </a:r>
            <a:r>
              <a:rPr lang="en-US" altLang="en-US" sz="2000" i="1" baseline="30000" dirty="0">
                <a:solidFill>
                  <a:srgbClr val="FF0000"/>
                </a:solidFill>
                <a:cs typeface="Times New Roman" pitchFamily="18" charset="0"/>
              </a:rPr>
              <a:t>New</a:t>
            </a:r>
          </a:p>
          <a:p>
            <a:pPr marL="457200" indent="-457200" eaLnBrk="1" hangingPunct="1">
              <a:lnSpc>
                <a:spcPct val="90000"/>
              </a:lnSpc>
              <a:spcBef>
                <a:spcPts val="576"/>
              </a:spcBef>
              <a:buClr>
                <a:srgbClr val="0000FF"/>
              </a:buClr>
              <a:buSzPct val="85000"/>
              <a:buFont typeface="Wingdings 2" pitchFamily="18" charset="2"/>
              <a:buAutoNum type="arabicPeriod" startAt="9"/>
            </a:pPr>
            <a:r>
              <a:rPr lang="en-US" altLang="en-US" sz="2000" dirty="0">
                <a:cs typeface="Times New Roman" pitchFamily="18" charset="0"/>
              </a:rPr>
              <a:t>Global Health </a:t>
            </a:r>
            <a:r>
              <a:rPr lang="en-US" altLang="en-US" sz="2000" i="1" baseline="30000" dirty="0">
                <a:solidFill>
                  <a:srgbClr val="FF0000"/>
                </a:solidFill>
                <a:cs typeface="Times New Roman" pitchFamily="18" charset="0"/>
              </a:rPr>
              <a:t>New</a:t>
            </a:r>
          </a:p>
        </p:txBody>
      </p:sp>
      <p:sp>
        <p:nvSpPr>
          <p:cNvPr id="5" name="Footer Placeholder 4"/>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21</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06506"/>
            <a:ext cx="1908934" cy="88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9" name="Rectangle 9"/>
          <p:cNvSpPr>
            <a:spLocks noGrp="1" noChangeArrowheads="1"/>
          </p:cNvSpPr>
          <p:nvPr>
            <p:ph type="title"/>
          </p:nvPr>
        </p:nvSpPr>
        <p:spPr>
          <a:xfrm>
            <a:off x="685800" y="457200"/>
            <a:ext cx="7620000" cy="1066800"/>
          </a:xfrm>
        </p:spPr>
        <p:txBody>
          <a:bodyPr/>
          <a:lstStyle/>
          <a:p>
            <a:pPr eaLnBrk="1" hangingPunct="1"/>
            <a:r>
              <a:rPr lang="en-US" altLang="en-US" sz="3600" i="1" dirty="0"/>
              <a:t>Healthy People 2020 </a:t>
            </a:r>
            <a:r>
              <a:rPr lang="en-US" altLang="en-US" sz="3600" dirty="0"/>
              <a:t>Topic </a:t>
            </a:r>
            <a:br>
              <a:rPr lang="en-US" altLang="en-US" sz="3600" dirty="0"/>
            </a:br>
            <a:r>
              <a:rPr lang="en-US" altLang="en-US" sz="3600" dirty="0"/>
              <a:t>Areas (Cont.)</a:t>
            </a:r>
          </a:p>
        </p:txBody>
      </p:sp>
      <p:sp>
        <p:nvSpPr>
          <p:cNvPr id="107530" name="Rectangle 10"/>
          <p:cNvSpPr>
            <a:spLocks noGrp="1" noChangeArrowheads="1"/>
          </p:cNvSpPr>
          <p:nvPr>
            <p:ph sz="half" idx="1"/>
          </p:nvPr>
        </p:nvSpPr>
        <p:spPr>
          <a:xfrm>
            <a:off x="685800" y="1676400"/>
            <a:ext cx="3886200" cy="4724400"/>
          </a:xfrm>
        </p:spPr>
        <p:txBody>
          <a:bodyPr/>
          <a:lstStyle/>
          <a:p>
            <a:pPr marL="457200" indent="-457200" eaLnBrk="1" hangingPunct="1">
              <a:lnSpc>
                <a:spcPct val="90000"/>
              </a:lnSpc>
              <a:spcBef>
                <a:spcPts val="576"/>
              </a:spcBef>
              <a:buClr>
                <a:srgbClr val="0000FF"/>
              </a:buClr>
              <a:buSzPct val="85000"/>
              <a:buFont typeface="+mj-lt"/>
              <a:buAutoNum type="arabicPeriod" startAt="17"/>
            </a:pPr>
            <a:r>
              <a:rPr lang="en-US" altLang="en-US" sz="2000" dirty="0">
                <a:cs typeface="Times New Roman" pitchFamily="18" charset="0"/>
              </a:rPr>
              <a:t>Health Communication and Health Information Technology</a:t>
            </a:r>
          </a:p>
          <a:p>
            <a:pPr marL="457200" indent="-457200" eaLnBrk="1" hangingPunct="1">
              <a:lnSpc>
                <a:spcPct val="90000"/>
              </a:lnSpc>
              <a:spcBef>
                <a:spcPts val="576"/>
              </a:spcBef>
              <a:buClr>
                <a:srgbClr val="0000FF"/>
              </a:buClr>
              <a:buSzPct val="85000"/>
              <a:buFontTx/>
              <a:buAutoNum type="arabicPeriod" startAt="17"/>
            </a:pPr>
            <a:r>
              <a:rPr lang="en-US" altLang="en-US" sz="2000" dirty="0">
                <a:cs typeface="Times New Roman" pitchFamily="18" charset="0"/>
              </a:rPr>
              <a:t>Healthcare-Associated Infections </a:t>
            </a:r>
            <a:r>
              <a:rPr lang="en-US" altLang="en-US" sz="2000" i="1" baseline="30000" dirty="0">
                <a:solidFill>
                  <a:srgbClr val="FF0000"/>
                </a:solidFill>
                <a:cs typeface="Times New Roman" pitchFamily="18" charset="0"/>
              </a:rPr>
              <a:t>New</a:t>
            </a:r>
          </a:p>
          <a:p>
            <a:pPr marL="457200" indent="-457200" eaLnBrk="1" hangingPunct="1">
              <a:lnSpc>
                <a:spcPct val="90000"/>
              </a:lnSpc>
              <a:spcBef>
                <a:spcPts val="576"/>
              </a:spcBef>
              <a:buClr>
                <a:srgbClr val="0000FF"/>
              </a:buClr>
              <a:buSzPct val="85000"/>
              <a:buFontTx/>
              <a:buAutoNum type="arabicPeriod" startAt="17"/>
            </a:pPr>
            <a:r>
              <a:rPr lang="en-US" altLang="en-US" sz="2000" dirty="0">
                <a:cs typeface="Times New Roman" pitchFamily="18" charset="0"/>
              </a:rPr>
              <a:t>Health-Related Quality of Life and Well-Being </a:t>
            </a:r>
            <a:r>
              <a:rPr lang="en-US" altLang="en-US" sz="2000" i="1" baseline="30000" dirty="0">
                <a:solidFill>
                  <a:srgbClr val="FF0000"/>
                </a:solidFill>
                <a:cs typeface="Times New Roman" pitchFamily="18" charset="0"/>
              </a:rPr>
              <a:t>New</a:t>
            </a:r>
          </a:p>
          <a:p>
            <a:pPr marL="457200" indent="-457200" eaLnBrk="1" hangingPunct="1">
              <a:lnSpc>
                <a:spcPct val="90000"/>
              </a:lnSpc>
              <a:spcBef>
                <a:spcPts val="576"/>
              </a:spcBef>
              <a:buClr>
                <a:srgbClr val="0000FF"/>
              </a:buClr>
              <a:buSzPct val="85000"/>
              <a:buFontTx/>
              <a:buAutoNum type="arabicPeriod" startAt="17"/>
            </a:pPr>
            <a:r>
              <a:rPr lang="en-US" altLang="en-US" sz="2000" dirty="0">
                <a:cs typeface="Times New Roman" pitchFamily="18" charset="0"/>
              </a:rPr>
              <a:t>Hearing and Other Sensory or Communication Disorders</a:t>
            </a:r>
          </a:p>
          <a:p>
            <a:pPr marL="457200" indent="-457200" eaLnBrk="1" hangingPunct="1">
              <a:lnSpc>
                <a:spcPct val="90000"/>
              </a:lnSpc>
              <a:spcBef>
                <a:spcPts val="576"/>
              </a:spcBef>
              <a:buClr>
                <a:srgbClr val="0000FF"/>
              </a:buClr>
              <a:buSzPct val="85000"/>
              <a:buFontTx/>
              <a:buAutoNum type="arabicPeriod" startAt="17"/>
            </a:pPr>
            <a:r>
              <a:rPr lang="en-US" altLang="en-US" sz="2000" dirty="0">
                <a:cs typeface="Times New Roman" pitchFamily="18" charset="0"/>
              </a:rPr>
              <a:t>Heart Disease and Stroke</a:t>
            </a:r>
          </a:p>
        </p:txBody>
      </p:sp>
      <p:sp>
        <p:nvSpPr>
          <p:cNvPr id="25604" name="Rectangle 4"/>
          <p:cNvSpPr>
            <a:spLocks noGrp="1" noChangeArrowheads="1"/>
          </p:cNvSpPr>
          <p:nvPr>
            <p:ph sz="half" idx="2"/>
          </p:nvPr>
        </p:nvSpPr>
        <p:spPr>
          <a:xfrm>
            <a:off x="4648200" y="1676400"/>
            <a:ext cx="3810000" cy="4724400"/>
          </a:xfrm>
        </p:spPr>
        <p:txBody>
          <a:bodyPr/>
          <a:lstStyle/>
          <a:p>
            <a:pPr marL="457200" indent="-457200" eaLnBrk="1" hangingPunct="1">
              <a:lnSpc>
                <a:spcPct val="90000"/>
              </a:lnSpc>
              <a:spcBef>
                <a:spcPts val="576"/>
              </a:spcBef>
              <a:buClr>
                <a:srgbClr val="0000FF"/>
              </a:buClr>
              <a:buSzPct val="85000"/>
              <a:buFont typeface="+mj-lt"/>
              <a:buAutoNum type="arabicPeriod" startAt="22"/>
            </a:pPr>
            <a:r>
              <a:rPr lang="en-US" altLang="en-US" sz="2000" dirty="0">
                <a:cs typeface="Times New Roman" pitchFamily="18" charset="0"/>
              </a:rPr>
              <a:t>HIV</a:t>
            </a:r>
          </a:p>
          <a:p>
            <a:pPr marL="457200" indent="-457200" eaLnBrk="1" hangingPunct="1">
              <a:lnSpc>
                <a:spcPct val="90000"/>
              </a:lnSpc>
              <a:spcBef>
                <a:spcPts val="576"/>
              </a:spcBef>
              <a:buClr>
                <a:srgbClr val="0000FF"/>
              </a:buClr>
              <a:buSzPct val="85000"/>
              <a:buFont typeface="+mj-lt"/>
              <a:buAutoNum type="arabicPeriod" startAt="22"/>
            </a:pPr>
            <a:r>
              <a:rPr lang="en-US" altLang="en-US" sz="2000" dirty="0">
                <a:cs typeface="Times New Roman" pitchFamily="18" charset="0"/>
              </a:rPr>
              <a:t>Immunization and Infectious Diseases</a:t>
            </a:r>
          </a:p>
          <a:p>
            <a:pPr marL="457200" indent="-457200" eaLnBrk="1" hangingPunct="1">
              <a:lnSpc>
                <a:spcPct val="90000"/>
              </a:lnSpc>
              <a:spcBef>
                <a:spcPts val="576"/>
              </a:spcBef>
              <a:buClr>
                <a:srgbClr val="0000FF"/>
              </a:buClr>
              <a:buSzPct val="85000"/>
              <a:buFont typeface="+mj-lt"/>
              <a:buAutoNum type="arabicPeriod" startAt="22"/>
            </a:pPr>
            <a:r>
              <a:rPr lang="en-US" altLang="en-US" sz="2000" dirty="0"/>
              <a:t>Injury and Violence Prevention</a:t>
            </a:r>
          </a:p>
          <a:p>
            <a:pPr marL="457200" indent="-457200" eaLnBrk="1" hangingPunct="1">
              <a:lnSpc>
                <a:spcPct val="90000"/>
              </a:lnSpc>
              <a:spcBef>
                <a:spcPts val="576"/>
              </a:spcBef>
              <a:buClr>
                <a:srgbClr val="0000FF"/>
              </a:buClr>
              <a:buSzPct val="85000"/>
              <a:buFont typeface="+mj-lt"/>
              <a:buAutoNum type="arabicPeriod" startAt="25"/>
            </a:pPr>
            <a:r>
              <a:rPr lang="en-US" altLang="en-US" sz="2000" dirty="0"/>
              <a:t>Lesbian, Gay, Bisexual, and Transgender </a:t>
            </a:r>
          </a:p>
          <a:p>
            <a:pPr marL="457200" indent="-457200" eaLnBrk="1" hangingPunct="1">
              <a:lnSpc>
                <a:spcPct val="90000"/>
              </a:lnSpc>
              <a:spcBef>
                <a:spcPts val="576"/>
              </a:spcBef>
              <a:buClr>
                <a:srgbClr val="0000FF"/>
              </a:buClr>
              <a:buSzPct val="85000"/>
              <a:buFont typeface="+mj-lt"/>
              <a:buAutoNum type="arabicPeriod" startAt="25"/>
            </a:pPr>
            <a:r>
              <a:rPr lang="en-US" altLang="en-US" sz="2000" dirty="0"/>
              <a:t>Health </a:t>
            </a:r>
            <a:r>
              <a:rPr lang="en-US" altLang="en-US" sz="2000" i="1" baseline="30000" dirty="0">
                <a:solidFill>
                  <a:srgbClr val="FF0000"/>
                </a:solidFill>
              </a:rPr>
              <a:t>New</a:t>
            </a:r>
          </a:p>
          <a:p>
            <a:pPr marL="457200" indent="-457200" eaLnBrk="1" hangingPunct="1">
              <a:lnSpc>
                <a:spcPct val="90000"/>
              </a:lnSpc>
              <a:spcBef>
                <a:spcPts val="576"/>
              </a:spcBef>
              <a:buClr>
                <a:srgbClr val="0000FF"/>
              </a:buClr>
              <a:buSzPct val="85000"/>
              <a:buFont typeface="+mj-lt"/>
              <a:buAutoNum type="arabicPeriod" startAt="25"/>
            </a:pPr>
            <a:r>
              <a:rPr lang="en-US" altLang="en-US" sz="2000" dirty="0"/>
              <a:t>Maternal, Infant, and Child Health</a:t>
            </a:r>
          </a:p>
          <a:p>
            <a:pPr marL="457200" indent="-457200" eaLnBrk="1" hangingPunct="1">
              <a:lnSpc>
                <a:spcPct val="90000"/>
              </a:lnSpc>
              <a:spcBef>
                <a:spcPts val="576"/>
              </a:spcBef>
              <a:buClr>
                <a:srgbClr val="0000FF"/>
              </a:buClr>
              <a:buSzPct val="85000"/>
              <a:buFont typeface="+mj-lt"/>
              <a:buAutoNum type="arabicPeriod" startAt="25"/>
            </a:pPr>
            <a:r>
              <a:rPr lang="en-US" altLang="en-US" sz="2000" dirty="0"/>
              <a:t>Medical Product Safety</a:t>
            </a:r>
          </a:p>
        </p:txBody>
      </p:sp>
      <p:sp>
        <p:nvSpPr>
          <p:cNvPr id="5" name="Footer Placeholder 4"/>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22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5174" y="424403"/>
            <a:ext cx="1706860" cy="79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9" name="Rectangle 9"/>
          <p:cNvSpPr>
            <a:spLocks noGrp="1" noChangeArrowheads="1"/>
          </p:cNvSpPr>
          <p:nvPr>
            <p:ph type="title"/>
          </p:nvPr>
        </p:nvSpPr>
        <p:spPr>
          <a:xfrm>
            <a:off x="685800" y="457200"/>
            <a:ext cx="6705600" cy="1066800"/>
          </a:xfrm>
        </p:spPr>
        <p:txBody>
          <a:bodyPr/>
          <a:lstStyle/>
          <a:p>
            <a:pPr eaLnBrk="1" hangingPunct="1"/>
            <a:r>
              <a:rPr lang="en-US" altLang="en-US" sz="3600" i="1" dirty="0"/>
              <a:t>Healthy People 2020 </a:t>
            </a:r>
            <a:r>
              <a:rPr lang="en-US" altLang="en-US" sz="3600" dirty="0"/>
              <a:t>Topic Areas (Cont.)</a:t>
            </a:r>
            <a:endParaRPr lang="en-US" altLang="en-US" dirty="0"/>
          </a:p>
        </p:txBody>
      </p:sp>
      <p:sp>
        <p:nvSpPr>
          <p:cNvPr id="107530" name="Rectangle 10"/>
          <p:cNvSpPr>
            <a:spLocks noGrp="1" noChangeArrowheads="1"/>
          </p:cNvSpPr>
          <p:nvPr>
            <p:ph sz="half" idx="1"/>
          </p:nvPr>
        </p:nvSpPr>
        <p:spPr>
          <a:xfrm>
            <a:off x="685800" y="1676400"/>
            <a:ext cx="3810000" cy="4724400"/>
          </a:xfrm>
        </p:spPr>
        <p:txBody>
          <a:bodyPr/>
          <a:lstStyle/>
          <a:p>
            <a:pPr marL="457200" indent="-457200" eaLnBrk="1" hangingPunct="1">
              <a:lnSpc>
                <a:spcPct val="90000"/>
              </a:lnSpc>
              <a:buClr>
                <a:srgbClr val="0000FF"/>
              </a:buClr>
              <a:buSzPct val="85000"/>
              <a:buFont typeface="+mj-lt"/>
              <a:buAutoNum type="arabicPeriod" startAt="29"/>
            </a:pPr>
            <a:r>
              <a:rPr lang="en-US" altLang="en-US" sz="2000" dirty="0"/>
              <a:t>Mental Health and Mental Disorders</a:t>
            </a:r>
          </a:p>
          <a:p>
            <a:pPr marL="457200" indent="-457200" eaLnBrk="1" hangingPunct="1">
              <a:lnSpc>
                <a:spcPct val="90000"/>
              </a:lnSpc>
              <a:buClr>
                <a:srgbClr val="0000FF"/>
              </a:buClr>
              <a:buSzPct val="85000"/>
              <a:buFont typeface="+mj-lt"/>
              <a:buAutoNum type="arabicPeriod" startAt="29"/>
            </a:pPr>
            <a:r>
              <a:rPr lang="en-US" altLang="en-US" sz="2000" dirty="0"/>
              <a:t>Nutrition and Weight Status</a:t>
            </a:r>
          </a:p>
          <a:p>
            <a:pPr marL="457200" indent="-457200" eaLnBrk="1" hangingPunct="1">
              <a:lnSpc>
                <a:spcPct val="90000"/>
              </a:lnSpc>
              <a:buClr>
                <a:srgbClr val="0000FF"/>
              </a:buClr>
              <a:buSzPct val="85000"/>
              <a:buFont typeface="+mj-lt"/>
              <a:buAutoNum type="arabicPeriod" startAt="29"/>
            </a:pPr>
            <a:r>
              <a:rPr lang="en-US" altLang="en-US" sz="2000" dirty="0"/>
              <a:t>Occupational Safety and Health</a:t>
            </a:r>
          </a:p>
          <a:p>
            <a:pPr marL="457200" indent="-457200" eaLnBrk="1" hangingPunct="1">
              <a:lnSpc>
                <a:spcPct val="90000"/>
              </a:lnSpc>
              <a:buClr>
                <a:srgbClr val="0000FF"/>
              </a:buClr>
              <a:buSzPct val="85000"/>
              <a:buFont typeface="+mj-lt"/>
              <a:buAutoNum type="arabicPeriod" startAt="29"/>
            </a:pPr>
            <a:r>
              <a:rPr lang="en-US" altLang="en-US" sz="2000" dirty="0"/>
              <a:t>Older Health  </a:t>
            </a:r>
            <a:r>
              <a:rPr lang="en-US" altLang="en-US" sz="2000" i="1" baseline="30000" dirty="0">
                <a:solidFill>
                  <a:srgbClr val="FF0000"/>
                </a:solidFill>
              </a:rPr>
              <a:t>New</a:t>
            </a:r>
          </a:p>
          <a:p>
            <a:pPr marL="457200" indent="-457200" eaLnBrk="1" hangingPunct="1">
              <a:lnSpc>
                <a:spcPct val="90000"/>
              </a:lnSpc>
              <a:buClr>
                <a:srgbClr val="0000FF"/>
              </a:buClr>
              <a:buSzPct val="85000"/>
              <a:buFont typeface="+mj-lt"/>
              <a:buAutoNum type="arabicPeriod" startAt="29"/>
            </a:pPr>
            <a:r>
              <a:rPr lang="en-US" altLang="en-US" sz="2000" dirty="0">
                <a:cs typeface="Times New Roman" pitchFamily="18" charset="0"/>
              </a:rPr>
              <a:t>Oral Health</a:t>
            </a:r>
          </a:p>
          <a:p>
            <a:pPr marL="457200" indent="-457200" eaLnBrk="1" hangingPunct="1">
              <a:lnSpc>
                <a:spcPct val="90000"/>
              </a:lnSpc>
              <a:buClr>
                <a:srgbClr val="0000FF"/>
              </a:buClr>
              <a:buSzPct val="85000"/>
              <a:buFont typeface="+mj-lt"/>
              <a:buAutoNum type="arabicPeriod" startAt="29"/>
            </a:pPr>
            <a:r>
              <a:rPr lang="en-US" altLang="en-US" sz="2000" dirty="0">
                <a:cs typeface="Times New Roman" pitchFamily="18" charset="0"/>
              </a:rPr>
              <a:t>Physical Activity</a:t>
            </a:r>
          </a:p>
          <a:p>
            <a:pPr marL="457200" indent="-457200" eaLnBrk="1" hangingPunct="1">
              <a:lnSpc>
                <a:spcPct val="90000"/>
              </a:lnSpc>
              <a:buClr>
                <a:srgbClr val="0000FF"/>
              </a:buClr>
              <a:buSzPct val="85000"/>
              <a:buFont typeface="+mj-lt"/>
              <a:buAutoNum type="arabicPeriod" startAt="29"/>
            </a:pPr>
            <a:r>
              <a:rPr lang="en-US" altLang="en-US" sz="2000" dirty="0">
                <a:cs typeface="Times New Roman" pitchFamily="18" charset="0"/>
              </a:rPr>
              <a:t>Preparedness  </a:t>
            </a:r>
            <a:r>
              <a:rPr lang="en-US" altLang="en-US" sz="2000" i="1" baseline="30000" dirty="0">
                <a:solidFill>
                  <a:srgbClr val="FF0000"/>
                </a:solidFill>
                <a:cs typeface="Times New Roman" pitchFamily="18" charset="0"/>
              </a:rPr>
              <a:t>New</a:t>
            </a:r>
          </a:p>
          <a:p>
            <a:pPr marL="457200" indent="-457200" eaLnBrk="1" hangingPunct="1">
              <a:lnSpc>
                <a:spcPct val="90000"/>
              </a:lnSpc>
              <a:buClr>
                <a:srgbClr val="0000FF"/>
              </a:buClr>
              <a:buSzPct val="85000"/>
              <a:buFont typeface="+mj-lt"/>
              <a:buAutoNum type="arabicPeriod" startAt="29"/>
            </a:pPr>
            <a:r>
              <a:rPr lang="en-US" altLang="en-US" sz="2000" dirty="0">
                <a:cs typeface="Times New Roman" pitchFamily="18" charset="0"/>
              </a:rPr>
              <a:t>Public Health Infrastructure</a:t>
            </a:r>
          </a:p>
          <a:p>
            <a:pPr marL="457200" indent="-457200" eaLnBrk="1" hangingPunct="1">
              <a:lnSpc>
                <a:spcPct val="90000"/>
              </a:lnSpc>
              <a:buClr>
                <a:srgbClr val="0000FF"/>
              </a:buClr>
              <a:buSzPct val="85000"/>
              <a:buFont typeface="Wingdings 2" pitchFamily="18" charset="2"/>
              <a:buAutoNum type="arabicPeriod" startAt="29"/>
            </a:pPr>
            <a:r>
              <a:rPr lang="en-US" altLang="en-US" sz="2000" dirty="0">
                <a:cs typeface="Times New Roman" pitchFamily="18" charset="0"/>
              </a:rPr>
              <a:t>Respiratory Disease</a:t>
            </a:r>
          </a:p>
        </p:txBody>
      </p:sp>
      <p:sp>
        <p:nvSpPr>
          <p:cNvPr id="25604" name="Rectangle 4"/>
          <p:cNvSpPr>
            <a:spLocks noGrp="1" noChangeArrowheads="1"/>
          </p:cNvSpPr>
          <p:nvPr>
            <p:ph sz="half" idx="2"/>
          </p:nvPr>
        </p:nvSpPr>
        <p:spPr>
          <a:xfrm>
            <a:off x="4648200" y="1676400"/>
            <a:ext cx="3810000" cy="4724400"/>
          </a:xfrm>
        </p:spPr>
        <p:txBody>
          <a:bodyPr/>
          <a:lstStyle/>
          <a:p>
            <a:pPr marL="457200" indent="-457200" eaLnBrk="1" hangingPunct="1">
              <a:buClr>
                <a:srgbClr val="0000FF"/>
              </a:buClr>
              <a:buSzPct val="85000"/>
              <a:buFont typeface="+mj-lt"/>
              <a:buAutoNum type="arabicPeriod" startAt="38"/>
            </a:pPr>
            <a:r>
              <a:rPr lang="en-US" altLang="en-US" sz="2000" dirty="0">
                <a:cs typeface="Times New Roman" pitchFamily="18" charset="0"/>
              </a:rPr>
              <a:t>Sexually Transmitted Diseases</a:t>
            </a:r>
          </a:p>
          <a:p>
            <a:pPr marL="457200" indent="-457200" eaLnBrk="1" hangingPunct="1">
              <a:buClr>
                <a:srgbClr val="0000FF"/>
              </a:buClr>
              <a:buSzPct val="85000"/>
              <a:buFont typeface="+mj-lt"/>
              <a:buAutoNum type="arabicPeriod" startAt="38"/>
            </a:pPr>
            <a:r>
              <a:rPr lang="en-US" altLang="en-US" sz="2000" dirty="0">
                <a:cs typeface="Times New Roman" pitchFamily="18" charset="0"/>
              </a:rPr>
              <a:t>Sleep Health  </a:t>
            </a:r>
            <a:r>
              <a:rPr lang="en-US" altLang="en-US" sz="2000" i="1" baseline="30000" dirty="0">
                <a:solidFill>
                  <a:srgbClr val="FF0000"/>
                </a:solidFill>
                <a:cs typeface="Times New Roman" pitchFamily="18" charset="0"/>
              </a:rPr>
              <a:t>New</a:t>
            </a:r>
          </a:p>
          <a:p>
            <a:pPr marL="457200" indent="-457200" eaLnBrk="1" hangingPunct="1">
              <a:buClr>
                <a:srgbClr val="0000FF"/>
              </a:buClr>
              <a:buSzPct val="85000"/>
              <a:buFont typeface="+mj-lt"/>
              <a:buAutoNum type="arabicPeriod" startAt="38"/>
            </a:pPr>
            <a:r>
              <a:rPr lang="en-US" altLang="en-US" sz="2000" dirty="0">
                <a:cs typeface="Times New Roman" pitchFamily="18" charset="0"/>
              </a:rPr>
              <a:t>Social Determinants of Health  </a:t>
            </a:r>
            <a:r>
              <a:rPr lang="en-US" altLang="en-US" sz="2000" i="1" baseline="30000" dirty="0">
                <a:solidFill>
                  <a:srgbClr val="FF0000"/>
                </a:solidFill>
                <a:cs typeface="Times New Roman" pitchFamily="18" charset="0"/>
              </a:rPr>
              <a:t>New</a:t>
            </a:r>
          </a:p>
          <a:p>
            <a:pPr marL="457200" indent="-457200" eaLnBrk="1" hangingPunct="1">
              <a:buClr>
                <a:srgbClr val="0000FF"/>
              </a:buClr>
              <a:buSzPct val="85000"/>
              <a:buFont typeface="+mj-lt"/>
              <a:buAutoNum type="arabicPeriod" startAt="38"/>
            </a:pPr>
            <a:r>
              <a:rPr lang="en-US" altLang="en-US" sz="2000" dirty="0">
                <a:cs typeface="Times New Roman" pitchFamily="18" charset="0"/>
              </a:rPr>
              <a:t>Substance Abuse</a:t>
            </a:r>
          </a:p>
          <a:p>
            <a:pPr marL="457200" indent="-457200" eaLnBrk="1" hangingPunct="1">
              <a:buClr>
                <a:srgbClr val="0000FF"/>
              </a:buClr>
              <a:buSzPct val="85000"/>
              <a:buFont typeface="+mj-lt"/>
              <a:buAutoNum type="arabicPeriod" startAt="38"/>
            </a:pPr>
            <a:r>
              <a:rPr lang="en-US" altLang="en-US" sz="2000" dirty="0">
                <a:cs typeface="Times New Roman" pitchFamily="18" charset="0"/>
              </a:rPr>
              <a:t>Tobacco Use</a:t>
            </a:r>
          </a:p>
          <a:p>
            <a:pPr marL="457200" indent="-457200" eaLnBrk="1" hangingPunct="1">
              <a:buClr>
                <a:srgbClr val="0000FF"/>
              </a:buClr>
              <a:buSzPct val="85000"/>
              <a:buFont typeface="+mj-lt"/>
              <a:buAutoNum type="arabicPeriod" startAt="38"/>
            </a:pPr>
            <a:r>
              <a:rPr lang="en-US" altLang="en-US" sz="2000" dirty="0">
                <a:cs typeface="Times New Roman" pitchFamily="18" charset="0"/>
              </a:rPr>
              <a:t>Vision</a:t>
            </a:r>
          </a:p>
        </p:txBody>
      </p:sp>
      <p:sp>
        <p:nvSpPr>
          <p:cNvPr id="5" name="Footer Placeholder 4"/>
          <p:cNvSpPr>
            <a:spLocks noGrp="1"/>
          </p:cNvSpPr>
          <p:nvPr>
            <p:ph type="ftr" sz="quarter" idx="10"/>
          </p:nvPr>
        </p:nvSpPr>
        <p:spPr/>
        <p:txBody>
          <a:bodyPr/>
          <a:lstStyle/>
          <a:p>
            <a:r>
              <a:rPr lang="en-US" altLang="en-US" dirty="0"/>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23</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86658"/>
            <a:ext cx="1787918" cy="83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154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6" name="Rectangle 10"/>
          <p:cNvSpPr>
            <a:spLocks noGrp="1" noChangeArrowheads="1"/>
          </p:cNvSpPr>
          <p:nvPr>
            <p:ph type="title"/>
          </p:nvPr>
        </p:nvSpPr>
        <p:spPr>
          <a:xfrm>
            <a:off x="685800" y="457200"/>
            <a:ext cx="7772400" cy="1066800"/>
          </a:xfrm>
        </p:spPr>
        <p:txBody>
          <a:bodyPr/>
          <a:lstStyle/>
          <a:p>
            <a:r>
              <a:rPr lang="en-US" dirty="0"/>
              <a:t>Public Health Nursing</a:t>
            </a:r>
          </a:p>
        </p:txBody>
      </p:sp>
      <p:sp>
        <p:nvSpPr>
          <p:cNvPr id="111627" name="Rectangle 11"/>
          <p:cNvSpPr>
            <a:spLocks noGrp="1" noChangeArrowheads="1"/>
          </p:cNvSpPr>
          <p:nvPr>
            <p:ph idx="1"/>
          </p:nvPr>
        </p:nvSpPr>
        <p:spPr>
          <a:xfrm>
            <a:off x="685800" y="1676400"/>
            <a:ext cx="7772400" cy="4724400"/>
          </a:xfrm>
        </p:spPr>
        <p:txBody>
          <a:bodyPr/>
          <a:lstStyle/>
          <a:p>
            <a:pPr>
              <a:buClr>
                <a:srgbClr val="0000FF"/>
              </a:buClr>
            </a:pPr>
            <a:r>
              <a:rPr lang="en-US" dirty="0"/>
              <a:t>ANA definition (2007)</a:t>
            </a:r>
          </a:p>
          <a:p>
            <a:pPr lvl="1">
              <a:buClr>
                <a:srgbClr val="0000FF"/>
              </a:buClr>
            </a:pPr>
            <a:r>
              <a:rPr lang="en-US" dirty="0"/>
              <a:t>The practice of promoting and protecting the health of populations</a:t>
            </a:r>
          </a:p>
          <a:p>
            <a:pPr lvl="1">
              <a:buClr>
                <a:srgbClr val="0000FF"/>
              </a:buClr>
            </a:pPr>
            <a:r>
              <a:rPr lang="en-US" dirty="0"/>
              <a:t>Uses knowledge from nursing, as well as social and public health sciences, to promote and protect the health of populations. </a:t>
            </a:r>
          </a:p>
          <a:p>
            <a:pPr lvl="1">
              <a:buClr>
                <a:srgbClr val="0000FF"/>
              </a:buClr>
            </a:pPr>
            <a:r>
              <a:rPr lang="en-US" dirty="0"/>
              <a:t>Is population focused, with the goals of promoting health and preventing disease and disability for all people</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457200"/>
            <a:ext cx="7772400" cy="1066800"/>
          </a:xfrm>
        </p:spPr>
        <p:txBody>
          <a:bodyPr/>
          <a:lstStyle/>
          <a:p>
            <a:pPr eaLnBrk="1" hangingPunct="1">
              <a:defRPr/>
            </a:pPr>
            <a:r>
              <a:rPr lang="en-US" dirty="0"/>
              <a:t>Community Health Nursing</a:t>
            </a:r>
          </a:p>
        </p:txBody>
      </p:sp>
      <p:sp>
        <p:nvSpPr>
          <p:cNvPr id="166915" name="Rectangle 3"/>
          <p:cNvSpPr>
            <a:spLocks noGrp="1" noChangeArrowheads="1"/>
          </p:cNvSpPr>
          <p:nvPr>
            <p:ph idx="1"/>
          </p:nvPr>
        </p:nvSpPr>
        <p:spPr>
          <a:xfrm>
            <a:off x="685800" y="1676400"/>
            <a:ext cx="7772400" cy="4724400"/>
          </a:xfrm>
        </p:spPr>
        <p:txBody>
          <a:bodyPr/>
          <a:lstStyle/>
          <a:p>
            <a:pPr eaLnBrk="1" hangingPunct="1">
              <a:buClr>
                <a:srgbClr val="0000FF"/>
              </a:buClr>
            </a:pPr>
            <a:r>
              <a:rPr lang="en-US" altLang="en-US" dirty="0"/>
              <a:t>ANA definition (1980)</a:t>
            </a:r>
          </a:p>
          <a:p>
            <a:pPr lvl="1" eaLnBrk="1" hangingPunct="1">
              <a:buClr>
                <a:srgbClr val="0000FF"/>
              </a:buClr>
            </a:pPr>
            <a:r>
              <a:rPr lang="en-US" altLang="en-US" dirty="0"/>
              <a:t>Synthesis of nursing practice and public health to promote and preserve the health of populations</a:t>
            </a:r>
          </a:p>
          <a:p>
            <a:pPr lvl="1" eaLnBrk="1" hangingPunct="1">
              <a:buClr>
                <a:srgbClr val="0000FF"/>
              </a:buClr>
            </a:pPr>
            <a:r>
              <a:rPr lang="en-US" altLang="en-US" dirty="0"/>
              <a:t>Care is directed to individuals, families, groups</a:t>
            </a:r>
          </a:p>
          <a:p>
            <a:pPr lvl="1" eaLnBrk="1" hangingPunct="1">
              <a:buClr>
                <a:srgbClr val="0000FF"/>
              </a:buClr>
            </a:pPr>
            <a:r>
              <a:rPr lang="en-US" altLang="en-US" dirty="0"/>
              <a:t>Contributes to health of the total population</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25</a:t>
            </a:fld>
            <a:endParaRPr lang="en-US" dirty="0"/>
          </a:p>
        </p:txBody>
      </p:sp>
      <p:sp>
        <p:nvSpPr>
          <p:cNvPr id="2" name="TextBox 1"/>
          <p:cNvSpPr txBox="1"/>
          <p:nvPr/>
        </p:nvSpPr>
        <p:spPr>
          <a:xfrm>
            <a:off x="683568" y="5655121"/>
            <a:ext cx="7776864" cy="584775"/>
          </a:xfrm>
          <a:prstGeom prst="rect">
            <a:avLst/>
          </a:prstGeom>
          <a:noFill/>
        </p:spPr>
        <p:txBody>
          <a:bodyPr wrap="square" rtlCol="0">
            <a:spAutoFit/>
          </a:bodyPr>
          <a:lstStyle/>
          <a:p>
            <a:pPr marL="0" lvl="1" algn="l"/>
            <a:r>
              <a:rPr lang="en-US" altLang="en-US" sz="1600" dirty="0"/>
              <a:t>*The terms </a:t>
            </a:r>
            <a:r>
              <a:rPr lang="en-US" altLang="en-US" sz="1600" i="1" dirty="0"/>
              <a:t>Public Health Nursing </a:t>
            </a:r>
            <a:r>
              <a:rPr lang="en-US" altLang="en-US" sz="1600" dirty="0"/>
              <a:t>and </a:t>
            </a:r>
            <a:r>
              <a:rPr lang="en-US" altLang="en-US" sz="1600" i="1" dirty="0"/>
              <a:t>Community Health Nursing</a:t>
            </a:r>
            <a:r>
              <a:rPr lang="en-US" altLang="en-US" sz="1600" dirty="0"/>
              <a:t> are used interchangeably in </a:t>
            </a:r>
            <a:r>
              <a:rPr lang="en-US" altLang="en-US" sz="1600" dirty="0" err="1"/>
              <a:t>Nies</a:t>
            </a:r>
            <a:r>
              <a:rPr lang="en-US" altLang="en-US" sz="1600" dirty="0"/>
              <a:t> and McEwen, 6th edition.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Community-Based Nursing</a:t>
            </a:r>
          </a:p>
        </p:txBody>
      </p:sp>
      <p:sp>
        <p:nvSpPr>
          <p:cNvPr id="3" name="Content Placeholder 2"/>
          <p:cNvSpPr>
            <a:spLocks noGrp="1"/>
          </p:cNvSpPr>
          <p:nvPr>
            <p:ph idx="1"/>
          </p:nvPr>
        </p:nvSpPr>
        <p:spPr>
          <a:xfrm>
            <a:off x="685800" y="1676400"/>
            <a:ext cx="7772400" cy="4724400"/>
          </a:xfrm>
        </p:spPr>
        <p:txBody>
          <a:bodyPr/>
          <a:lstStyle/>
          <a:p>
            <a:pPr>
              <a:buClr>
                <a:srgbClr val="0000FF"/>
              </a:buClr>
            </a:pPr>
            <a:r>
              <a:rPr lang="en-US" sz="2400" dirty="0"/>
              <a:t>“Application of the nursing process in caring for individuals, families and groups where they live, work or go to school or as they move through the health care system” </a:t>
            </a:r>
          </a:p>
          <a:p>
            <a:pPr marL="0" indent="0" algn="r">
              <a:buClr>
                <a:srgbClr val="0000FF"/>
              </a:buClr>
              <a:buNone/>
            </a:pPr>
            <a:r>
              <a:rPr lang="en-US" sz="1800" dirty="0"/>
              <a:t>–McEwen and </a:t>
            </a:r>
            <a:r>
              <a:rPr lang="en-US" sz="1800" dirty="0" err="1"/>
              <a:t>Pullis</a:t>
            </a:r>
            <a:r>
              <a:rPr lang="en-US" sz="1800" dirty="0"/>
              <a:t>, 2009</a:t>
            </a:r>
          </a:p>
          <a:p>
            <a:pPr>
              <a:buClr>
                <a:srgbClr val="0000FF"/>
              </a:buClr>
            </a:pPr>
            <a:r>
              <a:rPr lang="en-US" sz="2400" dirty="0"/>
              <a:t>Setting-specific</a:t>
            </a:r>
          </a:p>
          <a:p>
            <a:pPr>
              <a:buClr>
                <a:srgbClr val="0000FF"/>
              </a:buClr>
            </a:pPr>
            <a:r>
              <a:rPr lang="en-US" sz="2400" dirty="0"/>
              <a:t>Emphasis is on acute and chronic care</a:t>
            </a:r>
          </a:p>
        </p:txBody>
      </p:sp>
      <p:sp>
        <p:nvSpPr>
          <p:cNvPr id="8" name="Footer Placeholder 7"/>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9" name="Slide Number Placeholder 8"/>
          <p:cNvSpPr>
            <a:spLocks noGrp="1"/>
          </p:cNvSpPr>
          <p:nvPr>
            <p:ph type="sldNum" sz="quarter" idx="11"/>
          </p:nvPr>
        </p:nvSpPr>
        <p:spPr/>
        <p:txBody>
          <a:bodyPr/>
          <a:lstStyle/>
          <a:p>
            <a:fld id="{72AA0E0B-AE0B-4761-B80B-CC23D48B738B}" type="slidenum">
              <a:rPr lang="en-US" smtClean="0"/>
              <a:pPr/>
              <a:t>26</a:t>
            </a:fld>
            <a:endParaRPr lang="en-US" dirty="0"/>
          </a:p>
        </p:txBody>
      </p:sp>
      <p:pic>
        <p:nvPicPr>
          <p:cNvPr id="17410" name="Picture 2" descr="C:\Documents and Settings\Penny\Local Settings\Temporary Internet Files\Content.IE5\JBQQVWUB\MC9002330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009901"/>
            <a:ext cx="1777114" cy="178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09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sz="3600" dirty="0"/>
              <a:t>Community and Public Health Nursing Practice</a:t>
            </a:r>
          </a:p>
        </p:txBody>
      </p:sp>
      <p:sp>
        <p:nvSpPr>
          <p:cNvPr id="3" name="Content Placeholder 2"/>
          <p:cNvSpPr>
            <a:spLocks noGrp="1"/>
          </p:cNvSpPr>
          <p:nvPr>
            <p:ph idx="1"/>
          </p:nvPr>
        </p:nvSpPr>
        <p:spPr>
          <a:xfrm>
            <a:off x="685800" y="1676400"/>
            <a:ext cx="7772400" cy="4724400"/>
          </a:xfrm>
        </p:spPr>
        <p:txBody>
          <a:bodyPr/>
          <a:lstStyle/>
          <a:p>
            <a:pPr>
              <a:buClr>
                <a:srgbClr val="0000FF"/>
              </a:buClr>
            </a:pPr>
            <a:r>
              <a:rPr lang="en-US" dirty="0"/>
              <a:t>Nurses practice disease prevention and health promotion</a:t>
            </a:r>
          </a:p>
          <a:p>
            <a:pPr>
              <a:buClr>
                <a:srgbClr val="0000FF"/>
              </a:buClr>
            </a:pPr>
            <a:r>
              <a:rPr lang="en-US" dirty="0"/>
              <a:t>Practice is collaborative</a:t>
            </a:r>
          </a:p>
          <a:p>
            <a:pPr>
              <a:buClr>
                <a:srgbClr val="0000FF"/>
              </a:buClr>
            </a:pPr>
            <a:r>
              <a:rPr lang="en-US" dirty="0"/>
              <a:t>Practice is based on research and theory</a:t>
            </a:r>
          </a:p>
          <a:p>
            <a:pPr>
              <a:buClr>
                <a:srgbClr val="0000FF"/>
              </a:buClr>
            </a:pPr>
            <a:r>
              <a:rPr lang="en-US" dirty="0"/>
              <a:t>Applies the nursing process to the care of… </a:t>
            </a:r>
          </a:p>
          <a:p>
            <a:pPr lvl="1">
              <a:buClr>
                <a:srgbClr val="0000FF"/>
              </a:buClr>
            </a:pPr>
            <a:r>
              <a:rPr lang="en-US" dirty="0"/>
              <a:t>Individuals</a:t>
            </a:r>
          </a:p>
          <a:p>
            <a:pPr lvl="1">
              <a:buClr>
                <a:srgbClr val="0000FF"/>
              </a:buClr>
            </a:pPr>
            <a:r>
              <a:rPr lang="en-US" dirty="0"/>
              <a:t>Families</a:t>
            </a:r>
          </a:p>
          <a:p>
            <a:pPr lvl="1">
              <a:buClr>
                <a:srgbClr val="0000FF"/>
              </a:buClr>
            </a:pPr>
            <a:r>
              <a:rPr lang="en-US" dirty="0"/>
              <a:t>Aggregates</a:t>
            </a:r>
          </a:p>
          <a:p>
            <a:pPr lvl="1">
              <a:buClr>
                <a:srgbClr val="0000FF"/>
              </a:buClr>
            </a:pPr>
            <a:r>
              <a:rPr lang="en-US" dirty="0"/>
              <a:t>The community </a:t>
            </a:r>
          </a:p>
        </p:txBody>
      </p:sp>
      <p:sp>
        <p:nvSpPr>
          <p:cNvPr id="8" name="Footer Placeholder 7"/>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9" name="Slide Number Placeholder 8"/>
          <p:cNvSpPr>
            <a:spLocks noGrp="1"/>
          </p:cNvSpPr>
          <p:nvPr>
            <p:ph type="sldNum" sz="quarter" idx="11"/>
          </p:nvPr>
        </p:nvSpPr>
        <p:spPr/>
        <p:txBody>
          <a:bodyPr/>
          <a:lstStyle/>
          <a:p>
            <a:fld id="{72AA0E0B-AE0B-4761-B80B-CC23D48B738B}" type="slidenum">
              <a:rPr lang="en-US" smtClean="0"/>
              <a:pPr/>
              <a:t>27</a:t>
            </a:fld>
            <a:endParaRPr lang="en-US" dirty="0"/>
          </a:p>
        </p:txBody>
      </p:sp>
      <p:pic>
        <p:nvPicPr>
          <p:cNvPr id="18434" name="Picture 2" descr="C:\Documents and Settings\Penny\Local Settings\Temporary Internet Files\Content.IE5\JBQQVWUB\MP90044912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200" b="8000"/>
          <a:stretch/>
        </p:blipFill>
        <p:spPr bwMode="auto">
          <a:xfrm>
            <a:off x="5486400" y="4404360"/>
            <a:ext cx="2540000" cy="153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8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71" name="Rectangle 7"/>
          <p:cNvSpPr>
            <a:spLocks noGrp="1" noChangeArrowheads="1"/>
          </p:cNvSpPr>
          <p:nvPr>
            <p:ph type="title"/>
          </p:nvPr>
        </p:nvSpPr>
        <p:spPr>
          <a:xfrm>
            <a:off x="685800" y="457200"/>
            <a:ext cx="7772400" cy="1066800"/>
          </a:xfrm>
        </p:spPr>
        <p:txBody>
          <a:bodyPr/>
          <a:lstStyle/>
          <a:p>
            <a:pPr eaLnBrk="1" hangingPunct="1">
              <a:defRPr/>
            </a:pPr>
            <a:r>
              <a:rPr lang="en-US" dirty="0"/>
              <a:t>Population-Focused Nursing</a:t>
            </a:r>
          </a:p>
        </p:txBody>
      </p:sp>
      <p:sp>
        <p:nvSpPr>
          <p:cNvPr id="113672" name="Rectangle 8"/>
          <p:cNvSpPr>
            <a:spLocks noGrp="1" noChangeArrowheads="1"/>
          </p:cNvSpPr>
          <p:nvPr>
            <p:ph idx="1"/>
          </p:nvPr>
        </p:nvSpPr>
        <p:spPr>
          <a:xfrm>
            <a:off x="685800" y="1676400"/>
            <a:ext cx="7772400" cy="4724400"/>
          </a:xfrm>
        </p:spPr>
        <p:txBody>
          <a:bodyPr/>
          <a:lstStyle/>
          <a:p>
            <a:pPr eaLnBrk="1" hangingPunct="1">
              <a:buClr>
                <a:srgbClr val="0000FF"/>
              </a:buClr>
            </a:pPr>
            <a:r>
              <a:rPr lang="en-US" altLang="en-US" dirty="0"/>
              <a:t>Focuses on the entire population </a:t>
            </a:r>
          </a:p>
          <a:p>
            <a:pPr eaLnBrk="1" hangingPunct="1">
              <a:buClr>
                <a:srgbClr val="0000FF"/>
              </a:buClr>
            </a:pPr>
            <a:r>
              <a:rPr lang="en-US" altLang="en-US" dirty="0"/>
              <a:t>Is based on assessment of the population’s health status </a:t>
            </a:r>
          </a:p>
          <a:p>
            <a:pPr eaLnBrk="1" hangingPunct="1">
              <a:buClr>
                <a:srgbClr val="0000FF"/>
              </a:buClr>
            </a:pPr>
            <a:r>
              <a:rPr lang="en-US" altLang="en-US" dirty="0"/>
              <a:t>Considers the broad determinants of health </a:t>
            </a:r>
          </a:p>
          <a:p>
            <a:pPr eaLnBrk="1" hangingPunct="1">
              <a:buClr>
                <a:srgbClr val="0000FF"/>
              </a:buClr>
            </a:pPr>
            <a:r>
              <a:rPr lang="en-US" altLang="en-US" dirty="0"/>
              <a:t>Emphasizes all levels of prevention </a:t>
            </a:r>
          </a:p>
          <a:p>
            <a:pPr eaLnBrk="1" hangingPunct="1">
              <a:buClr>
                <a:srgbClr val="0000FF"/>
              </a:buClr>
            </a:pPr>
            <a:r>
              <a:rPr lang="en-US" altLang="en-US" dirty="0"/>
              <a:t>Intervenes with communities, systems, individuals, and families </a:t>
            </a:r>
          </a:p>
          <a:p>
            <a:pPr algn="r" eaLnBrk="1" hangingPunct="1">
              <a:buFont typeface="Wingdings 2" pitchFamily="18" charset="2"/>
              <a:buNone/>
            </a:pPr>
            <a:r>
              <a:rPr lang="en-US" altLang="en-US" sz="2000" dirty="0">
                <a:cs typeface="Arial" charset="0"/>
              </a:rPr>
              <a:t>– </a:t>
            </a:r>
            <a:r>
              <a:rPr lang="en-US" altLang="en-US" sz="2000" dirty="0"/>
              <a:t>Minnesota Department of Health, 2003</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28</a:t>
            </a:fld>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0" name="Picture 2"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52600"/>
            <a:ext cx="448786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9" name="Rectangle 9"/>
          <p:cNvSpPr>
            <a:spLocks noGrp="1" noChangeArrowheads="1"/>
          </p:cNvSpPr>
          <p:nvPr>
            <p:ph type="title"/>
          </p:nvPr>
        </p:nvSpPr>
        <p:spPr>
          <a:xfrm>
            <a:off x="685800" y="457200"/>
            <a:ext cx="7772400" cy="1066800"/>
          </a:xfrm>
        </p:spPr>
        <p:txBody>
          <a:bodyPr/>
          <a:lstStyle/>
          <a:p>
            <a:pPr eaLnBrk="1" hangingPunct="1">
              <a:defRPr/>
            </a:pPr>
            <a:r>
              <a:rPr lang="en-US" dirty="0"/>
              <a:t>PHN Intervention Wheel</a:t>
            </a:r>
          </a:p>
        </p:txBody>
      </p:sp>
      <p:sp>
        <p:nvSpPr>
          <p:cNvPr id="7" name="Footer Placeholder 6"/>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29</a:t>
            </a:fld>
            <a:endParaRPr lang="en-US" dirty="0"/>
          </a:p>
        </p:txBody>
      </p:sp>
      <p:sp>
        <p:nvSpPr>
          <p:cNvPr id="29702" name="Rectangle 4"/>
          <p:cNvSpPr>
            <a:spLocks noChangeArrowheads="1"/>
          </p:cNvSpPr>
          <p:nvPr/>
        </p:nvSpPr>
        <p:spPr bwMode="auto">
          <a:xfrm>
            <a:off x="5402262" y="5558135"/>
            <a:ext cx="3360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dirty="0">
                <a:latin typeface="Arial" charset="0"/>
                <a:cs typeface="Times New Roman" pitchFamily="18" charset="0"/>
              </a:rPr>
              <a:t>Figure 1-3 </a:t>
            </a:r>
          </a:p>
          <a:p>
            <a:pPr algn="l" eaLnBrk="1" hangingPunct="1"/>
            <a:r>
              <a:rPr lang="en-US" altLang="en-US" sz="1200" dirty="0">
                <a:latin typeface="Arial" charset="0"/>
                <a:cs typeface="Times New Roman" pitchFamily="18" charset="0"/>
              </a:rPr>
              <a:t>Illustration from Minnesota Dept. of Health Center for Public Health Nursing.</a:t>
            </a:r>
          </a:p>
        </p:txBody>
      </p:sp>
      <p:sp>
        <p:nvSpPr>
          <p:cNvPr id="2" name="TextBox 1"/>
          <p:cNvSpPr txBox="1"/>
          <p:nvPr/>
        </p:nvSpPr>
        <p:spPr>
          <a:xfrm>
            <a:off x="5486400" y="1828800"/>
            <a:ext cx="2971800" cy="2554545"/>
          </a:xfrm>
          <a:prstGeom prst="rect">
            <a:avLst/>
          </a:prstGeom>
          <a:noFill/>
        </p:spPr>
        <p:txBody>
          <a:bodyPr wrap="square" rtlCol="0">
            <a:spAutoFit/>
          </a:bodyPr>
          <a:lstStyle/>
          <a:p>
            <a:pPr marL="342900" indent="-342900" algn="l">
              <a:buClr>
                <a:srgbClr val="0000FF"/>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Is population based</a:t>
            </a:r>
          </a:p>
          <a:p>
            <a:pPr marL="342900" indent="-342900" algn="l">
              <a:buClr>
                <a:srgbClr val="0000FF"/>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Contains three levels of practice (individual, community, and system)</a:t>
            </a:r>
          </a:p>
          <a:p>
            <a:pPr marL="342900" indent="-342900" algn="l">
              <a:buClr>
                <a:srgbClr val="0000FF"/>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Identifies 17 public health interventions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a:xfrm>
            <a:off x="685800" y="457200"/>
            <a:ext cx="7772400" cy="1066800"/>
          </a:xfrm>
        </p:spPr>
        <p:txBody>
          <a:bodyPr/>
          <a:lstStyle/>
          <a:p>
            <a:r>
              <a:rPr lang="en-US" altLang="en-US" dirty="0"/>
              <a:t>The mission of public health is …</a:t>
            </a:r>
          </a:p>
        </p:txBody>
      </p:sp>
      <p:sp>
        <p:nvSpPr>
          <p:cNvPr id="72713" name="Rectangle 9"/>
          <p:cNvSpPr>
            <a:spLocks noGrp="1" noChangeArrowheads="1"/>
          </p:cNvSpPr>
          <p:nvPr>
            <p:ph idx="1"/>
          </p:nvPr>
        </p:nvSpPr>
        <p:spPr>
          <a:xfrm>
            <a:off x="685800" y="1676400"/>
            <a:ext cx="7772400" cy="4724400"/>
          </a:xfrm>
        </p:spPr>
        <p:txBody>
          <a:bodyPr/>
          <a:lstStyle/>
          <a:p>
            <a:pPr>
              <a:buClr>
                <a:srgbClr val="0000FF"/>
              </a:buClr>
            </a:pPr>
            <a:r>
              <a:rPr lang="en-US" dirty="0"/>
              <a:t>… social justice, which entitles all people to basic necessities such as adequate income and health protection and accepts collective burdens to make this possible.</a:t>
            </a:r>
          </a:p>
        </p:txBody>
      </p:sp>
      <p:sp>
        <p:nvSpPr>
          <p:cNvPr id="7" name="Footer Placeholder 6"/>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3</a:t>
            </a:fld>
            <a:endParaRPr lang="en-US" dirty="0"/>
          </a:p>
        </p:txBody>
      </p:sp>
      <p:pic>
        <p:nvPicPr>
          <p:cNvPr id="8198" name="Picture 5" descr="phawa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422775"/>
            <a:ext cx="5867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8200" y="5713511"/>
            <a:ext cx="3810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http://www.health.gov/phfunctions/public.htm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8" name="Rectangle 10"/>
          <p:cNvSpPr>
            <a:spLocks noGrp="1" noChangeArrowheads="1"/>
          </p:cNvSpPr>
          <p:nvPr>
            <p:ph type="title"/>
          </p:nvPr>
        </p:nvSpPr>
        <p:spPr>
          <a:xfrm>
            <a:off x="685800" y="457200"/>
            <a:ext cx="7772400" cy="1066800"/>
          </a:xfrm>
        </p:spPr>
        <p:txBody>
          <a:bodyPr/>
          <a:lstStyle/>
          <a:p>
            <a:r>
              <a:rPr lang="en-US" altLang="en-US" sz="3600" dirty="0"/>
              <a:t>Public Health Interventions </a:t>
            </a:r>
            <a:br>
              <a:rPr lang="en-US" altLang="en-US" sz="3600" dirty="0"/>
            </a:br>
            <a:r>
              <a:rPr lang="en-US" altLang="en-US" sz="3600" dirty="0"/>
              <a:t>(</a:t>
            </a:r>
            <a:r>
              <a:rPr lang="en-US" altLang="en-US" sz="3600" dirty="0">
                <a:solidFill>
                  <a:srgbClr val="AA72D4"/>
                </a:solidFill>
              </a:rPr>
              <a:t>purple section</a:t>
            </a:r>
            <a:r>
              <a:rPr lang="en-US" altLang="en-US" sz="3600" dirty="0"/>
              <a:t>)</a:t>
            </a:r>
          </a:p>
        </p:txBody>
      </p:sp>
      <p:sp>
        <p:nvSpPr>
          <p:cNvPr id="119819" name="Rectangle 11"/>
          <p:cNvSpPr>
            <a:spLocks noGrp="1" noChangeArrowheads="1"/>
          </p:cNvSpPr>
          <p:nvPr>
            <p:ph idx="1"/>
          </p:nvPr>
        </p:nvSpPr>
        <p:spPr>
          <a:xfrm>
            <a:off x="685800" y="1676400"/>
            <a:ext cx="7772400" cy="4724400"/>
          </a:xfrm>
        </p:spPr>
        <p:txBody>
          <a:bodyPr/>
          <a:lstStyle/>
          <a:p>
            <a:r>
              <a:rPr lang="en-US" altLang="en-US" sz="2400" dirty="0">
                <a:solidFill>
                  <a:srgbClr val="AA72D4"/>
                </a:solidFill>
              </a:rPr>
              <a:t>Surveillance: </a:t>
            </a:r>
            <a:r>
              <a:rPr lang="en-US" altLang="en-US" sz="2400" dirty="0"/>
              <a:t>Describes and monitors health events through ongoing and systematic collection, analysis, and interpretation of health data for the purpose of planning, implementing, and evaluating public health interventions. </a:t>
            </a:r>
          </a:p>
          <a:p>
            <a:r>
              <a:rPr lang="en-US" altLang="en-US" sz="2400" dirty="0">
                <a:solidFill>
                  <a:srgbClr val="AA72D4"/>
                </a:solidFill>
              </a:rPr>
              <a:t>Disease and other health event investigation: </a:t>
            </a:r>
            <a:r>
              <a:rPr lang="en-US" altLang="en-US" sz="2400" dirty="0"/>
              <a:t>Systematically gathers and analyzes data regarding threats to the health of populations, ascertains the source of the threat, identifies cases and others at risk, and determines control measures.				</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30</a:t>
            </a:fld>
            <a:endParaRPr lang="en-US" dirty="0"/>
          </a:p>
        </p:txBody>
      </p:sp>
      <p:pic>
        <p:nvPicPr>
          <p:cNvPr id="30726" name="Picture 7"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8" name="Rectangle 10"/>
          <p:cNvSpPr>
            <a:spLocks noGrp="1" noChangeArrowheads="1"/>
          </p:cNvSpPr>
          <p:nvPr>
            <p:ph type="title"/>
          </p:nvPr>
        </p:nvSpPr>
        <p:spPr>
          <a:xfrm>
            <a:off x="685800" y="457200"/>
            <a:ext cx="7772400" cy="1066800"/>
          </a:xfrm>
        </p:spPr>
        <p:txBody>
          <a:bodyPr/>
          <a:lstStyle/>
          <a:p>
            <a:r>
              <a:rPr lang="en-US" altLang="en-US" sz="3600" dirty="0"/>
              <a:t>Public Health Interventions </a:t>
            </a:r>
            <a:br>
              <a:rPr lang="en-US" altLang="en-US" sz="3600" dirty="0"/>
            </a:br>
            <a:r>
              <a:rPr lang="en-US" altLang="en-US" sz="3600" dirty="0"/>
              <a:t>(</a:t>
            </a:r>
            <a:r>
              <a:rPr lang="en-US" altLang="en-US" sz="3600" dirty="0">
                <a:solidFill>
                  <a:srgbClr val="AA72D4"/>
                </a:solidFill>
              </a:rPr>
              <a:t>purple section</a:t>
            </a:r>
            <a:r>
              <a:rPr lang="en-US" altLang="en-US" sz="3600" dirty="0"/>
              <a:t>) </a:t>
            </a:r>
            <a:r>
              <a:rPr lang="en-US" sz="3600" dirty="0"/>
              <a:t>(Cont.)</a:t>
            </a:r>
            <a:endParaRPr lang="en-US" altLang="en-US" sz="3600" dirty="0"/>
          </a:p>
        </p:txBody>
      </p:sp>
      <p:sp>
        <p:nvSpPr>
          <p:cNvPr id="119819" name="Rectangle 11"/>
          <p:cNvSpPr>
            <a:spLocks noGrp="1" noChangeArrowheads="1"/>
          </p:cNvSpPr>
          <p:nvPr>
            <p:ph idx="1"/>
          </p:nvPr>
        </p:nvSpPr>
        <p:spPr>
          <a:xfrm>
            <a:off x="685800" y="1676400"/>
            <a:ext cx="7772400" cy="4724400"/>
          </a:xfrm>
        </p:spPr>
        <p:txBody>
          <a:bodyPr/>
          <a:lstStyle/>
          <a:p>
            <a:r>
              <a:rPr lang="en-US" altLang="en-US" sz="2400" dirty="0">
                <a:solidFill>
                  <a:srgbClr val="AA72D4"/>
                </a:solidFill>
              </a:rPr>
              <a:t>Outreach:</a:t>
            </a:r>
            <a:r>
              <a:rPr lang="en-US" altLang="en-US" sz="2400" dirty="0"/>
              <a:t> Locates populations of interest or populations at risk and provides information about the nature of the concern, what can be done about it, and how services can be obtained.</a:t>
            </a:r>
          </a:p>
          <a:p>
            <a:r>
              <a:rPr lang="en-US" altLang="en-US" sz="2400" dirty="0">
                <a:solidFill>
                  <a:srgbClr val="AA72D4"/>
                </a:solidFill>
              </a:rPr>
              <a:t>Screening:</a:t>
            </a:r>
            <a:r>
              <a:rPr lang="en-US" altLang="en-US" sz="2400" dirty="0"/>
              <a:t> Identifies individuals with unrecognized health risk factors or asymptomatic disease conditions in populations.</a:t>
            </a:r>
          </a:p>
          <a:p>
            <a:r>
              <a:rPr lang="en-US" altLang="en-US" sz="2400" dirty="0">
                <a:solidFill>
                  <a:srgbClr val="AA72D4"/>
                </a:solidFill>
              </a:rPr>
              <a:t>Case finding: </a:t>
            </a:r>
            <a:r>
              <a:rPr lang="en-US" altLang="en-US" sz="2400" dirty="0"/>
              <a:t>Locates individuals and families with identified risk factors and connects them with resources.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31</a:t>
            </a:fld>
            <a:endParaRPr lang="en-US" dirty="0"/>
          </a:p>
        </p:txBody>
      </p:sp>
      <p:pic>
        <p:nvPicPr>
          <p:cNvPr id="30726" name="Picture 7"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8117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5" name="Rectangle 9"/>
          <p:cNvSpPr>
            <a:spLocks noGrp="1" noChangeArrowheads="1"/>
          </p:cNvSpPr>
          <p:nvPr>
            <p:ph type="title"/>
          </p:nvPr>
        </p:nvSpPr>
        <p:spPr>
          <a:xfrm>
            <a:off x="685800" y="457200"/>
            <a:ext cx="7772400" cy="1066800"/>
          </a:xfrm>
        </p:spPr>
        <p:txBody>
          <a:bodyPr/>
          <a:lstStyle/>
          <a:p>
            <a:r>
              <a:rPr lang="en-US" altLang="en-US" sz="3600" dirty="0"/>
              <a:t>Public Health Interventions </a:t>
            </a:r>
            <a:br>
              <a:rPr lang="en-US" altLang="en-US" sz="3600" dirty="0"/>
            </a:br>
            <a:r>
              <a:rPr lang="en-US" altLang="en-US" sz="3600" dirty="0"/>
              <a:t>(</a:t>
            </a:r>
            <a:r>
              <a:rPr lang="en-US" altLang="en-US" sz="3600" dirty="0">
                <a:solidFill>
                  <a:srgbClr val="00B050"/>
                </a:solidFill>
              </a:rPr>
              <a:t>green section</a:t>
            </a:r>
            <a:r>
              <a:rPr lang="en-US" altLang="en-US" sz="3600" dirty="0"/>
              <a:t>)</a:t>
            </a:r>
          </a:p>
        </p:txBody>
      </p:sp>
      <p:sp>
        <p:nvSpPr>
          <p:cNvPr id="121866" name="Rectangle 10"/>
          <p:cNvSpPr>
            <a:spLocks noGrp="1" noChangeArrowheads="1"/>
          </p:cNvSpPr>
          <p:nvPr>
            <p:ph idx="1"/>
          </p:nvPr>
        </p:nvSpPr>
        <p:spPr>
          <a:xfrm>
            <a:off x="685800" y="1676400"/>
            <a:ext cx="7772400" cy="4724400"/>
          </a:xfrm>
        </p:spPr>
        <p:txBody>
          <a:bodyPr/>
          <a:lstStyle/>
          <a:p>
            <a:r>
              <a:rPr lang="en-US" sz="2400" dirty="0">
                <a:solidFill>
                  <a:srgbClr val="00B050"/>
                </a:solidFill>
              </a:rPr>
              <a:t>Referral and follow-up:</a:t>
            </a:r>
            <a:r>
              <a:rPr lang="en-US" sz="2400" dirty="0"/>
              <a:t> Helps individuals, families, groups, organizations, and/or communities identify and access necessary resources to prevent or resolve problems or concerns. </a:t>
            </a:r>
          </a:p>
          <a:p>
            <a:r>
              <a:rPr lang="en-US" sz="2400" dirty="0">
                <a:solidFill>
                  <a:srgbClr val="00B050"/>
                </a:solidFill>
              </a:rPr>
              <a:t>Case management:</a:t>
            </a:r>
            <a:r>
              <a:rPr lang="en-US" sz="2400" dirty="0">
                <a:solidFill>
                  <a:srgbClr val="92D050"/>
                </a:solidFill>
              </a:rPr>
              <a:t> </a:t>
            </a:r>
            <a:r>
              <a:rPr lang="en-US" sz="2400" dirty="0"/>
              <a:t>Optimizes self-care capabilities of individuals and families and the capacity of systems and communities to coordinate and provide services. </a:t>
            </a:r>
          </a:p>
          <a:p>
            <a:r>
              <a:rPr lang="en-US" sz="2400" dirty="0">
                <a:solidFill>
                  <a:srgbClr val="00B050"/>
                </a:solidFill>
              </a:rPr>
              <a:t>Delegated functions: </a:t>
            </a:r>
            <a:r>
              <a:rPr lang="en-US" sz="2400" dirty="0"/>
              <a:t>Direct care tasks a registered professional nurse carries out under the authority of a health care practitioner as allowed by law. </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32</a:t>
            </a:fld>
            <a:endParaRPr lang="en-US" dirty="0"/>
          </a:p>
        </p:txBody>
      </p:sp>
      <p:pic>
        <p:nvPicPr>
          <p:cNvPr id="31750" name="Picture 4"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13" name="Rectangle 9"/>
          <p:cNvSpPr>
            <a:spLocks noGrp="1" noChangeArrowheads="1"/>
          </p:cNvSpPr>
          <p:nvPr>
            <p:ph type="title"/>
          </p:nvPr>
        </p:nvSpPr>
        <p:spPr>
          <a:xfrm>
            <a:off x="685800" y="457200"/>
            <a:ext cx="7772400" cy="1066800"/>
          </a:xfrm>
        </p:spPr>
        <p:txBody>
          <a:bodyPr/>
          <a:lstStyle/>
          <a:p>
            <a:r>
              <a:rPr lang="en-US" altLang="en-US" sz="3600" dirty="0"/>
              <a:t>Public Health Interventions </a:t>
            </a:r>
            <a:br>
              <a:rPr lang="en-US" altLang="en-US" sz="3600" dirty="0"/>
            </a:br>
            <a:r>
              <a:rPr lang="en-US" altLang="en-US" sz="3600" dirty="0"/>
              <a:t>(</a:t>
            </a:r>
            <a:r>
              <a:rPr lang="en-US" altLang="en-US" sz="3600" dirty="0">
                <a:solidFill>
                  <a:srgbClr val="00B0F0"/>
                </a:solidFill>
              </a:rPr>
              <a:t>blue section</a:t>
            </a:r>
            <a:r>
              <a:rPr lang="en-US" altLang="en-US" sz="3600" dirty="0"/>
              <a:t>)</a:t>
            </a:r>
          </a:p>
        </p:txBody>
      </p:sp>
      <p:sp>
        <p:nvSpPr>
          <p:cNvPr id="123914" name="Rectangle 10"/>
          <p:cNvSpPr>
            <a:spLocks noGrp="1" noChangeArrowheads="1"/>
          </p:cNvSpPr>
          <p:nvPr>
            <p:ph idx="1"/>
          </p:nvPr>
        </p:nvSpPr>
        <p:spPr>
          <a:xfrm>
            <a:off x="685800" y="1676400"/>
            <a:ext cx="7772400" cy="4724400"/>
          </a:xfrm>
        </p:spPr>
        <p:txBody>
          <a:bodyPr/>
          <a:lstStyle/>
          <a:p>
            <a:r>
              <a:rPr lang="en-US" altLang="en-US" sz="2400" dirty="0">
                <a:solidFill>
                  <a:srgbClr val="00B0F0"/>
                </a:solidFill>
              </a:rPr>
              <a:t>Health teaching: </a:t>
            </a:r>
            <a:r>
              <a:rPr lang="en-US" altLang="en-US" sz="2400" dirty="0"/>
              <a:t>Communicates facts, ideas, and skills that change knowledge, attitudes, values, beliefs, behaviors, and practices of individuals, families, systems, and/or communities. </a:t>
            </a:r>
          </a:p>
          <a:p>
            <a:r>
              <a:rPr lang="en-US" altLang="en-US" sz="2400" dirty="0">
                <a:solidFill>
                  <a:srgbClr val="00B0F0"/>
                </a:solidFill>
              </a:rPr>
              <a:t>Counseling: </a:t>
            </a:r>
            <a:r>
              <a:rPr lang="en-US" altLang="en-US" sz="2400" dirty="0"/>
              <a:t>Establishes an interpersonal relationship intended to increase or enhance capacity for self-care and coping with a community, system, and family or individual.</a:t>
            </a:r>
          </a:p>
          <a:p>
            <a:r>
              <a:rPr lang="en-US" altLang="en-US" sz="2400" dirty="0">
                <a:solidFill>
                  <a:srgbClr val="00B0F0"/>
                </a:solidFill>
              </a:rPr>
              <a:t>Consultation: </a:t>
            </a:r>
            <a:r>
              <a:rPr lang="en-US" altLang="en-US" sz="2400" dirty="0"/>
              <a:t>Seeks information and generates optional solutions to perceived problems or issues through interactive problem-solving with a community, system, and family or individual. </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33</a:t>
            </a:fld>
            <a:endParaRPr lang="en-US" dirty="0"/>
          </a:p>
        </p:txBody>
      </p:sp>
      <p:pic>
        <p:nvPicPr>
          <p:cNvPr id="32774" name="Picture 4"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1" name="Rectangle 9"/>
          <p:cNvSpPr>
            <a:spLocks noGrp="1" noChangeArrowheads="1"/>
          </p:cNvSpPr>
          <p:nvPr>
            <p:ph type="title"/>
          </p:nvPr>
        </p:nvSpPr>
        <p:spPr>
          <a:xfrm>
            <a:off x="685800" y="457200"/>
            <a:ext cx="7772400" cy="1066800"/>
          </a:xfrm>
        </p:spPr>
        <p:txBody>
          <a:bodyPr/>
          <a:lstStyle/>
          <a:p>
            <a:r>
              <a:rPr lang="en-US" altLang="en-US" sz="3600" dirty="0"/>
              <a:t>Public Health Interventions </a:t>
            </a:r>
            <a:br>
              <a:rPr lang="en-US" altLang="en-US" sz="3600" dirty="0"/>
            </a:br>
            <a:r>
              <a:rPr lang="en-US" altLang="en-US" sz="3600" dirty="0"/>
              <a:t>(</a:t>
            </a:r>
            <a:r>
              <a:rPr lang="en-US" altLang="en-US" sz="3600" dirty="0">
                <a:solidFill>
                  <a:srgbClr val="FF0000"/>
                </a:solidFill>
              </a:rPr>
              <a:t>red section</a:t>
            </a:r>
            <a:r>
              <a:rPr lang="en-US" altLang="en-US" sz="3600" dirty="0"/>
              <a:t>)</a:t>
            </a:r>
          </a:p>
        </p:txBody>
      </p:sp>
      <p:sp>
        <p:nvSpPr>
          <p:cNvPr id="125962" name="Rectangle 10"/>
          <p:cNvSpPr>
            <a:spLocks noGrp="1" noChangeArrowheads="1"/>
          </p:cNvSpPr>
          <p:nvPr>
            <p:ph idx="1"/>
          </p:nvPr>
        </p:nvSpPr>
        <p:spPr>
          <a:xfrm>
            <a:off x="685800" y="1676400"/>
            <a:ext cx="7772400" cy="4724400"/>
          </a:xfrm>
        </p:spPr>
        <p:txBody>
          <a:bodyPr/>
          <a:lstStyle/>
          <a:p>
            <a:r>
              <a:rPr lang="en-US" altLang="en-US" sz="2400" dirty="0">
                <a:solidFill>
                  <a:srgbClr val="FF0000"/>
                </a:solidFill>
              </a:rPr>
              <a:t>Collaboration: </a:t>
            </a:r>
            <a:r>
              <a:rPr lang="en-US" altLang="en-US" sz="2400" dirty="0"/>
              <a:t>Commits two or more persons or organizations to achieve a common goal through enhancing the capacity of one or more of the members to promote and protect health. </a:t>
            </a:r>
          </a:p>
          <a:p>
            <a:r>
              <a:rPr lang="en-US" altLang="en-US" sz="2400" dirty="0">
                <a:solidFill>
                  <a:srgbClr val="FF0000"/>
                </a:solidFill>
              </a:rPr>
              <a:t>Coalition building: </a:t>
            </a:r>
            <a:r>
              <a:rPr lang="en-US" altLang="en-US" sz="2400" dirty="0"/>
              <a:t>Promotes and develops alliances among organizations or constituencies for a common purpose.</a:t>
            </a:r>
          </a:p>
          <a:p>
            <a:r>
              <a:rPr lang="en-US" altLang="en-US" sz="2400" dirty="0">
                <a:solidFill>
                  <a:srgbClr val="FF0000"/>
                </a:solidFill>
              </a:rPr>
              <a:t>Community organizing: </a:t>
            </a:r>
            <a:r>
              <a:rPr lang="en-US" altLang="en-US" sz="2400" dirty="0"/>
              <a:t>Helps community groups identify common problems or goals, mobilize resources, and develop and implement strategies for reaching the goals they collectively have set. </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34</a:t>
            </a:fld>
            <a:endParaRPr lang="en-US" dirty="0"/>
          </a:p>
        </p:txBody>
      </p:sp>
      <p:pic>
        <p:nvPicPr>
          <p:cNvPr id="33798" name="Picture 4"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9" name="Rectangle 9"/>
          <p:cNvSpPr>
            <a:spLocks noGrp="1" noChangeArrowheads="1"/>
          </p:cNvSpPr>
          <p:nvPr>
            <p:ph type="title"/>
          </p:nvPr>
        </p:nvSpPr>
        <p:spPr>
          <a:xfrm>
            <a:off x="685800" y="457200"/>
            <a:ext cx="7772400" cy="1066800"/>
          </a:xfrm>
        </p:spPr>
        <p:txBody>
          <a:bodyPr/>
          <a:lstStyle/>
          <a:p>
            <a:r>
              <a:rPr lang="en-US" altLang="en-US" sz="3600" dirty="0"/>
              <a:t>Public Health Interventions </a:t>
            </a:r>
            <a:br>
              <a:rPr lang="en-US" altLang="en-US" sz="3600" dirty="0"/>
            </a:br>
            <a:r>
              <a:rPr lang="en-US" altLang="en-US" sz="3600" dirty="0"/>
              <a:t>(</a:t>
            </a:r>
            <a:r>
              <a:rPr lang="en-US" altLang="en-US" sz="3600" dirty="0">
                <a:solidFill>
                  <a:srgbClr val="FFCC00"/>
                </a:solidFill>
              </a:rPr>
              <a:t>yellow section</a:t>
            </a:r>
            <a:r>
              <a:rPr lang="en-US" altLang="en-US" sz="3600" dirty="0"/>
              <a:t>)</a:t>
            </a:r>
          </a:p>
        </p:txBody>
      </p:sp>
      <p:sp>
        <p:nvSpPr>
          <p:cNvPr id="128010" name="Rectangle 10"/>
          <p:cNvSpPr>
            <a:spLocks noGrp="1" noChangeArrowheads="1"/>
          </p:cNvSpPr>
          <p:nvPr>
            <p:ph idx="1"/>
          </p:nvPr>
        </p:nvSpPr>
        <p:spPr>
          <a:xfrm>
            <a:off x="685800" y="1676400"/>
            <a:ext cx="7772400" cy="4724400"/>
          </a:xfrm>
        </p:spPr>
        <p:txBody>
          <a:bodyPr/>
          <a:lstStyle/>
          <a:p>
            <a:r>
              <a:rPr lang="en-US" altLang="en-US" sz="2000" dirty="0">
                <a:solidFill>
                  <a:srgbClr val="FFCC00"/>
                </a:solidFill>
              </a:rPr>
              <a:t>Advocacy: </a:t>
            </a:r>
            <a:r>
              <a:rPr lang="en-US" altLang="en-US" sz="2000" dirty="0"/>
              <a:t>Plead someone’s cause or act on someone’s behalf, with focus on developing the capacity of the community, system, and individual or family to plead their own cause or act on their own behalf. </a:t>
            </a:r>
          </a:p>
          <a:p>
            <a:r>
              <a:rPr lang="en-US" altLang="en-US" sz="2000" dirty="0">
                <a:solidFill>
                  <a:srgbClr val="FFCC00"/>
                </a:solidFill>
              </a:rPr>
              <a:t>Social marketing: </a:t>
            </a:r>
            <a:r>
              <a:rPr lang="en-US" altLang="en-US" sz="2000" dirty="0"/>
              <a:t>Uses commercial marketing principles and technologies for programs designed to influence the knowledge, attitudes, values, beliefs, behaviors, and practices of the population of interest. </a:t>
            </a:r>
          </a:p>
          <a:p>
            <a:r>
              <a:rPr lang="en-US" altLang="en-US" sz="2000" dirty="0">
                <a:solidFill>
                  <a:srgbClr val="FFCC00"/>
                </a:solidFill>
              </a:rPr>
              <a:t>Policy development and enforcement: </a:t>
            </a:r>
            <a:r>
              <a:rPr lang="en-US" altLang="en-US" sz="2000" dirty="0"/>
              <a:t>Places health issues on decision-makers’ agendas, acquires a plan of resolution, and determines needed resources, resulting in laws, rules, regulations, ordinances, and policies. Policy enforcement compels others to comply with laws, rules, regulations, ordinances, and policies.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35</a:t>
            </a:fld>
            <a:endParaRPr lang="en-US" dirty="0"/>
          </a:p>
        </p:txBody>
      </p:sp>
      <p:pic>
        <p:nvPicPr>
          <p:cNvPr id="34822" name="Picture 4" descr="Wheel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17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sz="3600" dirty="0">
                <a:effectLst/>
              </a:rPr>
              <a:t>Providing population-based care… a shift in thinking</a:t>
            </a:r>
            <a:endParaRPr lang="en-US" sz="3600" dirty="0"/>
          </a:p>
        </p:txBody>
      </p:sp>
      <p:sp>
        <p:nvSpPr>
          <p:cNvPr id="3" name="Content Placeholder 2"/>
          <p:cNvSpPr>
            <a:spLocks noGrp="1"/>
          </p:cNvSpPr>
          <p:nvPr>
            <p:ph idx="1"/>
          </p:nvPr>
        </p:nvSpPr>
        <p:spPr>
          <a:xfrm>
            <a:off x="685800" y="1676400"/>
            <a:ext cx="7772400" cy="4724400"/>
          </a:xfrm>
        </p:spPr>
        <p:txBody>
          <a:bodyPr/>
          <a:lstStyle/>
          <a:p>
            <a:pPr marL="514350" indent="-514350">
              <a:buClr>
                <a:srgbClr val="0000FF"/>
              </a:buClr>
              <a:buSzPct val="90000"/>
              <a:buFont typeface="+mj-lt"/>
              <a:buAutoNum type="arabicPeriod"/>
            </a:pPr>
            <a:r>
              <a:rPr lang="en-US" sz="2400" dirty="0">
                <a:effectLst/>
              </a:rPr>
              <a:t>Populations are not homogeneous; must address the needs of special subpopulations.</a:t>
            </a:r>
          </a:p>
          <a:p>
            <a:pPr marL="514350" indent="-514350">
              <a:buClr>
                <a:srgbClr val="0000FF"/>
              </a:buClr>
              <a:buSzPct val="90000"/>
              <a:buFont typeface="+mj-lt"/>
              <a:buAutoNum type="arabicPeriod"/>
            </a:pPr>
            <a:r>
              <a:rPr lang="en-US" sz="2400" dirty="0">
                <a:effectLst/>
              </a:rPr>
              <a:t>High-risk and vulnerable subpopulations must be identified early in the care delivery cycle.</a:t>
            </a:r>
          </a:p>
          <a:p>
            <a:pPr marL="514350" indent="-514350">
              <a:buClr>
                <a:srgbClr val="0000FF"/>
              </a:buClr>
              <a:buSzPct val="90000"/>
              <a:buFont typeface="+mj-lt"/>
              <a:buAutoNum type="arabicPeriod"/>
            </a:pPr>
            <a:r>
              <a:rPr lang="en-US" sz="2400" dirty="0">
                <a:effectLst/>
              </a:rPr>
              <a:t>Nonusers of services often become high-cost users; essential to develop outreach strategies.</a:t>
            </a:r>
          </a:p>
          <a:p>
            <a:pPr marL="514350" indent="-514350">
              <a:buClr>
                <a:srgbClr val="0000FF"/>
              </a:buClr>
              <a:buSzPct val="90000"/>
              <a:buFont typeface="+mj-lt"/>
              <a:buAutoNum type="arabicPeriod"/>
            </a:pPr>
            <a:r>
              <a:rPr lang="en-US" sz="2400" dirty="0">
                <a:effectLst/>
              </a:rPr>
              <a:t>Quality and cost of all health care services are linked together across the health care continuum. </a:t>
            </a:r>
          </a:p>
          <a:p>
            <a:pPr marL="0" indent="0" algn="r">
              <a:buNone/>
            </a:pPr>
            <a:r>
              <a:rPr lang="en-US" sz="2000" dirty="0">
                <a:effectLst/>
              </a:rPr>
              <a:t>(Kaiser Family Foundation, 2013)</a:t>
            </a:r>
          </a:p>
        </p:txBody>
      </p:sp>
      <p:sp>
        <p:nvSpPr>
          <p:cNvPr id="8" name="Footer Placeholder 7"/>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9" name="Slide Number Placeholder 8"/>
          <p:cNvSpPr>
            <a:spLocks noGrp="1"/>
          </p:cNvSpPr>
          <p:nvPr>
            <p:ph type="sldNum" sz="quarter" idx="11"/>
          </p:nvPr>
        </p:nvSpPr>
        <p:spPr/>
        <p:txBody>
          <a:bodyPr/>
          <a:lstStyle/>
          <a:p>
            <a:fld id="{72AA0E0B-AE0B-4761-B80B-CC23D48B738B}" type="slidenum">
              <a:rPr lang="en-US" smtClean="0"/>
              <a:pPr/>
              <a:t>36</a:t>
            </a:fld>
            <a:endParaRPr lang="en-US" dirty="0"/>
          </a:p>
        </p:txBody>
      </p:sp>
    </p:spTree>
    <p:extLst>
      <p:ext uri="{BB962C8B-B14F-4D97-AF65-F5344CB8AC3E}">
        <p14:creationId xmlns:p14="http://schemas.microsoft.com/office/powerpoint/2010/main" val="409995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2" name="Rectangle 10"/>
          <p:cNvSpPr>
            <a:spLocks noGrp="1" noChangeArrowheads="1"/>
          </p:cNvSpPr>
          <p:nvPr>
            <p:ph type="title"/>
          </p:nvPr>
        </p:nvSpPr>
        <p:spPr>
          <a:xfrm>
            <a:off x="685800" y="457200"/>
            <a:ext cx="7772400" cy="1066800"/>
          </a:xfrm>
        </p:spPr>
        <p:txBody>
          <a:bodyPr/>
          <a:lstStyle/>
          <a:p>
            <a:pPr eaLnBrk="1" hangingPunct="1">
              <a:defRPr/>
            </a:pPr>
            <a:r>
              <a:rPr lang="en-US" dirty="0"/>
              <a:t>How Do We Define Health?</a:t>
            </a:r>
          </a:p>
        </p:txBody>
      </p:sp>
      <p:sp>
        <p:nvSpPr>
          <p:cNvPr id="74763" name="Rectangle 11"/>
          <p:cNvSpPr>
            <a:spLocks noGrp="1" noChangeArrowheads="1"/>
          </p:cNvSpPr>
          <p:nvPr>
            <p:ph idx="1"/>
          </p:nvPr>
        </p:nvSpPr>
        <p:spPr>
          <a:xfrm>
            <a:off x="685800" y="1676400"/>
            <a:ext cx="7772400" cy="4724400"/>
          </a:xfrm>
        </p:spPr>
        <p:txBody>
          <a:bodyPr/>
          <a:lstStyle/>
          <a:p>
            <a:pPr eaLnBrk="1" hangingPunct="1">
              <a:buClr>
                <a:srgbClr val="0000FF"/>
              </a:buClr>
              <a:defRPr/>
            </a:pPr>
            <a:r>
              <a:rPr lang="en-US" sz="2400" dirty="0"/>
              <a:t>A state of complete well-being, physical, social, and mental, and not merely the absence of disease or infirmity.</a:t>
            </a:r>
          </a:p>
          <a:p>
            <a:pPr marL="0" indent="0" algn="r" eaLnBrk="1" hangingPunct="1">
              <a:buClr>
                <a:srgbClr val="0000FF"/>
              </a:buClr>
              <a:buNone/>
              <a:defRPr/>
            </a:pPr>
            <a:r>
              <a:rPr lang="en-US" sz="2000" dirty="0"/>
              <a:t>– World Health Organization, 1958</a:t>
            </a:r>
            <a:endParaRPr lang="en-US" sz="2400" dirty="0"/>
          </a:p>
          <a:p>
            <a:pPr eaLnBrk="1" hangingPunct="1">
              <a:buClr>
                <a:srgbClr val="0000FF"/>
              </a:buClr>
              <a:defRPr/>
            </a:pPr>
            <a:r>
              <a:rPr lang="en-US" sz="2400" dirty="0"/>
              <a:t>The extent to which an individual or group is able, on the one hand, to realize aspirations and satisfy needs; and, on the other hand, to change or cope with the environment. Health is, therefore, seen as a resource for everyday life, not the objective of living; it is a positive concept emphasizing social and personal resources, and physical capacities. </a:t>
            </a:r>
          </a:p>
          <a:p>
            <a:pPr lvl="2" algn="r" eaLnBrk="1" hangingPunct="1">
              <a:buClr>
                <a:srgbClr val="0000FF"/>
              </a:buClr>
              <a:buFontTx/>
              <a:buNone/>
              <a:defRPr/>
            </a:pPr>
            <a:r>
              <a:rPr lang="en-US" dirty="0"/>
              <a:t>– World Health Organization, 1986</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8" name="Rectangle 8"/>
          <p:cNvSpPr>
            <a:spLocks noGrp="1" noChangeArrowheads="1"/>
          </p:cNvSpPr>
          <p:nvPr>
            <p:ph type="title"/>
          </p:nvPr>
        </p:nvSpPr>
        <p:spPr>
          <a:xfrm>
            <a:off x="685800" y="457200"/>
            <a:ext cx="7772400" cy="1066800"/>
          </a:xfrm>
        </p:spPr>
        <p:txBody>
          <a:bodyPr/>
          <a:lstStyle/>
          <a:p>
            <a:pPr eaLnBrk="1" hangingPunct="1"/>
            <a:r>
              <a:rPr lang="en-US" altLang="en-US" dirty="0"/>
              <a:t>Community …</a:t>
            </a:r>
          </a:p>
        </p:txBody>
      </p:sp>
      <p:sp>
        <p:nvSpPr>
          <p:cNvPr id="76809" name="Rectangle 9"/>
          <p:cNvSpPr>
            <a:spLocks noGrp="1" noChangeArrowheads="1"/>
          </p:cNvSpPr>
          <p:nvPr>
            <p:ph idx="1"/>
          </p:nvPr>
        </p:nvSpPr>
        <p:spPr>
          <a:xfrm>
            <a:off x="685800" y="1676400"/>
            <a:ext cx="7772400" cy="4724400"/>
          </a:xfrm>
        </p:spPr>
        <p:txBody>
          <a:bodyPr/>
          <a:lstStyle/>
          <a:p>
            <a:pPr eaLnBrk="1" hangingPunct="1">
              <a:buClr>
                <a:srgbClr val="0000FF"/>
              </a:buClr>
            </a:pPr>
            <a:r>
              <a:rPr lang="en-US" altLang="en-US" dirty="0"/>
              <a:t>… </a:t>
            </a:r>
            <a:r>
              <a:rPr lang="en-US" dirty="0">
                <a:effectLst/>
              </a:rPr>
              <a:t>a group or collection of locality-based</a:t>
            </a:r>
            <a:r>
              <a:rPr lang="en-US" u="sng" dirty="0">
                <a:effectLst/>
              </a:rPr>
              <a:t> </a:t>
            </a:r>
            <a:r>
              <a:rPr lang="en-US" dirty="0">
                <a:effectLst/>
              </a:rPr>
              <a:t> individuals, interacting in social units and sharing common interests, characteristics, values, and/or goals.</a:t>
            </a:r>
          </a:p>
          <a:p>
            <a:pPr algn="r" eaLnBrk="1" hangingPunct="1">
              <a:buFont typeface="Wingdings 2" pitchFamily="18" charset="2"/>
              <a:buNone/>
            </a:pPr>
            <a:r>
              <a:rPr lang="en-US" altLang="en-US" sz="2000" dirty="0" err="1"/>
              <a:t>Nies</a:t>
            </a:r>
            <a:r>
              <a:rPr lang="en-US" altLang="en-US" sz="2000" dirty="0"/>
              <a:t> and McEwen, 2013</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5</a:t>
            </a:fld>
            <a:endParaRPr lang="en-US" dirty="0"/>
          </a:p>
        </p:txBody>
      </p:sp>
      <p:graphicFrame>
        <p:nvGraphicFramePr>
          <p:cNvPr id="2050" name="Object 1024">
            <a:hlinkClick r:id="" action="ppaction://ole?verb=0"/>
          </p:cNvPr>
          <p:cNvGraphicFramePr>
            <a:graphicFrameLocks/>
          </p:cNvGraphicFramePr>
          <p:nvPr/>
        </p:nvGraphicFramePr>
        <p:xfrm>
          <a:off x="2286000" y="4114800"/>
          <a:ext cx="3525838" cy="2119313"/>
        </p:xfrm>
        <a:graphic>
          <a:graphicData uri="http://schemas.openxmlformats.org/presentationml/2006/ole">
            <mc:AlternateContent xmlns:mc="http://schemas.openxmlformats.org/markup-compatibility/2006">
              <mc:Choice xmlns:v="urn:schemas-microsoft-com:vml" Requires="v">
                <p:oleObj spid="_x0000_s2132" name="Clip" r:id="rId4" imgW="6802438" imgH="4049713" progId="">
                  <p:embed/>
                </p:oleObj>
              </mc:Choice>
              <mc:Fallback>
                <p:oleObj name="Clip" r:id="rId4" imgW="6802438" imgH="4049713" progId="">
                  <p:embed/>
                  <p:pic>
                    <p:nvPicPr>
                      <p:cNvPr id="0" name="Picture 8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14800"/>
                        <a:ext cx="3525838" cy="2119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48677"/>
            <a:ext cx="7930477" cy="578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5496954"/>
            <a:ext cx="7384885" cy="738664"/>
          </a:xfrm>
          <a:prstGeom prst="rect">
            <a:avLst/>
          </a:prstGeom>
          <a:noFill/>
        </p:spPr>
        <p:txBody>
          <a:bodyPr wrap="square" rtlCol="0">
            <a:spAutoFit/>
          </a:bodyPr>
          <a:lstStyle/>
          <a:p>
            <a:pPr algn="l"/>
            <a:r>
              <a:rPr lang="en-US" sz="1050" dirty="0">
                <a:latin typeface="Arial" panose="020B0604020202020204" pitchFamily="34" charset="0"/>
                <a:cs typeface="Arial" panose="020B0604020202020204" pitchFamily="34" charset="0"/>
              </a:rPr>
              <a:t>Figure 1-2</a:t>
            </a:r>
          </a:p>
          <a:p>
            <a:pPr algn="l"/>
            <a:r>
              <a:rPr lang="en-US" sz="1050" dirty="0">
                <a:latin typeface="Arial" panose="020B0604020202020204" pitchFamily="34" charset="0"/>
                <a:cs typeface="Arial" panose="020B0604020202020204" pitchFamily="34" charset="0"/>
              </a:rPr>
              <a:t>From U.S. Department of Health and Human Services Office of Disease Prevention and Health Promotion. Federal Interagency Workgroup: </a:t>
            </a:r>
            <a:r>
              <a:rPr lang="en-US" sz="1050" i="1" dirty="0">
                <a:latin typeface="Arial" panose="020B0604020202020204" pitchFamily="34" charset="0"/>
                <a:cs typeface="Arial" panose="020B0604020202020204" pitchFamily="34" charset="0"/>
              </a:rPr>
              <a:t>The vision, mission, and goals of Healthy People 2020</a:t>
            </a:r>
            <a:r>
              <a:rPr lang="en-US" sz="1050" dirty="0">
                <a:latin typeface="Arial" panose="020B0604020202020204" pitchFamily="34" charset="0"/>
                <a:cs typeface="Arial" panose="020B0604020202020204" pitchFamily="34" charset="0"/>
              </a:rPr>
              <a:t>. http://www.healthypeople.gov/2020/Consortium/HP2020Framework.pdf. Accessed July 2013.</a:t>
            </a:r>
          </a:p>
        </p:txBody>
      </p:sp>
      <p:sp>
        <p:nvSpPr>
          <p:cNvPr id="7" name="Footer Placeholder 6"/>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8" name="Slide Number Placeholder 7"/>
          <p:cNvSpPr>
            <a:spLocks noGrp="1"/>
          </p:cNvSpPr>
          <p:nvPr>
            <p:ph type="sldNum" sz="quarter" idx="11"/>
          </p:nvPr>
        </p:nvSpPr>
        <p:spPr/>
        <p:txBody>
          <a:bodyPr/>
          <a:lstStyle/>
          <a:p>
            <a:fld id="{72AA0E0B-AE0B-4761-B80B-CC23D48B738B}" type="slidenum">
              <a:rPr lang="en-US" smtClean="0"/>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5" name="Rectangle 9"/>
          <p:cNvSpPr>
            <a:spLocks noGrp="1" noChangeArrowheads="1"/>
          </p:cNvSpPr>
          <p:nvPr>
            <p:ph type="title"/>
          </p:nvPr>
        </p:nvSpPr>
        <p:spPr>
          <a:xfrm>
            <a:off x="685800" y="457200"/>
            <a:ext cx="7086600" cy="1066800"/>
          </a:xfrm>
        </p:spPr>
        <p:txBody>
          <a:bodyPr/>
          <a:lstStyle/>
          <a:p>
            <a:pPr eaLnBrk="1" hangingPunct="1"/>
            <a:r>
              <a:rPr lang="en-US" altLang="en-US" sz="3600" i="1" dirty="0"/>
              <a:t>Healthy People 2020 </a:t>
            </a:r>
            <a:r>
              <a:rPr lang="en-US" altLang="en-US" sz="3600" dirty="0"/>
              <a:t>Leading Health Indicators </a:t>
            </a:r>
          </a:p>
        </p:txBody>
      </p:sp>
      <p:sp>
        <p:nvSpPr>
          <p:cNvPr id="80906" name="Rectangle 10"/>
          <p:cNvSpPr>
            <a:spLocks noGrp="1" noChangeArrowheads="1"/>
          </p:cNvSpPr>
          <p:nvPr>
            <p:ph sz="half" idx="1"/>
          </p:nvPr>
        </p:nvSpPr>
        <p:spPr>
          <a:xfrm>
            <a:off x="685800" y="1676400"/>
            <a:ext cx="3810000" cy="4724400"/>
          </a:xfrm>
        </p:spPr>
        <p:txBody>
          <a:bodyPr/>
          <a:lstStyle/>
          <a:p>
            <a:pPr eaLnBrk="1" hangingPunct="1">
              <a:buClr>
                <a:srgbClr val="0000FF"/>
              </a:buClr>
            </a:pPr>
            <a:r>
              <a:rPr lang="en-US" altLang="en-US" dirty="0"/>
              <a:t>Access to Health Services</a:t>
            </a:r>
          </a:p>
          <a:p>
            <a:pPr eaLnBrk="1" hangingPunct="1">
              <a:buClr>
                <a:srgbClr val="0000FF"/>
              </a:buClr>
            </a:pPr>
            <a:r>
              <a:rPr lang="en-US" altLang="en-US" dirty="0"/>
              <a:t>Clinical Preventive Services</a:t>
            </a:r>
          </a:p>
          <a:p>
            <a:pPr eaLnBrk="1" hangingPunct="1">
              <a:buClr>
                <a:srgbClr val="0000FF"/>
              </a:buClr>
            </a:pPr>
            <a:r>
              <a:rPr lang="en-US" altLang="en-US" dirty="0">
                <a:cs typeface="Times New Roman" pitchFamily="18" charset="0"/>
              </a:rPr>
              <a:t>Environmental Quality </a:t>
            </a:r>
            <a:endParaRPr lang="en-US" altLang="en-US" dirty="0"/>
          </a:p>
          <a:p>
            <a:pPr eaLnBrk="1" hangingPunct="1">
              <a:buClr>
                <a:srgbClr val="0000FF"/>
              </a:buClr>
            </a:pPr>
            <a:r>
              <a:rPr lang="en-US" altLang="en-US" dirty="0">
                <a:cs typeface="Times New Roman" pitchFamily="18" charset="0"/>
              </a:rPr>
              <a:t>Injury and Violence </a:t>
            </a:r>
            <a:endParaRPr lang="en-US" altLang="en-US" dirty="0"/>
          </a:p>
          <a:p>
            <a:pPr eaLnBrk="1" hangingPunct="1">
              <a:buClr>
                <a:srgbClr val="0000FF"/>
              </a:buClr>
            </a:pPr>
            <a:r>
              <a:rPr lang="en-US" altLang="en-US" dirty="0"/>
              <a:t>Maternal, Infant, and Child Health</a:t>
            </a:r>
          </a:p>
        </p:txBody>
      </p:sp>
      <p:sp>
        <p:nvSpPr>
          <p:cNvPr id="2052" name="Rectangle 4"/>
          <p:cNvSpPr>
            <a:spLocks noGrp="1" noChangeArrowheads="1"/>
          </p:cNvSpPr>
          <p:nvPr>
            <p:ph sz="half" idx="2"/>
          </p:nvPr>
        </p:nvSpPr>
        <p:spPr>
          <a:xfrm>
            <a:off x="4572000" y="1676400"/>
            <a:ext cx="3886200" cy="4724400"/>
          </a:xfrm>
        </p:spPr>
        <p:txBody>
          <a:bodyPr/>
          <a:lstStyle/>
          <a:p>
            <a:pPr eaLnBrk="1" hangingPunct="1">
              <a:buClr>
                <a:srgbClr val="0000FF"/>
              </a:buClr>
            </a:pPr>
            <a:r>
              <a:rPr lang="en-US" altLang="en-US" dirty="0">
                <a:cs typeface="Times New Roman" pitchFamily="18" charset="0"/>
              </a:rPr>
              <a:t>Mental Health </a:t>
            </a:r>
            <a:endParaRPr lang="en-US" altLang="en-US" dirty="0"/>
          </a:p>
          <a:p>
            <a:pPr eaLnBrk="1" hangingPunct="1">
              <a:buClr>
                <a:srgbClr val="0000FF"/>
              </a:buClr>
            </a:pPr>
            <a:r>
              <a:rPr lang="en-US" altLang="en-US" dirty="0">
                <a:cs typeface="Times New Roman" pitchFamily="18" charset="0"/>
              </a:rPr>
              <a:t>Nutrition, Physical Activity, and Obesity</a:t>
            </a:r>
          </a:p>
          <a:p>
            <a:pPr eaLnBrk="1" hangingPunct="1">
              <a:buClr>
                <a:srgbClr val="0000FF"/>
              </a:buClr>
            </a:pPr>
            <a:r>
              <a:rPr lang="en-US" altLang="en-US" dirty="0"/>
              <a:t>Oral Health</a:t>
            </a:r>
          </a:p>
          <a:p>
            <a:pPr eaLnBrk="1" hangingPunct="1">
              <a:buClr>
                <a:srgbClr val="0000FF"/>
              </a:buClr>
            </a:pPr>
            <a:r>
              <a:rPr lang="en-US" altLang="en-US" dirty="0"/>
              <a:t>Reproductive and Sexual Health</a:t>
            </a:r>
          </a:p>
          <a:p>
            <a:pPr eaLnBrk="1" hangingPunct="1">
              <a:buClr>
                <a:srgbClr val="0000FF"/>
              </a:buClr>
            </a:pPr>
            <a:r>
              <a:rPr lang="en-US" altLang="en-US" dirty="0"/>
              <a:t>Social Determinants</a:t>
            </a:r>
          </a:p>
          <a:p>
            <a:pPr eaLnBrk="1" hangingPunct="1">
              <a:buClr>
                <a:srgbClr val="0000FF"/>
              </a:buClr>
            </a:pPr>
            <a:r>
              <a:rPr lang="en-US" altLang="en-US" dirty="0"/>
              <a:t>Substance Abuse</a:t>
            </a:r>
          </a:p>
          <a:p>
            <a:pPr eaLnBrk="1" hangingPunct="1">
              <a:buClr>
                <a:srgbClr val="0000FF"/>
              </a:buClr>
            </a:pPr>
            <a:r>
              <a:rPr lang="en-US" altLang="en-US" dirty="0"/>
              <a:t>Tobacco Use</a:t>
            </a:r>
          </a:p>
        </p:txBody>
      </p:sp>
      <p:sp>
        <p:nvSpPr>
          <p:cNvPr id="5" name="Footer Placeholder 4"/>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7</a:t>
            </a:fld>
            <a:endParaRPr lang="en-US" dirty="0"/>
          </a:p>
        </p:txBody>
      </p:sp>
      <p:pic>
        <p:nvPicPr>
          <p:cNvPr id="8" name="Picture 2" descr="Healthy Peopl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920" y="304800"/>
            <a:ext cx="1499480" cy="710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57200"/>
            <a:ext cx="7772400" cy="1066800"/>
          </a:xfrm>
        </p:spPr>
        <p:txBody>
          <a:bodyPr/>
          <a:lstStyle/>
          <a:p>
            <a:r>
              <a:rPr lang="en-US" dirty="0"/>
              <a:t>Public and Community Health</a:t>
            </a:r>
          </a:p>
        </p:txBody>
      </p:sp>
      <p:sp>
        <p:nvSpPr>
          <p:cNvPr id="8" name="Content Placeholder 7"/>
          <p:cNvSpPr>
            <a:spLocks noGrp="1"/>
          </p:cNvSpPr>
          <p:nvPr>
            <p:ph idx="1"/>
          </p:nvPr>
        </p:nvSpPr>
        <p:spPr>
          <a:xfrm>
            <a:off x="685800" y="1676400"/>
            <a:ext cx="7772400" cy="4724400"/>
          </a:xfrm>
        </p:spPr>
        <p:txBody>
          <a:bodyPr/>
          <a:lstStyle/>
          <a:p>
            <a:pPr>
              <a:buClr>
                <a:srgbClr val="0000FF"/>
              </a:buClr>
            </a:pPr>
            <a:r>
              <a:rPr lang="en-US" sz="2400" b="1" i="1" dirty="0">
                <a:effectLst/>
              </a:rPr>
              <a:t>Public health </a:t>
            </a:r>
            <a:r>
              <a:rPr lang="en-US" sz="2400" i="1" dirty="0">
                <a:effectLst/>
              </a:rPr>
              <a:t>is the Science and Art of …</a:t>
            </a:r>
          </a:p>
          <a:p>
            <a:pPr marL="347663" lvl="1" indent="0">
              <a:buClr>
                <a:srgbClr val="0000FF"/>
              </a:buClr>
              <a:buNone/>
            </a:pPr>
            <a:r>
              <a:rPr lang="en-US" i="1" dirty="0">
                <a:effectLst/>
              </a:rPr>
              <a:t>(1) preventing disease, </a:t>
            </a:r>
          </a:p>
          <a:p>
            <a:pPr marL="347663" lvl="1" indent="0">
              <a:buClr>
                <a:srgbClr val="0000FF"/>
              </a:buClr>
              <a:buNone/>
            </a:pPr>
            <a:r>
              <a:rPr lang="en-US" i="1" dirty="0">
                <a:effectLst/>
              </a:rPr>
              <a:t>(2) prolonging life, and </a:t>
            </a:r>
          </a:p>
          <a:p>
            <a:pPr marL="347663" lvl="1" indent="0">
              <a:buClr>
                <a:srgbClr val="0000FF"/>
              </a:buClr>
              <a:buNone/>
            </a:pPr>
            <a:r>
              <a:rPr lang="en-US" i="1" dirty="0">
                <a:effectLst/>
              </a:rPr>
              <a:t>(3) promoting health and efficiency through organized community effort…</a:t>
            </a:r>
          </a:p>
          <a:p>
            <a:pPr marL="457200" lvl="1" indent="0" algn="r">
              <a:buClr>
                <a:srgbClr val="0000FF"/>
              </a:buClr>
              <a:buNone/>
            </a:pPr>
            <a:r>
              <a:rPr lang="en-US" sz="2000" i="1" dirty="0">
                <a:effectLst/>
              </a:rPr>
              <a:t>C.E. Winslow…</a:t>
            </a:r>
          </a:p>
          <a:p>
            <a:pPr>
              <a:buClr>
                <a:srgbClr val="0000FF"/>
              </a:buClr>
              <a:tabLst>
                <a:tab pos="406400" algn="l"/>
              </a:tabLst>
            </a:pPr>
            <a:r>
              <a:rPr lang="en-US" sz="2400" b="1" i="1" dirty="0">
                <a:effectLst/>
              </a:rPr>
              <a:t>Community health </a:t>
            </a:r>
            <a:r>
              <a:rPr lang="en-US" sz="2400" i="1" dirty="0">
                <a:effectLst/>
              </a:rPr>
              <a:t>extends the realm of public health …</a:t>
            </a:r>
          </a:p>
          <a:p>
            <a:pPr marL="347663" lvl="1" indent="0">
              <a:buClr>
                <a:srgbClr val="0000FF"/>
              </a:buClr>
              <a:buNone/>
            </a:pPr>
            <a:r>
              <a:rPr lang="en-US" i="1" dirty="0">
                <a:effectLst/>
              </a:rPr>
              <a:t>…to include organized health efforts at the community level through both government and private efforts.</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9" name="Slide Number Placeholder 8"/>
          <p:cNvSpPr>
            <a:spLocks noGrp="1"/>
          </p:cNvSpPr>
          <p:nvPr>
            <p:ph type="sldNum" sz="quarter" idx="11"/>
          </p:nvPr>
        </p:nvSpPr>
        <p:spPr/>
        <p:txBody>
          <a:bodyPr/>
          <a:lstStyle/>
          <a:p>
            <a:fld id="{72AA0E0B-AE0B-4761-B80B-CC23D48B738B}" type="slidenum">
              <a:rPr lang="en-US" smtClean="0"/>
              <a:pPr/>
              <a:t>8</a:t>
            </a:fld>
            <a:endParaRPr lang="en-US" dirty="0"/>
          </a:p>
        </p:txBody>
      </p:sp>
    </p:spTree>
    <p:extLst>
      <p:ext uri="{BB962C8B-B14F-4D97-AF65-F5344CB8AC3E}">
        <p14:creationId xmlns:p14="http://schemas.microsoft.com/office/powerpoint/2010/main" val="41920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51" name="Rectangle 7"/>
          <p:cNvSpPr>
            <a:spLocks noGrp="1" noChangeArrowheads="1"/>
          </p:cNvSpPr>
          <p:nvPr>
            <p:ph type="title"/>
          </p:nvPr>
        </p:nvSpPr>
        <p:spPr>
          <a:xfrm>
            <a:off x="685800" y="457200"/>
            <a:ext cx="7772400" cy="1066800"/>
          </a:xfrm>
        </p:spPr>
        <p:txBody>
          <a:bodyPr/>
          <a:lstStyle/>
          <a:p>
            <a:pPr eaLnBrk="1" hangingPunct="1">
              <a:defRPr/>
            </a:pPr>
            <a:r>
              <a:rPr lang="en-US" dirty="0"/>
              <a:t>Core Public Health Functions </a:t>
            </a:r>
          </a:p>
        </p:txBody>
      </p:sp>
      <p:sp>
        <p:nvSpPr>
          <p:cNvPr id="82952" name="Rectangle 8"/>
          <p:cNvSpPr>
            <a:spLocks noGrp="1" noChangeArrowheads="1"/>
          </p:cNvSpPr>
          <p:nvPr>
            <p:ph idx="1"/>
          </p:nvPr>
        </p:nvSpPr>
        <p:spPr>
          <a:xfrm>
            <a:off x="685800" y="1676400"/>
            <a:ext cx="7772400" cy="4724400"/>
          </a:xfrm>
        </p:spPr>
        <p:txBody>
          <a:bodyPr/>
          <a:lstStyle/>
          <a:p>
            <a:pPr eaLnBrk="1" hangingPunct="1">
              <a:lnSpc>
                <a:spcPct val="90000"/>
              </a:lnSpc>
              <a:buClr>
                <a:srgbClr val="0000FF"/>
              </a:buClr>
              <a:defRPr/>
            </a:pPr>
            <a:r>
              <a:rPr lang="en-US" sz="2400" dirty="0"/>
              <a:t>Assessment: Regular collection, analysis, and information sharing about health conditions, risks, and resources in a community.</a:t>
            </a:r>
          </a:p>
          <a:p>
            <a:pPr eaLnBrk="1" hangingPunct="1">
              <a:lnSpc>
                <a:spcPct val="90000"/>
              </a:lnSpc>
              <a:buClr>
                <a:srgbClr val="0000FF"/>
              </a:buClr>
              <a:defRPr/>
            </a:pPr>
            <a:r>
              <a:rPr lang="en-US" sz="2400" dirty="0"/>
              <a:t>Policy development: Use of information gathered during assessment to develop local and state health policies and to direct resources toward those policies.</a:t>
            </a:r>
          </a:p>
          <a:p>
            <a:pPr eaLnBrk="1" hangingPunct="1">
              <a:lnSpc>
                <a:spcPct val="90000"/>
              </a:lnSpc>
              <a:buClr>
                <a:srgbClr val="0000FF"/>
              </a:buClr>
              <a:defRPr/>
            </a:pPr>
            <a:r>
              <a:rPr lang="en-US" sz="2400" dirty="0"/>
              <a:t>Assurance: Focuses on the availability of necessary heath services throughout the community. It includes maintaining the ability of both public health agencies and private providers to manage day-to-day operations and the capacity to respond to critical situations and emergencies.</a:t>
            </a:r>
          </a:p>
          <a:p>
            <a:pPr algn="r" eaLnBrk="1" hangingPunct="1">
              <a:lnSpc>
                <a:spcPct val="90000"/>
              </a:lnSpc>
              <a:buClr>
                <a:srgbClr val="0000FF"/>
              </a:buClr>
              <a:buFont typeface="Wingdings 2" pitchFamily="18" charset="2"/>
              <a:buNone/>
              <a:defRPr/>
            </a:pPr>
            <a:r>
              <a:rPr lang="en-US" sz="2000" dirty="0">
                <a:cs typeface="Arial" charset="0"/>
              </a:rPr>
              <a:t>– </a:t>
            </a:r>
            <a:r>
              <a:rPr lang="en-US" sz="2000" dirty="0"/>
              <a:t>Institute of Medicine (1988)</a:t>
            </a:r>
          </a:p>
        </p:txBody>
      </p:sp>
      <p:sp>
        <p:nvSpPr>
          <p:cNvPr id="6" name="Footer Placeholder 5"/>
          <p:cNvSpPr>
            <a:spLocks noGrp="1"/>
          </p:cNvSpPr>
          <p:nvPr>
            <p:ph type="ftr" sz="quarter" idx="10"/>
          </p:nvPr>
        </p:nvSpPr>
        <p:spPr/>
        <p:txBody>
          <a:bodyPr/>
          <a:lstStyle/>
          <a:p>
            <a:r>
              <a:rPr lang="en-US" altLang="en-US"/>
              <a:t>Copyright © 2015, 2011, 2007, 2001, 1997, 1993 by Saunders, an imprint of Elsevier Inc.</a:t>
            </a:r>
            <a:endParaRPr lang="en-US" dirty="0"/>
          </a:p>
        </p:txBody>
      </p:sp>
      <p:sp>
        <p:nvSpPr>
          <p:cNvPr id="7" name="Slide Number Placeholder 6"/>
          <p:cNvSpPr>
            <a:spLocks noGrp="1"/>
          </p:cNvSpPr>
          <p:nvPr>
            <p:ph type="sldNum" sz="quarter" idx="11"/>
          </p:nvPr>
        </p:nvSpPr>
        <p:spPr/>
        <p:txBody>
          <a:bodyPr/>
          <a:lstStyle/>
          <a:p>
            <a:fld id="{72AA0E0B-AE0B-4761-B80B-CC23D48B738B}" type="slidenum">
              <a:rPr lang="en-US" smtClean="0"/>
              <a:pPr/>
              <a:t>9</a:t>
            </a:fld>
            <a:endParaRPr lang="en-US" dirty="0"/>
          </a:p>
        </p:txBody>
      </p:sp>
    </p:spTree>
  </p:cSld>
  <p:clrMapOvr>
    <a:masterClrMapping/>
  </p:clrMapOvr>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3447</TotalTime>
  <Words>3429</Words>
  <Application>Microsoft Office PowerPoint</Application>
  <PresentationFormat>Letter Paper (8.5x11 in)</PresentationFormat>
  <Paragraphs>342</Paragraphs>
  <Slides>36</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4" baseType="lpstr">
      <vt:lpstr>Arial</vt:lpstr>
      <vt:lpstr>Times New Roman</vt:lpstr>
      <vt:lpstr>Wingdings</vt:lpstr>
      <vt:lpstr>Wingdings 2</vt:lpstr>
      <vt:lpstr>Wingdings 3</vt:lpstr>
      <vt:lpstr>2_Office Theme</vt:lpstr>
      <vt:lpstr>Clip</vt:lpstr>
      <vt:lpstr>Image</vt:lpstr>
      <vt:lpstr>Chapter 1</vt:lpstr>
      <vt:lpstr>Community/Public Health Nursing …</vt:lpstr>
      <vt:lpstr>The mission of public health is …</vt:lpstr>
      <vt:lpstr>How Do We Define Health?</vt:lpstr>
      <vt:lpstr>Community …</vt:lpstr>
      <vt:lpstr>PowerPoint Presentation</vt:lpstr>
      <vt:lpstr>Healthy People 2020 Leading Health Indicators </vt:lpstr>
      <vt:lpstr>Public and Community Health</vt:lpstr>
      <vt:lpstr>Core Public Health Functions </vt:lpstr>
      <vt:lpstr>10 Essential Services</vt:lpstr>
      <vt:lpstr>10 Essential Services (Cont.)</vt:lpstr>
      <vt:lpstr>10 Essential Services (Cont.)</vt:lpstr>
      <vt:lpstr>The Three Levels of Prevention</vt:lpstr>
      <vt:lpstr>The Three Levels of Prevention (Cont.)</vt:lpstr>
      <vt:lpstr>Level of Prevention—Individual</vt:lpstr>
      <vt:lpstr>Level of Prevention—Family</vt:lpstr>
      <vt:lpstr>Level of Prevention—Group</vt:lpstr>
      <vt:lpstr>Level of Prevention—Community</vt:lpstr>
      <vt:lpstr>Healthy People 2020</vt:lpstr>
      <vt:lpstr>Healthy People 2020 (Cont.)</vt:lpstr>
      <vt:lpstr>Healthy People 2020 Topic Areas </vt:lpstr>
      <vt:lpstr>Healthy People 2020 Topic  Areas (Cont.)</vt:lpstr>
      <vt:lpstr>Healthy People 2020 Topic Areas (Cont.)</vt:lpstr>
      <vt:lpstr>Public Health Nursing</vt:lpstr>
      <vt:lpstr>Community Health Nursing</vt:lpstr>
      <vt:lpstr>Community-Based Nursing</vt:lpstr>
      <vt:lpstr>Community and Public Health Nursing Practice</vt:lpstr>
      <vt:lpstr>Population-Focused Nursing</vt:lpstr>
      <vt:lpstr>PHN Intervention Wheel</vt:lpstr>
      <vt:lpstr>Public Health Interventions  (purple section)</vt:lpstr>
      <vt:lpstr>Public Health Interventions  (purple section) (Cont.)</vt:lpstr>
      <vt:lpstr>Public Health Interventions  (green section)</vt:lpstr>
      <vt:lpstr>Public Health Interventions  (blue section)</vt:lpstr>
      <vt:lpstr>Public Health Interventions  (red section)</vt:lpstr>
      <vt:lpstr>Public Health Interventions  (yellow section)</vt:lpstr>
      <vt:lpstr>Providing population-based care… a shift in thinking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Cholinesterase Inhibitors</dc:title>
  <dc:creator>Janet Czermak</dc:creator>
  <cp:lastModifiedBy>Dilsy Ricardo</cp:lastModifiedBy>
  <cp:revision>408</cp:revision>
  <cp:lastPrinted>2000-11-30T21:12:40Z</cp:lastPrinted>
  <dcterms:created xsi:type="dcterms:W3CDTF">2000-10-10T03:44:32Z</dcterms:created>
  <dcterms:modified xsi:type="dcterms:W3CDTF">2019-09-03T14:32:33Z</dcterms:modified>
</cp:coreProperties>
</file>