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490" autoAdjust="0"/>
  </p:normalViewPr>
  <p:slideViewPr>
    <p:cSldViewPr>
      <p:cViewPr varScale="1">
        <p:scale>
          <a:sx n="79" d="100"/>
          <a:sy n="79" d="100"/>
        </p:scale>
        <p:origin x="92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B94DEB-8D3A-4EB8-9AF9-932E81830495}" type="datetimeFigureOut">
              <a:rPr lang="en-US" smtClean="0"/>
              <a:t>10/28/2019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6EAB84-D996-41E3-83C1-FAEC81BC0978}" type="slidenum">
              <a:rPr lang="en-US" smtClean="0"/>
              <a:t>‹#›</a:t>
            </a:fld>
            <a:endParaRPr lang="en-US"/>
          </a:p>
        </p:txBody>
      </p:sp>
    </p:spTree>
    <p:extLst>
      <p:ext uri="{BB962C8B-B14F-4D97-AF65-F5344CB8AC3E}">
        <p14:creationId xmlns:p14="http://schemas.microsoft.com/office/powerpoint/2010/main" val="32774124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essential requirement is that transition must start before a student turns 16. Once the child is 16 years, IEP progress must be held by the IEP to examine future administration. The important takeaway in the case of Alex is that he is 17 years old. The transition must also be individualized. This is important in tailoring the transition to the needs of the student (</a:t>
            </a:r>
            <a:r>
              <a:rPr lang="en-US" dirty="0" smtClean="0"/>
              <a:t>Siegel, 2017)</a:t>
            </a:r>
            <a:r>
              <a:rPr lang="en-US" sz="1200" kern="1200" dirty="0" smtClean="0">
                <a:solidFill>
                  <a:schemeClr val="tx1"/>
                </a:solidFill>
                <a:latin typeface="+mn-lt"/>
                <a:ea typeface="+mn-ea"/>
                <a:cs typeface="+mn-cs"/>
              </a:rPr>
              <a:t>. It must also be based on the student’s interests, preferences, and strengths. The strength of Alex is that he is detail-oriented and more focused on achieving the goals. His weakness is that he has a deficit in reading comprehension and oral expression.</a:t>
            </a:r>
          </a:p>
          <a:p>
            <a:endParaRPr lang="en-US" dirty="0"/>
          </a:p>
        </p:txBody>
      </p:sp>
      <p:sp>
        <p:nvSpPr>
          <p:cNvPr id="4" name="Slide Number Placeholder 3"/>
          <p:cNvSpPr>
            <a:spLocks noGrp="1"/>
          </p:cNvSpPr>
          <p:nvPr>
            <p:ph type="sldNum" sz="quarter" idx="10"/>
          </p:nvPr>
        </p:nvSpPr>
        <p:spPr/>
        <p:txBody>
          <a:bodyPr/>
          <a:lstStyle/>
          <a:p>
            <a:fld id="{706EAB84-D996-41E3-83C1-FAEC81BC0978}" type="slidenum">
              <a:rPr lang="en-US" smtClean="0"/>
              <a:t>2</a:t>
            </a:fld>
            <a:endParaRPr lang="en-US"/>
          </a:p>
        </p:txBody>
      </p:sp>
    </p:spTree>
    <p:extLst>
      <p:ext uri="{BB962C8B-B14F-4D97-AF65-F5344CB8AC3E}">
        <p14:creationId xmlns:p14="http://schemas.microsoft.com/office/powerpoint/2010/main" val="3057728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input of the family is important in redesigning the transition process. Process redesigning helps to ensure that the changing needs of a student are factored in. In order to get the family more in the transition process, the IEP team can schedule meetings at the time that are convenient for the parents (</a:t>
            </a:r>
            <a:r>
              <a:rPr lang="en-US" dirty="0" err="1" smtClean="0"/>
              <a:t>Lipkin</a:t>
            </a:r>
            <a:r>
              <a:rPr lang="en-US" baseline="0" dirty="0" smtClean="0"/>
              <a:t> </a:t>
            </a:r>
            <a:r>
              <a:rPr lang="en-US" dirty="0" smtClean="0"/>
              <a:t>&amp; Okamoto, 2015)</a:t>
            </a:r>
            <a:r>
              <a:rPr lang="en-US" sz="1200" kern="1200" dirty="0" smtClean="0">
                <a:solidFill>
                  <a:schemeClr val="tx1"/>
                </a:solidFill>
                <a:latin typeface="+mn-lt"/>
                <a:ea typeface="+mn-ea"/>
                <a:cs typeface="+mn-cs"/>
              </a:rPr>
              <a:t>. Scheduling meetings ensure that parents and the IEP team are working together harmoniously in achieving the student’s goals. Involving parents also ensure that the preferences of both the student and parents are considered during the transition process. It is important to understand that preferences do change with time. </a:t>
            </a:r>
          </a:p>
          <a:p>
            <a:endParaRPr lang="en-US" dirty="0"/>
          </a:p>
        </p:txBody>
      </p:sp>
      <p:sp>
        <p:nvSpPr>
          <p:cNvPr id="4" name="Slide Number Placeholder 3"/>
          <p:cNvSpPr>
            <a:spLocks noGrp="1"/>
          </p:cNvSpPr>
          <p:nvPr>
            <p:ph type="sldNum" sz="quarter" idx="10"/>
          </p:nvPr>
        </p:nvSpPr>
        <p:spPr/>
        <p:txBody>
          <a:bodyPr/>
          <a:lstStyle/>
          <a:p>
            <a:fld id="{706EAB84-D996-41E3-83C1-FAEC81BC0978}" type="slidenum">
              <a:rPr lang="en-US" smtClean="0"/>
              <a:t>11</a:t>
            </a:fld>
            <a:endParaRPr lang="en-US"/>
          </a:p>
        </p:txBody>
      </p:sp>
    </p:spTree>
    <p:extLst>
      <p:ext uri="{BB962C8B-B14F-4D97-AF65-F5344CB8AC3E}">
        <p14:creationId xmlns:p14="http://schemas.microsoft.com/office/powerpoint/2010/main" val="33627182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Interagency Collaboration facilitates the input of peer advisers, agencies in transition, church, and other relevant organizations. To enhance Interagency Collaboration, interagency agreements that articulate responsibilities, roles, and strategies are devised (</a:t>
            </a:r>
            <a:r>
              <a:rPr lang="en-US" dirty="0" smtClean="0"/>
              <a:t>Kohler</a:t>
            </a:r>
            <a:r>
              <a:rPr lang="en-US" baseline="0" dirty="0" smtClean="0"/>
              <a:t> et al., 2015)</a:t>
            </a:r>
            <a:r>
              <a:rPr lang="en-US" sz="1200" kern="1200" dirty="0" smtClean="0">
                <a:solidFill>
                  <a:schemeClr val="tx1"/>
                </a:solidFill>
                <a:latin typeface="+mn-lt"/>
                <a:ea typeface="+mn-ea"/>
                <a:cs typeface="+mn-cs"/>
              </a:rPr>
              <a:t>. The Interagency Collaboration is critical in the transition process because it broadens the intervention strategies. It ensures diverse and wide arrays of ideas that will help support the Alex. Interagency Collaboration also minimizes the exclusion of other relevant stakeholders. </a:t>
            </a:r>
          </a:p>
          <a:p>
            <a:endParaRPr lang="en-US" dirty="0"/>
          </a:p>
        </p:txBody>
      </p:sp>
      <p:sp>
        <p:nvSpPr>
          <p:cNvPr id="4" name="Slide Number Placeholder 3"/>
          <p:cNvSpPr>
            <a:spLocks noGrp="1"/>
          </p:cNvSpPr>
          <p:nvPr>
            <p:ph type="sldNum" sz="quarter" idx="10"/>
          </p:nvPr>
        </p:nvSpPr>
        <p:spPr/>
        <p:txBody>
          <a:bodyPr/>
          <a:lstStyle/>
          <a:p>
            <a:fld id="{706EAB84-D996-41E3-83C1-FAEC81BC0978}" type="slidenum">
              <a:rPr lang="en-US" smtClean="0"/>
              <a:t>12</a:t>
            </a:fld>
            <a:endParaRPr lang="en-US"/>
          </a:p>
        </p:txBody>
      </p:sp>
    </p:spTree>
    <p:extLst>
      <p:ext uri="{BB962C8B-B14F-4D97-AF65-F5344CB8AC3E}">
        <p14:creationId xmlns:p14="http://schemas.microsoft.com/office/powerpoint/2010/main" val="2825081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transition service must focus on assisting students with a disability in reaching those goals. The ultimate goal of Alex is to be a productive employee after graduating. It must also include opportunities to develop functional skills for work and community (</a:t>
            </a:r>
            <a:r>
              <a:rPr lang="en-US" dirty="0" smtClean="0"/>
              <a:t>Siegel, 2017)</a:t>
            </a:r>
            <a:r>
              <a:rPr lang="en-US" sz="1200" kern="1200" dirty="0" smtClean="0">
                <a:solidFill>
                  <a:schemeClr val="tx1"/>
                </a:solidFill>
                <a:latin typeface="+mn-lt"/>
                <a:ea typeface="+mn-ea"/>
                <a:cs typeface="+mn-cs"/>
              </a:rPr>
              <a:t>. In the case of Alex, the available opportunities include learning how to share information with the boss. Currently, Alex is facing difficulty in sharing information with the Boss. Therefore, an intervention is needed. It must also contain an announcement of the future needs of the child. The announcement is important in focusing on the future needs of the students.</a:t>
            </a:r>
          </a:p>
          <a:p>
            <a:endParaRPr lang="en-US" dirty="0"/>
          </a:p>
        </p:txBody>
      </p:sp>
      <p:sp>
        <p:nvSpPr>
          <p:cNvPr id="4" name="Slide Number Placeholder 3"/>
          <p:cNvSpPr>
            <a:spLocks noGrp="1"/>
          </p:cNvSpPr>
          <p:nvPr>
            <p:ph type="sldNum" sz="quarter" idx="10"/>
          </p:nvPr>
        </p:nvSpPr>
        <p:spPr/>
        <p:txBody>
          <a:bodyPr/>
          <a:lstStyle/>
          <a:p>
            <a:fld id="{706EAB84-D996-41E3-83C1-FAEC81BC0978}" type="slidenum">
              <a:rPr lang="en-US" smtClean="0"/>
              <a:t>3</a:t>
            </a:fld>
            <a:endParaRPr lang="en-US"/>
          </a:p>
        </p:txBody>
      </p:sp>
    </p:spTree>
    <p:extLst>
      <p:ext uri="{BB962C8B-B14F-4D97-AF65-F5344CB8AC3E}">
        <p14:creationId xmlns:p14="http://schemas.microsoft.com/office/powerpoint/2010/main" val="1734389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transition planning must seek the input of a parent or a guardian. In the case of Alex, his mother must be around during the planning process in order to offer valuable input to the IEP team. The presence of a parent also offers a future direction of the transition process (</a:t>
            </a:r>
            <a:r>
              <a:rPr lang="en-US" dirty="0" smtClean="0"/>
              <a:t>Siegel, 2017)</a:t>
            </a:r>
            <a:r>
              <a:rPr lang="en-US" sz="1200" kern="1200" dirty="0" smtClean="0">
                <a:solidFill>
                  <a:schemeClr val="tx1"/>
                </a:solidFill>
                <a:latin typeface="+mn-lt"/>
                <a:ea typeface="+mn-ea"/>
                <a:cs typeface="+mn-cs"/>
              </a:rPr>
              <a:t>. The fact that Alex has less than 18 years supports the input of the mother when signing the document. It must also incorporate professional instruction and additional training. This professional instruction ensures that the transition is conducted in a rightful way. The transition</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must also contain narration of how progress toward objectives and goals will be measured. This offers a clear idea to the parent on how his or her child’s advancement will be evaluated. </a:t>
            </a:r>
          </a:p>
          <a:p>
            <a:endParaRPr lang="en-US" dirty="0"/>
          </a:p>
        </p:txBody>
      </p:sp>
      <p:sp>
        <p:nvSpPr>
          <p:cNvPr id="4" name="Slide Number Placeholder 3"/>
          <p:cNvSpPr>
            <a:spLocks noGrp="1"/>
          </p:cNvSpPr>
          <p:nvPr>
            <p:ph type="sldNum" sz="quarter" idx="10"/>
          </p:nvPr>
        </p:nvSpPr>
        <p:spPr/>
        <p:txBody>
          <a:bodyPr/>
          <a:lstStyle/>
          <a:p>
            <a:fld id="{706EAB84-D996-41E3-83C1-FAEC81BC0978}" type="slidenum">
              <a:rPr lang="en-US" smtClean="0"/>
              <a:t>4</a:t>
            </a:fld>
            <a:endParaRPr lang="en-US"/>
          </a:p>
        </p:txBody>
      </p:sp>
    </p:spTree>
    <p:extLst>
      <p:ext uri="{BB962C8B-B14F-4D97-AF65-F5344CB8AC3E}">
        <p14:creationId xmlns:p14="http://schemas.microsoft.com/office/powerpoint/2010/main" val="1507337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Student-Focused Planning uses student self-determination, assessment information, and student post-secondary to develop IEPs. In the case of Alex, the IEP team should use Alex’s desires to develop appropriate communication skills to guide him. In student-focused planning, involving a student in IEP meetings, using the self-directed IEP, and using the self-advocacy strategy are important (</a:t>
            </a:r>
            <a:r>
              <a:rPr lang="en-US" dirty="0" smtClean="0"/>
              <a:t>Harris</a:t>
            </a:r>
            <a:r>
              <a:rPr lang="en-US" baseline="0" dirty="0" smtClean="0"/>
              <a:t> et al., 2015)</a:t>
            </a:r>
            <a:r>
              <a:rPr lang="en-US" sz="1200" kern="1200" dirty="0" smtClean="0">
                <a:solidFill>
                  <a:schemeClr val="tx1"/>
                </a:solidFill>
                <a:latin typeface="+mn-lt"/>
                <a:ea typeface="+mn-ea"/>
                <a:cs typeface="+mn-cs"/>
              </a:rPr>
              <a:t>. This helps in ensuring that the needs and preferences of a student are considered in planning. Structured intervention models are important in developing student-focused planning.</a:t>
            </a:r>
          </a:p>
          <a:p>
            <a:endParaRPr lang="en-US" dirty="0"/>
          </a:p>
        </p:txBody>
      </p:sp>
      <p:sp>
        <p:nvSpPr>
          <p:cNvPr id="4" name="Slide Number Placeholder 3"/>
          <p:cNvSpPr>
            <a:spLocks noGrp="1"/>
          </p:cNvSpPr>
          <p:nvPr>
            <p:ph type="sldNum" sz="quarter" idx="10"/>
          </p:nvPr>
        </p:nvSpPr>
        <p:spPr/>
        <p:txBody>
          <a:bodyPr/>
          <a:lstStyle/>
          <a:p>
            <a:fld id="{706EAB84-D996-41E3-83C1-FAEC81BC0978}" type="slidenum">
              <a:rPr lang="en-US" smtClean="0"/>
              <a:t>5</a:t>
            </a:fld>
            <a:endParaRPr lang="en-US"/>
          </a:p>
        </p:txBody>
      </p:sp>
    </p:spTree>
    <p:extLst>
      <p:ext uri="{BB962C8B-B14F-4D97-AF65-F5344CB8AC3E}">
        <p14:creationId xmlns:p14="http://schemas.microsoft.com/office/powerpoint/2010/main" val="1361723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Student-Focused Planning primarily focuses on identifying the goals and interests of a student. The transition process of Alex should focus on improving his communication skills. This will help him to effectively share information with others in the workplace. The input of families, educators, and the student is required in student-focused planning. This is essential because it ensures all the components of the transition process are properly integrated (</a:t>
            </a:r>
            <a:r>
              <a:rPr lang="en-US" dirty="0" smtClean="0"/>
              <a:t>Harris</a:t>
            </a:r>
            <a:r>
              <a:rPr lang="en-US" baseline="0" dirty="0" smtClean="0"/>
              <a:t> et al., 2015)</a:t>
            </a:r>
            <a:r>
              <a:rPr lang="en-US" sz="1200" kern="1200" dirty="0" smtClean="0">
                <a:solidFill>
                  <a:schemeClr val="tx1"/>
                </a:solidFill>
                <a:latin typeface="+mn-lt"/>
                <a:ea typeface="+mn-ea"/>
                <a:cs typeface="+mn-cs"/>
              </a:rPr>
              <a:t>. It must also focus on short and long objectives of the student. </a:t>
            </a:r>
          </a:p>
          <a:p>
            <a:endParaRPr lang="en-US" dirty="0"/>
          </a:p>
        </p:txBody>
      </p:sp>
      <p:sp>
        <p:nvSpPr>
          <p:cNvPr id="4" name="Slide Number Placeholder 3"/>
          <p:cNvSpPr>
            <a:spLocks noGrp="1"/>
          </p:cNvSpPr>
          <p:nvPr>
            <p:ph type="sldNum" sz="quarter" idx="10"/>
          </p:nvPr>
        </p:nvSpPr>
        <p:spPr/>
        <p:txBody>
          <a:bodyPr/>
          <a:lstStyle/>
          <a:p>
            <a:fld id="{706EAB84-D996-41E3-83C1-FAEC81BC0978}" type="slidenum">
              <a:rPr lang="en-US" smtClean="0"/>
              <a:t>6</a:t>
            </a:fld>
            <a:endParaRPr lang="en-US"/>
          </a:p>
        </p:txBody>
      </p:sp>
    </p:spTree>
    <p:extLst>
      <p:ext uri="{BB962C8B-B14F-4D97-AF65-F5344CB8AC3E}">
        <p14:creationId xmlns:p14="http://schemas.microsoft.com/office/powerpoint/2010/main" val="12514671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Student Development emphasizes employment, life, and occupational skill development through work-based learning and school-based experiences. In the case of Alex, student development can be evaluated by looking at his level of interaction with others. IEP team ensures that a student acquires skills for independent living. This is by improving his or her communication (</a:t>
            </a:r>
            <a:r>
              <a:rPr lang="en-US" dirty="0" smtClean="0"/>
              <a:t>Kohler</a:t>
            </a:r>
            <a:r>
              <a:rPr lang="en-US" baseline="0" dirty="0" smtClean="0"/>
              <a:t> et al., 2015)</a:t>
            </a:r>
            <a:r>
              <a:rPr lang="en-US" sz="1200" kern="1200" dirty="0" smtClean="0">
                <a:solidFill>
                  <a:schemeClr val="tx1"/>
                </a:solidFill>
                <a:latin typeface="+mn-lt"/>
                <a:ea typeface="+mn-ea"/>
                <a:cs typeface="+mn-cs"/>
              </a:rPr>
              <a:t>. IEP team should use direct instruction to help them grow in self-knowledge, physical health, and social interactions. In addition, student development is anchored on boosting student’s level of professional and educational development. </a:t>
            </a:r>
          </a:p>
          <a:p>
            <a:endParaRPr lang="en-US" dirty="0"/>
          </a:p>
        </p:txBody>
      </p:sp>
      <p:sp>
        <p:nvSpPr>
          <p:cNvPr id="4" name="Slide Number Placeholder 3"/>
          <p:cNvSpPr>
            <a:spLocks noGrp="1"/>
          </p:cNvSpPr>
          <p:nvPr>
            <p:ph type="sldNum" sz="quarter" idx="10"/>
          </p:nvPr>
        </p:nvSpPr>
        <p:spPr/>
        <p:txBody>
          <a:bodyPr/>
          <a:lstStyle/>
          <a:p>
            <a:fld id="{706EAB84-D996-41E3-83C1-FAEC81BC0978}" type="slidenum">
              <a:rPr lang="en-US" smtClean="0"/>
              <a:t>7</a:t>
            </a:fld>
            <a:endParaRPr lang="en-US"/>
          </a:p>
        </p:txBody>
      </p:sp>
    </p:spTree>
    <p:extLst>
      <p:ext uri="{BB962C8B-B14F-4D97-AF65-F5344CB8AC3E}">
        <p14:creationId xmlns:p14="http://schemas.microsoft.com/office/powerpoint/2010/main" val="1624277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Student development helps IEP team and educators to identify skills, behaviors, and knowledge a student needs to be successful. This can be identified using Response Prompting, Mnemonics, self-management instruction, and community-based instruction.  Self-management enable a student to access, monitor, or record their academic behaviors or success (</a:t>
            </a:r>
            <a:r>
              <a:rPr lang="en-US" dirty="0" err="1" smtClean="0"/>
              <a:t>Zirkel</a:t>
            </a:r>
            <a:r>
              <a:rPr lang="en-US" dirty="0" smtClean="0"/>
              <a:t>, 2015)</a:t>
            </a:r>
            <a:r>
              <a:rPr lang="en-US" sz="1200" kern="1200" dirty="0" smtClean="0">
                <a:solidFill>
                  <a:schemeClr val="tx1"/>
                </a:solidFill>
                <a:latin typeface="+mn-lt"/>
                <a:ea typeface="+mn-ea"/>
                <a:cs typeface="+mn-cs"/>
              </a:rPr>
              <a:t>. Community-based instruction help student to learn skills in the workplace environment. Response prompting helps students to complete tasks using textual, visual, and auditory prompts. </a:t>
            </a:r>
          </a:p>
          <a:p>
            <a:endParaRPr lang="en-US" dirty="0"/>
          </a:p>
        </p:txBody>
      </p:sp>
      <p:sp>
        <p:nvSpPr>
          <p:cNvPr id="4" name="Slide Number Placeholder 3"/>
          <p:cNvSpPr>
            <a:spLocks noGrp="1"/>
          </p:cNvSpPr>
          <p:nvPr>
            <p:ph type="sldNum" sz="quarter" idx="10"/>
          </p:nvPr>
        </p:nvSpPr>
        <p:spPr/>
        <p:txBody>
          <a:bodyPr/>
          <a:lstStyle/>
          <a:p>
            <a:fld id="{706EAB84-D996-41E3-83C1-FAEC81BC0978}" type="slidenum">
              <a:rPr lang="en-US" smtClean="0"/>
              <a:t>8</a:t>
            </a:fld>
            <a:endParaRPr lang="en-US"/>
          </a:p>
        </p:txBody>
      </p:sp>
    </p:spTree>
    <p:extLst>
      <p:ext uri="{BB962C8B-B14F-4D97-AF65-F5344CB8AC3E}">
        <p14:creationId xmlns:p14="http://schemas.microsoft.com/office/powerpoint/2010/main" val="915736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 family is critical in the transition process. The parents or family offer valuable input to the IEP team concerning the progress of a child. For example, Parents can offer detail such as a change in behaviors. The behavior attributes are used by the team to offer additional support to a child (</a:t>
            </a:r>
            <a:r>
              <a:rPr lang="en-US" dirty="0" err="1" smtClean="0"/>
              <a:t>Lipkin</a:t>
            </a:r>
            <a:r>
              <a:rPr lang="en-US" baseline="0" dirty="0" smtClean="0"/>
              <a:t> </a:t>
            </a:r>
            <a:r>
              <a:rPr lang="en-US" dirty="0" smtClean="0"/>
              <a:t>&amp; Okamoto, 2015)</a:t>
            </a:r>
            <a:r>
              <a:rPr lang="en-US" sz="1200" kern="1200" dirty="0" smtClean="0">
                <a:solidFill>
                  <a:schemeClr val="tx1"/>
                </a:solidFill>
                <a:latin typeface="+mn-lt"/>
                <a:ea typeface="+mn-ea"/>
                <a:cs typeface="+mn-cs"/>
              </a:rPr>
              <a:t>. In the case of Alex, his mother seems so supportive of his office supply job. The parents also play a role in improving the communication skills of a child. In the case of Alex, her mother should work on improving his communication skills.</a:t>
            </a:r>
          </a:p>
          <a:p>
            <a:endParaRPr lang="en-US" dirty="0"/>
          </a:p>
        </p:txBody>
      </p:sp>
      <p:sp>
        <p:nvSpPr>
          <p:cNvPr id="4" name="Slide Number Placeholder 3"/>
          <p:cNvSpPr>
            <a:spLocks noGrp="1"/>
          </p:cNvSpPr>
          <p:nvPr>
            <p:ph type="sldNum" sz="quarter" idx="10"/>
          </p:nvPr>
        </p:nvSpPr>
        <p:spPr/>
        <p:txBody>
          <a:bodyPr/>
          <a:lstStyle/>
          <a:p>
            <a:fld id="{706EAB84-D996-41E3-83C1-FAEC81BC0978}" type="slidenum">
              <a:rPr lang="en-US" smtClean="0"/>
              <a:t>9</a:t>
            </a:fld>
            <a:endParaRPr lang="en-US"/>
          </a:p>
        </p:txBody>
      </p:sp>
    </p:spTree>
    <p:extLst>
      <p:ext uri="{BB962C8B-B14F-4D97-AF65-F5344CB8AC3E}">
        <p14:creationId xmlns:p14="http://schemas.microsoft.com/office/powerpoint/2010/main" val="17333429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family also provides support to improve the child’s participation skills. For example, a family member can offer moral support by offering gifts to a child in order to boost his or her morale. The parents also play the role of providing healthcare needs and living arrangements for a child (</a:t>
            </a:r>
            <a:r>
              <a:rPr lang="en-US" dirty="0" smtClean="0"/>
              <a:t>Kohler</a:t>
            </a:r>
            <a:r>
              <a:rPr lang="en-US" baseline="0" dirty="0" smtClean="0"/>
              <a:t> et al., 2015)</a:t>
            </a:r>
            <a:r>
              <a:rPr lang="en-US" sz="1200" kern="1200" dirty="0" smtClean="0">
                <a:solidFill>
                  <a:schemeClr val="tx1"/>
                </a:solidFill>
                <a:latin typeface="+mn-lt"/>
                <a:ea typeface="+mn-ea"/>
                <a:cs typeface="+mn-cs"/>
              </a:rPr>
              <a:t>. This ensures that the transition process went on smoothly without any interruption. Family involvement also ensures the effective development of more comprehensive plans that encompasses the need of the child. Therefore, IEP should solicit the input of the family. </a:t>
            </a:r>
          </a:p>
          <a:p>
            <a:endParaRPr lang="en-US" dirty="0"/>
          </a:p>
        </p:txBody>
      </p:sp>
      <p:sp>
        <p:nvSpPr>
          <p:cNvPr id="4" name="Slide Number Placeholder 3"/>
          <p:cNvSpPr>
            <a:spLocks noGrp="1"/>
          </p:cNvSpPr>
          <p:nvPr>
            <p:ph type="sldNum" sz="quarter" idx="10"/>
          </p:nvPr>
        </p:nvSpPr>
        <p:spPr/>
        <p:txBody>
          <a:bodyPr/>
          <a:lstStyle/>
          <a:p>
            <a:fld id="{706EAB84-D996-41E3-83C1-FAEC81BC0978}" type="slidenum">
              <a:rPr lang="en-US" smtClean="0"/>
              <a:t>10</a:t>
            </a:fld>
            <a:endParaRPr lang="en-US"/>
          </a:p>
        </p:txBody>
      </p:sp>
    </p:spTree>
    <p:extLst>
      <p:ext uri="{BB962C8B-B14F-4D97-AF65-F5344CB8AC3E}">
        <p14:creationId xmlns:p14="http://schemas.microsoft.com/office/powerpoint/2010/main" val="3931737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4D5447C-E0C7-410D-8CA8-D3162B843BFC}" type="datetimeFigureOut">
              <a:rPr lang="en-US" smtClean="0"/>
              <a:t>10/28/2019</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0FCD7B3-D823-4E72-BE16-3F69EA2E37C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4D5447C-E0C7-410D-8CA8-D3162B843BFC}" type="datetimeFigureOut">
              <a:rPr lang="en-US" smtClean="0"/>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CD7B3-D823-4E72-BE16-3F69EA2E37C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44D5447C-E0C7-410D-8CA8-D3162B843BFC}" type="datetimeFigureOut">
              <a:rPr lang="en-US" smtClean="0"/>
              <a:t>10/28/2019</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70FCD7B3-D823-4E72-BE16-3F69EA2E37C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4D5447C-E0C7-410D-8CA8-D3162B843BFC}" type="datetimeFigureOut">
              <a:rPr lang="en-US" smtClean="0"/>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0FCD7B3-D823-4E72-BE16-3F69EA2E37C7}"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4D5447C-E0C7-410D-8CA8-D3162B843BFC}" type="datetimeFigureOut">
              <a:rPr lang="en-US" smtClean="0"/>
              <a:t>10/28/2019</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0FCD7B3-D823-4E72-BE16-3F69EA2E37C7}"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44D5447C-E0C7-410D-8CA8-D3162B843BFC}" type="datetimeFigureOut">
              <a:rPr lang="en-US" smtClean="0"/>
              <a:t>10/28/2019</a:t>
            </a:fld>
            <a:endParaRPr lang="en-US"/>
          </a:p>
        </p:txBody>
      </p:sp>
      <p:sp>
        <p:nvSpPr>
          <p:cNvPr id="10" name="Slide Number Placeholder 9"/>
          <p:cNvSpPr>
            <a:spLocks noGrp="1"/>
          </p:cNvSpPr>
          <p:nvPr>
            <p:ph type="sldNum" sz="quarter" idx="16"/>
          </p:nvPr>
        </p:nvSpPr>
        <p:spPr/>
        <p:txBody>
          <a:bodyPr rtlCol="0"/>
          <a:lstStyle/>
          <a:p>
            <a:fld id="{70FCD7B3-D823-4E72-BE16-3F69EA2E37C7}"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4D5447C-E0C7-410D-8CA8-D3162B843BFC}" type="datetimeFigureOut">
              <a:rPr lang="en-US" smtClean="0"/>
              <a:t>10/28/2019</a:t>
            </a:fld>
            <a:endParaRPr lang="en-US"/>
          </a:p>
        </p:txBody>
      </p:sp>
      <p:sp>
        <p:nvSpPr>
          <p:cNvPr id="12" name="Slide Number Placeholder 11"/>
          <p:cNvSpPr>
            <a:spLocks noGrp="1"/>
          </p:cNvSpPr>
          <p:nvPr>
            <p:ph type="sldNum" sz="quarter" idx="16"/>
          </p:nvPr>
        </p:nvSpPr>
        <p:spPr/>
        <p:txBody>
          <a:bodyPr rtlCol="0"/>
          <a:lstStyle/>
          <a:p>
            <a:fld id="{70FCD7B3-D823-4E72-BE16-3F69EA2E37C7}"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4D5447C-E0C7-410D-8CA8-D3162B843BFC}" type="datetimeFigureOut">
              <a:rPr lang="en-US" smtClean="0"/>
              <a:t>10/28/2019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0FCD7B3-D823-4E72-BE16-3F69EA2E37C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D5447C-E0C7-410D-8CA8-D3162B843BFC}" type="datetimeFigureOut">
              <a:rPr lang="en-US" smtClean="0"/>
              <a:t>10/28/2019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70FCD7B3-D823-4E72-BE16-3F69EA2E37C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4D5447C-E0C7-410D-8CA8-D3162B843BFC}" type="datetimeFigureOut">
              <a:rPr lang="en-US" smtClean="0"/>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0FCD7B3-D823-4E72-BE16-3F69EA2E37C7}"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44D5447C-E0C7-410D-8CA8-D3162B843BFC}" type="datetimeFigureOut">
              <a:rPr lang="en-US" smtClean="0"/>
              <a:t>10/28/2019</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70FCD7B3-D823-4E72-BE16-3F69EA2E37C7}"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4D5447C-E0C7-410D-8CA8-D3162B843BFC}" type="datetimeFigureOut">
              <a:rPr lang="en-US" smtClean="0"/>
              <a:t>10/28/2019</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0FCD7B3-D823-4E72-BE16-3F69EA2E37C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1143000"/>
            <a:ext cx="6477000" cy="1828800"/>
          </a:xfrm>
        </p:spPr>
        <p:txBody>
          <a:bodyPr/>
          <a:lstStyle/>
          <a:p>
            <a:pPr algn="ctr"/>
            <a:r>
              <a:rPr lang="en-US" dirty="0" smtClean="0"/>
              <a:t>Required Transition Components</a:t>
            </a:r>
            <a:endParaRPr lang="en-US" dirty="0"/>
          </a:p>
        </p:txBody>
      </p:sp>
      <p:sp>
        <p:nvSpPr>
          <p:cNvPr id="3" name="Subtitle 2"/>
          <p:cNvSpPr>
            <a:spLocks noGrp="1"/>
          </p:cNvSpPr>
          <p:nvPr>
            <p:ph type="subTitle" idx="1"/>
          </p:nvPr>
        </p:nvSpPr>
        <p:spPr>
          <a:xfrm>
            <a:off x="1524000" y="3352800"/>
            <a:ext cx="6705600" cy="1752600"/>
          </a:xfrm>
        </p:spPr>
        <p:txBody>
          <a:bodyPr>
            <a:normAutofit/>
          </a:bodyPr>
          <a:lstStyle/>
          <a:p>
            <a:pPr algn="ctr"/>
            <a:r>
              <a:rPr lang="en-US" sz="3200" dirty="0" smtClean="0">
                <a:solidFill>
                  <a:srgbClr val="00B050"/>
                </a:solidFill>
              </a:rPr>
              <a:t>Jana </a:t>
            </a:r>
            <a:r>
              <a:rPr lang="en-US" sz="3200" dirty="0">
                <a:solidFill>
                  <a:srgbClr val="00B050"/>
                </a:solidFill>
              </a:rPr>
              <a:t>Smith</a:t>
            </a:r>
          </a:p>
          <a:p>
            <a:pPr algn="ctr"/>
            <a:r>
              <a:rPr lang="en-US" sz="3200" dirty="0">
                <a:solidFill>
                  <a:srgbClr val="00B050"/>
                </a:solidFill>
              </a:rPr>
              <a:t>Institutional Affiliation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t>Family Involvement and Collaboration </a:t>
            </a:r>
            <a:r>
              <a:rPr lang="en-US" dirty="0" smtClean="0"/>
              <a:t>Cont..”</a:t>
            </a: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sz="2400" dirty="0" smtClean="0"/>
              <a:t>The family also provides support to improve the child’s participation skills.</a:t>
            </a:r>
          </a:p>
          <a:p>
            <a:pPr>
              <a:buFont typeface="Wingdings" pitchFamily="2" charset="2"/>
              <a:buChar char="Ø"/>
            </a:pPr>
            <a:r>
              <a:rPr lang="en-US" sz="2400" dirty="0" smtClean="0"/>
              <a:t>The parents also play the role of providing healthcare needs and living arrangements for a child.</a:t>
            </a:r>
          </a:p>
          <a:p>
            <a:pPr>
              <a:buFont typeface="Wingdings" pitchFamily="2" charset="2"/>
              <a:buChar char="Ø"/>
            </a:pPr>
            <a:r>
              <a:rPr lang="en-US" sz="2400" dirty="0" smtClean="0"/>
              <a:t>Family involvement also ensures the effective development of more comprehensive plans that encompasses the need of the child.</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t>Family </a:t>
            </a:r>
            <a:r>
              <a:rPr lang="en-US" dirty="0" smtClean="0"/>
              <a:t>Involvement and Collaboration Cont..”</a:t>
            </a: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sz="2400" dirty="0" smtClean="0"/>
              <a:t>The input of the family is important in redesigning the transition process.</a:t>
            </a:r>
          </a:p>
          <a:p>
            <a:pPr>
              <a:buFont typeface="Wingdings" pitchFamily="2" charset="2"/>
              <a:buChar char="Ø"/>
            </a:pPr>
            <a:r>
              <a:rPr lang="en-US" sz="2400" dirty="0" smtClean="0"/>
              <a:t>In order to get the family more in the transition process, the IEP team can schedule meetings at the time that are convenient for the parents.</a:t>
            </a:r>
          </a:p>
          <a:p>
            <a:pPr>
              <a:buFont typeface="Wingdings" pitchFamily="2" charset="2"/>
              <a:buChar char="Ø"/>
            </a:pPr>
            <a:r>
              <a:rPr lang="en-US" sz="2400" dirty="0" smtClean="0"/>
              <a:t>Involving parents also ensure that the preferences of both the student and parents are considered during the transition process.</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dirty="0"/>
              <a:t>Interagency Collaboration </a:t>
            </a:r>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sz="2400" dirty="0" smtClean="0"/>
              <a:t>Interagency Collaboration facilitates the input of peer advisers, agencies in transition, church, and other relevant organizations.</a:t>
            </a:r>
          </a:p>
          <a:p>
            <a:pPr>
              <a:buFont typeface="Wingdings" pitchFamily="2" charset="2"/>
              <a:buChar char="Ø"/>
            </a:pPr>
            <a:r>
              <a:rPr lang="en-US" sz="2400" dirty="0" smtClean="0"/>
              <a:t> To enhance Interagency Collaboration, interagency agreements that articulate responsibilities, roles, and strategies are devised.</a:t>
            </a:r>
          </a:p>
          <a:p>
            <a:pPr>
              <a:buFont typeface="Wingdings" pitchFamily="2" charset="2"/>
              <a:buChar char="Ø"/>
            </a:pPr>
            <a:r>
              <a:rPr lang="en-US" sz="2400" dirty="0" smtClean="0"/>
              <a:t>The Interagency Collaboration is critical in the transition process because it broadens the intervention strategies.</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p:txBody>
          <a:bodyPr>
            <a:noAutofit/>
          </a:bodyPr>
          <a:lstStyle/>
          <a:p>
            <a:pPr>
              <a:buFont typeface="Wingdings" pitchFamily="2" charset="2"/>
              <a:buChar char="Ø"/>
            </a:pPr>
            <a:r>
              <a:rPr lang="en-US" sz="1800" dirty="0" smtClean="0"/>
              <a:t>Harris, B., Sullivan, A. L., </a:t>
            </a:r>
            <a:r>
              <a:rPr lang="en-US" sz="1800" dirty="0" err="1" smtClean="0"/>
              <a:t>Oades-Sese</a:t>
            </a:r>
            <a:r>
              <a:rPr lang="en-US" sz="1800" dirty="0" smtClean="0"/>
              <a:t>, G. V., &amp; </a:t>
            </a:r>
            <a:r>
              <a:rPr lang="en-US" sz="1800" dirty="0" err="1" smtClean="0"/>
              <a:t>Sotelo-Dynega</a:t>
            </a:r>
            <a:r>
              <a:rPr lang="en-US" sz="1800" dirty="0" smtClean="0"/>
              <a:t>, M. (2015). Culturally and linguistically responsive practices in </a:t>
            </a:r>
            <a:r>
              <a:rPr lang="en-US" sz="1800" dirty="0" err="1" smtClean="0"/>
              <a:t>psychoeducational</a:t>
            </a:r>
            <a:r>
              <a:rPr lang="en-US" sz="1800" dirty="0" smtClean="0"/>
              <a:t> reports for English language learners. </a:t>
            </a:r>
            <a:r>
              <a:rPr lang="en-US" sz="1800" i="1" dirty="0" smtClean="0"/>
              <a:t>Journal of Applied School Psychology</a:t>
            </a:r>
            <a:r>
              <a:rPr lang="en-US" sz="1800" dirty="0" smtClean="0"/>
              <a:t>, </a:t>
            </a:r>
            <a:r>
              <a:rPr lang="en-US" sz="1800" i="1" dirty="0" smtClean="0"/>
              <a:t>31</a:t>
            </a:r>
            <a:r>
              <a:rPr lang="en-US" sz="1800" dirty="0" smtClean="0"/>
              <a:t>(2), 141-166.</a:t>
            </a:r>
          </a:p>
          <a:p>
            <a:pPr>
              <a:buFont typeface="Wingdings" pitchFamily="2" charset="2"/>
              <a:buChar char="Ø"/>
            </a:pPr>
            <a:r>
              <a:rPr lang="en-US" sz="1800" dirty="0" smtClean="0"/>
              <a:t>Kohler</a:t>
            </a:r>
            <a:r>
              <a:rPr lang="en-US" sz="1800" dirty="0"/>
              <a:t>, P. D., </a:t>
            </a:r>
            <a:r>
              <a:rPr lang="en-US" sz="1800" dirty="0" err="1"/>
              <a:t>Gothberg</a:t>
            </a:r>
            <a:r>
              <a:rPr lang="en-US" sz="1800" dirty="0"/>
              <a:t>, J. E., Fowler, C., and Coyle, J. (2016). Taxonomy for transition programming 2.0: A model for planning, organizing, and evaluating transition education, services, and programs. Western Michigan University. Retrieved from https://transitionta.org/sites/ </a:t>
            </a:r>
            <a:r>
              <a:rPr lang="en-US" sz="1800" dirty="0" smtClean="0"/>
              <a:t>default/files/Tax_Trans_Prog_0.pdf</a:t>
            </a:r>
            <a:endParaRPr lang="en-US" sz="1800" dirty="0"/>
          </a:p>
          <a:p>
            <a:pPr>
              <a:buFont typeface="Wingdings" pitchFamily="2" charset="2"/>
              <a:buChar char="Ø"/>
            </a:pPr>
            <a:r>
              <a:rPr lang="en-US" sz="1800" dirty="0" err="1" smtClean="0"/>
              <a:t>Lipkin</a:t>
            </a:r>
            <a:r>
              <a:rPr lang="en-US" sz="1800" dirty="0" smtClean="0"/>
              <a:t>, P. H., &amp; Okamoto, J. (2015). The Individuals with Disabilities Education Act (IDEA) for children with special educational needs. </a:t>
            </a:r>
            <a:r>
              <a:rPr lang="en-US" sz="1800" i="1" dirty="0" smtClean="0"/>
              <a:t>Pediatrics</a:t>
            </a:r>
            <a:r>
              <a:rPr lang="en-US" sz="1800" dirty="0" smtClean="0"/>
              <a:t>, </a:t>
            </a:r>
            <a:r>
              <a:rPr lang="en-US" sz="1800" i="1" dirty="0" smtClean="0"/>
              <a:t>136</a:t>
            </a:r>
            <a:r>
              <a:rPr lang="en-US" sz="1800" dirty="0" smtClean="0"/>
              <a:t>(6), e1650-e1662.</a:t>
            </a:r>
          </a:p>
          <a:p>
            <a:pPr>
              <a:buFont typeface="Wingdings" pitchFamily="2" charset="2"/>
              <a:buChar char="Ø"/>
            </a:pPr>
            <a:r>
              <a:rPr lang="en-US" sz="1800" dirty="0" smtClean="0"/>
              <a:t>Siegel, L. M. (2017). </a:t>
            </a:r>
            <a:r>
              <a:rPr lang="en-US" sz="1800" i="1" dirty="0" smtClean="0"/>
              <a:t>The complete IEP guide: How to advocate for your special ed child</a:t>
            </a:r>
            <a:r>
              <a:rPr lang="en-US" sz="1800" dirty="0" smtClean="0"/>
              <a:t>. Nolo.</a:t>
            </a:r>
          </a:p>
          <a:p>
            <a:pPr>
              <a:buFont typeface="Wingdings" pitchFamily="2" charset="2"/>
              <a:buChar char="Ø"/>
            </a:pPr>
            <a:r>
              <a:rPr lang="en-US" sz="1800" dirty="0" err="1" smtClean="0"/>
              <a:t>Zirkel</a:t>
            </a:r>
            <a:r>
              <a:rPr lang="en-US" sz="1800" dirty="0" smtClean="0"/>
              <a:t>, P. A. (2015). Special education law: Illustrative basics and nuances of key IDEA components. </a:t>
            </a:r>
            <a:r>
              <a:rPr lang="en-US" sz="1800" i="1" dirty="0" smtClean="0"/>
              <a:t>Teacher Education and Special Education</a:t>
            </a:r>
            <a:r>
              <a:rPr lang="en-US" sz="1800" dirty="0" smtClean="0"/>
              <a:t>, </a:t>
            </a:r>
            <a:r>
              <a:rPr lang="en-US" sz="1800" i="1" dirty="0" smtClean="0"/>
              <a:t>38</a:t>
            </a:r>
            <a:r>
              <a:rPr lang="en-US" sz="1800" dirty="0" smtClean="0"/>
              <a:t>(4), 263-275.</a:t>
            </a:r>
          </a:p>
          <a:p>
            <a:pPr>
              <a:buFont typeface="Wingdings" pitchFamily="2" charset="2"/>
              <a:buChar char="Ø"/>
            </a:pPr>
            <a:endParaRPr lang="en-US" sz="1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dirty="0"/>
              <a:t>Legal requirements and components under </a:t>
            </a:r>
            <a:r>
              <a:rPr lang="en-US" sz="3600" dirty="0" smtClean="0"/>
              <a:t>IDEA</a:t>
            </a:r>
            <a:endParaRPr lang="en-US" sz="3600"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sz="2400" dirty="0"/>
              <a:t>The essential requirement is that transition must start before a student turns 16</a:t>
            </a:r>
            <a:r>
              <a:rPr lang="en-US" sz="2400" dirty="0" smtClean="0"/>
              <a:t>.</a:t>
            </a:r>
          </a:p>
          <a:p>
            <a:pPr>
              <a:buFont typeface="Wingdings" pitchFamily="2" charset="2"/>
              <a:buChar char="Ø"/>
            </a:pPr>
            <a:r>
              <a:rPr lang="en-US" sz="2400" dirty="0"/>
              <a:t>The important takeaway in the case of Alex is that he is 17 years old. </a:t>
            </a:r>
            <a:endParaRPr lang="en-US" sz="2400" dirty="0" smtClean="0"/>
          </a:p>
          <a:p>
            <a:pPr>
              <a:buFont typeface="Wingdings" pitchFamily="2" charset="2"/>
              <a:buChar char="Ø"/>
            </a:pPr>
            <a:r>
              <a:rPr lang="en-US" sz="2400" dirty="0" smtClean="0"/>
              <a:t>The </a:t>
            </a:r>
            <a:r>
              <a:rPr lang="en-US" sz="2400" dirty="0"/>
              <a:t>transition must also be individualized</a:t>
            </a:r>
            <a:r>
              <a:rPr lang="en-US" sz="2400" dirty="0" smtClean="0"/>
              <a:t>.</a:t>
            </a:r>
          </a:p>
          <a:p>
            <a:pPr>
              <a:buFont typeface="Wingdings" pitchFamily="2" charset="2"/>
              <a:buChar char="Ø"/>
            </a:pPr>
            <a:r>
              <a:rPr lang="en-US" sz="2400" dirty="0" smtClean="0"/>
              <a:t>It </a:t>
            </a:r>
            <a:r>
              <a:rPr lang="en-US" sz="2400" dirty="0"/>
              <a:t>must also be based on the student’s interests, preferences, and strengths.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dirty="0"/>
              <a:t>Legal requirements and components under </a:t>
            </a:r>
            <a:r>
              <a:rPr lang="en-US" sz="3600" dirty="0" smtClean="0"/>
              <a:t>IDEA Cont..”</a:t>
            </a:r>
            <a:endParaRPr lang="en-US" sz="3600"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sz="2400" dirty="0"/>
              <a:t>The transition service must focus on assisting students with a disability in reaching those goals</a:t>
            </a:r>
            <a:r>
              <a:rPr lang="en-US" sz="2400" dirty="0" smtClean="0"/>
              <a:t>.</a:t>
            </a:r>
          </a:p>
          <a:p>
            <a:pPr>
              <a:buFont typeface="Wingdings" pitchFamily="2" charset="2"/>
              <a:buChar char="Ø"/>
            </a:pPr>
            <a:r>
              <a:rPr lang="en-US" sz="2400" dirty="0"/>
              <a:t>It must also include opportunities to develop functional skills for work and </a:t>
            </a:r>
            <a:r>
              <a:rPr lang="en-US" sz="2400" dirty="0" smtClean="0"/>
              <a:t>community.</a:t>
            </a:r>
          </a:p>
          <a:p>
            <a:pPr>
              <a:buFont typeface="Wingdings" pitchFamily="2" charset="2"/>
              <a:buChar char="Ø"/>
            </a:pPr>
            <a:r>
              <a:rPr lang="en-US" sz="2400" dirty="0"/>
              <a:t>It must also contain an announcement of the future needs of the child.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dirty="0"/>
              <a:t>Legal requirements and components under </a:t>
            </a:r>
            <a:r>
              <a:rPr lang="en-US" sz="3600" dirty="0" smtClean="0"/>
              <a:t>IDEA Cont..”</a:t>
            </a:r>
            <a:endParaRPr lang="en-US" sz="3600"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sz="2400" dirty="0" smtClean="0"/>
              <a:t>The transition planning must seek the input of a parent or a guardian.</a:t>
            </a:r>
          </a:p>
          <a:p>
            <a:pPr>
              <a:buFont typeface="Wingdings" pitchFamily="2" charset="2"/>
              <a:buChar char="Ø"/>
            </a:pPr>
            <a:r>
              <a:rPr lang="en-US" sz="2400" dirty="0" smtClean="0"/>
              <a:t>The fact that Alex has less than 18 years legitimizes the input of the mother when signing the document.</a:t>
            </a:r>
          </a:p>
          <a:p>
            <a:pPr>
              <a:buFont typeface="Wingdings" pitchFamily="2" charset="2"/>
              <a:buChar char="Ø"/>
            </a:pPr>
            <a:r>
              <a:rPr lang="en-US" sz="2400" dirty="0" smtClean="0"/>
              <a:t> It must also incorporate professional instruction and additional training.</a:t>
            </a:r>
          </a:p>
          <a:p>
            <a:pPr>
              <a:buFont typeface="Wingdings" pitchFamily="2" charset="2"/>
              <a:buChar char="Ø"/>
            </a:pPr>
            <a:r>
              <a:rPr lang="en-US" sz="2400" dirty="0" smtClean="0"/>
              <a:t>The transition must also contain narration of how progress toward objectives and goals will be measured.</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dirty="0"/>
              <a:t>Student-Focused </a:t>
            </a:r>
            <a:r>
              <a:rPr lang="en-US" sz="3600" dirty="0" smtClean="0"/>
              <a:t>Planning </a:t>
            </a:r>
            <a:endParaRPr lang="en-US" sz="3600"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sz="2400" dirty="0" smtClean="0"/>
              <a:t>Student-Focused Planning uses student self-determination, assessment information, and student post-secondary to develop IEPs.</a:t>
            </a:r>
          </a:p>
          <a:p>
            <a:pPr>
              <a:buFont typeface="Wingdings" pitchFamily="2" charset="2"/>
              <a:buChar char="Ø"/>
            </a:pPr>
            <a:r>
              <a:rPr lang="en-US" sz="2400" dirty="0" smtClean="0"/>
              <a:t>The IEP team should use Alex’s desires to develop appropriate communication skills to guide him.</a:t>
            </a:r>
          </a:p>
          <a:p>
            <a:pPr>
              <a:buFont typeface="Wingdings" pitchFamily="2" charset="2"/>
              <a:buChar char="Ø"/>
            </a:pPr>
            <a:r>
              <a:rPr lang="en-US" sz="2400" dirty="0" smtClean="0"/>
              <a:t> In student-focused planning, involving a student in IEP meetings, using the self-directed IEP, and using the self-advocacy strategy are important.</a:t>
            </a:r>
          </a:p>
          <a:p>
            <a:pPr>
              <a:buFont typeface="Wingdings" pitchFamily="2" charset="2"/>
              <a:buChar char="Ø"/>
            </a:pPr>
            <a:r>
              <a:rPr lang="en-US" sz="2400" dirty="0" smtClean="0"/>
              <a:t>Structured intervention models are important in developing student-focused planning.</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dirty="0"/>
              <a:t>Student-Focused Planning </a:t>
            </a:r>
            <a:r>
              <a:rPr lang="en-US" sz="3600" dirty="0" smtClean="0"/>
              <a:t>Cont..”</a:t>
            </a:r>
            <a:endParaRPr lang="en-US" sz="3600"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sz="2400" dirty="0" smtClean="0"/>
              <a:t>Student-Focused Planning primarily focuses on identifying the goals and interests of a student. </a:t>
            </a:r>
          </a:p>
          <a:p>
            <a:pPr>
              <a:buFont typeface="Wingdings" pitchFamily="2" charset="2"/>
              <a:buChar char="Ø"/>
            </a:pPr>
            <a:r>
              <a:rPr lang="en-US" sz="2400" dirty="0" smtClean="0"/>
              <a:t>The transition process of Alex should focus on improving his communication skills.</a:t>
            </a:r>
          </a:p>
          <a:p>
            <a:pPr>
              <a:buFont typeface="Wingdings" pitchFamily="2" charset="2"/>
              <a:buChar char="Ø"/>
            </a:pPr>
            <a:r>
              <a:rPr lang="en-US" sz="2400" dirty="0" smtClean="0"/>
              <a:t>The input of families, educators, and the student is required in student-focused planning.</a:t>
            </a:r>
          </a:p>
          <a:p>
            <a:pPr>
              <a:buFont typeface="Wingdings" pitchFamily="2" charset="2"/>
              <a:buChar char="Ø"/>
            </a:pPr>
            <a:r>
              <a:rPr lang="en-US" sz="2400" dirty="0" smtClean="0"/>
              <a:t>It must also focus on short and long objectives of the student.</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t>Student </a:t>
            </a:r>
            <a:r>
              <a:rPr lang="en-US" sz="3600" dirty="0" smtClean="0"/>
              <a:t>Development</a:t>
            </a:r>
            <a:endParaRPr lang="en-US" sz="3600"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sz="2400" dirty="0" smtClean="0"/>
              <a:t>Student Development emphasizes employment, life, and occupational skill development through work-based learning and school-based experiences.</a:t>
            </a:r>
          </a:p>
          <a:p>
            <a:pPr>
              <a:buFont typeface="Wingdings" pitchFamily="2" charset="2"/>
              <a:buChar char="Ø"/>
            </a:pPr>
            <a:r>
              <a:rPr lang="en-US" sz="2400" dirty="0" smtClean="0"/>
              <a:t>In the case of Alex, student development can be evaluated by looking at his level of interaction with others.</a:t>
            </a:r>
          </a:p>
          <a:p>
            <a:pPr>
              <a:buFont typeface="Wingdings" pitchFamily="2" charset="2"/>
              <a:buChar char="Ø"/>
            </a:pPr>
            <a:r>
              <a:rPr lang="en-US" sz="2400" dirty="0" smtClean="0"/>
              <a:t>IEP team should use direct instruction to help them grow in self-knowledge, physical health, and social interactions.</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dirty="0"/>
              <a:t>Student </a:t>
            </a:r>
            <a:r>
              <a:rPr lang="en-US" sz="3600" dirty="0" smtClean="0"/>
              <a:t>Development Cont..”</a:t>
            </a:r>
            <a:endParaRPr lang="en-US" sz="3600"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sz="2400" dirty="0" smtClean="0"/>
              <a:t>Student development helps IEP team and educators to identify skills, behaviors, and knowledge a student needs to be successful.</a:t>
            </a:r>
          </a:p>
          <a:p>
            <a:pPr>
              <a:buFont typeface="Wingdings" pitchFamily="2" charset="2"/>
              <a:buChar char="Ø"/>
            </a:pPr>
            <a:r>
              <a:rPr lang="en-US" sz="2400" dirty="0" smtClean="0"/>
              <a:t>This can be identified using Response Prompting, Mnemonics, self-management instruction, and community-based instruction.  </a:t>
            </a:r>
          </a:p>
          <a:p>
            <a:pPr>
              <a:buFont typeface="Wingdings" pitchFamily="2" charset="2"/>
              <a:buChar char="Ø"/>
            </a:pPr>
            <a:r>
              <a:rPr lang="en-US" sz="2400" dirty="0" smtClean="0"/>
              <a:t>Self-management enable a student to access, monitor, or record their academic behaviors or success</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t>Family Involvement and </a:t>
            </a:r>
            <a:r>
              <a:rPr lang="en-US" dirty="0" smtClean="0"/>
              <a:t>Collaboration</a:t>
            </a: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sz="2400" dirty="0" smtClean="0"/>
              <a:t>A family is critical in the transition process. The parents or family offer valuable input to the IEP team concerning the progress of a child.</a:t>
            </a:r>
          </a:p>
          <a:p>
            <a:pPr>
              <a:buFont typeface="Wingdings" pitchFamily="2" charset="2"/>
              <a:buChar char="Ø"/>
            </a:pPr>
            <a:r>
              <a:rPr lang="en-US" sz="2400" dirty="0" smtClean="0"/>
              <a:t>Parents can offer detail such as a change in behaviors.</a:t>
            </a:r>
          </a:p>
          <a:p>
            <a:pPr>
              <a:buFont typeface="Wingdings" pitchFamily="2" charset="2"/>
              <a:buChar char="Ø"/>
            </a:pPr>
            <a:r>
              <a:rPr lang="en-US" sz="2400" dirty="0" smtClean="0"/>
              <a:t>The parents also play a role in improving the communication skills of a child.</a:t>
            </a:r>
            <a:endParaRPr lang="en-US" sz="24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32</TotalTime>
  <Words>2050</Words>
  <Application>Microsoft Office PowerPoint</Application>
  <PresentationFormat>On-screen Show (4:3)</PresentationFormat>
  <Paragraphs>79</Paragraphs>
  <Slides>13</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Calibri</vt:lpstr>
      <vt:lpstr>Tw Cen MT</vt:lpstr>
      <vt:lpstr>Wingdings</vt:lpstr>
      <vt:lpstr>Wingdings 2</vt:lpstr>
      <vt:lpstr>Median</vt:lpstr>
      <vt:lpstr>Required Transition Components</vt:lpstr>
      <vt:lpstr>Legal requirements and components under IDEA</vt:lpstr>
      <vt:lpstr>Legal requirements and components under IDEA Cont..”</vt:lpstr>
      <vt:lpstr>Legal requirements and components under IDEA Cont..”</vt:lpstr>
      <vt:lpstr>Student-Focused Planning </vt:lpstr>
      <vt:lpstr>Student-Focused Planning Cont..”</vt:lpstr>
      <vt:lpstr>Student Development</vt:lpstr>
      <vt:lpstr>Student Development Cont..”</vt:lpstr>
      <vt:lpstr>Family Involvement and Collaboration</vt:lpstr>
      <vt:lpstr>Family Involvement and Collaboration Cont..”</vt:lpstr>
      <vt:lpstr>Family Involvement and Collaboration Cont..”</vt:lpstr>
      <vt:lpstr>Interagency Collaboration </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Required Transition Components</dc:title>
  <dc:creator>usernico</dc:creator>
  <cp:lastModifiedBy>augky</cp:lastModifiedBy>
  <cp:revision>49</cp:revision>
  <dcterms:created xsi:type="dcterms:W3CDTF">2019-02-15T10:58:39Z</dcterms:created>
  <dcterms:modified xsi:type="dcterms:W3CDTF">2019-10-28T06:58:18Z</dcterms:modified>
</cp:coreProperties>
</file>