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90" r:id="rId2"/>
    <p:sldId id="291" r:id="rId3"/>
    <p:sldId id="292" r:id="rId4"/>
    <p:sldId id="293" r:id="rId5"/>
    <p:sldId id="307" r:id="rId6"/>
    <p:sldId id="294" r:id="rId7"/>
    <p:sldId id="305" r:id="rId8"/>
    <p:sldId id="308" r:id="rId9"/>
    <p:sldId id="295" r:id="rId10"/>
    <p:sldId id="296" r:id="rId11"/>
    <p:sldId id="297" r:id="rId12"/>
    <p:sldId id="310" r:id="rId13"/>
    <p:sldId id="298" r:id="rId14"/>
    <p:sldId id="299" r:id="rId15"/>
    <p:sldId id="302" r:id="rId16"/>
    <p:sldId id="303" r:id="rId17"/>
    <p:sldId id="304" r:id="rId18"/>
    <p:sldId id="300" r:id="rId19"/>
    <p:sldId id="301" r:id="rId20"/>
    <p:sldId id="30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78723" autoAdjust="0"/>
  </p:normalViewPr>
  <p:slideViewPr>
    <p:cSldViewPr>
      <p:cViewPr varScale="1">
        <p:scale>
          <a:sx n="71" d="100"/>
          <a:sy n="71" d="100"/>
        </p:scale>
        <p:origin x="1944"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B7432A-8CC7-42AD-9AAC-1EFA3622E621}" type="datetimeFigureOut">
              <a:rPr lang="en-US" smtClean="0"/>
              <a:pPr/>
              <a:t>7/5/2019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73B2C9-6694-42D8-94C8-8314DFC9D2AC}" type="slidenum">
              <a:rPr lang="en-US" smtClean="0"/>
              <a:pPr/>
              <a:t>‹#›</a:t>
            </a:fld>
            <a:endParaRPr lang="en-US" dirty="0"/>
          </a:p>
        </p:txBody>
      </p:sp>
    </p:spTree>
    <p:extLst>
      <p:ext uri="{BB962C8B-B14F-4D97-AF65-F5344CB8AC3E}">
        <p14:creationId xmlns:p14="http://schemas.microsoft.com/office/powerpoint/2010/main" val="3086174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r>
              <a:rPr lang="en-US" sz="1200" b="0" i="0" u="none" strike="noStrike" kern="1200" baseline="0" dirty="0">
                <a:solidFill>
                  <a:schemeClr val="tx1"/>
                </a:solidFill>
                <a:latin typeface="Arial" charset="0"/>
                <a:ea typeface="+mn-ea"/>
                <a:cs typeface="+mn-cs"/>
              </a:rPr>
              <a:t>The National Council of State Boards of Nursing (</a:t>
            </a:r>
            <a:r>
              <a:rPr lang="en-US" sz="1200" b="0" i="0" u="none" strike="noStrike" kern="1200" baseline="0" dirty="0" err="1">
                <a:solidFill>
                  <a:schemeClr val="tx1"/>
                </a:solidFill>
                <a:latin typeface="Arial" charset="0"/>
                <a:ea typeface="+mn-ea"/>
                <a:cs typeface="+mn-cs"/>
              </a:rPr>
              <a:t>NCSBN</a:t>
            </a:r>
            <a:r>
              <a:rPr lang="en-US" sz="1200" b="0" i="0" u="none" strike="noStrike" kern="1200" baseline="0" dirty="0">
                <a:solidFill>
                  <a:schemeClr val="tx1"/>
                </a:solidFill>
                <a:latin typeface="Arial" charset="0"/>
                <a:ea typeface="+mn-ea"/>
                <a:cs typeface="+mn-cs"/>
              </a:rPr>
              <a:t>) identified competencies that registered nurses (RNs) and licensed practical nurses (</a:t>
            </a:r>
            <a:r>
              <a:rPr lang="en-US" sz="1200" b="0" i="0" u="none" strike="noStrike" kern="1200" baseline="0" dirty="0" err="1">
                <a:solidFill>
                  <a:schemeClr val="tx1"/>
                </a:solidFill>
                <a:latin typeface="Arial" charset="0"/>
                <a:ea typeface="+mn-ea"/>
                <a:cs typeface="+mn-cs"/>
              </a:rPr>
              <a:t>LPNs</a:t>
            </a:r>
            <a:r>
              <a:rPr lang="en-US" sz="1200" b="0" i="0" u="none" strike="noStrike" kern="1200" baseline="0" dirty="0">
                <a:solidFill>
                  <a:schemeClr val="tx1"/>
                </a:solidFill>
                <a:latin typeface="Arial" charset="0"/>
                <a:ea typeface="+mn-ea"/>
                <a:cs typeface="+mn-cs"/>
              </a:rPr>
              <a:t>)/licensed vocational nurses (</a:t>
            </a:r>
            <a:r>
              <a:rPr lang="en-US" sz="1200" b="0" i="0" u="none" strike="noStrike" kern="1200" baseline="0" dirty="0" err="1">
                <a:solidFill>
                  <a:schemeClr val="tx1"/>
                </a:solidFill>
                <a:latin typeface="Arial" charset="0"/>
                <a:ea typeface="+mn-ea"/>
                <a:cs typeface="+mn-cs"/>
              </a:rPr>
              <a:t>LVNs</a:t>
            </a:r>
            <a:r>
              <a:rPr lang="en-US" sz="1200" b="0" i="0" u="none" strike="noStrike" kern="1200" baseline="0" dirty="0">
                <a:solidFill>
                  <a:schemeClr val="tx1"/>
                </a:solidFill>
                <a:latin typeface="Arial" charset="0"/>
                <a:ea typeface="+mn-ea"/>
                <a:cs typeface="+mn-cs"/>
              </a:rPr>
              <a:t>) need on entry to practice</a:t>
            </a:r>
          </a:p>
          <a:p>
            <a:pPr marL="171450" indent="-171450">
              <a:buFont typeface="Arial" panose="020B0604020202020204" pitchFamily="34" charset="0"/>
              <a:buChar char="•"/>
            </a:pPr>
            <a:r>
              <a:rPr lang="en-US" sz="1200" b="0" i="1" u="none" strike="noStrike" kern="1200" baseline="0" dirty="0">
                <a:solidFill>
                  <a:schemeClr val="tx1"/>
                </a:solidFill>
                <a:latin typeface="Arial" charset="0"/>
                <a:ea typeface="+mn-ea"/>
                <a:cs typeface="+mn-cs"/>
              </a:rPr>
              <a:t>[Review Box 21-1, Entry-Level Nurse Competencies, with students.]</a:t>
            </a:r>
            <a:endParaRPr lang="en-US" sz="1200" i="1" kern="1200" baseline="0" dirty="0">
              <a:solidFill>
                <a:schemeClr val="tx1"/>
              </a:solidFill>
              <a:latin typeface="Arial" charset="0"/>
              <a:ea typeface="+mn-ea"/>
              <a:cs typeface="+mn-cs"/>
            </a:endParaRPr>
          </a:p>
          <a:p>
            <a:pPr marL="171450" indent="-171450">
              <a:buFont typeface="Arial" panose="020B0604020202020204" pitchFamily="34" charset="0"/>
              <a:buChar char="•"/>
            </a:pPr>
            <a:r>
              <a:rPr lang="en-US" sz="1200" kern="1200" baseline="0" dirty="0">
                <a:solidFill>
                  <a:schemeClr val="tx1"/>
                </a:solidFill>
                <a:latin typeface="Arial" charset="0"/>
                <a:ea typeface="+mn-ea"/>
                <a:cs typeface="+mn-cs"/>
              </a:rPr>
              <a:t>Regardless of the type of setting in which you eventually choose to work as a staff nurse, you will be responsible for using organizational resources, participating in organizational routines while providing direct patient care, using time productively, collaborating with all members of the health care team, and using certain leadership characteristics to manage others on the nursing team.</a:t>
            </a:r>
            <a:endParaRPr lang="en-US" dirty="0"/>
          </a:p>
        </p:txBody>
      </p:sp>
      <p:sp>
        <p:nvSpPr>
          <p:cNvPr id="4" name="Slide Number Placeholder 3"/>
          <p:cNvSpPr>
            <a:spLocks noGrp="1"/>
          </p:cNvSpPr>
          <p:nvPr>
            <p:ph type="sldNum" sz="quarter" idx="10"/>
          </p:nvPr>
        </p:nvSpPr>
        <p:spPr/>
        <p:txBody>
          <a:bodyPr/>
          <a:lstStyle/>
          <a:p>
            <a:pPr>
              <a:defRPr/>
            </a:pPr>
            <a:fld id="{A3380EEE-5C6E-4F60-810D-DB294798E892}" type="slidenum">
              <a:rPr lang="en-US" smtClean="0"/>
              <a:pPr>
                <a:defRPr/>
              </a:pPr>
              <a:t>1</a:t>
            </a:fld>
            <a:endParaRPr lang="en-US" dirty="0"/>
          </a:p>
        </p:txBody>
      </p:sp>
    </p:spTree>
    <p:extLst>
      <p:ext uri="{BB962C8B-B14F-4D97-AF65-F5344CB8AC3E}">
        <p14:creationId xmlns:p14="http://schemas.microsoft.com/office/powerpoint/2010/main" val="15816999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b="0" i="0" u="none" strike="noStrike" kern="1200" baseline="0" dirty="0">
                <a:solidFill>
                  <a:schemeClr val="tx1"/>
                </a:solidFill>
                <a:latin typeface="Arial" charset="0"/>
                <a:ea typeface="+mn-ea"/>
                <a:cs typeface="+mn-cs"/>
              </a:rPr>
              <a:t>One useful time-management skill involves making a priority to-do list. Good time management also involves setting goals to help you complete one task before starting another. </a:t>
            </a:r>
          </a:p>
          <a:p>
            <a:pPr marL="171450" indent="-171450">
              <a:buFont typeface="Arial" panose="020B0604020202020204" pitchFamily="34" charset="0"/>
              <a:buChar char="•"/>
            </a:pPr>
            <a:r>
              <a:rPr lang="en-US" sz="1200" b="0" i="0" u="none" strike="noStrike" kern="1200" baseline="0" dirty="0">
                <a:solidFill>
                  <a:schemeClr val="tx1"/>
                </a:solidFill>
                <a:latin typeface="Arial" charset="0"/>
                <a:ea typeface="+mn-ea"/>
                <a:cs typeface="+mn-cs"/>
              </a:rPr>
              <a:t>Time management requires the ability to anticipate the activities of the day and combine activities when possible.</a:t>
            </a:r>
          </a:p>
          <a:p>
            <a:pPr marL="171450" indent="-171450">
              <a:buFont typeface="Arial" panose="020B0604020202020204" pitchFamily="34" charset="0"/>
              <a:buChar char="•"/>
            </a:pPr>
            <a:r>
              <a:rPr lang="en-US" sz="1200" b="0" i="1" u="none" strike="noStrike" kern="1200" baseline="0" dirty="0">
                <a:solidFill>
                  <a:schemeClr val="tx1"/>
                </a:solidFill>
                <a:latin typeface="Arial" charset="0"/>
                <a:ea typeface="+mn-ea"/>
                <a:cs typeface="+mn-cs"/>
              </a:rPr>
              <a:t>[Review Box 21-5, Principles of Time Management, with students.]</a:t>
            </a:r>
          </a:p>
          <a:p>
            <a:pPr marL="0" marR="0" indent="0" algn="l" defTabSz="914400" rtl="0" eaLnBrk="0" fontAlgn="base" latinLnBrk="0" hangingPunct="0">
              <a:lnSpc>
                <a:spcPct val="100000"/>
              </a:lnSpc>
              <a:spcBef>
                <a:spcPct val="30000"/>
              </a:spcBef>
              <a:spcAft>
                <a:spcPct val="0"/>
              </a:spcAft>
              <a:buClrTx/>
              <a:buSzTx/>
              <a:buFont typeface="Arial" pitchFamily="34" charset="0"/>
              <a:buNone/>
              <a:tabLst/>
              <a:defRPr/>
            </a:pPr>
            <a:endParaRPr lang="en-US" i="1" baseline="0" dirty="0"/>
          </a:p>
          <a:p>
            <a:endParaRPr lang="en-US" dirty="0"/>
          </a:p>
        </p:txBody>
      </p:sp>
      <p:sp>
        <p:nvSpPr>
          <p:cNvPr id="4" name="Slide Number Placeholder 3"/>
          <p:cNvSpPr>
            <a:spLocks noGrp="1"/>
          </p:cNvSpPr>
          <p:nvPr>
            <p:ph type="sldNum" sz="quarter" idx="10"/>
          </p:nvPr>
        </p:nvSpPr>
        <p:spPr/>
        <p:txBody>
          <a:bodyPr/>
          <a:lstStyle/>
          <a:p>
            <a:pPr>
              <a:defRPr/>
            </a:pPr>
            <a:fld id="{A3380EEE-5C6E-4F60-810D-DB294798E892}" type="slidenum">
              <a:rPr lang="en-US" smtClean="0"/>
              <a:pPr>
                <a:defRPr/>
              </a:pPr>
              <a:t>11</a:t>
            </a:fld>
            <a:endParaRPr lang="en-US" dirty="0"/>
          </a:p>
        </p:txBody>
      </p:sp>
    </p:spTree>
    <p:extLst>
      <p:ext uri="{BB962C8B-B14F-4D97-AF65-F5344CB8AC3E}">
        <p14:creationId xmlns:p14="http://schemas.microsoft.com/office/powerpoint/2010/main" val="35947079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development</a:t>
            </a:r>
            <a:r>
              <a:rPr lang="en-US" baseline="0" dirty="0"/>
              <a:t> and use of a nursing report sheet (aka. Brain) is imperative to good </a:t>
            </a:r>
            <a:r>
              <a:rPr lang="en-US" baseline="0"/>
              <a:t>time management!</a:t>
            </a:r>
            <a:endParaRPr lang="en-US"/>
          </a:p>
        </p:txBody>
      </p:sp>
      <p:sp>
        <p:nvSpPr>
          <p:cNvPr id="4" name="Slide Number Placeholder 3"/>
          <p:cNvSpPr>
            <a:spLocks noGrp="1"/>
          </p:cNvSpPr>
          <p:nvPr>
            <p:ph type="sldNum" sz="quarter" idx="10"/>
          </p:nvPr>
        </p:nvSpPr>
        <p:spPr/>
        <p:txBody>
          <a:bodyPr/>
          <a:lstStyle/>
          <a:p>
            <a:fld id="{B973B2C9-6694-42D8-94C8-8314DFC9D2AC}" type="slidenum">
              <a:rPr lang="en-US" smtClean="0"/>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b="0" i="0" u="none" strike="noStrike" kern="1200" baseline="0" dirty="0">
                <a:solidFill>
                  <a:schemeClr val="tx1"/>
                </a:solidFill>
                <a:latin typeface="Arial" charset="0"/>
                <a:ea typeface="+mn-ea"/>
                <a:cs typeface="+mn-cs"/>
              </a:rPr>
              <a:t>Evaluation is ongoing, just like other steps of the nursing process. Once you assess a patient’s needs and begin therapies directed at a specific problem area, immediately evaluate whether therapies are effective and the patient’s response.</a:t>
            </a:r>
          </a:p>
          <a:p>
            <a:pPr marL="171450" indent="-171450">
              <a:buFont typeface="Arial" panose="020B0604020202020204" pitchFamily="34" charset="0"/>
              <a:buChar char="•"/>
            </a:pPr>
            <a:r>
              <a:rPr lang="en-US" sz="1200" b="0" i="0" u="none" strike="noStrike" kern="1200" baseline="0" dirty="0">
                <a:solidFill>
                  <a:schemeClr val="tx1"/>
                </a:solidFill>
                <a:latin typeface="Arial" charset="0"/>
                <a:ea typeface="+mn-ea"/>
                <a:cs typeface="+mn-cs"/>
              </a:rPr>
              <a:t>When expected outcomes are not met, evaluation reveals the need to continue current therapies for a longer period, revise approaches to care, or introduce new therapies.</a:t>
            </a:r>
          </a:p>
          <a:p>
            <a:pPr marL="171450" indent="-171450">
              <a:buFont typeface="Arial" panose="020B0604020202020204" pitchFamily="34" charset="0"/>
              <a:buChar char="•"/>
            </a:pPr>
            <a:r>
              <a:rPr lang="en-US" sz="1200" b="0" i="0" u="none" strike="noStrike" kern="1200" baseline="0" dirty="0">
                <a:solidFill>
                  <a:schemeClr val="tx1"/>
                </a:solidFill>
                <a:latin typeface="Arial" charset="0"/>
                <a:ea typeface="+mn-ea"/>
                <a:cs typeface="+mn-cs"/>
              </a:rPr>
              <a:t>Keeping a focus on evaluation of the patient’s progress lessens the chance of becoming distracted by the tasks of care.</a:t>
            </a:r>
            <a:endParaRPr lang="en-US" i="1" dirty="0"/>
          </a:p>
        </p:txBody>
      </p:sp>
      <p:sp>
        <p:nvSpPr>
          <p:cNvPr id="4" name="Slide Number Placeholder 3"/>
          <p:cNvSpPr>
            <a:spLocks noGrp="1"/>
          </p:cNvSpPr>
          <p:nvPr>
            <p:ph type="sldNum" sz="quarter" idx="10"/>
          </p:nvPr>
        </p:nvSpPr>
        <p:spPr/>
        <p:txBody>
          <a:bodyPr/>
          <a:lstStyle/>
          <a:p>
            <a:pPr>
              <a:defRPr/>
            </a:pPr>
            <a:fld id="{A3380EEE-5C6E-4F60-810D-DB294798E892}" type="slidenum">
              <a:rPr lang="en-US" smtClean="0"/>
              <a:pPr>
                <a:defRPr/>
              </a:pPr>
              <a:t>13</a:t>
            </a:fld>
            <a:endParaRPr lang="en-US" dirty="0"/>
          </a:p>
        </p:txBody>
      </p:sp>
    </p:spTree>
    <p:extLst>
      <p:ext uri="{BB962C8B-B14F-4D97-AF65-F5344CB8AC3E}">
        <p14:creationId xmlns:p14="http://schemas.microsoft.com/office/powerpoint/2010/main" val="3201200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b="0" i="0" u="none" strike="noStrike" kern="1200" baseline="0" dirty="0">
                <a:solidFill>
                  <a:schemeClr val="tx1"/>
                </a:solidFill>
                <a:latin typeface="Arial" charset="0"/>
                <a:ea typeface="+mn-ea"/>
                <a:cs typeface="+mn-cs"/>
              </a:rPr>
              <a:t>The Nurse Practice Act of your state, along with principles of authority, accountability, and responsibility, is the basis for effective delegation.</a:t>
            </a:r>
            <a:endParaRPr lang="en-US" dirty="0"/>
          </a:p>
          <a:p>
            <a:pPr marL="171450" indent="-171450">
              <a:buFont typeface="Arial" panose="020B0604020202020204" pitchFamily="34" charset="0"/>
              <a:buChar char="•"/>
            </a:pPr>
            <a:r>
              <a:rPr lang="en-US" dirty="0"/>
              <a:t>Delegation</a:t>
            </a:r>
            <a:r>
              <a:rPr lang="en-US" baseline="0" dirty="0"/>
              <a:t> is an essential part of management.</a:t>
            </a:r>
          </a:p>
          <a:p>
            <a:pPr marL="171450" indent="-171450">
              <a:buFont typeface="Arial" panose="020B0604020202020204" pitchFamily="34" charset="0"/>
              <a:buChar char="•"/>
            </a:pPr>
            <a:r>
              <a:rPr lang="en-US" sz="1200" b="0" i="0" u="none" strike="noStrike" kern="1200" baseline="0" dirty="0">
                <a:solidFill>
                  <a:schemeClr val="tx1"/>
                </a:solidFill>
                <a:latin typeface="Arial" charset="0"/>
                <a:ea typeface="+mn-ea"/>
                <a:cs typeface="+mn-cs"/>
              </a:rPr>
              <a:t>Never delegate a task that you dislike doing or would not do yourself because this creates negative feelings and poor working relationships.</a:t>
            </a:r>
          </a:p>
          <a:p>
            <a:pPr marL="171450" indent="-171450">
              <a:buFont typeface="Arial" panose="020B0604020202020204" pitchFamily="34" charset="0"/>
              <a:buChar char="•"/>
            </a:pPr>
            <a:r>
              <a:rPr lang="en-US" sz="1200" b="0" i="0" u="none" strike="noStrike" kern="1200" baseline="0" dirty="0">
                <a:solidFill>
                  <a:schemeClr val="tx1"/>
                </a:solidFill>
                <a:latin typeface="Arial" charset="0"/>
                <a:ea typeface="+mn-ea"/>
                <a:cs typeface="+mn-cs"/>
              </a:rPr>
              <a:t>As a nurse you are responsible and accountable for providing care to patients and delegating care activities to the nursing assistive personnel (NAP). However, you do not delegate the steps of the nursing process of assessment, diagnosis, planning, and evaluation because these steps require nursing judgment.</a:t>
            </a:r>
          </a:p>
          <a:p>
            <a:pPr marL="171450" indent="-171450">
              <a:buFont typeface="Arial" panose="020B0604020202020204" pitchFamily="34" charset="0"/>
              <a:buChar char="•"/>
            </a:pPr>
            <a:r>
              <a:rPr lang="en-US" sz="1200" b="0" i="0" u="none" strike="noStrike" kern="1200" baseline="0" dirty="0">
                <a:solidFill>
                  <a:schemeClr val="tx1"/>
                </a:solidFill>
                <a:latin typeface="Arial" charset="0"/>
                <a:ea typeface="+mn-ea"/>
                <a:cs typeface="+mn-cs"/>
              </a:rPr>
              <a:t>Patient teaching is also the responsibility of an RN and should not be delegated.</a:t>
            </a:r>
          </a:p>
          <a:p>
            <a:pPr marL="171450" indent="-171450">
              <a:buFont typeface="Arial" panose="020B0604020202020204" pitchFamily="34" charset="0"/>
              <a:buChar char="•"/>
            </a:pPr>
            <a:r>
              <a:rPr lang="en-US" sz="1200" b="0" i="0" u="none" strike="noStrike" kern="1200" baseline="0" dirty="0">
                <a:solidFill>
                  <a:schemeClr val="tx1"/>
                </a:solidFill>
                <a:latin typeface="Arial" charset="0"/>
                <a:ea typeface="+mn-ea"/>
                <a:cs typeface="+mn-cs"/>
              </a:rPr>
              <a:t>As an RN, you are always responsible for the assessment of a patient’s ongoing status; but if a patient is stable, you delegate vital sign monitoring to the NAP.</a:t>
            </a:r>
          </a:p>
          <a:p>
            <a:pPr marL="171450" indent="-171450">
              <a:buFont typeface="Arial" panose="020B0604020202020204" pitchFamily="34" charset="0"/>
              <a:buChar char="•"/>
            </a:pPr>
            <a:r>
              <a:rPr lang="en-US" sz="1200" b="0" i="0" u="none" strike="noStrike" kern="1200" baseline="0" dirty="0">
                <a:solidFill>
                  <a:schemeClr val="tx1"/>
                </a:solidFill>
                <a:latin typeface="Arial" charset="0"/>
                <a:ea typeface="+mn-ea"/>
                <a:cs typeface="+mn-cs"/>
              </a:rPr>
              <a:t>Appropriate delegation begins with knowing which skills you are able to delegate. Know your state’s Nurse Practice Act. </a:t>
            </a:r>
          </a:p>
          <a:p>
            <a:pPr marL="171450" indent="-171450">
              <a:buFont typeface="Arial" panose="020B0604020202020204" pitchFamily="34" charset="0"/>
              <a:buChar char="•"/>
            </a:pPr>
            <a:r>
              <a:rPr lang="en-US" sz="1200" b="0" i="0" u="none" strike="noStrike" kern="1200" baseline="0" dirty="0">
                <a:solidFill>
                  <a:schemeClr val="tx1"/>
                </a:solidFill>
                <a:latin typeface="Arial" charset="0"/>
                <a:ea typeface="+mn-ea"/>
                <a:cs typeface="+mn-cs"/>
              </a:rPr>
              <a:t>As a professional nurse you cannot simply assign the NAP tasks without considering the implications. Assess the patient and determine a plan of care before identifying which tasks someone else is able to perform.</a:t>
            </a:r>
          </a:p>
          <a:p>
            <a:pPr marL="171450" indent="-171450">
              <a:buFont typeface="Arial" panose="020B0604020202020204" pitchFamily="34" charset="0"/>
              <a:buChar char="•"/>
            </a:pPr>
            <a:r>
              <a:rPr lang="fr-FR" sz="1200" b="0" i="0" u="none" strike="noStrike" kern="1200" baseline="0" dirty="0">
                <a:solidFill>
                  <a:schemeClr val="tx1"/>
                </a:solidFill>
                <a:latin typeface="Arial" charset="0"/>
                <a:ea typeface="+mn-ea"/>
                <a:cs typeface="+mn-cs"/>
              </a:rPr>
              <a:t>Efficient </a:t>
            </a:r>
            <a:r>
              <a:rPr lang="fr-FR" sz="1200" b="0" i="0" u="none" strike="noStrike" kern="1200" baseline="0" dirty="0" err="1">
                <a:solidFill>
                  <a:schemeClr val="tx1"/>
                </a:solidFill>
                <a:latin typeface="Arial" charset="0"/>
                <a:ea typeface="+mn-ea"/>
                <a:cs typeface="+mn-cs"/>
              </a:rPr>
              <a:t>delegation</a:t>
            </a:r>
            <a:r>
              <a:rPr lang="fr-FR" sz="1200" b="0" i="0" u="none" strike="noStrike" kern="1200" baseline="0" dirty="0">
                <a:solidFill>
                  <a:schemeClr val="tx1"/>
                </a:solidFill>
                <a:latin typeface="Arial" charset="0"/>
                <a:ea typeface="+mn-ea"/>
                <a:cs typeface="+mn-cs"/>
              </a:rPr>
              <a:t> </a:t>
            </a:r>
            <a:r>
              <a:rPr lang="fr-FR" sz="1200" b="0" i="0" u="none" strike="noStrike" kern="1200" baseline="0" dirty="0" err="1">
                <a:solidFill>
                  <a:schemeClr val="tx1"/>
                </a:solidFill>
                <a:latin typeface="Arial" charset="0"/>
                <a:ea typeface="+mn-ea"/>
                <a:cs typeface="+mn-cs"/>
              </a:rPr>
              <a:t>requires</a:t>
            </a:r>
            <a:r>
              <a:rPr lang="fr-FR" sz="1200" b="0" i="0" u="none" strike="noStrike" kern="1200" baseline="0" dirty="0">
                <a:solidFill>
                  <a:schemeClr val="tx1"/>
                </a:solidFill>
                <a:latin typeface="Arial" charset="0"/>
                <a:ea typeface="+mn-ea"/>
                <a:cs typeface="+mn-cs"/>
              </a:rPr>
              <a:t> constant communication.</a:t>
            </a:r>
          </a:p>
          <a:p>
            <a:pPr marL="171450" indent="-171450">
              <a:buFont typeface="Arial" panose="020B0604020202020204" pitchFamily="34" charset="0"/>
              <a:buChar char="•"/>
            </a:pPr>
            <a:r>
              <a:rPr lang="en-US" i="1" baseline="0" dirty="0"/>
              <a:t>[Recall that Jennifer in the Case Study was able to delegate a unit clerk to check on one patient while she finished caring for another.]</a:t>
            </a:r>
            <a:endParaRPr lang="en-US" i="1" dirty="0"/>
          </a:p>
        </p:txBody>
      </p:sp>
      <p:sp>
        <p:nvSpPr>
          <p:cNvPr id="4" name="Slide Number Placeholder 3"/>
          <p:cNvSpPr>
            <a:spLocks noGrp="1"/>
          </p:cNvSpPr>
          <p:nvPr>
            <p:ph type="sldNum" sz="quarter" idx="10"/>
          </p:nvPr>
        </p:nvSpPr>
        <p:spPr/>
        <p:txBody>
          <a:bodyPr/>
          <a:lstStyle/>
          <a:p>
            <a:pPr>
              <a:defRPr/>
            </a:pPr>
            <a:fld id="{A3380EEE-5C6E-4F60-810D-DB294798E892}" type="slidenum">
              <a:rPr lang="en-US" smtClean="0"/>
              <a:pPr>
                <a:defRPr/>
              </a:pPr>
              <a:t>14</a:t>
            </a:fld>
            <a:endParaRPr lang="en-US" dirty="0"/>
          </a:p>
        </p:txBody>
      </p:sp>
    </p:spTree>
    <p:extLst>
      <p:ext uri="{BB962C8B-B14F-4D97-AF65-F5344CB8AC3E}">
        <p14:creationId xmlns:p14="http://schemas.microsoft.com/office/powerpoint/2010/main" val="27185139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sz="1200" kern="1200" baseline="0" dirty="0">
                <a:solidFill>
                  <a:schemeClr val="tx1"/>
                </a:solidFill>
                <a:latin typeface="Arial" charset="0"/>
                <a:ea typeface="+mn-ea"/>
                <a:cs typeface="+mn-cs"/>
              </a:rPr>
              <a:t>The right task is one that can be delegated for a specific patient, such as tasks that are repetitive, require little supervision, are relatively noninvasive, have results that are predictable, and have potential minimal risk.</a:t>
            </a:r>
          </a:p>
          <a:p>
            <a:pPr marL="171450" indent="-171450">
              <a:buFont typeface="Arial" pitchFamily="34" charset="0"/>
              <a:buChar char="•"/>
            </a:pPr>
            <a:r>
              <a:rPr lang="en-US" sz="1200" kern="1200" baseline="0" dirty="0">
                <a:solidFill>
                  <a:schemeClr val="tx1"/>
                </a:solidFill>
                <a:latin typeface="Arial" charset="0"/>
                <a:ea typeface="+mn-ea"/>
                <a:cs typeface="+mn-cs"/>
              </a:rPr>
              <a:t>Appropriate patient setting, available resources, and other relevant factors are considered in determining the right circumstance. </a:t>
            </a:r>
          </a:p>
          <a:p>
            <a:pPr marL="171450" indent="-171450">
              <a:buFont typeface="Arial" pitchFamily="34" charset="0"/>
              <a:buChar char="•"/>
            </a:pPr>
            <a:r>
              <a:rPr lang="en-US" sz="1200" u="none" kern="1200" baseline="0" dirty="0">
                <a:solidFill>
                  <a:schemeClr val="tx1"/>
                </a:solidFill>
                <a:latin typeface="Arial" charset="0"/>
                <a:ea typeface="+mn-ea"/>
                <a:cs typeface="+mn-cs"/>
              </a:rPr>
              <a:t>The right person is delegating the right tasks to the right person to be performed on the right person.</a:t>
            </a:r>
          </a:p>
          <a:p>
            <a:pPr marL="171450" indent="-171450">
              <a:buFont typeface="Arial" pitchFamily="34" charset="0"/>
              <a:buChar char="•"/>
            </a:pPr>
            <a:r>
              <a:rPr lang="en-US" sz="1200" b="0" kern="1200" baseline="0" dirty="0">
                <a:solidFill>
                  <a:schemeClr val="tx1"/>
                </a:solidFill>
                <a:latin typeface="Arial" charset="0"/>
                <a:ea typeface="+mn-ea"/>
                <a:cs typeface="+mn-cs"/>
              </a:rPr>
              <a:t>Right direction/communication indicates that a clear, concise description of the task, including its objective, limits, and expectations, is given. </a:t>
            </a:r>
          </a:p>
          <a:p>
            <a:pPr marL="171450" indent="-171450">
              <a:buFont typeface="Arial" pitchFamily="34" charset="0"/>
              <a:buChar char="•"/>
            </a:pPr>
            <a:r>
              <a:rPr lang="en-US" sz="1200" b="0" kern="1200" baseline="0" dirty="0">
                <a:solidFill>
                  <a:schemeClr val="tx1"/>
                </a:solidFill>
                <a:latin typeface="Arial" charset="0"/>
                <a:ea typeface="+mn-ea"/>
                <a:cs typeface="+mn-cs"/>
              </a:rPr>
              <a:t>Right supervision/evaluation means that appropriate monitoring, evaluation, intervention as needed, and feedback are provided. </a:t>
            </a:r>
          </a:p>
          <a:p>
            <a:pPr marL="171450" marR="0"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sz="1200" b="0" i="1" kern="1200" baseline="0" dirty="0">
                <a:solidFill>
                  <a:schemeClr val="tx1"/>
                </a:solidFill>
                <a:latin typeface="Arial" charset="0"/>
                <a:ea typeface="+mn-ea"/>
                <a:cs typeface="+mn-cs"/>
              </a:rPr>
              <a:t>[Review Box 21-6, The Five Rights of Delegation, with students.]</a:t>
            </a:r>
          </a:p>
          <a:p>
            <a:pPr marL="0" indent="0">
              <a:buFont typeface="Arial" pitchFamily="34" charset="0"/>
              <a:buNone/>
            </a:pPr>
            <a:endParaRPr lang="en-US" b="0" i="1" dirty="0"/>
          </a:p>
        </p:txBody>
      </p:sp>
      <p:sp>
        <p:nvSpPr>
          <p:cNvPr id="4" name="Slide Number Placeholder 3"/>
          <p:cNvSpPr>
            <a:spLocks noGrp="1"/>
          </p:cNvSpPr>
          <p:nvPr>
            <p:ph type="sldNum" sz="quarter" idx="10"/>
          </p:nvPr>
        </p:nvSpPr>
        <p:spPr/>
        <p:txBody>
          <a:bodyPr/>
          <a:lstStyle/>
          <a:p>
            <a:pPr>
              <a:defRPr/>
            </a:pPr>
            <a:fld id="{A3380EEE-5C6E-4F60-810D-DB294798E892}" type="slidenum">
              <a:rPr lang="en-US" smtClean="0"/>
              <a:pPr>
                <a:defRPr/>
              </a:pPr>
              <a:t>18</a:t>
            </a:fld>
            <a:endParaRPr lang="en-US" dirty="0"/>
          </a:p>
        </p:txBody>
      </p:sp>
    </p:spTree>
    <p:extLst>
      <p:ext uri="{BB962C8B-B14F-4D97-AF65-F5344CB8AC3E}">
        <p14:creationId xmlns:p14="http://schemas.microsoft.com/office/powerpoint/2010/main" val="41111623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r>
              <a:rPr lang="en-US" sz="1200" b="0" i="0" u="none" strike="noStrike" kern="1200" baseline="0" dirty="0">
                <a:solidFill>
                  <a:schemeClr val="tx1"/>
                </a:solidFill>
                <a:latin typeface="Arial" charset="0"/>
                <a:ea typeface="+mn-ea"/>
                <a:cs typeface="+mn-cs"/>
              </a:rPr>
              <a:t>Provide clear instructions and desired outcomes when delegating tasks. These instructions initially focus on the procedure itself, what will be accomplished, when it should be completed, and the unique needs of the patient.</a:t>
            </a:r>
          </a:p>
          <a:p>
            <a:pPr marL="171450" indent="-171450">
              <a:buFont typeface="Arial" panose="020B0604020202020204" pitchFamily="34" charset="0"/>
              <a:buChar char="•"/>
            </a:pPr>
            <a:r>
              <a:rPr lang="en-US" sz="1200" b="0" i="0" u="none" strike="noStrike" kern="1200" baseline="0" dirty="0">
                <a:solidFill>
                  <a:schemeClr val="tx1"/>
                </a:solidFill>
                <a:latin typeface="Arial" charset="0"/>
                <a:ea typeface="+mn-ea"/>
                <a:cs typeface="+mn-cs"/>
              </a:rPr>
              <a:t>Important steps in delegation are evaluation of the staff member’s performance, achievement of the patient’s outcomes, the communication process used, and any problems or concerns that occurred.</a:t>
            </a:r>
            <a:endParaRPr lang="en-US" baseline="0" dirty="0"/>
          </a:p>
          <a:p>
            <a:pPr marL="171450" indent="-171450">
              <a:buFont typeface="Arial" panose="020B0604020202020204" pitchFamily="34" charset="0"/>
              <a:buChar char="•"/>
            </a:pPr>
            <a:r>
              <a:rPr lang="en-US" i="0" dirty="0"/>
              <a:t>As an RN, you may be delegating tasks to NAP. To assess knowledge and skills, ask open-ended questions that elicit conversation and details about what he or she knows.</a:t>
            </a:r>
            <a:r>
              <a:rPr lang="en-US" i="0" baseline="0" dirty="0"/>
              <a:t> </a:t>
            </a:r>
            <a:endParaRPr lang="en-US" i="0" dirty="0"/>
          </a:p>
          <a:p>
            <a:pPr marL="171450" indent="-171450">
              <a:buFont typeface="Arial" panose="020B0604020202020204" pitchFamily="34" charset="0"/>
              <a:buChar char="•"/>
            </a:pPr>
            <a:r>
              <a:rPr lang="en-US" i="0" dirty="0"/>
              <a:t>You will need</a:t>
            </a:r>
            <a:r>
              <a:rPr lang="en-US" i="0" baseline="0" dirty="0"/>
              <a:t> to</a:t>
            </a:r>
            <a:r>
              <a:rPr lang="en-US" i="0" dirty="0"/>
              <a:t> know which tasks and skills are within the scope of practice and job description for team members to whom you delegate.</a:t>
            </a:r>
            <a:endParaRPr lang="en-US" dirty="0"/>
          </a:p>
          <a:p>
            <a:pPr marL="171450" indent="-171450">
              <a:buFont typeface="Arial" panose="020B0604020202020204" pitchFamily="34" charset="0"/>
              <a:buChar char="•"/>
            </a:pPr>
            <a:r>
              <a:rPr lang="en-US" sz="1200" kern="1200" baseline="0" dirty="0">
                <a:solidFill>
                  <a:schemeClr val="tx1"/>
                </a:solidFill>
                <a:latin typeface="Arial" charset="0"/>
                <a:ea typeface="+mn-ea"/>
                <a:cs typeface="+mn-cs"/>
              </a:rPr>
              <a:t>Always provide clear directions by describing a task, the desired outcome, and the time period within which NAP should complete the task.</a:t>
            </a:r>
          </a:p>
          <a:p>
            <a:pPr marL="171450" indent="-171450">
              <a:buFont typeface="Arial" panose="020B0604020202020204" pitchFamily="34" charset="0"/>
              <a:buChar char="•"/>
            </a:pPr>
            <a:r>
              <a:rPr lang="en-US" sz="1200" kern="1200" baseline="0" dirty="0">
                <a:solidFill>
                  <a:schemeClr val="tx1"/>
                </a:solidFill>
                <a:latin typeface="Arial" charset="0"/>
                <a:ea typeface="+mn-ea"/>
                <a:cs typeface="+mn-cs"/>
              </a:rPr>
              <a:t>Listen to the response of NAP after you provide directions. Help sort out priorities if needed.</a:t>
            </a:r>
          </a:p>
          <a:p>
            <a:pPr marL="171450" indent="-171450">
              <a:buFont typeface="Arial" panose="020B0604020202020204" pitchFamily="34" charset="0"/>
              <a:buChar char="•"/>
            </a:pPr>
            <a:r>
              <a:rPr lang="en-US" sz="1200" kern="1200" baseline="0" dirty="0">
                <a:solidFill>
                  <a:schemeClr val="tx1"/>
                </a:solidFill>
                <a:latin typeface="Arial" charset="0"/>
                <a:ea typeface="+mn-ea"/>
                <a:cs typeface="+mn-cs"/>
              </a:rPr>
              <a:t>Always give NAP feedback regarding performance, regardless of outcome.</a:t>
            </a:r>
            <a:endParaRPr lang="en-US" dirty="0"/>
          </a:p>
        </p:txBody>
      </p:sp>
      <p:sp>
        <p:nvSpPr>
          <p:cNvPr id="4" name="Slide Number Placeholder 3"/>
          <p:cNvSpPr>
            <a:spLocks noGrp="1"/>
          </p:cNvSpPr>
          <p:nvPr>
            <p:ph type="sldNum" sz="quarter" idx="10"/>
          </p:nvPr>
        </p:nvSpPr>
        <p:spPr/>
        <p:txBody>
          <a:bodyPr/>
          <a:lstStyle/>
          <a:p>
            <a:pPr>
              <a:defRPr/>
            </a:pPr>
            <a:fld id="{A3380EEE-5C6E-4F60-810D-DB294798E892}" type="slidenum">
              <a:rPr lang="en-US" smtClean="0"/>
              <a:pPr>
                <a:defRPr/>
              </a:pPr>
              <a:t>19</a:t>
            </a:fld>
            <a:endParaRPr lang="en-US" dirty="0"/>
          </a:p>
        </p:txBody>
      </p:sp>
    </p:spTree>
    <p:extLst>
      <p:ext uri="{BB962C8B-B14F-4D97-AF65-F5344CB8AC3E}">
        <p14:creationId xmlns:p14="http://schemas.microsoft.com/office/powerpoint/2010/main" val="28165088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UAP = tasks/skills</a:t>
            </a:r>
            <a:r>
              <a:rPr lang="en-US" baseline="0" dirty="0"/>
              <a:t> that can be trained</a:t>
            </a:r>
          </a:p>
          <a:p>
            <a:r>
              <a:rPr lang="en-US" baseline="0" dirty="0"/>
              <a:t>LPN/LVN = stable patients with expected outcomes that do not need any of the above</a:t>
            </a:r>
          </a:p>
          <a:p>
            <a:r>
              <a:rPr lang="en-US" baseline="0" dirty="0"/>
              <a:t>RN= unstable patients or those with varying outcomes and/or those requiring the above</a:t>
            </a:r>
            <a:endParaRPr lang="en-US" dirty="0"/>
          </a:p>
        </p:txBody>
      </p:sp>
      <p:sp>
        <p:nvSpPr>
          <p:cNvPr id="4" name="Slide Number Placeholder 3"/>
          <p:cNvSpPr>
            <a:spLocks noGrp="1"/>
          </p:cNvSpPr>
          <p:nvPr>
            <p:ph type="sldNum" sz="quarter" idx="10"/>
          </p:nvPr>
        </p:nvSpPr>
        <p:spPr/>
        <p:txBody>
          <a:bodyPr/>
          <a:lstStyle/>
          <a:p>
            <a:fld id="{B973B2C9-6694-42D8-94C8-8314DFC9D2AC}" type="slidenum">
              <a:rPr lang="en-US" smtClean="0"/>
              <a:pPr/>
              <a:t>20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b="0" i="0" u="none" strike="noStrike" kern="1200" baseline="0" dirty="0">
                <a:solidFill>
                  <a:schemeClr val="tx1"/>
                </a:solidFill>
                <a:latin typeface="Arial" charset="0"/>
                <a:ea typeface="+mn-ea"/>
                <a:cs typeface="+mn-cs"/>
              </a:rPr>
              <a:t>It is important that as a nursing student you prepare yourself for leadership roles. </a:t>
            </a:r>
          </a:p>
          <a:p>
            <a:pPr marL="171450" indent="-171450">
              <a:buFont typeface="Arial" panose="020B0604020202020204" pitchFamily="34" charset="0"/>
              <a:buChar char="•"/>
            </a:pPr>
            <a:r>
              <a:rPr lang="en-US" sz="1200" b="0" i="0" u="none" strike="noStrike" kern="1200" baseline="0" dirty="0">
                <a:solidFill>
                  <a:schemeClr val="tx1"/>
                </a:solidFill>
                <a:latin typeface="Arial" charset="0"/>
                <a:ea typeface="+mn-ea"/>
                <a:cs typeface="+mn-cs"/>
              </a:rPr>
              <a:t>Learn to become a leader by consulting with instructors and nursing staff to obtain feedback in making good clinical decisions, learning from mistakes and seeking guidance, working closely with professional nurses, and trying to improve your performance during each patient interaction.</a:t>
            </a:r>
          </a:p>
          <a:p>
            <a:pPr marL="171450" indent="-171450">
              <a:buFont typeface="Arial" panose="020B0604020202020204" pitchFamily="34" charset="0"/>
              <a:buChar char="•"/>
            </a:pPr>
            <a:r>
              <a:rPr lang="en-US" sz="1200" b="0" i="0" u="none" strike="noStrike" kern="1200" baseline="0" dirty="0">
                <a:solidFill>
                  <a:schemeClr val="tx1"/>
                </a:solidFill>
                <a:latin typeface="Arial" charset="0"/>
                <a:ea typeface="+mn-ea"/>
                <a:cs typeface="+mn-cs"/>
              </a:rPr>
              <a:t>These skills require you to think critically and solve problems in the clinical setting. Thinking critically allows nurses to provide higher-quality care, meet the needs of patients while considering their preferences, consider alternatives to problems, understand the rationale for performing nursing interventions, and evaluate the effectiveness of interventions.</a:t>
            </a:r>
          </a:p>
          <a:p>
            <a:pPr marL="171450" indent="-171450">
              <a:buFont typeface="Arial" panose="020B0604020202020204" pitchFamily="34" charset="0"/>
              <a:buChar char="•"/>
            </a:pPr>
            <a:r>
              <a:rPr lang="en-US" sz="1200" b="0" i="0" u="none" strike="noStrike" kern="1200" baseline="0" dirty="0">
                <a:solidFill>
                  <a:schemeClr val="tx1"/>
                </a:solidFill>
                <a:latin typeface="Arial" charset="0"/>
                <a:ea typeface="+mn-ea"/>
                <a:cs typeface="+mn-cs"/>
              </a:rPr>
              <a:t>Important leadership skills to learn include clinical care coordination, team communication, delegation, and knowledge building.</a:t>
            </a:r>
          </a:p>
          <a:p>
            <a:endParaRPr lang="en-US" baseline="0" dirty="0"/>
          </a:p>
          <a:p>
            <a:endParaRPr lang="en-US" baseline="0" dirty="0"/>
          </a:p>
          <a:p>
            <a:pPr rtl="0" eaLnBrk="1" fontAlgn="t" latinLnBrk="0" hangingPunct="1"/>
            <a:endParaRPr lang="en-US" sz="1200" b="1" i="0" u="none" strike="noStrike" kern="1200" dirty="0">
              <a:solidFill>
                <a:schemeClr val="tx1"/>
              </a:solidFill>
              <a:latin typeface="Arial" charset="0"/>
              <a:ea typeface="+mn-ea"/>
              <a:cs typeface="+mn-cs"/>
            </a:endParaRPr>
          </a:p>
          <a:p>
            <a:pPr rtl="0" eaLnBrk="1" fontAlgn="t" latinLnBrk="0" hangingPunct="1"/>
            <a:endParaRPr lang="en-US" sz="1200" b="1" i="0" u="none" strike="noStrike" kern="1200" dirty="0">
              <a:solidFill>
                <a:schemeClr val="tx1"/>
              </a:solidFill>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A3380EEE-5C6E-4F60-810D-DB294798E892}" type="slidenum">
              <a:rPr lang="en-US" smtClean="0"/>
              <a:pPr>
                <a:defRPr/>
              </a:pPr>
              <a:t>2</a:t>
            </a:fld>
            <a:endParaRPr lang="en-US" dirty="0"/>
          </a:p>
        </p:txBody>
      </p:sp>
    </p:spTree>
    <p:extLst>
      <p:ext uri="{BB962C8B-B14F-4D97-AF65-F5344CB8AC3E}">
        <p14:creationId xmlns:p14="http://schemas.microsoft.com/office/powerpoint/2010/main" val="3467318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b="0" i="0" u="none" strike="noStrike" kern="1200" baseline="0" dirty="0">
                <a:solidFill>
                  <a:schemeClr val="tx1"/>
                </a:solidFill>
                <a:latin typeface="Arial" charset="0"/>
                <a:ea typeface="+mn-ea"/>
                <a:cs typeface="+mn-cs"/>
              </a:rPr>
              <a:t>Clinical care coordination includes clinical decision making, priority setting, use of organizational skills and resources, time management, and evaluation.</a:t>
            </a:r>
          </a:p>
          <a:p>
            <a:pPr marL="171450" indent="-171450">
              <a:buFont typeface="Arial" panose="020B0604020202020204" pitchFamily="34" charset="0"/>
              <a:buChar char="•"/>
            </a:pPr>
            <a:r>
              <a:rPr lang="en-US" sz="1200" b="0" i="0" u="none" strike="noStrike" kern="1200" baseline="0" dirty="0">
                <a:solidFill>
                  <a:schemeClr val="tx1"/>
                </a:solidFill>
                <a:latin typeface="Arial" charset="0"/>
                <a:ea typeface="+mn-ea"/>
                <a:cs typeface="+mn-cs"/>
              </a:rPr>
              <a:t>The activities of clinical care coordination require use of critical reflection, critical reasoning, and clinical judgment.</a:t>
            </a:r>
          </a:p>
          <a:p>
            <a:pPr marL="171450" indent="-171450">
              <a:buFont typeface="Arial" panose="020B0604020202020204" pitchFamily="34" charset="0"/>
              <a:buChar char="•"/>
            </a:pPr>
            <a:r>
              <a:rPr lang="en-US" sz="1200" b="0" i="0" u="none" strike="noStrike" kern="1200" baseline="0" dirty="0">
                <a:solidFill>
                  <a:schemeClr val="tx1"/>
                </a:solidFill>
                <a:latin typeface="Arial" charset="0"/>
                <a:ea typeface="+mn-ea"/>
                <a:cs typeface="+mn-cs"/>
              </a:rPr>
              <a:t>They are important first steps in developing a caring relationship with a patient. Use a critical thinking approach, applying previous knowledge and experience to the decision-making process.</a:t>
            </a:r>
          </a:p>
        </p:txBody>
      </p:sp>
      <p:sp>
        <p:nvSpPr>
          <p:cNvPr id="4" name="Slide Number Placeholder 3"/>
          <p:cNvSpPr>
            <a:spLocks noGrp="1"/>
          </p:cNvSpPr>
          <p:nvPr>
            <p:ph type="sldNum" sz="quarter" idx="10"/>
          </p:nvPr>
        </p:nvSpPr>
        <p:spPr/>
        <p:txBody>
          <a:bodyPr/>
          <a:lstStyle/>
          <a:p>
            <a:pPr>
              <a:defRPr/>
            </a:pPr>
            <a:fld id="{A3380EEE-5C6E-4F60-810D-DB294798E892}" type="slidenum">
              <a:rPr lang="en-US" smtClean="0"/>
              <a:pPr>
                <a:defRPr/>
              </a:pPr>
              <a:t>3</a:t>
            </a:fld>
            <a:endParaRPr lang="en-US" dirty="0"/>
          </a:p>
        </p:txBody>
      </p:sp>
    </p:spTree>
    <p:extLst>
      <p:ext uri="{BB962C8B-B14F-4D97-AF65-F5344CB8AC3E}">
        <p14:creationId xmlns:p14="http://schemas.microsoft.com/office/powerpoint/2010/main" val="2358996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b="0" i="0" u="none" strike="noStrike" kern="1200" baseline="0" dirty="0">
                <a:solidFill>
                  <a:schemeClr val="tx1"/>
                </a:solidFill>
                <a:latin typeface="Arial" charset="0"/>
                <a:ea typeface="+mn-ea"/>
                <a:cs typeface="+mn-cs"/>
              </a:rPr>
              <a:t>Your ability to make clinical decisions depends on application of the nursing process. </a:t>
            </a:r>
          </a:p>
          <a:p>
            <a:pPr marL="171450" indent="-171450">
              <a:buFont typeface="Arial" panose="020B0604020202020204" pitchFamily="34" charset="0"/>
              <a:buChar char="•"/>
            </a:pPr>
            <a:r>
              <a:rPr lang="en-US" sz="1200" b="0" i="0" u="none" strike="noStrike" kern="1200" baseline="0" dirty="0">
                <a:solidFill>
                  <a:schemeClr val="tx1"/>
                </a:solidFill>
                <a:latin typeface="Arial" charset="0"/>
                <a:ea typeface="+mn-ea"/>
                <a:cs typeface="+mn-cs"/>
              </a:rPr>
              <a:t>Knowing the patient involves more than gathering formal assessment data. It requires learning a patient’s typical patterns of responses and his or her current situation and knowing the patient as an individual.</a:t>
            </a:r>
          </a:p>
          <a:p>
            <a:pPr marL="171450" indent="-171450">
              <a:buFont typeface="Arial" panose="020B0604020202020204" pitchFamily="34" charset="0"/>
              <a:buChar char="•"/>
            </a:pPr>
            <a:r>
              <a:rPr lang="en-US" sz="1200" b="0" i="0" u="none" strike="noStrike" kern="1200" baseline="0" dirty="0">
                <a:solidFill>
                  <a:schemeClr val="tx1"/>
                </a:solidFill>
                <a:latin typeface="Arial" charset="0"/>
                <a:ea typeface="+mn-ea"/>
                <a:cs typeface="+mn-cs"/>
              </a:rPr>
              <a:t>If you do not make accurate clinical decisions about a patient, undesirable outcomes will probably occur. The patient’s condition worsens or remains the same when you lose the potential for improvement.</a:t>
            </a:r>
          </a:p>
          <a:p>
            <a:pPr marL="171450" indent="-171450">
              <a:buFont typeface="Arial" panose="020B0604020202020204" pitchFamily="34" charset="0"/>
              <a:buChar char="•"/>
            </a:pPr>
            <a:r>
              <a:rPr lang="en-US" sz="1200" b="0" i="0" u="none" strike="noStrike" kern="1200" baseline="0" dirty="0">
                <a:solidFill>
                  <a:schemeClr val="tx1"/>
                </a:solidFill>
                <a:latin typeface="Arial" charset="0"/>
                <a:ea typeface="+mn-ea"/>
                <a:cs typeface="+mn-cs"/>
              </a:rPr>
              <a:t>Never hesitate to ask for assistance when a patient’s condition changes.</a:t>
            </a:r>
          </a:p>
          <a:p>
            <a:endParaRPr lang="en-US" dirty="0"/>
          </a:p>
        </p:txBody>
      </p:sp>
      <p:sp>
        <p:nvSpPr>
          <p:cNvPr id="4" name="Slide Number Placeholder 3"/>
          <p:cNvSpPr>
            <a:spLocks noGrp="1"/>
          </p:cNvSpPr>
          <p:nvPr>
            <p:ph type="sldNum" sz="quarter" idx="10"/>
          </p:nvPr>
        </p:nvSpPr>
        <p:spPr/>
        <p:txBody>
          <a:bodyPr/>
          <a:lstStyle/>
          <a:p>
            <a:pPr>
              <a:defRPr/>
            </a:pPr>
            <a:fld id="{A3380EEE-5C6E-4F60-810D-DB294798E892}" type="slidenum">
              <a:rPr lang="en-US" smtClean="0"/>
              <a:pPr>
                <a:defRPr/>
              </a:pPr>
              <a:t>4</a:t>
            </a:fld>
            <a:endParaRPr lang="en-US" dirty="0"/>
          </a:p>
        </p:txBody>
      </p:sp>
    </p:spTree>
    <p:extLst>
      <p:ext uri="{BB962C8B-B14F-4D97-AF65-F5344CB8AC3E}">
        <p14:creationId xmlns:p14="http://schemas.microsoft.com/office/powerpoint/2010/main" val="13323881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b="0" i="0" u="none" strike="noStrike" kern="1200" baseline="0" dirty="0">
                <a:solidFill>
                  <a:schemeClr val="tx1"/>
                </a:solidFill>
                <a:latin typeface="Arial" charset="0"/>
                <a:ea typeface="+mn-ea"/>
                <a:cs typeface="+mn-cs"/>
              </a:rPr>
              <a:t>After forming a picture of the patient’s total needs, you set priorities by deciding which patient needs or problems need attention first. Classify patient problems in three priority levels: </a:t>
            </a:r>
          </a:p>
          <a:p>
            <a:pPr marL="628650" lvl="1" indent="-171450">
              <a:buFont typeface="Arial" panose="020B0604020202020204" pitchFamily="34" charset="0"/>
              <a:buChar char="•"/>
            </a:pPr>
            <a:r>
              <a:rPr lang="en-US" sz="1200" b="0" i="0" u="none" strike="noStrike" kern="1200" baseline="0" dirty="0">
                <a:solidFill>
                  <a:schemeClr val="tx1"/>
                </a:solidFill>
                <a:latin typeface="Arial" charset="0"/>
                <a:ea typeface="+mn-ea"/>
                <a:cs typeface="+mn-cs"/>
              </a:rPr>
              <a:t>High priority</a:t>
            </a:r>
            <a:r>
              <a:rPr lang="en-US" sz="1200" b="0" i="1" u="none" strike="noStrike" kern="1200" baseline="0" dirty="0">
                <a:solidFill>
                  <a:schemeClr val="tx1"/>
                </a:solidFill>
                <a:latin typeface="Arial" charset="0"/>
                <a:ea typeface="+mn-ea"/>
                <a:cs typeface="+mn-cs"/>
              </a:rPr>
              <a:t>—</a:t>
            </a:r>
            <a:r>
              <a:rPr lang="en-US" sz="1200" b="0" i="0" u="none" strike="noStrike" kern="1200" baseline="0" dirty="0">
                <a:solidFill>
                  <a:schemeClr val="tx1"/>
                </a:solidFill>
                <a:latin typeface="Arial" charset="0"/>
                <a:ea typeface="+mn-ea"/>
                <a:cs typeface="+mn-cs"/>
              </a:rPr>
              <a:t>An immediate threat to a patient’s survival or safety.</a:t>
            </a:r>
          </a:p>
          <a:p>
            <a:pPr marL="628650" lvl="1" indent="-171450">
              <a:buFont typeface="Arial" panose="020B0604020202020204" pitchFamily="34" charset="0"/>
              <a:buChar char="•"/>
            </a:pPr>
            <a:r>
              <a:rPr lang="en-US" sz="1200" b="0" i="0" u="none" strike="noStrike" kern="1200" baseline="0" dirty="0">
                <a:solidFill>
                  <a:schemeClr val="tx1"/>
                </a:solidFill>
                <a:latin typeface="Arial" charset="0"/>
                <a:ea typeface="+mn-ea"/>
                <a:cs typeface="+mn-cs"/>
              </a:rPr>
              <a:t>Intermediate priority</a:t>
            </a:r>
            <a:r>
              <a:rPr lang="en-US" sz="1200" b="0" i="1" u="none" strike="noStrike" kern="1200" baseline="0" dirty="0">
                <a:solidFill>
                  <a:schemeClr val="tx1"/>
                </a:solidFill>
                <a:latin typeface="Arial" charset="0"/>
                <a:ea typeface="+mn-ea"/>
                <a:cs typeface="+mn-cs"/>
              </a:rPr>
              <a:t>—</a:t>
            </a:r>
            <a:r>
              <a:rPr lang="en-US" sz="1200" b="0" i="0" u="none" strike="noStrike" kern="1200" baseline="0" dirty="0">
                <a:solidFill>
                  <a:schemeClr val="tx1"/>
                </a:solidFill>
                <a:latin typeface="Arial" charset="0"/>
                <a:ea typeface="+mn-ea"/>
                <a:cs typeface="+mn-cs"/>
              </a:rPr>
              <a:t>Nonemergency, non-life-threatening actual or potential needs that a patient and family members are experiencing.</a:t>
            </a:r>
          </a:p>
          <a:p>
            <a:pPr marL="628650" lvl="1" indent="-171450">
              <a:buFont typeface="Arial" panose="020B0604020202020204" pitchFamily="34" charset="0"/>
              <a:buChar char="•"/>
            </a:pPr>
            <a:r>
              <a:rPr lang="en-US" sz="1200" b="0" i="0" u="none" strike="noStrike" kern="1200" baseline="0" dirty="0">
                <a:solidFill>
                  <a:schemeClr val="tx1"/>
                </a:solidFill>
                <a:latin typeface="Arial" charset="0"/>
                <a:ea typeface="+mn-ea"/>
                <a:cs typeface="+mn-cs"/>
              </a:rPr>
              <a:t>Low priority</a:t>
            </a:r>
            <a:r>
              <a:rPr lang="en-US" sz="1200" b="0" i="1" u="none" strike="noStrike" kern="1200" baseline="0" dirty="0">
                <a:solidFill>
                  <a:schemeClr val="tx1"/>
                </a:solidFill>
                <a:latin typeface="Arial" charset="0"/>
                <a:ea typeface="+mn-ea"/>
                <a:cs typeface="+mn-cs"/>
              </a:rPr>
              <a:t>—</a:t>
            </a:r>
            <a:r>
              <a:rPr lang="en-US" sz="1200" b="0" i="0" u="none" strike="noStrike" kern="1200" baseline="0" dirty="0">
                <a:solidFill>
                  <a:schemeClr val="tx1"/>
                </a:solidFill>
                <a:latin typeface="Arial" charset="0"/>
                <a:ea typeface="+mn-ea"/>
                <a:cs typeface="+mn-cs"/>
              </a:rPr>
              <a:t>Actual or potential problems that are not directly related to a patient’s illness or disease.</a:t>
            </a:r>
          </a:p>
          <a:p>
            <a:pPr marL="171450" indent="-171450">
              <a:buFont typeface="Arial" panose="020B0604020202020204" pitchFamily="34" charset="0"/>
              <a:buChar char="•"/>
            </a:pPr>
            <a:r>
              <a:rPr lang="en-US" sz="1200" b="0" i="0" u="none" strike="noStrike" kern="1200" baseline="0" dirty="0">
                <a:solidFill>
                  <a:schemeClr val="tx1"/>
                </a:solidFill>
                <a:latin typeface="Arial" charset="0"/>
                <a:ea typeface="+mn-ea"/>
                <a:cs typeface="+mn-cs"/>
              </a:rPr>
              <a:t>Many patients have all three types of priorities, requiring you to make careful judgments in choosing a course of action. Obviously high-priority needs demand immediate attention.</a:t>
            </a:r>
          </a:p>
          <a:p>
            <a:pPr marL="171450" indent="-171450">
              <a:buFont typeface="Arial" panose="020B0604020202020204" pitchFamily="34" charset="0"/>
              <a:buChar char="•"/>
            </a:pPr>
            <a:r>
              <a:rPr lang="en-US" sz="1200" b="0" i="0" u="none" strike="noStrike" kern="1200" baseline="0" dirty="0">
                <a:solidFill>
                  <a:schemeClr val="tx1"/>
                </a:solidFill>
                <a:latin typeface="Arial" charset="0"/>
                <a:ea typeface="+mn-ea"/>
                <a:cs typeface="+mn-cs"/>
              </a:rPr>
              <a:t>To identify which patients require assessment first, rely on information from the change-of-shift report, your own most recent assessment of the patient, and information from the medical record.</a:t>
            </a:r>
          </a:p>
        </p:txBody>
      </p:sp>
      <p:sp>
        <p:nvSpPr>
          <p:cNvPr id="4" name="Slide Number Placeholder 3"/>
          <p:cNvSpPr>
            <a:spLocks noGrp="1"/>
          </p:cNvSpPr>
          <p:nvPr>
            <p:ph type="sldNum" sz="quarter" idx="10"/>
          </p:nvPr>
        </p:nvSpPr>
        <p:spPr/>
        <p:txBody>
          <a:bodyPr/>
          <a:lstStyle/>
          <a:p>
            <a:pPr>
              <a:defRPr/>
            </a:pPr>
            <a:fld id="{A3380EEE-5C6E-4F60-810D-DB294798E892}" type="slidenum">
              <a:rPr lang="en-US" smtClean="0"/>
              <a:pPr>
                <a:defRPr/>
              </a:pPr>
              <a:t>6</a:t>
            </a:fld>
            <a:endParaRPr lang="en-US" dirty="0"/>
          </a:p>
        </p:txBody>
      </p:sp>
    </p:spTree>
    <p:extLst>
      <p:ext uri="{BB962C8B-B14F-4D97-AF65-F5344CB8AC3E}">
        <p14:creationId xmlns:p14="http://schemas.microsoft.com/office/powerpoint/2010/main" val="2694288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When starting out in the clinical setting.</a:t>
            </a:r>
          </a:p>
        </p:txBody>
      </p:sp>
      <p:sp>
        <p:nvSpPr>
          <p:cNvPr id="4" name="Slide Number Placeholder 3"/>
          <p:cNvSpPr>
            <a:spLocks noGrp="1"/>
          </p:cNvSpPr>
          <p:nvPr>
            <p:ph type="sldNum" sz="quarter" idx="10"/>
          </p:nvPr>
        </p:nvSpPr>
        <p:spPr/>
        <p:txBody>
          <a:bodyPr/>
          <a:lstStyle/>
          <a:p>
            <a:fld id="{B973B2C9-6694-42D8-94C8-8314DFC9D2AC}"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Especially</a:t>
            </a:r>
            <a:r>
              <a:rPr lang="en-US" baseline="0" dirty="0"/>
              <a:t> helpful for exam and NCLEX!</a:t>
            </a:r>
            <a:endParaRPr lang="en-US" dirty="0"/>
          </a:p>
        </p:txBody>
      </p:sp>
      <p:sp>
        <p:nvSpPr>
          <p:cNvPr id="4" name="Slide Number Placeholder 3"/>
          <p:cNvSpPr>
            <a:spLocks noGrp="1"/>
          </p:cNvSpPr>
          <p:nvPr>
            <p:ph type="sldNum" sz="quarter" idx="10"/>
          </p:nvPr>
        </p:nvSpPr>
        <p:spPr/>
        <p:txBody>
          <a:bodyPr/>
          <a:lstStyle/>
          <a:p>
            <a:fld id="{B973B2C9-6694-42D8-94C8-8314DFC9D2AC}" type="slidenum">
              <a:rPr lang="en-US" smtClean="0"/>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b="0" i="0" u="none" strike="noStrike" kern="1200" baseline="0" dirty="0">
                <a:solidFill>
                  <a:schemeClr val="tx1"/>
                </a:solidFill>
                <a:latin typeface="Arial" charset="0"/>
                <a:ea typeface="+mn-ea"/>
                <a:cs typeface="+mn-cs"/>
              </a:rPr>
              <a:t>Implementing a plan of care requires you to be effective and efficient. Effective use of time means doing the right things, whereas efficient use of time means doing things right.</a:t>
            </a:r>
          </a:p>
          <a:p>
            <a:pPr marL="171450" indent="-171450">
              <a:buFont typeface="Arial" panose="020B0604020202020204" pitchFamily="34" charset="0"/>
              <a:buChar char="•"/>
            </a:pPr>
            <a:r>
              <a:rPr lang="en-US" sz="1200" b="0" i="0" u="none" strike="noStrike" kern="1200" baseline="0" dirty="0">
                <a:solidFill>
                  <a:schemeClr val="tx1"/>
                </a:solidFill>
                <a:latin typeface="Arial" charset="0"/>
                <a:ea typeface="+mn-ea"/>
                <a:cs typeface="+mn-cs"/>
              </a:rPr>
              <a:t>A well-organized nurse approaches any planned procedure by having all of the necessary equipment available and making sure that the patient is prepared. If the patient is comfortable and well informed, the likelihood that the procedure will go smoothly increases.</a:t>
            </a:r>
          </a:p>
        </p:txBody>
      </p:sp>
      <p:sp>
        <p:nvSpPr>
          <p:cNvPr id="4" name="Slide Number Placeholder 3"/>
          <p:cNvSpPr>
            <a:spLocks noGrp="1"/>
          </p:cNvSpPr>
          <p:nvPr>
            <p:ph type="sldNum" sz="quarter" idx="10"/>
          </p:nvPr>
        </p:nvSpPr>
        <p:spPr/>
        <p:txBody>
          <a:bodyPr/>
          <a:lstStyle/>
          <a:p>
            <a:pPr>
              <a:defRPr/>
            </a:pPr>
            <a:fld id="{A3380EEE-5C6E-4F60-810D-DB294798E892}" type="slidenum">
              <a:rPr lang="en-US" smtClean="0"/>
              <a:pPr>
                <a:defRPr/>
              </a:pPr>
              <a:t>9</a:t>
            </a:fld>
            <a:endParaRPr lang="en-US" dirty="0"/>
          </a:p>
        </p:txBody>
      </p:sp>
    </p:spTree>
    <p:extLst>
      <p:ext uri="{BB962C8B-B14F-4D97-AF65-F5344CB8AC3E}">
        <p14:creationId xmlns:p14="http://schemas.microsoft.com/office/powerpoint/2010/main" val="6933068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b="0" i="0" u="none" strike="noStrike" kern="1200" baseline="0" dirty="0">
                <a:solidFill>
                  <a:schemeClr val="tx1"/>
                </a:solidFill>
                <a:latin typeface="Arial" charset="0"/>
                <a:ea typeface="+mn-ea"/>
                <a:cs typeface="+mn-cs"/>
              </a:rPr>
              <a:t>Appropriate use of resources is an important aspect of clinical care coordination. Resources in this case include members of the health care team. </a:t>
            </a:r>
          </a:p>
          <a:p>
            <a:pPr marL="171450" indent="-171450">
              <a:buFont typeface="Arial" panose="020B0604020202020204" pitchFamily="34" charset="0"/>
              <a:buChar char="•"/>
            </a:pPr>
            <a:r>
              <a:rPr lang="en-US" sz="1200" b="0" i="0" u="none" strike="noStrike" kern="1200" baseline="0" dirty="0">
                <a:solidFill>
                  <a:schemeClr val="tx1"/>
                </a:solidFill>
                <a:latin typeface="Arial" charset="0"/>
                <a:ea typeface="+mn-ea"/>
                <a:cs typeface="+mn-cs"/>
              </a:rPr>
              <a:t>Never hesitate to have staff help you, especially when there is an opportunity to make a procedure or activity more comfortable and safer for patients.</a:t>
            </a:r>
          </a:p>
          <a:p>
            <a:pPr marL="171450" indent="-171450">
              <a:buFont typeface="Arial" panose="020B0604020202020204" pitchFamily="34" charset="0"/>
              <a:buChar char="•"/>
            </a:pPr>
            <a:r>
              <a:rPr lang="en-US" sz="1200" b="0" i="0" u="none" strike="noStrike" kern="1200" baseline="0" dirty="0">
                <a:solidFill>
                  <a:schemeClr val="tx1"/>
                </a:solidFill>
                <a:latin typeface="Arial" charset="0"/>
                <a:ea typeface="+mn-ea"/>
                <a:cs typeface="+mn-cs"/>
              </a:rPr>
              <a:t>Consulting with an experienced RN confirms findings and ensures that you take the proper course of action for the patient.</a:t>
            </a:r>
          </a:p>
          <a:p>
            <a:pPr marL="171450" indent="-171450">
              <a:buFont typeface="Arial" panose="020B0604020202020204" pitchFamily="34" charset="0"/>
              <a:buChar char="•"/>
            </a:pPr>
            <a:r>
              <a:rPr lang="en-US" sz="1200" b="0" i="0" u="none" strike="noStrike" kern="1200" baseline="0" dirty="0">
                <a:solidFill>
                  <a:schemeClr val="tx1"/>
                </a:solidFill>
                <a:latin typeface="Arial" charset="0"/>
                <a:ea typeface="+mn-ea"/>
                <a:cs typeface="+mn-cs"/>
              </a:rPr>
              <a:t>A leader knows his or her limitations and seeks professional colleagues for guidance and support.</a:t>
            </a:r>
          </a:p>
          <a:p>
            <a:endParaRPr lang="en-US" dirty="0"/>
          </a:p>
        </p:txBody>
      </p:sp>
      <p:sp>
        <p:nvSpPr>
          <p:cNvPr id="4" name="Slide Number Placeholder 3"/>
          <p:cNvSpPr>
            <a:spLocks noGrp="1"/>
          </p:cNvSpPr>
          <p:nvPr>
            <p:ph type="sldNum" sz="quarter" idx="10"/>
          </p:nvPr>
        </p:nvSpPr>
        <p:spPr/>
        <p:txBody>
          <a:bodyPr/>
          <a:lstStyle/>
          <a:p>
            <a:pPr>
              <a:defRPr/>
            </a:pPr>
            <a:fld id="{A3380EEE-5C6E-4F60-810D-DB294798E892}" type="slidenum">
              <a:rPr lang="en-US" smtClean="0"/>
              <a:pPr>
                <a:defRPr/>
              </a:pPr>
              <a:t>10</a:t>
            </a:fld>
            <a:endParaRPr lang="en-US" dirty="0"/>
          </a:p>
        </p:txBody>
      </p:sp>
    </p:spTree>
    <p:extLst>
      <p:ext uri="{BB962C8B-B14F-4D97-AF65-F5344CB8AC3E}">
        <p14:creationId xmlns:p14="http://schemas.microsoft.com/office/powerpoint/2010/main" val="4213240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8EC0C5B-B944-48DA-8E81-F4789A227A34}" type="datetimeFigureOut">
              <a:rPr lang="en-US" smtClean="0"/>
              <a:pPr/>
              <a:t>7/5/2019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55C1A7-BC9E-45D1-B988-BD48B0B1FCC3}" type="slidenum">
              <a:rPr lang="en-US" smtClean="0"/>
              <a:pPr/>
              <a:t>‹#›</a:t>
            </a:fld>
            <a:endParaRPr lang="en-US" dirty="0"/>
          </a:p>
        </p:txBody>
      </p:sp>
    </p:spTree>
    <p:extLst>
      <p:ext uri="{BB962C8B-B14F-4D97-AF65-F5344CB8AC3E}">
        <p14:creationId xmlns:p14="http://schemas.microsoft.com/office/powerpoint/2010/main" val="3406051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EC0C5B-B944-48DA-8E81-F4789A227A34}" type="datetimeFigureOut">
              <a:rPr lang="en-US" smtClean="0"/>
              <a:pPr/>
              <a:t>7/5/2019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55C1A7-BC9E-45D1-B988-BD48B0B1FCC3}" type="slidenum">
              <a:rPr lang="en-US" smtClean="0"/>
              <a:pPr/>
              <a:t>‹#›</a:t>
            </a:fld>
            <a:endParaRPr lang="en-US" dirty="0"/>
          </a:p>
        </p:txBody>
      </p:sp>
    </p:spTree>
    <p:extLst>
      <p:ext uri="{BB962C8B-B14F-4D97-AF65-F5344CB8AC3E}">
        <p14:creationId xmlns:p14="http://schemas.microsoft.com/office/powerpoint/2010/main" val="1028135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EC0C5B-B944-48DA-8E81-F4789A227A34}" type="datetimeFigureOut">
              <a:rPr lang="en-US" smtClean="0"/>
              <a:pPr/>
              <a:t>7/5/2019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55C1A7-BC9E-45D1-B988-BD48B0B1FCC3}" type="slidenum">
              <a:rPr lang="en-US" smtClean="0"/>
              <a:pPr/>
              <a:t>‹#›</a:t>
            </a:fld>
            <a:endParaRPr lang="en-US" dirty="0"/>
          </a:p>
        </p:txBody>
      </p:sp>
    </p:spTree>
    <p:extLst>
      <p:ext uri="{BB962C8B-B14F-4D97-AF65-F5344CB8AC3E}">
        <p14:creationId xmlns:p14="http://schemas.microsoft.com/office/powerpoint/2010/main" val="2838941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EC0C5B-B944-48DA-8E81-F4789A227A34}" type="datetimeFigureOut">
              <a:rPr lang="en-US" smtClean="0"/>
              <a:pPr/>
              <a:t>7/5/2019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55C1A7-BC9E-45D1-B988-BD48B0B1FCC3}" type="slidenum">
              <a:rPr lang="en-US" smtClean="0"/>
              <a:pPr/>
              <a:t>‹#›</a:t>
            </a:fld>
            <a:endParaRPr lang="en-US" dirty="0"/>
          </a:p>
        </p:txBody>
      </p:sp>
    </p:spTree>
    <p:extLst>
      <p:ext uri="{BB962C8B-B14F-4D97-AF65-F5344CB8AC3E}">
        <p14:creationId xmlns:p14="http://schemas.microsoft.com/office/powerpoint/2010/main" val="81589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EC0C5B-B944-48DA-8E81-F4789A227A34}" type="datetimeFigureOut">
              <a:rPr lang="en-US" smtClean="0"/>
              <a:pPr/>
              <a:t>7/5/2019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55C1A7-BC9E-45D1-B988-BD48B0B1FCC3}" type="slidenum">
              <a:rPr lang="en-US" smtClean="0"/>
              <a:pPr/>
              <a:t>‹#›</a:t>
            </a:fld>
            <a:endParaRPr lang="en-US" dirty="0"/>
          </a:p>
        </p:txBody>
      </p:sp>
    </p:spTree>
    <p:extLst>
      <p:ext uri="{BB962C8B-B14F-4D97-AF65-F5344CB8AC3E}">
        <p14:creationId xmlns:p14="http://schemas.microsoft.com/office/powerpoint/2010/main" val="799897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8EC0C5B-B944-48DA-8E81-F4789A227A34}" type="datetimeFigureOut">
              <a:rPr lang="en-US" smtClean="0"/>
              <a:pPr/>
              <a:t>7/5/2019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55C1A7-BC9E-45D1-B988-BD48B0B1FCC3}" type="slidenum">
              <a:rPr lang="en-US" smtClean="0"/>
              <a:pPr/>
              <a:t>‹#›</a:t>
            </a:fld>
            <a:endParaRPr lang="en-US" dirty="0"/>
          </a:p>
        </p:txBody>
      </p:sp>
    </p:spTree>
    <p:extLst>
      <p:ext uri="{BB962C8B-B14F-4D97-AF65-F5344CB8AC3E}">
        <p14:creationId xmlns:p14="http://schemas.microsoft.com/office/powerpoint/2010/main" val="3763502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8EC0C5B-B944-48DA-8E81-F4789A227A34}" type="datetimeFigureOut">
              <a:rPr lang="en-US" smtClean="0"/>
              <a:pPr/>
              <a:t>7/5/2019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C55C1A7-BC9E-45D1-B988-BD48B0B1FCC3}" type="slidenum">
              <a:rPr lang="en-US" smtClean="0"/>
              <a:pPr/>
              <a:t>‹#›</a:t>
            </a:fld>
            <a:endParaRPr lang="en-US" dirty="0"/>
          </a:p>
        </p:txBody>
      </p:sp>
    </p:spTree>
    <p:extLst>
      <p:ext uri="{BB962C8B-B14F-4D97-AF65-F5344CB8AC3E}">
        <p14:creationId xmlns:p14="http://schemas.microsoft.com/office/powerpoint/2010/main" val="1890872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8EC0C5B-B944-48DA-8E81-F4789A227A34}" type="datetimeFigureOut">
              <a:rPr lang="en-US" smtClean="0"/>
              <a:pPr/>
              <a:t>7/5/2019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C55C1A7-BC9E-45D1-B988-BD48B0B1FCC3}" type="slidenum">
              <a:rPr lang="en-US" smtClean="0"/>
              <a:pPr/>
              <a:t>‹#›</a:t>
            </a:fld>
            <a:endParaRPr lang="en-US" dirty="0"/>
          </a:p>
        </p:txBody>
      </p:sp>
    </p:spTree>
    <p:extLst>
      <p:ext uri="{BB962C8B-B14F-4D97-AF65-F5344CB8AC3E}">
        <p14:creationId xmlns:p14="http://schemas.microsoft.com/office/powerpoint/2010/main" val="2743740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EC0C5B-B944-48DA-8E81-F4789A227A34}" type="datetimeFigureOut">
              <a:rPr lang="en-US" smtClean="0"/>
              <a:pPr/>
              <a:t>7/5/2019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C55C1A7-BC9E-45D1-B988-BD48B0B1FCC3}" type="slidenum">
              <a:rPr lang="en-US" smtClean="0"/>
              <a:pPr/>
              <a:t>‹#›</a:t>
            </a:fld>
            <a:endParaRPr lang="en-US" dirty="0"/>
          </a:p>
        </p:txBody>
      </p:sp>
    </p:spTree>
    <p:extLst>
      <p:ext uri="{BB962C8B-B14F-4D97-AF65-F5344CB8AC3E}">
        <p14:creationId xmlns:p14="http://schemas.microsoft.com/office/powerpoint/2010/main" val="2743305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EC0C5B-B944-48DA-8E81-F4789A227A34}" type="datetimeFigureOut">
              <a:rPr lang="en-US" smtClean="0"/>
              <a:pPr/>
              <a:t>7/5/2019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55C1A7-BC9E-45D1-B988-BD48B0B1FCC3}" type="slidenum">
              <a:rPr lang="en-US" smtClean="0"/>
              <a:pPr/>
              <a:t>‹#›</a:t>
            </a:fld>
            <a:endParaRPr lang="en-US" dirty="0"/>
          </a:p>
        </p:txBody>
      </p:sp>
    </p:spTree>
    <p:extLst>
      <p:ext uri="{BB962C8B-B14F-4D97-AF65-F5344CB8AC3E}">
        <p14:creationId xmlns:p14="http://schemas.microsoft.com/office/powerpoint/2010/main" val="801092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EC0C5B-B944-48DA-8E81-F4789A227A34}" type="datetimeFigureOut">
              <a:rPr lang="en-US" smtClean="0"/>
              <a:pPr/>
              <a:t>7/5/2019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55C1A7-BC9E-45D1-B988-BD48B0B1FCC3}" type="slidenum">
              <a:rPr lang="en-US" smtClean="0"/>
              <a:pPr/>
              <a:t>‹#›</a:t>
            </a:fld>
            <a:endParaRPr lang="en-US" dirty="0"/>
          </a:p>
        </p:txBody>
      </p:sp>
    </p:spTree>
    <p:extLst>
      <p:ext uri="{BB962C8B-B14F-4D97-AF65-F5344CB8AC3E}">
        <p14:creationId xmlns:p14="http://schemas.microsoft.com/office/powerpoint/2010/main" val="1364863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EC0C5B-B944-48DA-8E81-F4789A227A34}" type="datetimeFigureOut">
              <a:rPr lang="en-US" smtClean="0"/>
              <a:pPr/>
              <a:t>7/5/2019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55C1A7-BC9E-45D1-B988-BD48B0B1FCC3}" type="slidenum">
              <a:rPr lang="en-US" smtClean="0"/>
              <a:pPr/>
              <a:t>‹#›</a:t>
            </a:fld>
            <a:endParaRPr lang="en-US" dirty="0"/>
          </a:p>
        </p:txBody>
      </p:sp>
    </p:spTree>
    <p:extLst>
      <p:ext uri="{BB962C8B-B14F-4D97-AF65-F5344CB8AC3E}">
        <p14:creationId xmlns:p14="http://schemas.microsoft.com/office/powerpoint/2010/main" val="1587834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K5_YiFCx_HY"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4"/>
          <p:cNvSpPr txBox="1">
            <a:spLocks noChangeArrowheads="1"/>
          </p:cNvSpPr>
          <p:nvPr/>
        </p:nvSpPr>
        <p:spPr bwMode="auto">
          <a:xfrm>
            <a:off x="0" y="19050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1" hangingPunct="1"/>
            <a:r>
              <a:rPr lang="en-US" sz="4000" dirty="0">
                <a:latin typeface="Arial" panose="020B0604020202020204" pitchFamily="34" charset="0"/>
                <a:cs typeface="Arial" panose="020B0604020202020204" pitchFamily="34" charset="0"/>
              </a:rPr>
              <a:t>Chapter 21</a:t>
            </a:r>
            <a:endParaRPr lang="en-GB" sz="4000" dirty="0">
              <a:latin typeface="Arial" panose="020B0604020202020204" pitchFamily="34" charset="0"/>
              <a:cs typeface="Arial" panose="020B0604020202020204" pitchFamily="34" charset="0"/>
            </a:endParaRPr>
          </a:p>
        </p:txBody>
      </p:sp>
      <p:sp>
        <p:nvSpPr>
          <p:cNvPr id="7" name="TextBox 5"/>
          <p:cNvSpPr txBox="1">
            <a:spLocks noChangeArrowheads="1"/>
          </p:cNvSpPr>
          <p:nvPr/>
        </p:nvSpPr>
        <p:spPr bwMode="auto">
          <a:xfrm>
            <a:off x="0" y="3218136"/>
            <a:ext cx="91440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r>
              <a:rPr lang="en-US" sz="3600" dirty="0">
                <a:latin typeface="Arial" panose="020B0604020202020204" pitchFamily="34" charset="0"/>
                <a:cs typeface="Arial" panose="020B0604020202020204" pitchFamily="34" charset="0"/>
              </a:rPr>
              <a:t>Managing Patient Care</a:t>
            </a:r>
          </a:p>
        </p:txBody>
      </p:sp>
    </p:spTree>
    <p:extLst>
      <p:ext uri="{BB962C8B-B14F-4D97-AF65-F5344CB8AC3E}">
        <p14:creationId xmlns:p14="http://schemas.microsoft.com/office/powerpoint/2010/main" val="2300467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Appropriate use of resources is an important aspect of clinical care coordination.</a:t>
            </a:r>
          </a:p>
          <a:p>
            <a:r>
              <a:rPr lang="en-US" dirty="0"/>
              <a:t>Administration of patient care occurs more smoothly when staff members work together.</a:t>
            </a:r>
          </a:p>
        </p:txBody>
      </p:sp>
      <p:sp>
        <p:nvSpPr>
          <p:cNvPr id="3" name="Title 2"/>
          <p:cNvSpPr>
            <a:spLocks noGrp="1"/>
          </p:cNvSpPr>
          <p:nvPr>
            <p:ph type="title"/>
          </p:nvPr>
        </p:nvSpPr>
        <p:spPr/>
        <p:txBody>
          <a:bodyPr/>
          <a:lstStyle/>
          <a:p>
            <a:r>
              <a:rPr lang="en-US" dirty="0"/>
              <a:t>Use of Resources</a:t>
            </a:r>
          </a:p>
        </p:txBody>
      </p:sp>
    </p:spTree>
    <p:extLst>
      <p:ext uri="{BB962C8B-B14F-4D97-AF65-F5344CB8AC3E}">
        <p14:creationId xmlns:p14="http://schemas.microsoft.com/office/powerpoint/2010/main" val="5566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Remain goal oriented</a:t>
            </a:r>
          </a:p>
          <a:p>
            <a:r>
              <a:rPr lang="en-US" dirty="0"/>
              <a:t>Identify priorities</a:t>
            </a:r>
          </a:p>
          <a:p>
            <a:r>
              <a:rPr lang="en-US" dirty="0"/>
              <a:t>Establish personal goals</a:t>
            </a:r>
          </a:p>
        </p:txBody>
      </p:sp>
      <p:sp>
        <p:nvSpPr>
          <p:cNvPr id="2" name="Title 1"/>
          <p:cNvSpPr>
            <a:spLocks noGrp="1"/>
          </p:cNvSpPr>
          <p:nvPr>
            <p:ph type="title"/>
          </p:nvPr>
        </p:nvSpPr>
        <p:spPr/>
        <p:txBody>
          <a:bodyPr/>
          <a:lstStyle/>
          <a:p>
            <a:r>
              <a:rPr lang="en-US" dirty="0"/>
              <a:t>Time Management</a:t>
            </a:r>
          </a:p>
        </p:txBody>
      </p:sp>
    </p:spTree>
    <p:extLst>
      <p:ext uri="{BB962C8B-B14F-4D97-AF65-F5344CB8AC3E}">
        <p14:creationId xmlns:p14="http://schemas.microsoft.com/office/powerpoint/2010/main" val="2536015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Time Management:  Nursing “Brain”</a:t>
            </a:r>
          </a:p>
        </p:txBody>
      </p:sp>
      <p:pic>
        <p:nvPicPr>
          <p:cNvPr id="4" name="Content Placeholder 3" descr="sample report sheet.png"/>
          <p:cNvPicPr>
            <a:picLocks noGrp="1" noChangeAspect="1"/>
          </p:cNvPicPr>
          <p:nvPr>
            <p:ph idx="1"/>
          </p:nvPr>
        </p:nvPicPr>
        <p:blipFill>
          <a:blip r:embed="rId3" cstate="print"/>
          <a:stretch>
            <a:fillRect/>
          </a:stretch>
        </p:blipFill>
        <p:spPr>
          <a:xfrm>
            <a:off x="381000" y="1981200"/>
            <a:ext cx="3831365" cy="3810000"/>
          </a:xfrm>
        </p:spPr>
      </p:pic>
      <p:pic>
        <p:nvPicPr>
          <p:cNvPr id="1026" name="Picture 2"/>
          <p:cNvPicPr>
            <a:picLocks noChangeAspect="1" noChangeArrowheads="1"/>
          </p:cNvPicPr>
          <p:nvPr/>
        </p:nvPicPr>
        <p:blipFill>
          <a:blip r:embed="rId4" cstate="print"/>
          <a:srcRect/>
          <a:stretch>
            <a:fillRect/>
          </a:stretch>
        </p:blipFill>
        <p:spPr bwMode="auto">
          <a:xfrm>
            <a:off x="4343400" y="2209800"/>
            <a:ext cx="4389904" cy="32766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a:p>
            <a:endParaRPr lang="en-US"/>
          </a:p>
          <a:p>
            <a:endParaRPr lang="en-US" dirty="0"/>
          </a:p>
        </p:txBody>
      </p:sp>
      <p:sp>
        <p:nvSpPr>
          <p:cNvPr id="2" name="Title 1"/>
          <p:cNvSpPr>
            <a:spLocks noGrp="1"/>
          </p:cNvSpPr>
          <p:nvPr>
            <p:ph type="title"/>
          </p:nvPr>
        </p:nvSpPr>
        <p:spPr/>
        <p:txBody>
          <a:bodyPr/>
          <a:lstStyle/>
          <a:p>
            <a:r>
              <a:rPr lang="en-US" dirty="0"/>
              <a:t>Evaluate</a:t>
            </a:r>
          </a:p>
        </p:txBody>
      </p:sp>
      <p:graphicFrame>
        <p:nvGraphicFramePr>
          <p:cNvPr id="6" name="Table 5"/>
          <p:cNvGraphicFramePr>
            <a:graphicFrameLocks noGrp="1"/>
          </p:cNvGraphicFramePr>
          <p:nvPr>
            <p:extLst>
              <p:ext uri="{D42A27DB-BD31-4B8C-83A1-F6EECF244321}">
                <p14:modId xmlns:p14="http://schemas.microsoft.com/office/powerpoint/2010/main" val="3189812987"/>
              </p:ext>
            </p:extLst>
          </p:nvPr>
        </p:nvGraphicFramePr>
        <p:xfrm>
          <a:off x="893136" y="1641476"/>
          <a:ext cx="7260264" cy="4454524"/>
        </p:xfrm>
        <a:graphic>
          <a:graphicData uri="http://schemas.openxmlformats.org/drawingml/2006/table">
            <a:tbl>
              <a:tblPr bandRow="1">
                <a:tableStyleId>{3C2FFA5D-87B4-456A-9821-1D502468CF0F}</a:tableStyleId>
              </a:tblPr>
              <a:tblGrid>
                <a:gridCol w="7260264">
                  <a:extLst>
                    <a:ext uri="{9D8B030D-6E8A-4147-A177-3AD203B41FA5}">
                      <a16:colId xmlns:a16="http://schemas.microsoft.com/office/drawing/2014/main" val="20000"/>
                    </a:ext>
                  </a:extLst>
                </a:gridCol>
              </a:tblGrid>
              <a:tr h="1113631">
                <a:tc>
                  <a:txBody>
                    <a:bodyPr/>
                    <a:lstStyle/>
                    <a:p>
                      <a:r>
                        <a:rPr lang="en-US" sz="2800" dirty="0"/>
                        <a:t>Evaluate</a:t>
                      </a:r>
                      <a:r>
                        <a:rPr lang="en-US" sz="2800" baseline="0" dirty="0"/>
                        <a:t> process.</a:t>
                      </a:r>
                      <a:endParaRPr lang="en-US" sz="2800" b="0" baseline="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0"/>
                  </a:ext>
                </a:extLst>
              </a:tr>
              <a:tr h="1113631">
                <a:tc>
                  <a:txBody>
                    <a:bodyPr/>
                    <a:lstStyle/>
                    <a:p>
                      <a:r>
                        <a:rPr lang="en-US" sz="2800" dirty="0"/>
                        <a:t>Evaluate patient response.</a:t>
                      </a:r>
                      <a:endParaRPr lang="en-US" sz="2800" b="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1"/>
                  </a:ext>
                </a:extLst>
              </a:tr>
              <a:tr h="1113631">
                <a:tc>
                  <a:txBody>
                    <a:bodyPr/>
                    <a:lstStyle/>
                    <a:p>
                      <a:r>
                        <a:rPr lang="en-US" sz="2800" dirty="0"/>
                        <a:t>Evaluate therapy efficacy.</a:t>
                      </a:r>
                      <a:endParaRPr lang="en-US" sz="2800" b="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2"/>
                  </a:ext>
                </a:extLst>
              </a:tr>
              <a:tr h="1113631">
                <a:tc>
                  <a:txBody>
                    <a:bodyPr/>
                    <a:lstStyle/>
                    <a:p>
                      <a:r>
                        <a:rPr lang="en-US" sz="2800" dirty="0"/>
                        <a:t>Evaluate patient and expected outcomes.</a:t>
                      </a:r>
                      <a:endParaRPr lang="en-US" sz="2800" b="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446096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Transfers responsibility while remaining accountable for outcomes</a:t>
            </a:r>
          </a:p>
          <a:p>
            <a:r>
              <a:rPr lang="en-US" dirty="0"/>
              <a:t>Requires knowing which skills are transferable</a:t>
            </a:r>
          </a:p>
          <a:p>
            <a:r>
              <a:rPr lang="en-US" dirty="0"/>
              <a:t>Results in improved quality, safe patient care, improved efficiency, increased productivity, an empowered staff, and skill development of others</a:t>
            </a:r>
          </a:p>
        </p:txBody>
      </p:sp>
      <p:sp>
        <p:nvSpPr>
          <p:cNvPr id="2" name="Title 1"/>
          <p:cNvSpPr>
            <a:spLocks noGrp="1"/>
          </p:cNvSpPr>
          <p:nvPr>
            <p:ph type="title"/>
          </p:nvPr>
        </p:nvSpPr>
        <p:spPr/>
        <p:txBody>
          <a:bodyPr/>
          <a:lstStyle/>
          <a:p>
            <a:r>
              <a:rPr lang="en-US" dirty="0"/>
              <a:t>Delegation</a:t>
            </a:r>
          </a:p>
        </p:txBody>
      </p:sp>
    </p:spTree>
    <p:extLst>
      <p:ext uri="{BB962C8B-B14F-4D97-AF65-F5344CB8AC3E}">
        <p14:creationId xmlns:p14="http://schemas.microsoft.com/office/powerpoint/2010/main" val="32480629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Delegation in Nursing</a:t>
            </a:r>
          </a:p>
        </p:txBody>
      </p:sp>
      <p:pic>
        <p:nvPicPr>
          <p:cNvPr id="819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1295400"/>
            <a:ext cx="7772400" cy="53359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70814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92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9326" y="685800"/>
            <a:ext cx="8845677" cy="541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868971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4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590800" y="20782"/>
            <a:ext cx="4267200" cy="6821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50445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1"/>
            <a:r>
              <a:rPr lang="en-US" sz="4000" dirty="0"/>
              <a:t>Right Task</a:t>
            </a:r>
          </a:p>
          <a:p>
            <a:pPr lvl="1"/>
            <a:r>
              <a:rPr lang="en-US" sz="4000" dirty="0"/>
              <a:t>Right Circumstance</a:t>
            </a:r>
          </a:p>
          <a:p>
            <a:pPr lvl="1"/>
            <a:r>
              <a:rPr lang="en-US" sz="4000" dirty="0"/>
              <a:t>Right Person</a:t>
            </a:r>
          </a:p>
          <a:p>
            <a:pPr lvl="1"/>
            <a:r>
              <a:rPr lang="en-US" sz="4000" dirty="0"/>
              <a:t>Right Direction</a:t>
            </a:r>
          </a:p>
          <a:p>
            <a:pPr lvl="1"/>
            <a:r>
              <a:rPr lang="en-US" sz="4000" dirty="0"/>
              <a:t>Right Supervision</a:t>
            </a:r>
          </a:p>
        </p:txBody>
      </p:sp>
      <p:sp>
        <p:nvSpPr>
          <p:cNvPr id="2" name="Title 1"/>
          <p:cNvSpPr>
            <a:spLocks noGrp="1"/>
          </p:cNvSpPr>
          <p:nvPr>
            <p:ph type="title"/>
          </p:nvPr>
        </p:nvSpPr>
        <p:spPr/>
        <p:txBody>
          <a:bodyPr>
            <a:normAutofit/>
          </a:bodyPr>
          <a:lstStyle/>
          <a:p>
            <a:r>
              <a:rPr lang="en-US" dirty="0"/>
              <a:t>The Five Rights of Delegation</a:t>
            </a:r>
          </a:p>
        </p:txBody>
      </p:sp>
    </p:spTree>
    <p:extLst>
      <p:ext uri="{BB962C8B-B14F-4D97-AF65-F5344CB8AC3E}">
        <p14:creationId xmlns:p14="http://schemas.microsoft.com/office/powerpoint/2010/main" val="5602540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Steps to Effective Delegation</a:t>
            </a:r>
          </a:p>
          <a:p>
            <a:pPr lvl="1"/>
            <a:r>
              <a:rPr lang="en-US" dirty="0"/>
              <a:t>Assess the knowledge and skills of the </a:t>
            </a:r>
            <a:r>
              <a:rPr lang="en-US" dirty="0" err="1"/>
              <a:t>delegatee</a:t>
            </a:r>
            <a:r>
              <a:rPr lang="en-US" dirty="0"/>
              <a:t>.</a:t>
            </a:r>
          </a:p>
          <a:p>
            <a:pPr lvl="1"/>
            <a:r>
              <a:rPr lang="en-US" dirty="0"/>
              <a:t>Match tasks to the </a:t>
            </a:r>
            <a:r>
              <a:rPr lang="en-US" dirty="0" err="1"/>
              <a:t>delegatee’s</a:t>
            </a:r>
            <a:r>
              <a:rPr lang="en-US" dirty="0"/>
              <a:t> skills.</a:t>
            </a:r>
          </a:p>
          <a:p>
            <a:pPr lvl="1"/>
            <a:r>
              <a:rPr lang="en-US" dirty="0"/>
              <a:t>Communicate clearly: </a:t>
            </a:r>
          </a:p>
          <a:p>
            <a:pPr lvl="2"/>
            <a:r>
              <a:rPr lang="en-US" dirty="0"/>
              <a:t>Task, outcome, time</a:t>
            </a:r>
          </a:p>
          <a:p>
            <a:pPr lvl="1"/>
            <a:r>
              <a:rPr lang="en-US" dirty="0"/>
              <a:t>Listen attentively.</a:t>
            </a:r>
          </a:p>
          <a:p>
            <a:pPr lvl="1"/>
            <a:r>
              <a:rPr lang="en-US" dirty="0"/>
              <a:t>Provide feedback.</a:t>
            </a:r>
          </a:p>
        </p:txBody>
      </p:sp>
      <p:sp>
        <p:nvSpPr>
          <p:cNvPr id="2" name="Title 1"/>
          <p:cNvSpPr>
            <a:spLocks noGrp="1"/>
          </p:cNvSpPr>
          <p:nvPr>
            <p:ph type="title"/>
          </p:nvPr>
        </p:nvSpPr>
        <p:spPr/>
        <p:txBody>
          <a:bodyPr/>
          <a:lstStyle/>
          <a:p>
            <a:r>
              <a:rPr lang="en-US" dirty="0"/>
              <a:t>Delegation</a:t>
            </a:r>
          </a:p>
        </p:txBody>
      </p:sp>
    </p:spTree>
    <p:extLst>
      <p:ext uri="{BB962C8B-B14F-4D97-AF65-F5344CB8AC3E}">
        <p14:creationId xmlns:p14="http://schemas.microsoft.com/office/powerpoint/2010/main" val="2126413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endParaRPr lang="en-US" dirty="0"/>
          </a:p>
          <a:p>
            <a:endParaRPr lang="en-US" dirty="0"/>
          </a:p>
        </p:txBody>
      </p:sp>
      <p:sp>
        <p:nvSpPr>
          <p:cNvPr id="2" name="Title 1"/>
          <p:cNvSpPr>
            <a:spLocks noGrp="1"/>
          </p:cNvSpPr>
          <p:nvPr>
            <p:ph type="title"/>
          </p:nvPr>
        </p:nvSpPr>
        <p:spPr/>
        <p:txBody>
          <a:bodyPr>
            <a:normAutofit fontScale="90000"/>
          </a:bodyPr>
          <a:lstStyle/>
          <a:p>
            <a:r>
              <a:rPr lang="en-US" dirty="0"/>
              <a:t>Leadership Skills for Nursing Students</a:t>
            </a:r>
          </a:p>
        </p:txBody>
      </p:sp>
      <p:graphicFrame>
        <p:nvGraphicFramePr>
          <p:cNvPr id="7" name="Table 6"/>
          <p:cNvGraphicFramePr>
            <a:graphicFrameLocks noGrp="1"/>
          </p:cNvGraphicFramePr>
          <p:nvPr>
            <p:extLst>
              <p:ext uri="{D42A27DB-BD31-4B8C-83A1-F6EECF244321}">
                <p14:modId xmlns:p14="http://schemas.microsoft.com/office/powerpoint/2010/main" val="2996687534"/>
              </p:ext>
            </p:extLst>
          </p:nvPr>
        </p:nvGraphicFramePr>
        <p:xfrm>
          <a:off x="717550" y="2246602"/>
          <a:ext cx="7461250" cy="3465940"/>
        </p:xfrm>
        <a:graphic>
          <a:graphicData uri="http://schemas.openxmlformats.org/drawingml/2006/table">
            <a:tbl>
              <a:tblPr>
                <a:tableStyleId>{93296810-A885-4BE3-A3E7-6D5BEEA58F35}</a:tableStyleId>
              </a:tblPr>
              <a:tblGrid>
                <a:gridCol w="3781963">
                  <a:extLst>
                    <a:ext uri="{9D8B030D-6E8A-4147-A177-3AD203B41FA5}">
                      <a16:colId xmlns:a16="http://schemas.microsoft.com/office/drawing/2014/main" val="20000"/>
                    </a:ext>
                  </a:extLst>
                </a:gridCol>
                <a:gridCol w="3679287">
                  <a:extLst>
                    <a:ext uri="{9D8B030D-6E8A-4147-A177-3AD203B41FA5}">
                      <a16:colId xmlns:a16="http://schemas.microsoft.com/office/drawing/2014/main" val="20001"/>
                    </a:ext>
                  </a:extLst>
                </a:gridCol>
              </a:tblGrid>
              <a:tr h="1536236">
                <a:tc>
                  <a:txBody>
                    <a:bodyPr/>
                    <a:lstStyle/>
                    <a:p>
                      <a:pPr algn="ctr"/>
                      <a:r>
                        <a:rPr lang="en-US" sz="3000" b="0" dirty="0">
                          <a:solidFill>
                            <a:schemeClr val="tx1"/>
                          </a:solidFill>
                        </a:rPr>
                        <a:t>Clinical Care Coordination</a:t>
                      </a:r>
                    </a:p>
                  </a:txBody>
                  <a:tcPr marL="98121" marR="98121" marT="49060" marB="49060" anchor="ctr"/>
                </a:tc>
                <a:tc>
                  <a:txBody>
                    <a:bodyPr/>
                    <a:lstStyle/>
                    <a:p>
                      <a:pPr algn="ctr"/>
                      <a:r>
                        <a:rPr lang="en-US" sz="3000" b="0" dirty="0">
                          <a:solidFill>
                            <a:schemeClr val="tx1"/>
                          </a:solidFill>
                        </a:rPr>
                        <a:t>Team Communication</a:t>
                      </a:r>
                    </a:p>
                  </a:txBody>
                  <a:tcPr marL="98121" marR="98121" marT="49060" marB="49060" anchor="ctr"/>
                </a:tc>
                <a:extLst>
                  <a:ext uri="{0D108BD9-81ED-4DB2-BD59-A6C34878D82A}">
                    <a16:rowId xmlns:a16="http://schemas.microsoft.com/office/drawing/2014/main" val="10000"/>
                  </a:ext>
                </a:extLst>
              </a:tr>
              <a:tr h="1929704">
                <a:tc>
                  <a:txBody>
                    <a:bodyPr/>
                    <a:lstStyle/>
                    <a:p>
                      <a:pPr algn="ctr"/>
                      <a:r>
                        <a:rPr lang="en-US" sz="3000" b="0" dirty="0">
                          <a:solidFill>
                            <a:schemeClr val="tx1"/>
                          </a:solidFill>
                        </a:rPr>
                        <a:t>Delegation</a:t>
                      </a:r>
                    </a:p>
                  </a:txBody>
                  <a:tcPr marL="98121" marR="98121" marT="49060" marB="49060" anchor="ctr"/>
                </a:tc>
                <a:tc>
                  <a:txBody>
                    <a:bodyPr/>
                    <a:lstStyle/>
                    <a:p>
                      <a:pPr algn="ctr"/>
                      <a:r>
                        <a:rPr lang="en-US" sz="3000" b="0" dirty="0">
                          <a:solidFill>
                            <a:schemeClr val="tx1"/>
                          </a:solidFill>
                        </a:rPr>
                        <a:t>Knowledge Building</a:t>
                      </a:r>
                    </a:p>
                  </a:txBody>
                  <a:tcPr marL="98121" marR="98121" marT="49060" marB="4906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2985054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Delegation Don’ts</a:t>
            </a:r>
          </a:p>
        </p:txBody>
      </p:sp>
      <p:sp>
        <p:nvSpPr>
          <p:cNvPr id="3" name="Content Placeholder 2"/>
          <p:cNvSpPr>
            <a:spLocks noGrp="1"/>
          </p:cNvSpPr>
          <p:nvPr>
            <p:ph idx="1"/>
          </p:nvPr>
        </p:nvSpPr>
        <p:spPr>
          <a:xfrm>
            <a:off x="457200" y="1600200"/>
            <a:ext cx="8458200" cy="4953000"/>
          </a:xfrm>
        </p:spPr>
        <p:txBody>
          <a:bodyPr>
            <a:normAutofit/>
          </a:bodyPr>
          <a:lstStyle/>
          <a:p>
            <a:r>
              <a:rPr lang="en-US" sz="3600" dirty="0"/>
              <a:t>Nursing Process &amp; Development of Care Plan</a:t>
            </a:r>
          </a:p>
          <a:p>
            <a:pPr lvl="1"/>
            <a:r>
              <a:rPr lang="en-US" sz="3200" dirty="0"/>
              <a:t>Assessments that identify needs and problems which diagnose human responses.</a:t>
            </a:r>
          </a:p>
          <a:p>
            <a:pPr lvl="2"/>
            <a:r>
              <a:rPr lang="en-US" sz="2800" dirty="0"/>
              <a:t>Admission/change of status assessments</a:t>
            </a:r>
          </a:p>
          <a:p>
            <a:pPr lvl="1"/>
            <a:r>
              <a:rPr lang="en-US" sz="3200" dirty="0"/>
              <a:t>Planning &amp; Evaluation</a:t>
            </a:r>
          </a:p>
          <a:p>
            <a:pPr lvl="1"/>
            <a:r>
              <a:rPr lang="en-US" sz="3200" dirty="0"/>
              <a:t>Teaching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05800" cy="4800600"/>
          </a:xfrm>
        </p:spPr>
        <p:txBody>
          <a:bodyPr/>
          <a:lstStyle/>
          <a:p>
            <a:r>
              <a:rPr lang="en-US" dirty="0"/>
              <a:t>Clinical Decisions</a:t>
            </a:r>
          </a:p>
          <a:p>
            <a:r>
              <a:rPr lang="en-US" dirty="0"/>
              <a:t>Priority Setting</a:t>
            </a:r>
          </a:p>
          <a:p>
            <a:r>
              <a:rPr lang="en-US" dirty="0"/>
              <a:t>Organizational Skills</a:t>
            </a:r>
          </a:p>
          <a:p>
            <a:r>
              <a:rPr lang="en-US" dirty="0"/>
              <a:t>Use of Resources</a:t>
            </a:r>
          </a:p>
          <a:p>
            <a:pPr lvl="1"/>
            <a:r>
              <a:rPr lang="en-US" dirty="0"/>
              <a:t>ATI Resources &amp; Templates</a:t>
            </a:r>
          </a:p>
          <a:p>
            <a:r>
              <a:rPr lang="en-US" dirty="0"/>
              <a:t>Time Management</a:t>
            </a:r>
          </a:p>
          <a:p>
            <a:r>
              <a:rPr lang="en-US" dirty="0"/>
              <a:t>Evaluation</a:t>
            </a:r>
          </a:p>
        </p:txBody>
      </p:sp>
      <p:sp>
        <p:nvSpPr>
          <p:cNvPr id="2" name="Title 1"/>
          <p:cNvSpPr>
            <a:spLocks noGrp="1"/>
          </p:cNvSpPr>
          <p:nvPr>
            <p:ph type="title"/>
          </p:nvPr>
        </p:nvSpPr>
        <p:spPr/>
        <p:txBody>
          <a:bodyPr/>
          <a:lstStyle/>
          <a:p>
            <a:r>
              <a:rPr lang="en-US" dirty="0"/>
              <a:t>Surviving being a </a:t>
            </a:r>
            <a:r>
              <a:rPr lang="en-US" dirty="0">
                <a:hlinkClick r:id="rId3"/>
              </a:rPr>
              <a:t>Nursing Student</a:t>
            </a:r>
            <a:endParaRPr lang="en-US" dirty="0"/>
          </a:p>
        </p:txBody>
      </p:sp>
    </p:spTree>
    <p:extLst>
      <p:ext uri="{BB962C8B-B14F-4D97-AF65-F5344CB8AC3E}">
        <p14:creationId xmlns:p14="http://schemas.microsoft.com/office/powerpoint/2010/main" val="2771117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Apply the nursing process</a:t>
            </a:r>
          </a:p>
          <a:p>
            <a:r>
              <a:rPr lang="en-US" dirty="0"/>
              <a:t>Know your patient</a:t>
            </a:r>
          </a:p>
          <a:p>
            <a:r>
              <a:rPr lang="en-US" dirty="0"/>
              <a:t>Use clinical decision making practices</a:t>
            </a:r>
          </a:p>
          <a:p>
            <a:r>
              <a:rPr lang="en-US" dirty="0"/>
              <a:t>Accurate clinical decision-making keeps you focused on the proper course of action</a:t>
            </a:r>
          </a:p>
        </p:txBody>
      </p:sp>
      <p:sp>
        <p:nvSpPr>
          <p:cNvPr id="3" name="Title 2"/>
          <p:cNvSpPr>
            <a:spLocks noGrp="1"/>
          </p:cNvSpPr>
          <p:nvPr>
            <p:ph type="title"/>
          </p:nvPr>
        </p:nvSpPr>
        <p:spPr/>
        <p:txBody>
          <a:bodyPr/>
          <a:lstStyle/>
          <a:p>
            <a:r>
              <a:rPr lang="en-US" dirty="0"/>
              <a:t>Clinical Decisions</a:t>
            </a:r>
          </a:p>
        </p:txBody>
      </p:sp>
    </p:spTree>
    <p:extLst>
      <p:ext uri="{BB962C8B-B14F-4D97-AF65-F5344CB8AC3E}">
        <p14:creationId xmlns:p14="http://schemas.microsoft.com/office/powerpoint/2010/main" val="3513744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fontScale="90000"/>
          </a:bodyPr>
          <a:lstStyle/>
          <a:p>
            <a:r>
              <a:rPr lang="en-US" dirty="0"/>
              <a:t>Clinical Decision Making:  Nursing Process &amp; Maslow</a:t>
            </a:r>
          </a:p>
        </p:txBody>
      </p:sp>
      <p:sp>
        <p:nvSpPr>
          <p:cNvPr id="3" name="Content Placeholder 2"/>
          <p:cNvSpPr>
            <a:spLocks noGrp="1"/>
          </p:cNvSpPr>
          <p:nvPr>
            <p:ph idx="1"/>
          </p:nvPr>
        </p:nvSpPr>
        <p:spPr>
          <a:xfrm>
            <a:off x="152400" y="1143000"/>
            <a:ext cx="8610600" cy="5867400"/>
          </a:xfrm>
          <a:prstGeom prst="rect">
            <a:avLst/>
          </a:prstGeom>
        </p:spPr>
        <p:txBody>
          <a:bodyPr>
            <a:normAutofit/>
          </a:bodyPr>
          <a:lstStyle/>
          <a:p>
            <a:pPr>
              <a:spcBef>
                <a:spcPts val="1200"/>
              </a:spcBef>
              <a:spcAft>
                <a:spcPts val="1200"/>
              </a:spcAft>
            </a:pPr>
            <a:r>
              <a:rPr lang="en-US" sz="2800" dirty="0"/>
              <a:t>Identify Patient(s) Needs</a:t>
            </a:r>
          </a:p>
          <a:p>
            <a:pPr>
              <a:spcBef>
                <a:spcPts val="1200"/>
              </a:spcBef>
              <a:spcAft>
                <a:spcPts val="1200"/>
              </a:spcAft>
            </a:pPr>
            <a:r>
              <a:rPr lang="en-US" sz="2800" dirty="0"/>
              <a:t>Begin to Apply Strategy to Begin Decision Making:</a:t>
            </a:r>
          </a:p>
          <a:p>
            <a:pPr lvl="1">
              <a:spcBef>
                <a:spcPts val="1200"/>
              </a:spcBef>
              <a:spcAft>
                <a:spcPts val="1200"/>
              </a:spcAft>
            </a:pPr>
            <a:r>
              <a:rPr lang="en-US" sz="3200" dirty="0"/>
              <a:t>Assessments or Implementations</a:t>
            </a:r>
          </a:p>
          <a:p>
            <a:pPr lvl="1">
              <a:spcBef>
                <a:spcPts val="1200"/>
              </a:spcBef>
              <a:spcAft>
                <a:spcPts val="1200"/>
              </a:spcAft>
            </a:pPr>
            <a:r>
              <a:rPr lang="en-US" sz="3200" dirty="0"/>
              <a:t>Physical or Psychosocial</a:t>
            </a:r>
          </a:p>
          <a:p>
            <a:pPr lvl="1">
              <a:spcBef>
                <a:spcPts val="1200"/>
              </a:spcBef>
              <a:spcAft>
                <a:spcPts val="1200"/>
              </a:spcAft>
            </a:pPr>
            <a:r>
              <a:rPr lang="en-US" sz="3200" dirty="0"/>
              <a:t>ABC’s</a:t>
            </a:r>
          </a:p>
          <a:p>
            <a:pPr lvl="1">
              <a:spcBef>
                <a:spcPts val="1200"/>
              </a:spcBef>
              <a:spcAft>
                <a:spcPts val="1200"/>
              </a:spcAft>
            </a:pPr>
            <a:r>
              <a:rPr lang="en-US" sz="3200" dirty="0"/>
              <a:t>Evaluate</a:t>
            </a:r>
          </a:p>
        </p:txBody>
      </p:sp>
      <p:cxnSp>
        <p:nvCxnSpPr>
          <p:cNvPr id="7" name="Elbow Connector 6"/>
          <p:cNvCxnSpPr/>
          <p:nvPr/>
        </p:nvCxnSpPr>
        <p:spPr>
          <a:xfrm rot="5400000">
            <a:off x="1943100" y="4152900"/>
            <a:ext cx="1295400" cy="762000"/>
          </a:xfrm>
          <a:prstGeom prst="bentConnector3">
            <a:avLst/>
          </a:prstGeom>
          <a:ln w="38100" cmpd="sng">
            <a:solidFill>
              <a:srgbClr val="FF3399"/>
            </a:solidFill>
            <a:tailEnd type="arrow"/>
          </a:ln>
        </p:spPr>
        <p:style>
          <a:lnRef idx="1">
            <a:schemeClr val="accent1"/>
          </a:lnRef>
          <a:fillRef idx="0">
            <a:schemeClr val="accent1"/>
          </a:fillRef>
          <a:effectRef idx="0">
            <a:schemeClr val="accent1"/>
          </a:effectRef>
          <a:fontRef idx="minor">
            <a:schemeClr val="tx1"/>
          </a:fontRef>
        </p:style>
      </p:cxn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0" y="3276600"/>
            <a:ext cx="3657600" cy="3357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9392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Determine which patient’s needs should be addressed first:</a:t>
            </a:r>
          </a:p>
          <a:p>
            <a:pPr lvl="1"/>
            <a:r>
              <a:rPr lang="en-US" dirty="0"/>
              <a:t>High priority: immediate threat to patient survival or safety</a:t>
            </a:r>
          </a:p>
          <a:p>
            <a:pPr lvl="1"/>
            <a:r>
              <a:rPr lang="en-US" dirty="0"/>
              <a:t>Intermediate priority: </a:t>
            </a:r>
            <a:r>
              <a:rPr lang="en-US" dirty="0" err="1"/>
              <a:t>nonemergent</a:t>
            </a:r>
            <a:r>
              <a:rPr lang="en-US" dirty="0"/>
              <a:t>, non–life threatening</a:t>
            </a:r>
          </a:p>
          <a:p>
            <a:pPr lvl="1"/>
            <a:r>
              <a:rPr lang="en-US" dirty="0"/>
              <a:t>Low priority: actual or potential problems may or may not be directly related to patient’s illness or disease</a:t>
            </a:r>
          </a:p>
        </p:txBody>
      </p:sp>
      <p:sp>
        <p:nvSpPr>
          <p:cNvPr id="2" name="Title 1"/>
          <p:cNvSpPr>
            <a:spLocks noGrp="1"/>
          </p:cNvSpPr>
          <p:nvPr>
            <p:ph type="title"/>
          </p:nvPr>
        </p:nvSpPr>
        <p:spPr/>
        <p:txBody>
          <a:bodyPr/>
          <a:lstStyle/>
          <a:p>
            <a:r>
              <a:rPr lang="en-US" dirty="0"/>
              <a:t>Priority Setting</a:t>
            </a:r>
          </a:p>
        </p:txBody>
      </p:sp>
    </p:spTree>
    <p:extLst>
      <p:ext uri="{BB962C8B-B14F-4D97-AF65-F5344CB8AC3E}">
        <p14:creationId xmlns:p14="http://schemas.microsoft.com/office/powerpoint/2010/main" val="771839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Priority Setting… Things to Consider</a:t>
            </a:r>
          </a:p>
        </p:txBody>
      </p:sp>
      <p:sp>
        <p:nvSpPr>
          <p:cNvPr id="3" name="Content Placeholder 2"/>
          <p:cNvSpPr>
            <a:spLocks noGrp="1"/>
          </p:cNvSpPr>
          <p:nvPr>
            <p:ph idx="1"/>
          </p:nvPr>
        </p:nvSpPr>
        <p:spPr>
          <a:xfrm>
            <a:off x="457200" y="1371600"/>
            <a:ext cx="8382000" cy="5334000"/>
          </a:xfrm>
        </p:spPr>
        <p:txBody>
          <a:bodyPr>
            <a:normAutofit/>
          </a:bodyPr>
          <a:lstStyle/>
          <a:p>
            <a:r>
              <a:rPr lang="en-US" dirty="0"/>
              <a:t>What tasks to be completed?</a:t>
            </a:r>
          </a:p>
          <a:p>
            <a:r>
              <a:rPr lang="en-US" dirty="0"/>
              <a:t>Are there things that require action before they can happen?</a:t>
            </a:r>
          </a:p>
          <a:p>
            <a:r>
              <a:rPr lang="en-US" dirty="0"/>
              <a:t>Are there things that are time sensitive?</a:t>
            </a:r>
          </a:p>
          <a:p>
            <a:r>
              <a:rPr lang="en-US" dirty="0"/>
              <a:t>Are there things that other people can do?</a:t>
            </a:r>
          </a:p>
          <a:p>
            <a:r>
              <a:rPr lang="en-US" dirty="0"/>
              <a:t>Are there any things that require an appointment time/need to be scheduled?</a:t>
            </a:r>
          </a:p>
          <a:p>
            <a:r>
              <a:rPr lang="en-US" dirty="0"/>
              <a:t>How many items per room need to be accomplished?</a:t>
            </a:r>
          </a:p>
          <a:p>
            <a:endParaRPr lang="en-US" dirty="0"/>
          </a:p>
          <a:p>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Prioritization Strategy</a:t>
            </a:r>
          </a:p>
        </p:txBody>
      </p:sp>
      <p:sp>
        <p:nvSpPr>
          <p:cNvPr id="3" name="Content Placeholder 2"/>
          <p:cNvSpPr>
            <a:spLocks noGrp="1"/>
          </p:cNvSpPr>
          <p:nvPr>
            <p:ph idx="1"/>
          </p:nvPr>
        </p:nvSpPr>
        <p:spPr/>
        <p:txBody>
          <a:bodyPr/>
          <a:lstStyle/>
          <a:p>
            <a:pPr>
              <a:spcBef>
                <a:spcPts val="1200"/>
              </a:spcBef>
              <a:spcAft>
                <a:spcPts val="1200"/>
              </a:spcAft>
            </a:pPr>
            <a:r>
              <a:rPr lang="en-US" sz="3600" dirty="0"/>
              <a:t>Acute vs. Chronic</a:t>
            </a:r>
          </a:p>
          <a:p>
            <a:pPr>
              <a:spcBef>
                <a:spcPts val="1200"/>
              </a:spcBef>
              <a:spcAft>
                <a:spcPts val="1200"/>
              </a:spcAft>
            </a:pPr>
            <a:r>
              <a:rPr lang="en-US" sz="3600" dirty="0"/>
              <a:t>Real vs. Potential</a:t>
            </a:r>
          </a:p>
          <a:p>
            <a:pPr>
              <a:spcBef>
                <a:spcPts val="1200"/>
              </a:spcBef>
              <a:spcAft>
                <a:spcPts val="1200"/>
              </a:spcAft>
            </a:pPr>
            <a:r>
              <a:rPr lang="en-US" sz="3600" dirty="0"/>
              <a:t>Unexpected vs. Expected</a:t>
            </a:r>
          </a:p>
          <a:p>
            <a:pPr>
              <a:spcBef>
                <a:spcPts val="1200"/>
              </a:spcBef>
              <a:spcAft>
                <a:spcPts val="1200"/>
              </a:spcAft>
            </a:pPr>
            <a:r>
              <a:rPr lang="en-US" sz="3600" dirty="0"/>
              <a:t>Unstable vs. Stable</a:t>
            </a:r>
          </a:p>
          <a:p>
            <a:pPr>
              <a:spcBef>
                <a:spcPts val="1200"/>
              </a:spcBef>
              <a:spcAft>
                <a:spcPts val="1200"/>
              </a:spcAft>
            </a:pPr>
            <a:r>
              <a:rPr lang="en-US" sz="3600" dirty="0"/>
              <a:t>ABC’s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Do the right things.</a:t>
            </a:r>
          </a:p>
          <a:p>
            <a:r>
              <a:rPr lang="en-US" dirty="0"/>
              <a:t>Do things right.</a:t>
            </a:r>
          </a:p>
          <a:p>
            <a:r>
              <a:rPr lang="en-US" dirty="0"/>
              <a:t>Inform and prepare patient.</a:t>
            </a:r>
          </a:p>
          <a:p>
            <a:r>
              <a:rPr lang="en-US" dirty="0"/>
              <a:t>Clean and organize work area.</a:t>
            </a:r>
          </a:p>
          <a:p>
            <a:r>
              <a:rPr lang="en-US" dirty="0"/>
              <a:t>Keep patient’s needs at the center of attention.</a:t>
            </a:r>
          </a:p>
        </p:txBody>
      </p:sp>
      <p:sp>
        <p:nvSpPr>
          <p:cNvPr id="2" name="Title 1"/>
          <p:cNvSpPr>
            <a:spLocks noGrp="1"/>
          </p:cNvSpPr>
          <p:nvPr>
            <p:ph type="title"/>
          </p:nvPr>
        </p:nvSpPr>
        <p:spPr/>
        <p:txBody>
          <a:bodyPr/>
          <a:lstStyle/>
          <a:p>
            <a:r>
              <a:rPr lang="en-US" dirty="0"/>
              <a:t>Organizational Skills</a:t>
            </a:r>
          </a:p>
        </p:txBody>
      </p:sp>
    </p:spTree>
    <p:extLst>
      <p:ext uri="{BB962C8B-B14F-4D97-AF65-F5344CB8AC3E}">
        <p14:creationId xmlns:p14="http://schemas.microsoft.com/office/powerpoint/2010/main" val="198113312"/>
      </p:ext>
    </p:extLst>
  </p:cSld>
  <p:clrMapOvr>
    <a:masterClrMapping/>
  </p:clrMapOvr>
</p:sld>
</file>

<file path=ppt/theme/theme1.xml><?xml version="1.0" encoding="utf-8"?>
<a:theme xmlns:a="http://schemas.openxmlformats.org/drawingml/2006/main" name="Office Them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TotalTime>
  <Words>1981</Words>
  <Application>Microsoft Office PowerPoint</Application>
  <PresentationFormat>On-screen Show (4:3)</PresentationFormat>
  <Paragraphs>172</Paragraphs>
  <Slides>20</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PowerPoint Presentation</vt:lpstr>
      <vt:lpstr>Leadership Skills for Nursing Students</vt:lpstr>
      <vt:lpstr>Surviving being a Nursing Student</vt:lpstr>
      <vt:lpstr>Clinical Decisions</vt:lpstr>
      <vt:lpstr>Clinical Decision Making:  Nursing Process &amp; Maslow</vt:lpstr>
      <vt:lpstr>Priority Setting</vt:lpstr>
      <vt:lpstr>Priority Setting… Things to Consider</vt:lpstr>
      <vt:lpstr>Prioritization Strategy</vt:lpstr>
      <vt:lpstr>Organizational Skills</vt:lpstr>
      <vt:lpstr>Use of Resources</vt:lpstr>
      <vt:lpstr>Time Management</vt:lpstr>
      <vt:lpstr>Time Management:  Nursing “Brain”</vt:lpstr>
      <vt:lpstr>Evaluate</vt:lpstr>
      <vt:lpstr>Delegation</vt:lpstr>
      <vt:lpstr>Delegation in Nursing</vt:lpstr>
      <vt:lpstr>PowerPoint Presentation</vt:lpstr>
      <vt:lpstr>PowerPoint Presentation</vt:lpstr>
      <vt:lpstr>The Five Rights of Delegation</vt:lpstr>
      <vt:lpstr>Delegation</vt:lpstr>
      <vt:lpstr>Delegation Don’ts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Erika Warnick</dc:creator>
  <cp:lastModifiedBy>Bonny Musyoki</cp:lastModifiedBy>
  <cp:revision>23</cp:revision>
  <dcterms:created xsi:type="dcterms:W3CDTF">2019-04-25T17:49:15Z</dcterms:created>
  <dcterms:modified xsi:type="dcterms:W3CDTF">2019-07-05T07:43:44Z</dcterms:modified>
</cp:coreProperties>
</file>