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8" r:id="rId3"/>
    <p:sldId id="257" r:id="rId4"/>
    <p:sldId id="258" r:id="rId5"/>
    <p:sldId id="269" r:id="rId6"/>
    <p:sldId id="270" r:id="rId7"/>
    <p:sldId id="274" r:id="rId8"/>
    <p:sldId id="259" r:id="rId9"/>
    <p:sldId id="260" r:id="rId10"/>
    <p:sldId id="271" r:id="rId11"/>
    <p:sldId id="272" r:id="rId12"/>
    <p:sldId id="261" r:id="rId13"/>
    <p:sldId id="262" r:id="rId14"/>
    <p:sldId id="273" r:id="rId15"/>
    <p:sldId id="263" r:id="rId16"/>
    <p:sldId id="264" r:id="rId17"/>
    <p:sldId id="266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2D97"/>
    <a:srgbClr val="8D42C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0" autoAdjust="0"/>
    <p:restoredTop sz="94628" autoAdjust="0"/>
  </p:normalViewPr>
  <p:slideViewPr>
    <p:cSldViewPr>
      <p:cViewPr varScale="1">
        <p:scale>
          <a:sx n="78" d="100"/>
          <a:sy n="78" d="100"/>
        </p:scale>
        <p:origin x="-12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241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57488CA-4E65-4613-B50E-5C2A9067B6E2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802E71A-F152-455F-862F-0F972FFC4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200" cy="2514600"/>
          </a:xfrm>
        </p:spPr>
        <p:txBody>
          <a:bodyPr>
            <a:noAutofit/>
          </a:bodyPr>
          <a:lstStyle/>
          <a:p>
            <a:pPr algn="ctr"/>
            <a:r>
              <a:rPr lang="en-US" sz="6500" b="1" dirty="0" smtClean="0"/>
              <a:t>Chapter Nine: </a:t>
            </a:r>
            <a:br>
              <a:rPr lang="en-US" sz="6500" b="1" dirty="0" smtClean="0"/>
            </a:br>
            <a:r>
              <a:rPr lang="en-US" sz="6500" b="1" dirty="0" smtClean="0"/>
              <a:t>Sexual Assault</a:t>
            </a:r>
            <a:endParaRPr lang="en-US" sz="6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0038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700" b="1" dirty="0"/>
              <a:t>Intervention Strategies for </a:t>
            </a:r>
            <a:r>
              <a:rPr lang="en-US" sz="3700" b="1" dirty="0" smtClean="0"/>
              <a:t>Rape in the Following Three Months </a:t>
            </a:r>
            <a:endParaRPr lang="en-US" sz="3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Critical Needs</a:t>
            </a:r>
          </a:p>
          <a:p>
            <a:pPr lvl="2"/>
            <a:r>
              <a:rPr lang="en-US" dirty="0" smtClean="0"/>
              <a:t>Continuing medical treatment</a:t>
            </a:r>
          </a:p>
          <a:p>
            <a:pPr lvl="2"/>
            <a:r>
              <a:rPr lang="en-US" dirty="0" smtClean="0"/>
              <a:t>Support system (family, friends, work, etc.)</a:t>
            </a:r>
          </a:p>
          <a:p>
            <a:pPr lvl="2"/>
            <a:r>
              <a:rPr lang="en-US" dirty="0" smtClean="0"/>
              <a:t>Understanding without pressure regarding further sexual contact</a:t>
            </a:r>
            <a:endParaRPr lang="en-US" dirty="0"/>
          </a:p>
          <a:p>
            <a:r>
              <a:rPr lang="en-US" dirty="0"/>
              <a:t>Critical </a:t>
            </a:r>
            <a:r>
              <a:rPr lang="en-US" dirty="0" smtClean="0"/>
              <a:t>Supports</a:t>
            </a:r>
          </a:p>
          <a:p>
            <a:pPr lvl="2"/>
            <a:r>
              <a:rPr lang="en-US" dirty="0" smtClean="0"/>
              <a:t>Understanding mood swings</a:t>
            </a:r>
          </a:p>
          <a:p>
            <a:pPr lvl="2"/>
            <a:r>
              <a:rPr lang="en-US" dirty="0" smtClean="0"/>
              <a:t>Ensuring safety without overprotection</a:t>
            </a:r>
          </a:p>
          <a:p>
            <a:pPr lvl="2"/>
            <a:r>
              <a:rPr lang="en-US" dirty="0" smtClean="0"/>
              <a:t>Allowing the victim to make decisions regarding reporting the rape</a:t>
            </a:r>
          </a:p>
          <a:p>
            <a:pPr lvl="2"/>
            <a:r>
              <a:rPr lang="en-US" dirty="0" smtClean="0"/>
              <a:t>Allowing the victim to talk about the trauma without disclosing the information to others</a:t>
            </a:r>
          </a:p>
          <a:p>
            <a:pPr lvl="2"/>
            <a:r>
              <a:rPr lang="en-US" dirty="0" smtClean="0"/>
              <a:t>Recognize that loved ones also exhibit issues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9005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700" b="1" dirty="0"/>
              <a:t>Intervention Strategies for Rape in the Following Three Months </a:t>
            </a:r>
            <a:r>
              <a:rPr lang="en-US" sz="3700" b="1" dirty="0" smtClean="0"/>
              <a:t>Cont.</a:t>
            </a:r>
            <a:endParaRPr lang="en-US" sz="3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3800" dirty="0"/>
              <a:t>PTSD</a:t>
            </a:r>
          </a:p>
          <a:p>
            <a:pPr marL="1257300" lvl="4" indent="-342900">
              <a:buFont typeface="Arial" pitchFamily="34" charset="0"/>
              <a:buChar char="•"/>
            </a:pPr>
            <a:r>
              <a:rPr lang="en-US" sz="3000" dirty="0"/>
              <a:t>Rape ranks second in the potential for </a:t>
            </a:r>
            <a:r>
              <a:rPr lang="en-US" sz="3000" dirty="0" smtClean="0"/>
              <a:t>PTSD</a:t>
            </a:r>
            <a:endParaRPr lang="en-US" sz="3000" dirty="0"/>
          </a:p>
          <a:p>
            <a:pPr marL="1257300" lvl="4" indent="-342900">
              <a:buFont typeface="Arial" pitchFamily="34" charset="0"/>
              <a:buChar char="•"/>
            </a:pPr>
            <a:r>
              <a:rPr lang="en-US" sz="3000" dirty="0"/>
              <a:t>EMDR as a first option for treatment</a:t>
            </a:r>
          </a:p>
          <a:p>
            <a:pPr marL="1257300" lvl="4" indent="-342900">
              <a:buFont typeface="Arial" pitchFamily="34" charset="0"/>
              <a:buChar char="•"/>
            </a:pPr>
            <a:r>
              <a:rPr lang="en-US" sz="3000" dirty="0"/>
              <a:t>Cognitive-behavioral </a:t>
            </a:r>
            <a:r>
              <a:rPr lang="en-US" sz="3000" dirty="0" smtClean="0"/>
              <a:t>treatment</a:t>
            </a:r>
          </a:p>
          <a:p>
            <a:pPr marL="1623060" lvl="6" indent="-342900">
              <a:buClr>
                <a:schemeClr val="accent3"/>
              </a:buClr>
              <a:buFont typeface="Arial" pitchFamily="34" charset="0"/>
              <a:buChar char="•"/>
            </a:pPr>
            <a:r>
              <a:rPr lang="en-US" sz="2000" dirty="0" smtClean="0"/>
              <a:t>Exposure treatment</a:t>
            </a:r>
          </a:p>
          <a:p>
            <a:pPr marL="1623060" lvl="6" indent="-342900">
              <a:buClr>
                <a:schemeClr val="accent3"/>
              </a:buClr>
              <a:buFont typeface="Arial" pitchFamily="34" charset="0"/>
              <a:buChar char="•"/>
            </a:pPr>
            <a:r>
              <a:rPr lang="en-US" sz="2000" dirty="0" smtClean="0"/>
              <a:t>Affect regulation</a:t>
            </a:r>
          </a:p>
          <a:p>
            <a:pPr marL="1623060" lvl="6" indent="-342900">
              <a:buClr>
                <a:schemeClr val="accent3"/>
              </a:buClr>
              <a:buFont typeface="Arial" pitchFamily="34" charset="0"/>
              <a:buChar char="•"/>
            </a:pPr>
            <a:r>
              <a:rPr lang="en-US" sz="2000" dirty="0" smtClean="0"/>
              <a:t>Cognitive therapy</a:t>
            </a:r>
          </a:p>
        </p:txBody>
      </p:sp>
    </p:spTree>
    <p:extLst>
      <p:ext uri="{BB962C8B-B14F-4D97-AF65-F5344CB8AC3E}">
        <p14:creationId xmlns:p14="http://schemas.microsoft.com/office/powerpoint/2010/main" xmlns="" val="2302082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0668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Adult Survivors of </a:t>
            </a:r>
            <a:r>
              <a:rPr lang="en-US" sz="3600" b="1" dirty="0" smtClean="0"/>
              <a:t>Childhood</a:t>
            </a:r>
            <a:br>
              <a:rPr lang="en-US" sz="3600" b="1" dirty="0" smtClean="0"/>
            </a:br>
            <a:r>
              <a:rPr lang="en-US" sz="3600" b="1" dirty="0" smtClean="0"/>
              <a:t>Sexual Abuse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382000" cy="536416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Psychological Trauma and </a:t>
            </a:r>
            <a:r>
              <a:rPr lang="en-US" sz="3000" dirty="0" err="1"/>
              <a:t>Sequelae</a:t>
            </a:r>
            <a:endParaRPr lang="en-US" sz="3000" b="1" dirty="0"/>
          </a:p>
          <a:p>
            <a:pPr lvl="2"/>
            <a:r>
              <a:rPr lang="en-US" sz="2400" dirty="0" smtClean="0"/>
              <a:t>Effects </a:t>
            </a:r>
            <a:r>
              <a:rPr lang="en-US" sz="2400" dirty="0"/>
              <a:t>on Adult </a:t>
            </a:r>
            <a:r>
              <a:rPr lang="en-US" sz="2400" dirty="0" smtClean="0"/>
              <a:t>Survivors</a:t>
            </a:r>
          </a:p>
          <a:p>
            <a:pPr lvl="3"/>
            <a:r>
              <a:rPr lang="en-US" sz="2200" dirty="0" smtClean="0"/>
              <a:t>Higher incidence of:</a:t>
            </a:r>
          </a:p>
          <a:p>
            <a:pPr lvl="5">
              <a:buClr>
                <a:schemeClr val="accent3"/>
              </a:buClr>
            </a:pPr>
            <a:r>
              <a:rPr lang="en-US" sz="2100" dirty="0" smtClean="0"/>
              <a:t>Depression and anxiety</a:t>
            </a:r>
          </a:p>
          <a:p>
            <a:pPr lvl="5">
              <a:buClr>
                <a:schemeClr val="accent3"/>
              </a:buClr>
            </a:pPr>
            <a:r>
              <a:rPr lang="en-US" sz="2100" dirty="0" smtClean="0"/>
              <a:t>Borderline personality disorder and Dissociative disorder</a:t>
            </a:r>
          </a:p>
          <a:p>
            <a:pPr lvl="5">
              <a:buClr>
                <a:schemeClr val="accent3"/>
              </a:buClr>
            </a:pPr>
            <a:r>
              <a:rPr lang="en-US" sz="2100" dirty="0" smtClean="0"/>
              <a:t>PTSD</a:t>
            </a:r>
          </a:p>
          <a:p>
            <a:pPr lvl="5">
              <a:buClr>
                <a:schemeClr val="accent3"/>
              </a:buClr>
            </a:pPr>
            <a:r>
              <a:rPr lang="en-US" sz="2100" dirty="0" smtClean="0"/>
              <a:t>Social stigmatization and alienation</a:t>
            </a:r>
          </a:p>
          <a:p>
            <a:pPr lvl="5">
              <a:buClr>
                <a:schemeClr val="accent3"/>
              </a:buClr>
            </a:pPr>
            <a:r>
              <a:rPr lang="en-US" sz="2100" dirty="0" smtClean="0"/>
              <a:t>Somatic complaints</a:t>
            </a:r>
          </a:p>
          <a:p>
            <a:pPr lvl="5">
              <a:buClr>
                <a:schemeClr val="accent3"/>
              </a:buClr>
            </a:pPr>
            <a:r>
              <a:rPr lang="en-US" sz="2100" dirty="0" smtClean="0"/>
              <a:t>Negative self-image</a:t>
            </a:r>
            <a:endParaRPr lang="en-US" sz="2100" dirty="0"/>
          </a:p>
          <a:p>
            <a:pPr lvl="2"/>
            <a:r>
              <a:rPr lang="en-US" sz="2400" dirty="0" err="1" smtClean="0"/>
              <a:t>Revictimization</a:t>
            </a:r>
            <a:endParaRPr lang="en-US" sz="2400" dirty="0" smtClean="0"/>
          </a:p>
          <a:p>
            <a:pPr lvl="3"/>
            <a:r>
              <a:rPr lang="en-US" sz="2200" dirty="0" smtClean="0"/>
              <a:t>Early assault is additive</a:t>
            </a:r>
            <a:endParaRPr lang="en-US" sz="2200" b="1" dirty="0"/>
          </a:p>
          <a:p>
            <a:r>
              <a:rPr lang="en-US" sz="3000" dirty="0"/>
              <a:t>False </a:t>
            </a:r>
            <a:r>
              <a:rPr lang="en-US" sz="3000" dirty="0" smtClean="0"/>
              <a:t>Memories</a:t>
            </a:r>
          </a:p>
          <a:p>
            <a:pPr lvl="2"/>
            <a:r>
              <a:rPr lang="en-US" sz="2400" dirty="0" smtClean="0"/>
              <a:t>Controversial topic</a:t>
            </a:r>
          </a:p>
          <a:p>
            <a:pPr lvl="2"/>
            <a:r>
              <a:rPr lang="en-US" sz="2400" dirty="0" smtClean="0"/>
              <a:t>False Memory Syndrome Foundation</a:t>
            </a:r>
          </a:p>
          <a:p>
            <a:pPr lvl="2"/>
            <a:r>
              <a:rPr lang="en-US" sz="2400" dirty="0" smtClean="0"/>
              <a:t>“Recovered memory” survey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6906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096962"/>
          </a:xfrm>
        </p:spPr>
        <p:txBody>
          <a:bodyPr>
            <a:noAutofit/>
          </a:bodyPr>
          <a:lstStyle/>
          <a:p>
            <a:pPr algn="ctr"/>
            <a:r>
              <a:rPr lang="en-US" sz="3700" b="1" dirty="0"/>
              <a:t>Intervention Strategies </a:t>
            </a:r>
            <a:r>
              <a:rPr lang="en-US" sz="3700" b="1" dirty="0" smtClean="0"/>
              <a:t>for </a:t>
            </a:r>
            <a:br>
              <a:rPr lang="en-US" sz="3700" b="1" dirty="0" smtClean="0"/>
            </a:br>
            <a:r>
              <a:rPr lang="en-US" sz="3700" b="1" dirty="0" smtClean="0"/>
              <a:t>Adult Survivors</a:t>
            </a:r>
            <a:endParaRPr lang="en-US" sz="3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Assessment</a:t>
            </a:r>
          </a:p>
          <a:p>
            <a:pPr lvl="2"/>
            <a:r>
              <a:rPr lang="en-US" dirty="0" smtClean="0"/>
              <a:t>Can be difficult to assess and diagnose due to multiple ways it may manifest</a:t>
            </a:r>
            <a:endParaRPr lang="en-US" dirty="0"/>
          </a:p>
          <a:p>
            <a:r>
              <a:rPr lang="en-US" dirty="0"/>
              <a:t>Treatment of </a:t>
            </a:r>
            <a:r>
              <a:rPr lang="en-US" dirty="0" smtClean="0"/>
              <a:t>Adults</a:t>
            </a:r>
          </a:p>
          <a:p>
            <a:pPr lvl="2"/>
            <a:r>
              <a:rPr lang="en-US" dirty="0" smtClean="0"/>
              <a:t>Treat in a similar way to PTSD</a:t>
            </a:r>
            <a:endParaRPr lang="en-US" b="1" dirty="0"/>
          </a:p>
          <a:p>
            <a:r>
              <a:rPr lang="en-US" dirty="0" smtClean="0"/>
              <a:t>Grounding</a:t>
            </a:r>
          </a:p>
          <a:p>
            <a:pPr lvl="2"/>
            <a:r>
              <a:rPr lang="en-US" dirty="0" smtClean="0"/>
              <a:t>Have the client focus on the therapist and the “here and now”</a:t>
            </a:r>
          </a:p>
          <a:p>
            <a:pPr lvl="2"/>
            <a:r>
              <a:rPr lang="en-US" dirty="0" smtClean="0"/>
              <a:t>Ask the client to describe current </a:t>
            </a:r>
            <a:r>
              <a:rPr lang="en-US" b="1" dirty="0" smtClean="0"/>
              <a:t>INTERNAL</a:t>
            </a:r>
            <a:r>
              <a:rPr lang="en-US" dirty="0" smtClean="0"/>
              <a:t> experiences</a:t>
            </a:r>
          </a:p>
          <a:p>
            <a:pPr lvl="2"/>
            <a:r>
              <a:rPr lang="en-US" dirty="0" smtClean="0"/>
              <a:t>Orient the client to the current environment</a:t>
            </a:r>
          </a:p>
          <a:p>
            <a:pPr lvl="2"/>
            <a:r>
              <a:rPr lang="en-US" dirty="0" smtClean="0"/>
              <a:t>Use relaxation techniques</a:t>
            </a:r>
            <a:endParaRPr lang="en-US" dirty="0"/>
          </a:p>
          <a:p>
            <a:r>
              <a:rPr lang="en-US" dirty="0" smtClean="0"/>
              <a:t>Validation</a:t>
            </a:r>
          </a:p>
          <a:p>
            <a:pPr lvl="2"/>
            <a:r>
              <a:rPr lang="en-US" dirty="0" smtClean="0"/>
              <a:t>Validate that the trauma did occur even if it is denied by the client’s family</a:t>
            </a:r>
          </a:p>
          <a:p>
            <a:pPr lvl="2"/>
            <a:r>
              <a:rPr lang="en-US" dirty="0" smtClean="0"/>
              <a:t>Advocate for the client</a:t>
            </a:r>
          </a:p>
          <a:p>
            <a:pPr lvl="2"/>
            <a:r>
              <a:rPr lang="en-US" dirty="0" smtClean="0"/>
              <a:t>Reinforce the resourcefulness of the client</a:t>
            </a:r>
          </a:p>
          <a:p>
            <a:pPr lvl="2"/>
            <a:r>
              <a:rPr lang="en-US" dirty="0" smtClean="0"/>
              <a:t>Be a role model to help the client with childhood developmental tasks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6148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pPr algn="ctr"/>
            <a:r>
              <a:rPr lang="en-US" sz="3800" b="1" dirty="0"/>
              <a:t>Intervention Strategies for </a:t>
            </a:r>
            <a:r>
              <a:rPr lang="en-US" sz="3800" b="1" dirty="0" smtClean="0"/>
              <a:t/>
            </a:r>
            <a:br>
              <a:rPr lang="en-US" sz="3800" b="1" dirty="0" smtClean="0"/>
            </a:br>
            <a:r>
              <a:rPr lang="en-US" sz="3800" b="1" dirty="0" smtClean="0"/>
              <a:t>Adult Survivors Cont. 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Extinguishing </a:t>
            </a:r>
            <a:r>
              <a:rPr lang="en-US" dirty="0" smtClean="0"/>
              <a:t>Trauma</a:t>
            </a:r>
          </a:p>
          <a:p>
            <a:pPr lvl="2"/>
            <a:r>
              <a:rPr lang="en-US" dirty="0" smtClean="0"/>
              <a:t>The reduction or termination of a conditioned response as a result of the absence of the reinforcement </a:t>
            </a:r>
            <a:endParaRPr lang="en-US" dirty="0"/>
          </a:p>
          <a:p>
            <a:r>
              <a:rPr lang="en-US" dirty="0"/>
              <a:t>Prolonged Exposure/Cognitive Restructuring</a:t>
            </a:r>
            <a:endParaRPr lang="en-US" b="1" dirty="0"/>
          </a:p>
          <a:p>
            <a:pPr lvl="2"/>
            <a:r>
              <a:rPr lang="en-US" dirty="0" smtClean="0"/>
              <a:t>Reframing and relearning feelings</a:t>
            </a:r>
            <a:endParaRPr lang="en-US" b="1" dirty="0"/>
          </a:p>
          <a:p>
            <a:r>
              <a:rPr lang="en-US" dirty="0"/>
              <a:t>Grief Resolution</a:t>
            </a:r>
            <a:endParaRPr lang="en-US" b="1" dirty="0"/>
          </a:p>
          <a:p>
            <a:pPr lvl="2"/>
            <a:r>
              <a:rPr lang="en-US" dirty="0"/>
              <a:t>Confrontation</a:t>
            </a:r>
            <a:endParaRPr lang="en-US" b="1" dirty="0"/>
          </a:p>
          <a:p>
            <a:pPr lvl="2"/>
            <a:r>
              <a:rPr lang="en-US" dirty="0"/>
              <a:t>Changing </a:t>
            </a:r>
            <a:r>
              <a:rPr lang="en-US" dirty="0" smtClean="0"/>
              <a:t>behavior through skill building </a:t>
            </a:r>
            <a:r>
              <a:rPr lang="en-US" dirty="0"/>
              <a:t>and </a:t>
            </a:r>
            <a:r>
              <a:rPr lang="en-US" dirty="0" smtClean="0"/>
              <a:t>reconnecting</a:t>
            </a:r>
            <a:endParaRPr lang="en-US" b="1" dirty="0"/>
          </a:p>
          <a:p>
            <a:r>
              <a:rPr lang="en-US" dirty="0"/>
              <a:t>Support Groups for Adult Survivors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212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Sexual Abuse in </a:t>
            </a:r>
            <a:r>
              <a:rPr lang="en-US" b="1" dirty="0" smtClean="0"/>
              <a:t>Childhood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/>
              <a:t>Dynamics of Sexual Abuse in Childhood</a:t>
            </a:r>
            <a:endParaRPr lang="en-US" b="1" dirty="0"/>
          </a:p>
          <a:p>
            <a:r>
              <a:rPr lang="en-US" dirty="0"/>
              <a:t>Dynamics of Sexual Abuse in Families</a:t>
            </a:r>
            <a:endParaRPr lang="en-US" b="1" dirty="0"/>
          </a:p>
          <a:p>
            <a:pPr lvl="2"/>
            <a:r>
              <a:rPr lang="en-US" dirty="0"/>
              <a:t>Intergenerational </a:t>
            </a:r>
            <a:r>
              <a:rPr lang="en-US" dirty="0" smtClean="0"/>
              <a:t>transmission </a:t>
            </a:r>
            <a:r>
              <a:rPr lang="en-US" dirty="0"/>
              <a:t>of </a:t>
            </a:r>
            <a:r>
              <a:rPr lang="en-US" dirty="0" smtClean="0"/>
              <a:t>sexual abuse</a:t>
            </a:r>
            <a:endParaRPr lang="en-US" b="1" dirty="0"/>
          </a:p>
          <a:p>
            <a:pPr lvl="2"/>
            <a:r>
              <a:rPr lang="en-US" dirty="0"/>
              <a:t>Female </a:t>
            </a:r>
            <a:r>
              <a:rPr lang="en-US" dirty="0" smtClean="0"/>
              <a:t>abusers</a:t>
            </a:r>
            <a:endParaRPr lang="en-US" b="1" dirty="0"/>
          </a:p>
          <a:p>
            <a:r>
              <a:rPr lang="en-US" dirty="0"/>
              <a:t>Phases of Child Sexual Abuse</a:t>
            </a:r>
            <a:endParaRPr lang="en-US" b="1" dirty="0"/>
          </a:p>
          <a:p>
            <a:pPr lvl="2"/>
            <a:r>
              <a:rPr lang="en-US" dirty="0" smtClean="0"/>
              <a:t>Engagement </a:t>
            </a:r>
            <a:r>
              <a:rPr lang="en-US" dirty="0"/>
              <a:t>Phase</a:t>
            </a:r>
            <a:endParaRPr lang="en-US" b="1" dirty="0"/>
          </a:p>
          <a:p>
            <a:pPr lvl="2"/>
            <a:r>
              <a:rPr lang="en-US" dirty="0" smtClean="0"/>
              <a:t>Sexual </a:t>
            </a:r>
            <a:r>
              <a:rPr lang="en-US" dirty="0"/>
              <a:t>Interaction Phase</a:t>
            </a:r>
            <a:endParaRPr lang="en-US" b="1" dirty="0"/>
          </a:p>
          <a:p>
            <a:pPr lvl="2"/>
            <a:r>
              <a:rPr lang="en-US" dirty="0" smtClean="0"/>
              <a:t>Secrecy </a:t>
            </a:r>
            <a:r>
              <a:rPr lang="en-US" dirty="0"/>
              <a:t>Phase</a:t>
            </a:r>
            <a:endParaRPr lang="en-US" b="1" dirty="0"/>
          </a:p>
          <a:p>
            <a:pPr lvl="2"/>
            <a:r>
              <a:rPr lang="en-US" dirty="0" smtClean="0"/>
              <a:t>Disclosure </a:t>
            </a:r>
            <a:r>
              <a:rPr lang="en-US" dirty="0"/>
              <a:t>Phase</a:t>
            </a:r>
            <a:endParaRPr lang="en-US" b="1" dirty="0"/>
          </a:p>
          <a:p>
            <a:pPr lvl="2"/>
            <a:r>
              <a:rPr lang="en-US" dirty="0" smtClean="0"/>
              <a:t>Suppression </a:t>
            </a:r>
            <a:r>
              <a:rPr lang="en-US" dirty="0"/>
              <a:t>Phase</a:t>
            </a:r>
            <a:endParaRPr lang="en-US" b="1" dirty="0"/>
          </a:p>
          <a:p>
            <a:pPr lvl="2"/>
            <a:r>
              <a:rPr lang="en-US" dirty="0" smtClean="0"/>
              <a:t>Survival </a:t>
            </a:r>
            <a:r>
              <a:rPr lang="en-US" dirty="0"/>
              <a:t>Phase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2128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Intervention Strategies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With Children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Assessment</a:t>
            </a:r>
            <a:endParaRPr lang="en-US" b="1" dirty="0"/>
          </a:p>
          <a:p>
            <a:r>
              <a:rPr lang="en-US" dirty="0"/>
              <a:t>Therapeutic </a:t>
            </a:r>
            <a:r>
              <a:rPr lang="en-US" dirty="0" smtClean="0"/>
              <a:t>Options</a:t>
            </a:r>
          </a:p>
          <a:p>
            <a:pPr lvl="2"/>
            <a:r>
              <a:rPr lang="en-US" dirty="0" smtClean="0"/>
              <a:t>Play Therapy</a:t>
            </a:r>
          </a:p>
          <a:p>
            <a:pPr lvl="2"/>
            <a:r>
              <a:rPr lang="en-US" dirty="0" smtClean="0"/>
              <a:t>Cognitive-behavioral Therapy</a:t>
            </a:r>
          </a:p>
          <a:p>
            <a:pPr lvl="2"/>
            <a:r>
              <a:rPr lang="en-US" dirty="0" smtClean="0"/>
              <a:t>Trauma Systems approach</a:t>
            </a:r>
          </a:p>
          <a:p>
            <a:r>
              <a:rPr lang="en-US" dirty="0" smtClean="0"/>
              <a:t>Affirmation </a:t>
            </a:r>
            <a:r>
              <a:rPr lang="en-US" dirty="0"/>
              <a:t>and Safety </a:t>
            </a:r>
            <a:endParaRPr lang="en-US" b="1" dirty="0"/>
          </a:p>
          <a:p>
            <a:r>
              <a:rPr lang="en-US" dirty="0"/>
              <a:t>Regaining a Sense of Control</a:t>
            </a:r>
            <a:endParaRPr lang="en-US" b="1" dirty="0"/>
          </a:p>
          <a:p>
            <a:r>
              <a:rPr lang="en-US" dirty="0"/>
              <a:t>Education</a:t>
            </a:r>
            <a:endParaRPr lang="en-US" b="1" dirty="0"/>
          </a:p>
          <a:p>
            <a:r>
              <a:rPr lang="en-US" dirty="0"/>
              <a:t>Assertiveness Training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8993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Prosecuting the </a:t>
            </a:r>
            <a:r>
              <a:rPr lang="en-US" b="1" dirty="0" smtClean="0"/>
              <a:t>Perpetrator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/>
              <a:t>Interviewing the </a:t>
            </a:r>
            <a:r>
              <a:rPr lang="en-US" dirty="0" smtClean="0"/>
              <a:t>Child</a:t>
            </a:r>
          </a:p>
          <a:p>
            <a:pPr lvl="2"/>
            <a:r>
              <a:rPr lang="en-US" dirty="0" smtClean="0"/>
              <a:t>Ensure safety</a:t>
            </a:r>
          </a:p>
          <a:p>
            <a:pPr lvl="2"/>
            <a:r>
              <a:rPr lang="en-US" dirty="0" smtClean="0"/>
              <a:t>Collect appropriate evidence</a:t>
            </a:r>
          </a:p>
          <a:p>
            <a:pPr lvl="2"/>
            <a:r>
              <a:rPr lang="en-US" dirty="0" smtClean="0"/>
              <a:t>Carl Perkins model</a:t>
            </a:r>
            <a:endParaRPr lang="en-US" dirty="0"/>
          </a:p>
          <a:p>
            <a:r>
              <a:rPr lang="en-US" dirty="0"/>
              <a:t>Preparing the Child for </a:t>
            </a:r>
            <a:r>
              <a:rPr lang="en-US" dirty="0" smtClean="0"/>
              <a:t>Testimony</a:t>
            </a:r>
          </a:p>
          <a:p>
            <a:pPr lvl="2"/>
            <a:r>
              <a:rPr lang="en-US" dirty="0" smtClean="0"/>
              <a:t>Education on the process</a:t>
            </a:r>
          </a:p>
          <a:p>
            <a:pPr lvl="2"/>
            <a:r>
              <a:rPr lang="en-US" dirty="0" smtClean="0"/>
              <a:t>Role play possible situations</a:t>
            </a:r>
          </a:p>
          <a:p>
            <a:pPr lvl="2"/>
            <a:r>
              <a:rPr lang="en-US" dirty="0" smtClean="0"/>
              <a:t>Orientation of the courtroom</a:t>
            </a:r>
          </a:p>
          <a:p>
            <a:r>
              <a:rPr lang="en-US" dirty="0" smtClean="0"/>
              <a:t>Aftermath</a:t>
            </a:r>
          </a:p>
          <a:p>
            <a:pPr lvl="2"/>
            <a:r>
              <a:rPr lang="en-US" dirty="0" smtClean="0"/>
              <a:t>Counseling</a:t>
            </a:r>
          </a:p>
          <a:p>
            <a:pPr lvl="2"/>
            <a:r>
              <a:rPr lang="en-US" dirty="0" smtClean="0"/>
              <a:t>Placement of the child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4163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Counseling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Group Counseling</a:t>
            </a:r>
            <a:endParaRPr lang="en-US" b="1" dirty="0"/>
          </a:p>
          <a:p>
            <a:r>
              <a:rPr lang="en-US" dirty="0"/>
              <a:t>Boundary Issues</a:t>
            </a:r>
            <a:endParaRPr lang="en-US" b="1" dirty="0"/>
          </a:p>
          <a:p>
            <a:r>
              <a:rPr lang="en-US" dirty="0"/>
              <a:t>Group Support Work With </a:t>
            </a:r>
            <a:r>
              <a:rPr lang="en-US" dirty="0" smtClean="0"/>
              <a:t>Non-offending </a:t>
            </a:r>
            <a:r>
              <a:rPr lang="en-US" dirty="0"/>
              <a:t>Parents</a:t>
            </a:r>
            <a:endParaRPr lang="en-US" b="1" dirty="0"/>
          </a:p>
          <a:p>
            <a:r>
              <a:rPr lang="en-US" dirty="0"/>
              <a:t>Preventing </a:t>
            </a:r>
            <a:r>
              <a:rPr lang="en-US" dirty="0" smtClean="0"/>
              <a:t>Re-victimization</a:t>
            </a:r>
            <a:endParaRPr lang="en-US" b="1" dirty="0"/>
          </a:p>
          <a:p>
            <a:r>
              <a:rPr lang="en-US" dirty="0"/>
              <a:t>Individual Counseling</a:t>
            </a:r>
            <a:endParaRPr lang="en-US" b="1" dirty="0"/>
          </a:p>
          <a:p>
            <a:pPr lvl="2"/>
            <a:r>
              <a:rPr lang="en-US" dirty="0" smtClean="0"/>
              <a:t>Session </a:t>
            </a:r>
            <a:r>
              <a:rPr lang="en-US" dirty="0"/>
              <a:t>1: Establishing </a:t>
            </a:r>
            <a:r>
              <a:rPr lang="en-US" dirty="0" smtClean="0"/>
              <a:t>safe ground</a:t>
            </a:r>
            <a:endParaRPr lang="en-US" b="1" dirty="0"/>
          </a:p>
          <a:p>
            <a:pPr lvl="2"/>
            <a:r>
              <a:rPr lang="en-US" dirty="0" smtClean="0"/>
              <a:t>Session </a:t>
            </a:r>
            <a:r>
              <a:rPr lang="en-US" dirty="0"/>
              <a:t>2: Introducing </a:t>
            </a:r>
            <a:r>
              <a:rPr lang="en-US" dirty="0" smtClean="0"/>
              <a:t>traumatic material</a:t>
            </a:r>
            <a:endParaRPr lang="en-US" b="1" dirty="0"/>
          </a:p>
          <a:p>
            <a:pPr lvl="2"/>
            <a:r>
              <a:rPr lang="en-US" dirty="0" smtClean="0"/>
              <a:t>Crisis session</a:t>
            </a:r>
            <a:endParaRPr lang="en-US" b="1" dirty="0"/>
          </a:p>
          <a:p>
            <a:pPr lvl="2"/>
            <a:r>
              <a:rPr lang="en-US" dirty="0" smtClean="0"/>
              <a:t>Last sessions: Transcending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2622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52094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Defining Rape</a:t>
            </a:r>
          </a:p>
          <a:p>
            <a:pPr lvl="2"/>
            <a:r>
              <a:rPr lang="en-US" dirty="0"/>
              <a:t>Multiple definitions</a:t>
            </a:r>
          </a:p>
          <a:p>
            <a:pPr lvl="2"/>
            <a:r>
              <a:rPr lang="en-US" dirty="0"/>
              <a:t>May be a discrepancy between the legal definition and common definition</a:t>
            </a:r>
          </a:p>
          <a:p>
            <a:pPr lvl="2">
              <a:spcAft>
                <a:spcPts val="1000"/>
              </a:spcAft>
            </a:pPr>
            <a:r>
              <a:rPr lang="en-US" dirty="0"/>
              <a:t>Definition used by this textbook-an unwanted act of oral, vaginal, or anal penetration committed though the use of force, threat of force, or when </a:t>
            </a:r>
            <a:r>
              <a:rPr lang="en-US" dirty="0" smtClean="0"/>
              <a:t>incapacitated</a:t>
            </a:r>
          </a:p>
          <a:p>
            <a:pPr>
              <a:spcAft>
                <a:spcPts val="1000"/>
              </a:spcAft>
            </a:pPr>
            <a:r>
              <a:rPr lang="en-US" dirty="0" smtClean="0"/>
              <a:t>Benchmark Study: National </a:t>
            </a:r>
            <a:r>
              <a:rPr lang="en-US" dirty="0"/>
              <a:t>Violence Against Women Survey (National Institute of Justice and Centers for Disease Control, 1998) </a:t>
            </a:r>
            <a:endParaRPr lang="en-US" dirty="0" smtClean="0"/>
          </a:p>
          <a:p>
            <a:pPr lvl="2"/>
            <a:r>
              <a:rPr lang="en-US" dirty="0" smtClean="0"/>
              <a:t>1 </a:t>
            </a:r>
            <a:r>
              <a:rPr lang="en-US" dirty="0"/>
              <a:t>in </a:t>
            </a:r>
            <a:r>
              <a:rPr lang="en-US" dirty="0" smtClean="0"/>
              <a:t>6  (17%)  women </a:t>
            </a:r>
            <a:r>
              <a:rPr lang="en-US" dirty="0"/>
              <a:t>and 1 in 33 </a:t>
            </a:r>
            <a:r>
              <a:rPr lang="en-US" dirty="0" smtClean="0"/>
              <a:t>(3%) men have </a:t>
            </a:r>
            <a:r>
              <a:rPr lang="en-US" dirty="0"/>
              <a:t>experienced an attempted or completed </a:t>
            </a:r>
            <a:r>
              <a:rPr lang="en-US" dirty="0" smtClean="0"/>
              <a:t>rape (in the United States)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5177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The Scope of the </a:t>
            </a:r>
            <a:r>
              <a:rPr lang="en-US" b="1" dirty="0" smtClean="0"/>
              <a:t>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Underreporting</a:t>
            </a:r>
          </a:p>
          <a:p>
            <a:pPr lvl="2"/>
            <a:r>
              <a:rPr lang="en-US" dirty="0" smtClean="0"/>
              <a:t>Other studies report 15-33% of women and 10-15% of men </a:t>
            </a:r>
            <a:r>
              <a:rPr lang="en-US" dirty="0"/>
              <a:t>experienced an attempted or completed rape (in the United States)</a:t>
            </a:r>
          </a:p>
          <a:p>
            <a:pPr lvl="2"/>
            <a:r>
              <a:rPr lang="en-US" dirty="0"/>
              <a:t>3 out of 5 sexual assault victims stated the offender was an intimate, relative, friend, or </a:t>
            </a:r>
            <a:r>
              <a:rPr lang="en-US" dirty="0" smtClean="0"/>
              <a:t>acquaintance which leads to underreporting</a:t>
            </a:r>
          </a:p>
          <a:p>
            <a:pPr lvl="2"/>
            <a:r>
              <a:rPr lang="en-US" dirty="0" smtClean="0"/>
              <a:t>Sexual </a:t>
            </a:r>
            <a:r>
              <a:rPr lang="en-US" dirty="0"/>
              <a:t>abuse of children under the age of </a:t>
            </a:r>
            <a:r>
              <a:rPr lang="en-US" dirty="0" smtClean="0"/>
              <a:t>12 is rarely reported</a:t>
            </a:r>
          </a:p>
          <a:p>
            <a:r>
              <a:rPr lang="en-US" dirty="0" smtClean="0"/>
              <a:t>The </a:t>
            </a:r>
            <a:r>
              <a:rPr lang="en-US" dirty="0"/>
              <a:t>Unique Situation of Sexual Abuse/Rape </a:t>
            </a:r>
            <a:r>
              <a:rPr lang="en-US" dirty="0" smtClean="0"/>
              <a:t>Survivors</a:t>
            </a:r>
          </a:p>
          <a:p>
            <a:pPr lvl="2"/>
            <a:r>
              <a:rPr lang="en-US" dirty="0" smtClean="0"/>
              <a:t>Crises </a:t>
            </a:r>
            <a:r>
              <a:rPr lang="en-US" dirty="0"/>
              <a:t>resulting from sexual abuse and </a:t>
            </a:r>
            <a:r>
              <a:rPr lang="en-US" dirty="0" smtClean="0"/>
              <a:t>rape differ </a:t>
            </a:r>
            <a:r>
              <a:rPr lang="en-US" dirty="0"/>
              <a:t>in </a:t>
            </a:r>
            <a:r>
              <a:rPr lang="en-US" dirty="0" smtClean="0"/>
              <a:t>nature, intensity, </a:t>
            </a:r>
            <a:r>
              <a:rPr lang="en-US" dirty="0"/>
              <a:t>and extent from other forms of crisis </a:t>
            </a:r>
          </a:p>
        </p:txBody>
      </p:sp>
    </p:spTree>
    <p:extLst>
      <p:ext uri="{BB962C8B-B14F-4D97-AF65-F5344CB8AC3E}">
        <p14:creationId xmlns:p14="http://schemas.microsoft.com/office/powerpoint/2010/main" xmlns="" val="3079109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The Dynamics of </a:t>
            </a:r>
            <a:r>
              <a:rPr lang="en-US" b="1" dirty="0" smtClean="0"/>
              <a:t>Rape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/>
              <a:t>Social/Cultural </a:t>
            </a:r>
            <a:r>
              <a:rPr lang="en-US" dirty="0" smtClean="0"/>
              <a:t>Factors</a:t>
            </a:r>
          </a:p>
          <a:p>
            <a:pPr lvl="2"/>
            <a:r>
              <a:rPr lang="en-US" dirty="0" smtClean="0"/>
              <a:t>Four </a:t>
            </a:r>
            <a:r>
              <a:rPr lang="en-US" dirty="0"/>
              <a:t>different </a:t>
            </a:r>
            <a:r>
              <a:rPr lang="en-US" dirty="0" smtClean="0"/>
              <a:t>factors: </a:t>
            </a:r>
          </a:p>
          <a:p>
            <a:pPr lvl="4"/>
            <a:r>
              <a:rPr lang="en-US" sz="2000" dirty="0" smtClean="0"/>
              <a:t>Gender inequality</a:t>
            </a:r>
          </a:p>
          <a:p>
            <a:pPr lvl="4"/>
            <a:r>
              <a:rPr lang="en-US" sz="2000" dirty="0" smtClean="0"/>
              <a:t>Pornography</a:t>
            </a:r>
          </a:p>
          <a:p>
            <a:pPr lvl="4"/>
            <a:r>
              <a:rPr lang="en-US" sz="2000" dirty="0" smtClean="0"/>
              <a:t>Social disorganization</a:t>
            </a:r>
          </a:p>
          <a:p>
            <a:pPr lvl="4"/>
            <a:r>
              <a:rPr lang="en-US" sz="2000" dirty="0" smtClean="0"/>
              <a:t>Legitimization of violence</a:t>
            </a:r>
          </a:p>
          <a:p>
            <a:pPr lvl="2"/>
            <a:r>
              <a:rPr lang="en-US" dirty="0"/>
              <a:t>Historically, the crime of rape has been seen </a:t>
            </a:r>
            <a:r>
              <a:rPr lang="en-US" dirty="0" smtClean="0"/>
              <a:t>as:</a:t>
            </a:r>
          </a:p>
          <a:p>
            <a:pPr lvl="4"/>
            <a:r>
              <a:rPr lang="en-US" sz="2000" dirty="0" smtClean="0"/>
              <a:t>A </a:t>
            </a:r>
            <a:r>
              <a:rPr lang="en-US" sz="2000" dirty="0"/>
              <a:t>crime against the </a:t>
            </a:r>
            <a:r>
              <a:rPr lang="en-US" sz="2000" dirty="0" smtClean="0"/>
              <a:t>woman’s father </a:t>
            </a:r>
            <a:r>
              <a:rPr lang="en-US" sz="2000" dirty="0"/>
              <a:t>or her </a:t>
            </a:r>
            <a:r>
              <a:rPr lang="en-US" sz="2000" dirty="0" smtClean="0"/>
              <a:t>husband</a:t>
            </a:r>
          </a:p>
          <a:p>
            <a:pPr lvl="4"/>
            <a:r>
              <a:rPr lang="en-US" sz="2000" dirty="0" smtClean="0"/>
              <a:t>Psychosocial </a:t>
            </a:r>
            <a:r>
              <a:rPr lang="en-US" sz="2000" dirty="0"/>
              <a:t>means by which the victors in wars reward themselves and humiliate their </a:t>
            </a:r>
            <a:r>
              <a:rPr lang="en-US" sz="2000" dirty="0" smtClean="0"/>
              <a:t>opponents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913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Dynamics of </a:t>
            </a:r>
            <a:r>
              <a:rPr lang="en-US" b="1" dirty="0" smtClean="0"/>
              <a:t>Rape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Personal and Psychological </a:t>
            </a:r>
            <a:r>
              <a:rPr lang="en-US" dirty="0" smtClean="0"/>
              <a:t>Factors of Rapists</a:t>
            </a:r>
          </a:p>
          <a:p>
            <a:pPr lvl="2"/>
            <a:r>
              <a:rPr lang="en-US" dirty="0" smtClean="0"/>
              <a:t>Acts hostile but often feels weak </a:t>
            </a:r>
          </a:p>
          <a:p>
            <a:pPr lvl="2"/>
            <a:r>
              <a:rPr lang="en-US" dirty="0" smtClean="0"/>
              <a:t>Lacks interpersonal skills</a:t>
            </a:r>
          </a:p>
          <a:p>
            <a:pPr lvl="2"/>
            <a:r>
              <a:rPr lang="en-US" dirty="0" smtClean="0"/>
              <a:t>May need to exercise power </a:t>
            </a:r>
          </a:p>
          <a:p>
            <a:pPr lvl="2"/>
            <a:r>
              <a:rPr lang="en-US" dirty="0" smtClean="0"/>
              <a:t>May show sadistic patters</a:t>
            </a:r>
          </a:p>
          <a:p>
            <a:pPr lvl="2"/>
            <a:r>
              <a:rPr lang="en-US" dirty="0" smtClean="0"/>
              <a:t>Sees  women as sexual objects</a:t>
            </a:r>
          </a:p>
          <a:p>
            <a:pPr lvl="2"/>
            <a:r>
              <a:rPr lang="en-US" dirty="0" smtClean="0"/>
              <a:t>Holds stereotypical and rigid views of males and females</a:t>
            </a:r>
          </a:p>
          <a:p>
            <a:pPr lvl="2">
              <a:spcAft>
                <a:spcPts val="1000"/>
              </a:spcAft>
            </a:pPr>
            <a:r>
              <a:rPr lang="en-US" dirty="0" smtClean="0"/>
              <a:t>Harbors chronic feelings of anger toward women and seeks to control them </a:t>
            </a:r>
          </a:p>
          <a:p>
            <a:pPr>
              <a:spcAft>
                <a:spcPts val="1000"/>
              </a:spcAft>
            </a:pPr>
            <a:r>
              <a:rPr lang="en-US" dirty="0"/>
              <a:t>R</a:t>
            </a:r>
            <a:r>
              <a:rPr lang="en-US" dirty="0" smtClean="0"/>
              <a:t>ape </a:t>
            </a:r>
            <a:r>
              <a:rPr lang="en-US" dirty="0"/>
              <a:t>as </a:t>
            </a:r>
            <a:r>
              <a:rPr lang="en-US" dirty="0" smtClean="0"/>
              <a:t>an </a:t>
            </a:r>
            <a:r>
              <a:rPr lang="en-US" dirty="0"/>
              <a:t>exercise in power and </a:t>
            </a:r>
            <a:r>
              <a:rPr lang="en-US" dirty="0" smtClean="0"/>
              <a:t>control</a:t>
            </a:r>
          </a:p>
          <a:p>
            <a:r>
              <a:rPr lang="en-US" dirty="0" smtClean="0"/>
              <a:t>Four categories of rapists:</a:t>
            </a:r>
          </a:p>
          <a:p>
            <a:pPr lvl="2"/>
            <a:r>
              <a:rPr lang="en-US" dirty="0" smtClean="0"/>
              <a:t>Anger</a:t>
            </a:r>
          </a:p>
          <a:p>
            <a:pPr lvl="2"/>
            <a:r>
              <a:rPr lang="en-US" dirty="0" smtClean="0"/>
              <a:t>Power exploitative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ower reassurance</a:t>
            </a:r>
          </a:p>
          <a:p>
            <a:pPr lvl="2"/>
            <a:r>
              <a:rPr lang="en-US" dirty="0" smtClean="0"/>
              <a:t>Sadistic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2447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Myths About </a:t>
            </a:r>
            <a:r>
              <a:rPr lang="en-US" b="1" dirty="0" smtClean="0"/>
              <a:t>Rape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Rape </a:t>
            </a:r>
            <a:r>
              <a:rPr lang="en-US" sz="3600" dirty="0"/>
              <a:t>is just rough sex. </a:t>
            </a:r>
            <a:endParaRPr lang="en-US" sz="3600" dirty="0" smtClean="0"/>
          </a:p>
          <a:p>
            <a:pPr lvl="2"/>
            <a:r>
              <a:rPr lang="en-US" sz="3300" b="1" dirty="0" smtClean="0">
                <a:solidFill>
                  <a:schemeClr val="accent5"/>
                </a:solidFill>
              </a:rPr>
              <a:t>Equating rape and sex is </a:t>
            </a:r>
            <a:r>
              <a:rPr lang="en-US" sz="3300" b="1" dirty="0">
                <a:solidFill>
                  <a:schemeClr val="accent5"/>
                </a:solidFill>
              </a:rPr>
              <a:t>perhaps the most destructive </a:t>
            </a:r>
            <a:r>
              <a:rPr lang="en-US" sz="3300" b="1" dirty="0" smtClean="0">
                <a:solidFill>
                  <a:schemeClr val="accent5"/>
                </a:solidFill>
              </a:rPr>
              <a:t>myth </a:t>
            </a:r>
            <a:r>
              <a:rPr lang="en-US" sz="3300" b="1" dirty="0">
                <a:solidFill>
                  <a:schemeClr val="accent5"/>
                </a:solidFill>
              </a:rPr>
              <a:t>of all. </a:t>
            </a:r>
            <a:endParaRPr lang="en-US" sz="3300" b="1" dirty="0" smtClean="0">
              <a:solidFill>
                <a:schemeClr val="accent5"/>
              </a:solidFill>
            </a:endParaRPr>
          </a:p>
          <a:p>
            <a:r>
              <a:rPr lang="en-US" sz="3600" dirty="0"/>
              <a:t>Women “cry rape” to gain </a:t>
            </a:r>
            <a:r>
              <a:rPr lang="en-US" sz="3600" dirty="0" smtClean="0"/>
              <a:t>revenge.</a:t>
            </a:r>
          </a:p>
          <a:p>
            <a:pPr lvl="2"/>
            <a:r>
              <a:rPr lang="en-US" sz="3300" dirty="0" smtClean="0"/>
              <a:t>People do not </a:t>
            </a:r>
            <a:r>
              <a:rPr lang="en-US" sz="3300" dirty="0"/>
              <a:t>want to believe that rape really </a:t>
            </a:r>
            <a:r>
              <a:rPr lang="en-US" sz="3300" dirty="0" smtClean="0"/>
              <a:t>occurs</a:t>
            </a:r>
          </a:p>
          <a:p>
            <a:pPr lvl="2"/>
            <a:r>
              <a:rPr lang="en-US" sz="3300" dirty="0" smtClean="0"/>
              <a:t>Serves </a:t>
            </a:r>
            <a:r>
              <a:rPr lang="en-US" sz="3300" dirty="0"/>
              <a:t>to focus the blame for sexual violence on victims rather than </a:t>
            </a:r>
            <a:r>
              <a:rPr lang="en-US" sz="3300" dirty="0" smtClean="0"/>
              <a:t>perpetrators</a:t>
            </a:r>
          </a:p>
          <a:p>
            <a:pPr lvl="2"/>
            <a:r>
              <a:rPr lang="en-US" sz="3300" dirty="0" smtClean="0"/>
              <a:t>Easier </a:t>
            </a:r>
            <a:r>
              <a:rPr lang="en-US" sz="3300" dirty="0"/>
              <a:t>to believe than </a:t>
            </a:r>
            <a:r>
              <a:rPr lang="en-US" sz="3300" dirty="0" smtClean="0"/>
              <a:t>knowing rape </a:t>
            </a:r>
            <a:r>
              <a:rPr lang="en-US" sz="3300" dirty="0"/>
              <a:t>can happen to </a:t>
            </a:r>
            <a:r>
              <a:rPr lang="en-US" sz="3300" dirty="0" smtClean="0"/>
              <a:t>anyone</a:t>
            </a:r>
          </a:p>
          <a:p>
            <a:r>
              <a:rPr lang="en-US" sz="3600" dirty="0"/>
              <a:t>Rape is motivated by </a:t>
            </a:r>
            <a:r>
              <a:rPr lang="en-US" sz="3600" dirty="0" smtClean="0"/>
              <a:t>lust.</a:t>
            </a:r>
          </a:p>
          <a:p>
            <a:r>
              <a:rPr lang="en-US" sz="3600" dirty="0" smtClean="0"/>
              <a:t>Rapists are psychotic or weird.</a:t>
            </a:r>
          </a:p>
          <a:p>
            <a:r>
              <a:rPr lang="en-US" sz="3600" dirty="0" smtClean="0"/>
              <a:t>Survivors of rape provoked the rape.</a:t>
            </a:r>
          </a:p>
          <a:p>
            <a:r>
              <a:rPr lang="en-US" sz="3600" dirty="0" smtClean="0"/>
              <a:t>Only bad women are raped.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08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Myths About </a:t>
            </a:r>
            <a:r>
              <a:rPr lang="en-US" b="1" dirty="0" smtClean="0"/>
              <a:t>Rape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Rape happens only in bad parts of town, at night, or by strangers with weapons.</a:t>
            </a:r>
          </a:p>
          <a:p>
            <a:r>
              <a:rPr lang="en-US" dirty="0"/>
              <a:t>If the woman does not resist, she must have wanted it. </a:t>
            </a:r>
          </a:p>
          <a:p>
            <a:r>
              <a:rPr lang="en-US" dirty="0"/>
              <a:t>Males </a:t>
            </a:r>
            <a:r>
              <a:rPr lang="en-US" dirty="0" smtClean="0"/>
              <a:t>cannot </a:t>
            </a:r>
            <a:r>
              <a:rPr lang="en-US" dirty="0"/>
              <a:t>be victims.</a:t>
            </a:r>
          </a:p>
          <a:p>
            <a:r>
              <a:rPr lang="en-US" dirty="0"/>
              <a:t>Homosexuals are usually the perpetrators of sexual abuse of boys.</a:t>
            </a:r>
          </a:p>
          <a:p>
            <a:r>
              <a:rPr lang="en-US" dirty="0"/>
              <a:t>Boys are less traumatized than girls.</a:t>
            </a:r>
          </a:p>
          <a:p>
            <a:r>
              <a:rPr lang="en-US" dirty="0"/>
              <a:t>Boys abused by males will later become homosexual or rapists.</a:t>
            </a:r>
          </a:p>
          <a:p>
            <a:r>
              <a:rPr lang="en-US" dirty="0"/>
              <a:t>If a person experiences sexual arousal, this means it is not rape. </a:t>
            </a:r>
          </a:p>
          <a:p>
            <a:r>
              <a:rPr lang="en-US" dirty="0"/>
              <a:t>A female can not rape a male.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7052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Date and Acquaintance </a:t>
            </a:r>
            <a:r>
              <a:rPr lang="en-US" b="1" dirty="0" smtClean="0"/>
              <a:t>Rape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/>
              <a:t>Date Rape </a:t>
            </a:r>
            <a:r>
              <a:rPr lang="en-US" dirty="0" smtClean="0"/>
              <a:t>Risk</a:t>
            </a:r>
          </a:p>
          <a:p>
            <a:pPr lvl="2"/>
            <a:r>
              <a:rPr lang="en-US" dirty="0" smtClean="0"/>
              <a:t>Child </a:t>
            </a:r>
            <a:r>
              <a:rPr lang="en-US" dirty="0"/>
              <a:t>sexual abuse is </a:t>
            </a:r>
            <a:r>
              <a:rPr lang="en-US" dirty="0" smtClean="0"/>
              <a:t>a </a:t>
            </a:r>
            <a:r>
              <a:rPr lang="en-US" dirty="0"/>
              <a:t>risk factor for both heightened sexual activity and sexual victimization in </a:t>
            </a:r>
            <a:r>
              <a:rPr lang="en-US" dirty="0" smtClean="0"/>
              <a:t>dating. </a:t>
            </a:r>
          </a:p>
          <a:p>
            <a:pPr lvl="2"/>
            <a:r>
              <a:rPr lang="en-US" dirty="0" smtClean="0"/>
              <a:t>Alcohol and drug use (by both the survivor and the perpetrator) is a risk factor for acquaintance rape. </a:t>
            </a:r>
            <a:endParaRPr lang="en-US" dirty="0"/>
          </a:p>
          <a:p>
            <a:r>
              <a:rPr lang="en-US" dirty="0"/>
              <a:t>Preventing Date, Acquaintance, and Other Forms of </a:t>
            </a:r>
            <a:r>
              <a:rPr lang="en-US" dirty="0" smtClean="0"/>
              <a:t>Rape</a:t>
            </a:r>
          </a:p>
          <a:p>
            <a:pPr lvl="2"/>
            <a:r>
              <a:rPr lang="en-US" dirty="0"/>
              <a:t>Educational programs, especially at the secondary school level, have been recommended as preventive measures in reducing </a:t>
            </a:r>
            <a:r>
              <a:rPr lang="en-US" dirty="0" smtClean="0"/>
              <a:t>acquaintance rape. </a:t>
            </a:r>
          </a:p>
          <a:p>
            <a:pPr lvl="2"/>
            <a:r>
              <a:rPr lang="en-US" dirty="0" smtClean="0"/>
              <a:t>Results show changes are only short-term.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7441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pPr algn="ctr"/>
            <a:r>
              <a:rPr lang="en-US" sz="3700" b="1" dirty="0"/>
              <a:t>Intervention Strategies for </a:t>
            </a:r>
            <a:r>
              <a:rPr lang="en-US" sz="3700" b="1" dirty="0" smtClean="0"/>
              <a:t>Rape in the Immediate Aftermath</a:t>
            </a:r>
            <a:endParaRPr lang="en-US" sz="3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Empathy</a:t>
            </a:r>
          </a:p>
          <a:p>
            <a:r>
              <a:rPr lang="en-US" dirty="0" smtClean="0"/>
              <a:t>Build a Working </a:t>
            </a:r>
            <a:r>
              <a:rPr lang="en-US" dirty="0"/>
              <a:t>A</a:t>
            </a:r>
            <a:r>
              <a:rPr lang="en-US" dirty="0" smtClean="0"/>
              <a:t>lliance</a:t>
            </a:r>
          </a:p>
          <a:p>
            <a:r>
              <a:rPr lang="en-US" dirty="0" smtClean="0"/>
              <a:t>Use </a:t>
            </a:r>
            <a:r>
              <a:rPr lang="en-US" dirty="0"/>
              <a:t>Support Systems </a:t>
            </a:r>
            <a:endParaRPr lang="en-US" dirty="0" smtClean="0"/>
          </a:p>
          <a:p>
            <a:r>
              <a:rPr lang="en-US" dirty="0" smtClean="0"/>
              <a:t>Stop </a:t>
            </a:r>
            <a:r>
              <a:rPr lang="en-US" dirty="0"/>
              <a:t>Secondary </a:t>
            </a:r>
            <a:r>
              <a:rPr lang="en-US" dirty="0" smtClean="0"/>
              <a:t>Victimization</a:t>
            </a:r>
          </a:p>
          <a:p>
            <a:pPr lvl="2"/>
            <a:r>
              <a:rPr lang="en-US" dirty="0" smtClean="0"/>
              <a:t>Police, medical professionals, significant others</a:t>
            </a:r>
            <a:endParaRPr lang="en-US" dirty="0"/>
          </a:p>
          <a:p>
            <a:r>
              <a:rPr lang="en-US" dirty="0" smtClean="0"/>
              <a:t>Responses</a:t>
            </a:r>
          </a:p>
          <a:p>
            <a:pPr lvl="2"/>
            <a:r>
              <a:rPr lang="en-US" dirty="0" smtClean="0"/>
              <a:t>May exhibit no emotions</a:t>
            </a:r>
          </a:p>
          <a:p>
            <a:pPr lvl="2"/>
            <a:r>
              <a:rPr lang="en-US" dirty="0" smtClean="0"/>
              <a:t>May feel humiliated</a:t>
            </a:r>
          </a:p>
          <a:p>
            <a:pPr lvl="2"/>
            <a:r>
              <a:rPr lang="en-US" dirty="0" smtClean="0"/>
              <a:t>May suffer immediate and long-term trauma</a:t>
            </a:r>
          </a:p>
          <a:p>
            <a:pPr lvl="2"/>
            <a:r>
              <a:rPr lang="en-US" dirty="0" smtClean="0"/>
              <a:t>May blame themselves</a:t>
            </a:r>
          </a:p>
          <a:p>
            <a:pPr lvl="2"/>
            <a:r>
              <a:rPr lang="en-US" dirty="0" smtClean="0"/>
              <a:t>May be reluctant to go to the police or rape crisis center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498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506</TotalTime>
  <Words>1073</Words>
  <Application>Microsoft Office PowerPoint</Application>
  <PresentationFormat>On-screen Show (4:3)</PresentationFormat>
  <Paragraphs>182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Foundry</vt:lpstr>
      <vt:lpstr>Chapter Nine:  Sexual Assault</vt:lpstr>
      <vt:lpstr>Background</vt:lpstr>
      <vt:lpstr>The Scope of the Problem</vt:lpstr>
      <vt:lpstr>The Dynamics of Rape</vt:lpstr>
      <vt:lpstr>The Dynamics of Rape Cont.</vt:lpstr>
      <vt:lpstr>Myths About Rape</vt:lpstr>
      <vt:lpstr>Myths About Rape Cont. </vt:lpstr>
      <vt:lpstr>Date and Acquaintance Rape</vt:lpstr>
      <vt:lpstr>Intervention Strategies for Rape in the Immediate Aftermath</vt:lpstr>
      <vt:lpstr>Intervention Strategies for Rape in the Following Three Months </vt:lpstr>
      <vt:lpstr>Intervention Strategies for Rape in the Following Three Months Cont.</vt:lpstr>
      <vt:lpstr>Adult Survivors of Childhood Sexual Abuse</vt:lpstr>
      <vt:lpstr>Intervention Strategies for  Adult Survivors</vt:lpstr>
      <vt:lpstr>Intervention Strategies for  Adult Survivors Cont. </vt:lpstr>
      <vt:lpstr>Sexual Abuse in Childhood</vt:lpstr>
      <vt:lpstr>Intervention Strategies  With Children</vt:lpstr>
      <vt:lpstr>Prosecuting the Perpetrator</vt:lpstr>
      <vt:lpstr>Counseling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Nine:  Sexual Assault</dc:title>
  <dc:creator>emilywarren</dc:creator>
  <cp:lastModifiedBy>CL User</cp:lastModifiedBy>
  <cp:revision>46</cp:revision>
  <dcterms:created xsi:type="dcterms:W3CDTF">2012-03-18T18:38:46Z</dcterms:created>
  <dcterms:modified xsi:type="dcterms:W3CDTF">2012-04-05T16:31:30Z</dcterms:modified>
</cp:coreProperties>
</file>