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4660"/>
  </p:normalViewPr>
  <p:slideViewPr>
    <p:cSldViewPr>
      <p:cViewPr varScale="1">
        <p:scale>
          <a:sx n="81" d="100"/>
          <a:sy n="81" d="100"/>
        </p:scale>
        <p:origin x="1445"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D46741-BAC1-481E-A62D-20DA2D44C72A}" type="datetimeFigureOut">
              <a:rPr lang="en-US" smtClean="0"/>
              <a:t>6/21/2019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4EC4B1-7771-4FBB-8A25-D5ABE6A5BD2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notes of cash</a:t>
            </a:r>
            <a:r>
              <a:rPr lang="en-US" baseline="0" dirty="0"/>
              <a:t> and cash equivalents are discussed under note 2. This note divides the level into 2 levels. The first level is divided into money market funds and mutual funds. The second level is divided into US Treasury Securities,  US Agency Securities, Non US  government securities, Certificates of deposits and time deposit, Commercial Paper, Corporate Securities, Municipal Securities and Mortgage and Assets Back Securities. In case of difficulty in credit, the company has an allowance to sell some market securities in advance and any decline in value of cash is considered temporary.</a:t>
            </a:r>
            <a:endParaRPr lang="en-US" dirty="0"/>
          </a:p>
        </p:txBody>
      </p:sp>
      <p:sp>
        <p:nvSpPr>
          <p:cNvPr id="4" name="Slide Number Placeholder 3"/>
          <p:cNvSpPr>
            <a:spLocks noGrp="1"/>
          </p:cNvSpPr>
          <p:nvPr>
            <p:ph type="sldNum" sz="quarter" idx="10"/>
          </p:nvPr>
        </p:nvSpPr>
        <p:spPr/>
        <p:txBody>
          <a:bodyPr/>
          <a:lstStyle/>
          <a:p>
            <a:fld id="{084EC4B1-7771-4FBB-8A25-D5ABE6A5BD29}"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Under note 2, there is accounts receivable.</a:t>
            </a:r>
            <a:r>
              <a:rPr lang="en-US" baseline="0" dirty="0"/>
              <a:t> There are two customers who account for more than 10% of the company’s trade receivables in 2017 and one customer who represented more than 10% of accounts receivable in 2016.</a:t>
            </a:r>
            <a:endParaRPr lang="en-US" dirty="0"/>
          </a:p>
        </p:txBody>
      </p:sp>
      <p:sp>
        <p:nvSpPr>
          <p:cNvPr id="4" name="Slide Number Placeholder 3"/>
          <p:cNvSpPr>
            <a:spLocks noGrp="1"/>
          </p:cNvSpPr>
          <p:nvPr>
            <p:ph type="sldNum" sz="quarter" idx="10"/>
          </p:nvPr>
        </p:nvSpPr>
        <p:spPr/>
        <p:txBody>
          <a:bodyPr/>
          <a:lstStyle/>
          <a:p>
            <a:fld id="{084EC4B1-7771-4FBB-8A25-D5ABE6A5BD29}" type="slidenum">
              <a:rPr lang="en-US" smtClean="0"/>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allowance for</a:t>
            </a:r>
            <a:r>
              <a:rPr lang="en-US" baseline="0" dirty="0"/>
              <a:t> doubtful accounts is determined by several factors. They include </a:t>
            </a:r>
            <a:r>
              <a:rPr lang="en-US" dirty="0"/>
              <a:t>past experience, the age of accounts receivable balance, quality of credit of company customers, economic conditions, and factors affecting customer’s ability to pay.</a:t>
            </a:r>
          </a:p>
        </p:txBody>
      </p:sp>
      <p:sp>
        <p:nvSpPr>
          <p:cNvPr id="4" name="Slide Number Placeholder 3"/>
          <p:cNvSpPr>
            <a:spLocks noGrp="1"/>
          </p:cNvSpPr>
          <p:nvPr>
            <p:ph type="sldNum" sz="quarter" idx="10"/>
          </p:nvPr>
        </p:nvSpPr>
        <p:spPr/>
        <p:txBody>
          <a:bodyPr/>
          <a:lstStyle/>
          <a:p>
            <a:fld id="{084EC4B1-7771-4FBB-8A25-D5ABE6A5BD29}" type="slidenum">
              <a:rPr lang="en-US" smtClean="0"/>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inventorie</a:t>
            </a:r>
            <a:r>
              <a:rPr lang="en-US" baseline="0" dirty="0"/>
              <a:t>s of the company are kept based on projections. The projections go for up to 150-days estimation. The value of inventories is estimated at lower than the net realizable values. </a:t>
            </a:r>
            <a:endParaRPr lang="en-US" dirty="0"/>
          </a:p>
        </p:txBody>
      </p:sp>
      <p:sp>
        <p:nvSpPr>
          <p:cNvPr id="4" name="Slide Number Placeholder 3"/>
          <p:cNvSpPr>
            <a:spLocks noGrp="1"/>
          </p:cNvSpPr>
          <p:nvPr>
            <p:ph type="sldNum" sz="quarter" idx="10"/>
          </p:nvPr>
        </p:nvSpPr>
        <p:spPr/>
        <p:txBody>
          <a:bodyPr/>
          <a:lstStyle/>
          <a:p>
            <a:fld id="{084EC4B1-7771-4FBB-8A25-D5ABE6A5BD29}"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74108ED-D852-4CAD-8A4A-1A4B81C9C624}" type="datetimeFigureOut">
              <a:rPr lang="en-US" smtClean="0"/>
              <a:pPr/>
              <a:t>6/21/2019</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1BD4ECC-C13F-4EF6-9152-948C642AC47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4108ED-D852-4CAD-8A4A-1A4B81C9C624}" type="datetimeFigureOut">
              <a:rPr lang="en-US" smtClean="0"/>
              <a:pPr/>
              <a:t>6/21/2019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D4ECC-C13F-4EF6-9152-948C642AC47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4108ED-D852-4CAD-8A4A-1A4B81C9C624}" type="datetimeFigureOut">
              <a:rPr lang="en-US" smtClean="0"/>
              <a:pPr/>
              <a:t>6/21/2019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D4ECC-C13F-4EF6-9152-948C642AC47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74108ED-D852-4CAD-8A4A-1A4B81C9C624}" type="datetimeFigureOut">
              <a:rPr lang="en-US" smtClean="0"/>
              <a:pPr/>
              <a:t>6/21/2019</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E1BD4ECC-C13F-4EF6-9152-948C642AC47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874108ED-D852-4CAD-8A4A-1A4B81C9C624}" type="datetimeFigureOut">
              <a:rPr lang="en-US" smtClean="0"/>
              <a:pPr/>
              <a:t>6/21/2019</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E1BD4ECC-C13F-4EF6-9152-948C642AC474}"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74108ED-D852-4CAD-8A4A-1A4B81C9C624}" type="datetimeFigureOut">
              <a:rPr lang="en-US" smtClean="0"/>
              <a:pPr/>
              <a:t>6/21/2019</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E1BD4ECC-C13F-4EF6-9152-948C642AC47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74108ED-D852-4CAD-8A4A-1A4B81C9C624}" type="datetimeFigureOut">
              <a:rPr lang="en-US" smtClean="0"/>
              <a:pPr/>
              <a:t>6/21/2019</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1BD4ECC-C13F-4EF6-9152-948C642AC47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874108ED-D852-4CAD-8A4A-1A4B81C9C624}" type="datetimeFigureOut">
              <a:rPr lang="en-US" smtClean="0"/>
              <a:pPr/>
              <a:t>6/21/2019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BD4ECC-C13F-4EF6-9152-948C642AC47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74108ED-D852-4CAD-8A4A-1A4B81C9C624}" type="datetimeFigureOut">
              <a:rPr lang="en-US" smtClean="0"/>
              <a:pPr/>
              <a:t>6/21/2019</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E1BD4ECC-C13F-4EF6-9152-948C642AC47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74108ED-D852-4CAD-8A4A-1A4B81C9C624}" type="datetimeFigureOut">
              <a:rPr lang="en-US" smtClean="0"/>
              <a:pPr/>
              <a:t>6/21/2019</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1BD4ECC-C13F-4EF6-9152-948C642AC47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74108ED-D852-4CAD-8A4A-1A4B81C9C624}" type="datetimeFigureOut">
              <a:rPr lang="en-US" smtClean="0"/>
              <a:pPr/>
              <a:t>6/21/2019</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1BD4ECC-C13F-4EF6-9152-948C642AC47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74108ED-D852-4CAD-8A4A-1A4B81C9C624}" type="datetimeFigureOut">
              <a:rPr lang="en-US" smtClean="0"/>
              <a:pPr/>
              <a:t>6/21/2019</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1BD4ECC-C13F-4EF6-9152-948C642AC47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062912" cy="1470025"/>
          </a:xfrm>
        </p:spPr>
        <p:txBody>
          <a:bodyPr/>
          <a:lstStyle/>
          <a:p>
            <a:pPr algn="ctr"/>
            <a:r>
              <a:rPr lang="en-US" dirty="0"/>
              <a:t>APPLE INC REPORT ANALYSIS</a:t>
            </a:r>
          </a:p>
        </p:txBody>
      </p:sp>
      <p:pic>
        <p:nvPicPr>
          <p:cNvPr id="1026" name="Picture 2" descr="C:\Users\Kelvin\Documents\Essays\essay\2019\Boniface\June 1\apple 1.jpg"/>
          <p:cNvPicPr>
            <a:picLocks noChangeAspect="1" noChangeArrowheads="1"/>
          </p:cNvPicPr>
          <p:nvPr/>
        </p:nvPicPr>
        <p:blipFill>
          <a:blip r:embed="rId2"/>
          <a:srcRect/>
          <a:stretch>
            <a:fillRect/>
          </a:stretch>
        </p:blipFill>
        <p:spPr bwMode="auto">
          <a:xfrm>
            <a:off x="0" y="1981200"/>
            <a:ext cx="9144000" cy="4876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lstStyle/>
          <a:p>
            <a:r>
              <a:rPr lang="en-US" dirty="0"/>
              <a:t>APPLE INC REPORT ANALYSIS</a:t>
            </a:r>
          </a:p>
        </p:txBody>
      </p:sp>
      <p:sp>
        <p:nvSpPr>
          <p:cNvPr id="3" name="Content Placeholder 2"/>
          <p:cNvSpPr>
            <a:spLocks noGrp="1"/>
          </p:cNvSpPr>
          <p:nvPr>
            <p:ph idx="1"/>
          </p:nvPr>
        </p:nvSpPr>
        <p:spPr>
          <a:xfrm>
            <a:off x="457200" y="1882808"/>
            <a:ext cx="8229600" cy="4572000"/>
          </a:xfrm>
        </p:spPr>
        <p:txBody>
          <a:bodyPr/>
          <a:lstStyle/>
          <a:p>
            <a:pPr lvl="8"/>
            <a:r>
              <a:rPr lang="en-US" sz="1800" dirty="0"/>
              <a:t>	</a:t>
            </a:r>
            <a:endParaRPr lang="en-US" sz="2800" dirty="0">
              <a:latin typeface="Arial" pitchFamily="34" charset="0"/>
              <a:cs typeface="Arial" pitchFamily="34" charset="0"/>
            </a:endParaRPr>
          </a:p>
          <a:p>
            <a:pPr lvl="8"/>
            <a:r>
              <a:rPr lang="en-US" sz="2800" dirty="0">
                <a:latin typeface="Arial" pitchFamily="34" charset="0"/>
                <a:cs typeface="Arial" pitchFamily="34" charset="0"/>
              </a:rPr>
              <a:t>NASDAQ (2018)</a:t>
            </a:r>
          </a:p>
          <a:p>
            <a:pPr lvl="8">
              <a:buNone/>
            </a:pPr>
            <a:r>
              <a:rPr lang="en-US" sz="2800" dirty="0">
                <a:latin typeface="Arial" pitchFamily="34" charset="0"/>
                <a:cs typeface="Arial" pitchFamily="34" charset="0"/>
              </a:rPr>
              <a:t> </a:t>
            </a:r>
            <a:endParaRPr lang="en-US" sz="2800" dirty="0"/>
          </a:p>
        </p:txBody>
      </p:sp>
      <p:sp>
        <p:nvSpPr>
          <p:cNvPr id="4" name="Title 1"/>
          <p:cNvSpPr txBox="1">
            <a:spLocks/>
          </p:cNvSpPr>
          <p:nvPr/>
        </p:nvSpPr>
        <p:spPr>
          <a:xfrm>
            <a:off x="457200" y="1219200"/>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lang="en-US" sz="42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rPr>
              <a:t>C</a:t>
            </a:r>
            <a:r>
              <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ash Balance</a:t>
            </a:r>
          </a:p>
        </p:txBody>
      </p:sp>
      <p:graphicFrame>
        <p:nvGraphicFramePr>
          <p:cNvPr id="5" name="Table 4"/>
          <p:cNvGraphicFramePr>
            <a:graphicFrameLocks noGrp="1"/>
          </p:cNvGraphicFramePr>
          <p:nvPr/>
        </p:nvGraphicFramePr>
        <p:xfrm>
          <a:off x="1143000" y="2819400"/>
          <a:ext cx="7239000" cy="2590800"/>
        </p:xfrm>
        <a:graphic>
          <a:graphicData uri="http://schemas.openxmlformats.org/drawingml/2006/table">
            <a:tbl>
              <a:tblPr firstRow="1" bandRow="1">
                <a:tableStyleId>{5C22544A-7EE6-4342-B048-85BDC9FD1C3A}</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917575">
                <a:tc>
                  <a:txBody>
                    <a:bodyPr/>
                    <a:lstStyle/>
                    <a:p>
                      <a:r>
                        <a:rPr lang="en-US" sz="2800" dirty="0">
                          <a:latin typeface="Arial" pitchFamily="34" charset="0"/>
                          <a:cs typeface="Arial" pitchFamily="34" charset="0"/>
                        </a:rPr>
                        <a:t>Year</a:t>
                      </a:r>
                    </a:p>
                  </a:txBody>
                  <a:tcPr/>
                </a:tc>
                <a:tc>
                  <a:txBody>
                    <a:bodyPr/>
                    <a:lstStyle/>
                    <a:p>
                      <a:r>
                        <a:rPr lang="en-US" sz="2800" dirty="0">
                          <a:latin typeface="Arial" pitchFamily="34" charset="0"/>
                          <a:cs typeface="Arial" pitchFamily="34" charset="0"/>
                        </a:rPr>
                        <a:t>2017</a:t>
                      </a:r>
                    </a:p>
                  </a:txBody>
                  <a:tcPr/>
                </a:tc>
                <a:tc>
                  <a:txBody>
                    <a:bodyPr/>
                    <a:lstStyle/>
                    <a:p>
                      <a:r>
                        <a:rPr lang="en-US" sz="2800" dirty="0">
                          <a:latin typeface="Arial" pitchFamily="34" charset="0"/>
                          <a:cs typeface="Arial" pitchFamily="34" charset="0"/>
                        </a:rPr>
                        <a:t>2018</a:t>
                      </a:r>
                    </a:p>
                  </a:txBody>
                  <a:tcPr/>
                </a:tc>
                <a:extLst>
                  <a:ext uri="{0D108BD9-81ED-4DB2-BD59-A6C34878D82A}">
                    <a16:rowId xmlns:a16="http://schemas.microsoft.com/office/drawing/2014/main" val="10000"/>
                  </a:ext>
                </a:extLst>
              </a:tr>
              <a:tr h="1673225">
                <a:tc>
                  <a:txBody>
                    <a:bodyPr/>
                    <a:lstStyle/>
                    <a:p>
                      <a:r>
                        <a:rPr lang="en-US" sz="2800" dirty="0">
                          <a:latin typeface="Arial" pitchFamily="34" charset="0"/>
                          <a:cs typeface="Arial" pitchFamily="34" charset="0"/>
                        </a:rPr>
                        <a:t>Cash Bal (Millions)</a:t>
                      </a:r>
                    </a:p>
                  </a:txBody>
                  <a:tcPr/>
                </a:tc>
                <a:tc>
                  <a:txBody>
                    <a:bodyPr/>
                    <a:lstStyle/>
                    <a:p>
                      <a:r>
                        <a:rPr lang="en-US" sz="2800" dirty="0">
                          <a:latin typeface="Arial" pitchFamily="34" charset="0"/>
                          <a:cs typeface="Arial" pitchFamily="34" charset="0"/>
                        </a:rPr>
                        <a:t>$20,484</a:t>
                      </a:r>
                    </a:p>
                  </a:txBody>
                  <a:tcPr/>
                </a:tc>
                <a:tc>
                  <a:txBody>
                    <a:bodyPr/>
                    <a:lstStyle/>
                    <a:p>
                      <a:r>
                        <a:rPr lang="en-US" sz="2800" dirty="0">
                          <a:latin typeface="Arial" pitchFamily="34" charset="0"/>
                          <a:cs typeface="Arial" pitchFamily="34" charset="0"/>
                        </a:rPr>
                        <a:t>$21,120</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399032"/>
          </a:xfrm>
        </p:spPr>
        <p:txBody>
          <a:bodyPr/>
          <a:lstStyle/>
          <a:p>
            <a:r>
              <a:rPr lang="en-US" dirty="0"/>
              <a:t>Accounts receivables</a:t>
            </a:r>
          </a:p>
        </p:txBody>
      </p:sp>
      <p:sp>
        <p:nvSpPr>
          <p:cNvPr id="3" name="Content Placeholder 2"/>
          <p:cNvSpPr>
            <a:spLocks noGrp="1"/>
          </p:cNvSpPr>
          <p:nvPr>
            <p:ph idx="1"/>
          </p:nvPr>
        </p:nvSpPr>
        <p:spPr>
          <a:xfrm>
            <a:off x="533400" y="1981200"/>
            <a:ext cx="8229600" cy="4572000"/>
          </a:xfrm>
        </p:spPr>
        <p:txBody>
          <a:bodyPr>
            <a:normAutofit/>
          </a:bodyPr>
          <a:lstStyle/>
          <a:p>
            <a:pPr lvl="8">
              <a:buNone/>
            </a:pPr>
            <a:r>
              <a:rPr lang="en-US" sz="2800" dirty="0">
                <a:latin typeface="Arial" pitchFamily="34" charset="0"/>
                <a:cs typeface="Arial" pitchFamily="34" charset="0"/>
              </a:rPr>
              <a:t>NASDAQ (2018)</a:t>
            </a:r>
          </a:p>
        </p:txBody>
      </p:sp>
      <p:sp>
        <p:nvSpPr>
          <p:cNvPr id="4" name="Title 1"/>
          <p:cNvSpPr txBox="1">
            <a:spLocks/>
          </p:cNvSpPr>
          <p:nvPr/>
        </p:nvSpPr>
        <p:spPr>
          <a:xfrm>
            <a:off x="381000" y="228600"/>
            <a:ext cx="8229600" cy="1104106"/>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APPLE INC REPORT ANALYSIS</a:t>
            </a:r>
          </a:p>
        </p:txBody>
      </p:sp>
      <p:graphicFrame>
        <p:nvGraphicFramePr>
          <p:cNvPr id="5" name="Table 4"/>
          <p:cNvGraphicFramePr>
            <a:graphicFrameLocks noGrp="1"/>
          </p:cNvGraphicFramePr>
          <p:nvPr/>
        </p:nvGraphicFramePr>
        <p:xfrm>
          <a:off x="1066800" y="3048000"/>
          <a:ext cx="7239000" cy="2590800"/>
        </p:xfrm>
        <a:graphic>
          <a:graphicData uri="http://schemas.openxmlformats.org/drawingml/2006/table">
            <a:tbl>
              <a:tblPr firstRow="1" bandRow="1">
                <a:tableStyleId>{5C22544A-7EE6-4342-B048-85BDC9FD1C3A}</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917575">
                <a:tc>
                  <a:txBody>
                    <a:bodyPr/>
                    <a:lstStyle/>
                    <a:p>
                      <a:r>
                        <a:rPr lang="en-US" sz="2800" dirty="0">
                          <a:latin typeface="Arial" pitchFamily="34" charset="0"/>
                          <a:cs typeface="Arial" pitchFamily="34" charset="0"/>
                        </a:rPr>
                        <a:t>Year</a:t>
                      </a:r>
                    </a:p>
                  </a:txBody>
                  <a:tcPr/>
                </a:tc>
                <a:tc>
                  <a:txBody>
                    <a:bodyPr/>
                    <a:lstStyle/>
                    <a:p>
                      <a:r>
                        <a:rPr lang="en-US" sz="2800" dirty="0">
                          <a:latin typeface="Arial" pitchFamily="34" charset="0"/>
                          <a:cs typeface="Arial" pitchFamily="34" charset="0"/>
                        </a:rPr>
                        <a:t>2017</a:t>
                      </a:r>
                    </a:p>
                  </a:txBody>
                  <a:tcPr/>
                </a:tc>
                <a:tc>
                  <a:txBody>
                    <a:bodyPr/>
                    <a:lstStyle/>
                    <a:p>
                      <a:r>
                        <a:rPr lang="en-US" sz="2800" dirty="0">
                          <a:latin typeface="Arial" pitchFamily="34" charset="0"/>
                          <a:cs typeface="Arial" pitchFamily="34" charset="0"/>
                        </a:rPr>
                        <a:t>2016</a:t>
                      </a:r>
                    </a:p>
                  </a:txBody>
                  <a:tcPr/>
                </a:tc>
                <a:extLst>
                  <a:ext uri="{0D108BD9-81ED-4DB2-BD59-A6C34878D82A}">
                    <a16:rowId xmlns:a16="http://schemas.microsoft.com/office/drawing/2014/main" val="10000"/>
                  </a:ext>
                </a:extLst>
              </a:tr>
              <a:tr h="1673225">
                <a:tc>
                  <a:txBody>
                    <a:bodyPr/>
                    <a:lstStyle/>
                    <a:p>
                      <a:r>
                        <a:rPr lang="en-US" sz="2800" dirty="0">
                          <a:latin typeface="Arial" pitchFamily="34" charset="0"/>
                          <a:cs typeface="Arial" pitchFamily="34" charset="0"/>
                        </a:rPr>
                        <a:t>Cash Bal (Millions)</a:t>
                      </a:r>
                    </a:p>
                  </a:txBody>
                  <a:tcPr/>
                </a:tc>
                <a:tc>
                  <a:txBody>
                    <a:bodyPr/>
                    <a:lstStyle/>
                    <a:p>
                      <a:r>
                        <a:rPr lang="en-US" sz="2800" dirty="0">
                          <a:latin typeface="Arial" pitchFamily="34" charset="0"/>
                          <a:cs typeface="Arial" pitchFamily="34" charset="0"/>
                        </a:rPr>
                        <a:t>$(2093)</a:t>
                      </a:r>
                    </a:p>
                  </a:txBody>
                  <a:tcPr/>
                </a:tc>
                <a:tc>
                  <a:txBody>
                    <a:bodyPr/>
                    <a:lstStyle/>
                    <a:p>
                      <a:r>
                        <a:rPr lang="en-US" sz="2800" dirty="0">
                          <a:latin typeface="Arial" pitchFamily="34" charset="0"/>
                          <a:cs typeface="Arial" pitchFamily="34" charset="0"/>
                        </a:rPr>
                        <a:t>527</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399032"/>
          </a:xfrm>
        </p:spPr>
        <p:txBody>
          <a:bodyPr/>
          <a:lstStyle/>
          <a:p>
            <a:r>
              <a:rPr lang="en-US" dirty="0"/>
              <a:t>Cash And Cash Equivalents</a:t>
            </a:r>
          </a:p>
        </p:txBody>
      </p:sp>
      <p:sp>
        <p:nvSpPr>
          <p:cNvPr id="3" name="Content Placeholder 2"/>
          <p:cNvSpPr>
            <a:spLocks noGrp="1"/>
          </p:cNvSpPr>
          <p:nvPr>
            <p:ph idx="1"/>
          </p:nvPr>
        </p:nvSpPr>
        <p:spPr/>
        <p:txBody>
          <a:bodyPr>
            <a:normAutofit fontScale="92500" lnSpcReduction="20000"/>
          </a:bodyPr>
          <a:lstStyle/>
          <a:p>
            <a:endParaRPr lang="en-US" sz="2800" dirty="0">
              <a:latin typeface="Arial" pitchFamily="34" charset="0"/>
              <a:cs typeface="Arial" pitchFamily="34" charset="0"/>
            </a:endParaRPr>
          </a:p>
          <a:p>
            <a:r>
              <a:rPr lang="en-US" sz="2800" dirty="0">
                <a:latin typeface="Arial" pitchFamily="34" charset="0"/>
                <a:cs typeface="Arial" pitchFamily="34" charset="0"/>
              </a:rPr>
              <a:t>Cash and cash equivalents discussed under note 2</a:t>
            </a:r>
          </a:p>
          <a:p>
            <a:r>
              <a:rPr lang="en-US" sz="2800" dirty="0">
                <a:latin typeface="Arial" pitchFamily="34" charset="0"/>
                <a:cs typeface="Arial" pitchFamily="34" charset="0"/>
              </a:rPr>
              <a:t>Company can sell market securities in antic</a:t>
            </a:r>
            <a:r>
              <a:rPr lang="en-US" dirty="0">
                <a:latin typeface="Arial" pitchFamily="34" charset="0"/>
                <a:cs typeface="Arial" pitchFamily="34" charset="0"/>
              </a:rPr>
              <a:t>ipation of credit deterioration</a:t>
            </a:r>
          </a:p>
          <a:p>
            <a:r>
              <a:rPr lang="en-US" dirty="0">
                <a:latin typeface="Arial" pitchFamily="34" charset="0"/>
                <a:cs typeface="Arial" pitchFamily="34" charset="0"/>
              </a:rPr>
              <a:t>Any decline in value is temporary</a:t>
            </a:r>
          </a:p>
          <a:p>
            <a:r>
              <a:rPr lang="en-US" dirty="0">
                <a:latin typeface="Arial" pitchFamily="34" charset="0"/>
                <a:cs typeface="Arial" pitchFamily="34" charset="0"/>
              </a:rPr>
              <a:t>There are 2 levels: Level 1 – money market funds and mutual funds; level 2 - US Treasury Securities,  US Agency Securities, Non US  government securities, Certificates of deposits and time deposit, Commercial Paper, Corporate Securities, Municipal Securities and Mortgage and Assets Back Securities</a:t>
            </a:r>
          </a:p>
        </p:txBody>
      </p:sp>
      <p:sp>
        <p:nvSpPr>
          <p:cNvPr id="4" name="Title 1"/>
          <p:cNvSpPr txBox="1">
            <a:spLocks/>
          </p:cNvSpPr>
          <p:nvPr/>
        </p:nvSpPr>
        <p:spPr>
          <a:xfrm>
            <a:off x="381000" y="228600"/>
            <a:ext cx="8229600" cy="1104106"/>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APPLE INC REPORT ANALYSIS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399032"/>
          </a:xfrm>
        </p:spPr>
        <p:txBody>
          <a:bodyPr/>
          <a:lstStyle/>
          <a:p>
            <a:r>
              <a:rPr lang="en-US" dirty="0"/>
              <a:t>Accounts Receivables</a:t>
            </a:r>
          </a:p>
        </p:txBody>
      </p:sp>
      <p:sp>
        <p:nvSpPr>
          <p:cNvPr id="3" name="Content Placeholder 2"/>
          <p:cNvSpPr>
            <a:spLocks noGrp="1"/>
          </p:cNvSpPr>
          <p:nvPr>
            <p:ph idx="1"/>
          </p:nvPr>
        </p:nvSpPr>
        <p:spPr>
          <a:xfrm>
            <a:off x="457200" y="2286000"/>
            <a:ext cx="8229600" cy="4572000"/>
          </a:xfrm>
        </p:spPr>
        <p:txBody>
          <a:bodyPr>
            <a:normAutofit/>
          </a:bodyPr>
          <a:lstStyle/>
          <a:p>
            <a:r>
              <a:rPr lang="en-US" sz="2800" dirty="0">
                <a:latin typeface="Arial" pitchFamily="34" charset="0"/>
                <a:cs typeface="Arial" pitchFamily="34" charset="0"/>
              </a:rPr>
              <a:t>Notes of accounts receivable is under note 2</a:t>
            </a:r>
          </a:p>
          <a:p>
            <a:r>
              <a:rPr lang="en-US" sz="2800" dirty="0">
                <a:latin typeface="Arial" pitchFamily="34" charset="0"/>
                <a:cs typeface="Arial" pitchFamily="34" charset="0"/>
              </a:rPr>
              <a:t>In 2017, 2 customers represent more than 10% of total receivable</a:t>
            </a:r>
          </a:p>
          <a:p>
            <a:r>
              <a:rPr lang="en-US" sz="2800" dirty="0">
                <a:latin typeface="Arial" pitchFamily="34" charset="0"/>
                <a:cs typeface="Arial" pitchFamily="34" charset="0"/>
              </a:rPr>
              <a:t>In 2016, 1 customer represent more than 10% of total receivable</a:t>
            </a:r>
          </a:p>
          <a:p>
            <a:r>
              <a:rPr lang="en-US" sz="2800" dirty="0">
                <a:latin typeface="Arial" pitchFamily="34" charset="0"/>
                <a:cs typeface="Arial" pitchFamily="34" charset="0"/>
              </a:rPr>
              <a:t>Considerable holders of </a:t>
            </a:r>
            <a:r>
              <a:rPr lang="en-US" sz="2800">
                <a:latin typeface="Arial" pitchFamily="34" charset="0"/>
                <a:cs typeface="Arial" pitchFamily="34" charset="0"/>
              </a:rPr>
              <a:t>accounts receivable </a:t>
            </a:r>
            <a:r>
              <a:rPr lang="en-US" sz="2800" dirty="0">
                <a:latin typeface="Arial" pitchFamily="34" charset="0"/>
                <a:cs typeface="Arial" pitchFamily="34" charset="0"/>
              </a:rPr>
              <a:t>accounts are wholesalers, retailers, Small and Medium Sized businesses, government, and 3</a:t>
            </a:r>
            <a:r>
              <a:rPr lang="en-US" sz="2800" baseline="30000" dirty="0">
                <a:latin typeface="Arial" pitchFamily="34" charset="0"/>
                <a:cs typeface="Arial" pitchFamily="34" charset="0"/>
              </a:rPr>
              <a:t>rd</a:t>
            </a:r>
            <a:r>
              <a:rPr lang="en-US" sz="2800" dirty="0">
                <a:latin typeface="Arial" pitchFamily="34" charset="0"/>
                <a:cs typeface="Arial" pitchFamily="34" charset="0"/>
              </a:rPr>
              <a:t> part cellular providers</a:t>
            </a:r>
          </a:p>
        </p:txBody>
      </p:sp>
      <p:sp>
        <p:nvSpPr>
          <p:cNvPr id="4" name="Title 1"/>
          <p:cNvSpPr txBox="1">
            <a:spLocks/>
          </p:cNvSpPr>
          <p:nvPr/>
        </p:nvSpPr>
        <p:spPr>
          <a:xfrm>
            <a:off x="381000" y="228600"/>
            <a:ext cx="8229600" cy="1104106"/>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APPLE INC REPORT ANALYSIS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399032"/>
          </a:xfrm>
        </p:spPr>
        <p:txBody>
          <a:bodyPr/>
          <a:lstStyle/>
          <a:p>
            <a:r>
              <a:rPr lang="en-US" dirty="0"/>
              <a:t>Allowance For Doubtful Accounts</a:t>
            </a:r>
          </a:p>
        </p:txBody>
      </p:sp>
      <p:sp>
        <p:nvSpPr>
          <p:cNvPr id="3" name="Content Placeholder 2"/>
          <p:cNvSpPr>
            <a:spLocks noGrp="1"/>
          </p:cNvSpPr>
          <p:nvPr>
            <p:ph idx="1"/>
          </p:nvPr>
        </p:nvSpPr>
        <p:spPr>
          <a:xfrm>
            <a:off x="533400" y="2743200"/>
            <a:ext cx="8229600" cy="4572000"/>
          </a:xfrm>
        </p:spPr>
        <p:txBody>
          <a:bodyPr>
            <a:normAutofit/>
          </a:bodyPr>
          <a:lstStyle/>
          <a:p>
            <a:r>
              <a:rPr lang="en-US" dirty="0"/>
              <a:t>Based on the assessment of previous factors</a:t>
            </a:r>
          </a:p>
          <a:p>
            <a:r>
              <a:rPr lang="en-US" dirty="0"/>
              <a:t>Include past experience, the age of accounts receivable balance, quality of credit of company customers, economic conditions, and factors affecting customer’s ability to pay</a:t>
            </a:r>
          </a:p>
        </p:txBody>
      </p:sp>
      <p:sp>
        <p:nvSpPr>
          <p:cNvPr id="4" name="Title 1"/>
          <p:cNvSpPr txBox="1">
            <a:spLocks/>
          </p:cNvSpPr>
          <p:nvPr/>
        </p:nvSpPr>
        <p:spPr>
          <a:xfrm>
            <a:off x="381000" y="228600"/>
            <a:ext cx="8229600" cy="1104106"/>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APPLE INC REPORT ANALYSIS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399032"/>
          </a:xfrm>
        </p:spPr>
        <p:txBody>
          <a:bodyPr/>
          <a:lstStyle/>
          <a:p>
            <a:r>
              <a:rPr lang="en-US" dirty="0"/>
              <a:t>Inventory Balance</a:t>
            </a:r>
          </a:p>
        </p:txBody>
      </p:sp>
      <p:sp>
        <p:nvSpPr>
          <p:cNvPr id="3" name="Content Placeholder 2"/>
          <p:cNvSpPr>
            <a:spLocks noGrp="1"/>
          </p:cNvSpPr>
          <p:nvPr>
            <p:ph idx="1"/>
          </p:nvPr>
        </p:nvSpPr>
        <p:spPr>
          <a:xfrm>
            <a:off x="533400" y="2514600"/>
            <a:ext cx="8229600" cy="4572000"/>
          </a:xfrm>
        </p:spPr>
        <p:txBody>
          <a:bodyPr/>
          <a:lstStyle/>
          <a:p>
            <a:r>
              <a:rPr lang="en-US" dirty="0">
                <a:latin typeface="Arial" pitchFamily="34" charset="0"/>
                <a:cs typeface="Arial" pitchFamily="34" charset="0"/>
              </a:rPr>
              <a:t>NASDAQ (2018)</a:t>
            </a:r>
          </a:p>
        </p:txBody>
      </p:sp>
      <p:sp>
        <p:nvSpPr>
          <p:cNvPr id="4" name="Title 1"/>
          <p:cNvSpPr txBox="1">
            <a:spLocks/>
          </p:cNvSpPr>
          <p:nvPr/>
        </p:nvSpPr>
        <p:spPr>
          <a:xfrm>
            <a:off x="381000" y="228600"/>
            <a:ext cx="8229600" cy="1104106"/>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APPLE INC REPORT ANALYSIS</a:t>
            </a:r>
          </a:p>
        </p:txBody>
      </p:sp>
      <p:graphicFrame>
        <p:nvGraphicFramePr>
          <p:cNvPr id="5" name="Table 4"/>
          <p:cNvGraphicFramePr>
            <a:graphicFrameLocks noGrp="1"/>
          </p:cNvGraphicFramePr>
          <p:nvPr/>
        </p:nvGraphicFramePr>
        <p:xfrm>
          <a:off x="1066800" y="3505200"/>
          <a:ext cx="7239000" cy="2286000"/>
        </p:xfrm>
        <a:graphic>
          <a:graphicData uri="http://schemas.openxmlformats.org/drawingml/2006/table">
            <a:tbl>
              <a:tblPr firstRow="1" bandRow="1">
                <a:tableStyleId>{5C22544A-7EE6-4342-B048-85BDC9FD1C3A}</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809625">
                <a:tc>
                  <a:txBody>
                    <a:bodyPr/>
                    <a:lstStyle/>
                    <a:p>
                      <a:r>
                        <a:rPr lang="en-US" sz="2800" dirty="0">
                          <a:latin typeface="Arial" pitchFamily="34" charset="0"/>
                          <a:cs typeface="Arial" pitchFamily="34" charset="0"/>
                        </a:rPr>
                        <a:t>Year</a:t>
                      </a:r>
                    </a:p>
                  </a:txBody>
                  <a:tcPr/>
                </a:tc>
                <a:tc>
                  <a:txBody>
                    <a:bodyPr/>
                    <a:lstStyle/>
                    <a:p>
                      <a:r>
                        <a:rPr lang="en-US" sz="2800" dirty="0">
                          <a:latin typeface="Arial" pitchFamily="34" charset="0"/>
                          <a:cs typeface="Arial" pitchFamily="34" charset="0"/>
                        </a:rPr>
                        <a:t>2017</a:t>
                      </a:r>
                    </a:p>
                  </a:txBody>
                  <a:tcPr/>
                </a:tc>
                <a:tc>
                  <a:txBody>
                    <a:bodyPr/>
                    <a:lstStyle/>
                    <a:p>
                      <a:r>
                        <a:rPr lang="en-US" sz="2800" dirty="0">
                          <a:latin typeface="Arial" pitchFamily="34" charset="0"/>
                          <a:cs typeface="Arial" pitchFamily="34" charset="0"/>
                        </a:rPr>
                        <a:t>2018</a:t>
                      </a:r>
                    </a:p>
                  </a:txBody>
                  <a:tcPr/>
                </a:tc>
                <a:extLst>
                  <a:ext uri="{0D108BD9-81ED-4DB2-BD59-A6C34878D82A}">
                    <a16:rowId xmlns:a16="http://schemas.microsoft.com/office/drawing/2014/main" val="10000"/>
                  </a:ext>
                </a:extLst>
              </a:tr>
              <a:tr h="1476375">
                <a:tc>
                  <a:txBody>
                    <a:bodyPr/>
                    <a:lstStyle/>
                    <a:p>
                      <a:r>
                        <a:rPr lang="en-US" sz="2800" dirty="0">
                          <a:latin typeface="Arial" pitchFamily="34" charset="0"/>
                          <a:cs typeface="Arial" pitchFamily="34" charset="0"/>
                        </a:rPr>
                        <a:t>Inventory</a:t>
                      </a:r>
                      <a:r>
                        <a:rPr lang="en-US" sz="2800" baseline="0" dirty="0">
                          <a:latin typeface="Arial" pitchFamily="34" charset="0"/>
                          <a:cs typeface="Arial" pitchFamily="34" charset="0"/>
                        </a:rPr>
                        <a:t> Bal</a:t>
                      </a:r>
                      <a:r>
                        <a:rPr lang="en-US" sz="2800" dirty="0">
                          <a:latin typeface="Arial" pitchFamily="34" charset="0"/>
                          <a:cs typeface="Arial" pitchFamily="34" charset="0"/>
                        </a:rPr>
                        <a:t> (Millions)</a:t>
                      </a:r>
                    </a:p>
                  </a:txBody>
                  <a:tcPr/>
                </a:tc>
                <a:tc>
                  <a:txBody>
                    <a:bodyPr/>
                    <a:lstStyle/>
                    <a:p>
                      <a:r>
                        <a:rPr lang="en-US" sz="2800" dirty="0">
                          <a:latin typeface="Arial" pitchFamily="34" charset="0"/>
                          <a:cs typeface="Arial" pitchFamily="34" charset="0"/>
                        </a:rPr>
                        <a:t>$4,855</a:t>
                      </a:r>
                    </a:p>
                  </a:txBody>
                  <a:tcPr/>
                </a:tc>
                <a:tc>
                  <a:txBody>
                    <a:bodyPr/>
                    <a:lstStyle/>
                    <a:p>
                      <a:r>
                        <a:rPr lang="en-US" sz="2800" dirty="0">
                          <a:latin typeface="Arial" pitchFamily="34" charset="0"/>
                          <a:cs typeface="Arial" pitchFamily="34" charset="0"/>
                        </a:rPr>
                        <a:t>$2,132</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1399032"/>
          </a:xfrm>
        </p:spPr>
        <p:txBody>
          <a:bodyPr/>
          <a:lstStyle/>
          <a:p>
            <a:r>
              <a:rPr lang="en-US" dirty="0"/>
              <a:t>Policies For Reporting Inventories</a:t>
            </a:r>
          </a:p>
        </p:txBody>
      </p:sp>
      <p:sp>
        <p:nvSpPr>
          <p:cNvPr id="3" name="Content Placeholder 2"/>
          <p:cNvSpPr>
            <a:spLocks noGrp="1"/>
          </p:cNvSpPr>
          <p:nvPr>
            <p:ph idx="1"/>
          </p:nvPr>
        </p:nvSpPr>
        <p:spPr>
          <a:xfrm>
            <a:off x="533400" y="3124200"/>
            <a:ext cx="8229600" cy="4572000"/>
          </a:xfrm>
        </p:spPr>
        <p:txBody>
          <a:bodyPr>
            <a:normAutofit/>
          </a:bodyPr>
          <a:lstStyle/>
          <a:p>
            <a:r>
              <a:rPr lang="en-US" sz="2800" dirty="0">
                <a:latin typeface="Arial" pitchFamily="34" charset="0"/>
                <a:cs typeface="Arial" pitchFamily="34" charset="0"/>
              </a:rPr>
              <a:t>Inventories are kept based on a projection of a 150-day estimate</a:t>
            </a:r>
          </a:p>
          <a:p>
            <a:r>
              <a:rPr lang="en-US" sz="2800" dirty="0">
                <a:latin typeface="Arial" pitchFamily="34" charset="0"/>
                <a:cs typeface="Arial" pitchFamily="34" charset="0"/>
              </a:rPr>
              <a:t>The value of inventories is kept at lower than net realizable values</a:t>
            </a:r>
          </a:p>
        </p:txBody>
      </p:sp>
      <p:sp>
        <p:nvSpPr>
          <p:cNvPr id="4" name="Title 1"/>
          <p:cNvSpPr txBox="1">
            <a:spLocks/>
          </p:cNvSpPr>
          <p:nvPr/>
        </p:nvSpPr>
        <p:spPr>
          <a:xfrm>
            <a:off x="381000" y="228600"/>
            <a:ext cx="8229600" cy="1104106"/>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APPLE INC REPORT ANALYSIS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399032"/>
          </a:xfrm>
        </p:spPr>
        <p:txBody>
          <a:bodyPr/>
          <a:lstStyle/>
          <a:p>
            <a:r>
              <a:rPr lang="en-US" dirty="0"/>
              <a:t>References</a:t>
            </a:r>
          </a:p>
        </p:txBody>
      </p:sp>
      <p:sp>
        <p:nvSpPr>
          <p:cNvPr id="3" name="Content Placeholder 2"/>
          <p:cNvSpPr>
            <a:spLocks noGrp="1"/>
          </p:cNvSpPr>
          <p:nvPr>
            <p:ph idx="1"/>
          </p:nvPr>
        </p:nvSpPr>
        <p:spPr>
          <a:xfrm>
            <a:off x="457200" y="2133600"/>
            <a:ext cx="8229600" cy="4572000"/>
          </a:xfrm>
        </p:spPr>
        <p:txBody>
          <a:bodyPr/>
          <a:lstStyle/>
          <a:p>
            <a:r>
              <a:rPr lang="en-US" dirty="0"/>
              <a:t>NASDAQ (2018). Apple annual report. Retrieved from http://www.annualreports.com/HostedData/AnnualReports/PDF/NASDAQ_AAPL_2017.pdf</a:t>
            </a:r>
          </a:p>
          <a:p>
            <a:endParaRPr lang="en-US" dirty="0"/>
          </a:p>
        </p:txBody>
      </p:sp>
      <p:sp>
        <p:nvSpPr>
          <p:cNvPr id="4" name="Title 1"/>
          <p:cNvSpPr txBox="1">
            <a:spLocks/>
          </p:cNvSpPr>
          <p:nvPr/>
        </p:nvSpPr>
        <p:spPr>
          <a:xfrm>
            <a:off x="381000" y="228600"/>
            <a:ext cx="8229600" cy="1104106"/>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APPLE INC REPORT ANALYSIS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139</TotalTime>
  <Words>551</Words>
  <Application>Microsoft Office PowerPoint</Application>
  <PresentationFormat>On-screen Show (4:3)</PresentationFormat>
  <Paragraphs>62</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Verdana</vt:lpstr>
      <vt:lpstr>Wingdings 2</vt:lpstr>
      <vt:lpstr>Verve</vt:lpstr>
      <vt:lpstr>APPLE INC REPORT ANALYSIS</vt:lpstr>
      <vt:lpstr>APPLE INC REPORT ANALYSIS</vt:lpstr>
      <vt:lpstr>Accounts receivables</vt:lpstr>
      <vt:lpstr>Cash And Cash Equivalents</vt:lpstr>
      <vt:lpstr>Accounts Receivables</vt:lpstr>
      <vt:lpstr>Allowance For Doubtful Accounts</vt:lpstr>
      <vt:lpstr>Inventory Balance</vt:lpstr>
      <vt:lpstr>Policies For Reporting Inventories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APPLE INC.,</dc:title>
  <dc:creator>Keisha</dc:creator>
  <cp:lastModifiedBy>Keisha</cp:lastModifiedBy>
  <cp:revision>48</cp:revision>
  <dcterms:created xsi:type="dcterms:W3CDTF">2017-03-06T14:54:46Z</dcterms:created>
  <dcterms:modified xsi:type="dcterms:W3CDTF">2019-06-21T19:10:34Z</dcterms:modified>
</cp:coreProperties>
</file>