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10"/>
  </p:notesMasterIdLst>
  <p:handoutMasterIdLst>
    <p:handoutMasterId r:id="rId11"/>
  </p:handoutMasterIdLst>
  <p:sldIdLst>
    <p:sldId id="256" r:id="rId3"/>
    <p:sldId id="299" r:id="rId4"/>
    <p:sldId id="295" r:id="rId5"/>
    <p:sldId id="319" r:id="rId6"/>
    <p:sldId id="297" r:id="rId7"/>
    <p:sldId id="292" r:id="rId8"/>
    <p:sldId id="294" r:id="rId9"/>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a:srgbClr val="00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62797" autoAdjust="0"/>
  </p:normalViewPr>
  <p:slideViewPr>
    <p:cSldViewPr>
      <p:cViewPr varScale="1">
        <p:scale>
          <a:sx n="54" d="100"/>
          <a:sy n="54" d="100"/>
        </p:scale>
        <p:origin x="229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0279" tIns="45139" rIns="90279" bIns="45139" numCol="1" anchor="t" anchorCtr="0" compatLnSpc="1">
            <a:prstTxWarp prst="textNoShape">
              <a:avLst/>
            </a:prstTxWarp>
          </a:bodyPr>
          <a:lstStyle>
            <a:lvl1pPr algn="l" defTabSz="903288" eaLnBrk="1" hangingPunct="1">
              <a:defRPr sz="1200"/>
            </a:lvl1pPr>
          </a:lstStyle>
          <a:p>
            <a:endParaRPr lang="en-US"/>
          </a:p>
        </p:txBody>
      </p:sp>
      <p:sp>
        <p:nvSpPr>
          <p:cNvPr id="31747"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0279" tIns="45139" rIns="90279" bIns="45139" numCol="1" anchor="t" anchorCtr="0" compatLnSpc="1">
            <a:prstTxWarp prst="textNoShape">
              <a:avLst/>
            </a:prstTxWarp>
          </a:bodyPr>
          <a:lstStyle>
            <a:lvl1pPr algn="r" defTabSz="903288" eaLnBrk="1" hangingPunct="1">
              <a:defRPr sz="1200"/>
            </a:lvl1pPr>
          </a:lstStyle>
          <a:p>
            <a:endParaRPr lang="en-US"/>
          </a:p>
        </p:txBody>
      </p:sp>
      <p:sp>
        <p:nvSpPr>
          <p:cNvPr id="31748"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0279" tIns="45139" rIns="90279" bIns="45139" numCol="1" anchor="b" anchorCtr="0" compatLnSpc="1">
            <a:prstTxWarp prst="textNoShape">
              <a:avLst/>
            </a:prstTxWarp>
          </a:bodyPr>
          <a:lstStyle>
            <a:lvl1pPr algn="l" defTabSz="903288" eaLnBrk="1" hangingPunct="1">
              <a:defRPr sz="1200"/>
            </a:lvl1pPr>
          </a:lstStyle>
          <a:p>
            <a:endParaRPr lang="en-US"/>
          </a:p>
        </p:txBody>
      </p:sp>
      <p:sp>
        <p:nvSpPr>
          <p:cNvPr id="31749"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0279" tIns="45139" rIns="90279" bIns="45139" numCol="1" anchor="b" anchorCtr="0" compatLnSpc="1">
            <a:prstTxWarp prst="textNoShape">
              <a:avLst/>
            </a:prstTxWarp>
          </a:bodyPr>
          <a:lstStyle>
            <a:lvl1pPr algn="r" defTabSz="903288" eaLnBrk="1" hangingPunct="1">
              <a:defRPr sz="1200"/>
            </a:lvl1pPr>
          </a:lstStyle>
          <a:p>
            <a:fld id="{6CC4E79C-4FAE-4C5A-BF88-E93519290897}" type="slidenum">
              <a:rPr lang="en-US"/>
              <a:pPr/>
              <a:t>‹#›</a:t>
            </a:fld>
            <a:endParaRPr lang="en-US"/>
          </a:p>
        </p:txBody>
      </p:sp>
    </p:spTree>
    <p:extLst>
      <p:ext uri="{BB962C8B-B14F-4D97-AF65-F5344CB8AC3E}">
        <p14:creationId xmlns:p14="http://schemas.microsoft.com/office/powerpoint/2010/main" val="627571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l" defTabSz="930275" eaLnBrk="1" hangingPunct="1">
              <a:defRPr sz="1200"/>
            </a:lvl1pPr>
          </a:lstStyle>
          <a:p>
            <a:endParaRPr lang="en-US"/>
          </a:p>
        </p:txBody>
      </p:sp>
      <p:sp>
        <p:nvSpPr>
          <p:cNvPr id="30723"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lvl1pPr algn="r" defTabSz="930275" eaLnBrk="1" hangingPunct="1">
              <a:defRPr sz="1200"/>
            </a:lvl1pPr>
          </a:lstStyle>
          <a:p>
            <a:endParaRPr lang="en-US"/>
          </a:p>
        </p:txBody>
      </p:sp>
      <p:sp>
        <p:nvSpPr>
          <p:cNvPr id="3072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a:effectLst/>
        </p:spPr>
        <p:txBody>
          <a:bodyPr vert="horz" wrap="square" lIns="93176" tIns="46589" rIns="93176"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6"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l" defTabSz="930275" eaLnBrk="1" hangingPunct="1">
              <a:defRPr sz="1200"/>
            </a:lvl1pPr>
          </a:lstStyle>
          <a:p>
            <a:endParaRPr lang="en-US"/>
          </a:p>
        </p:txBody>
      </p:sp>
      <p:sp>
        <p:nvSpPr>
          <p:cNvPr id="30727"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3176" tIns="46589" rIns="93176" bIns="46589" numCol="1" anchor="b" anchorCtr="0" compatLnSpc="1">
            <a:prstTxWarp prst="textNoShape">
              <a:avLst/>
            </a:prstTxWarp>
          </a:bodyPr>
          <a:lstStyle>
            <a:lvl1pPr algn="r" defTabSz="930275" eaLnBrk="1" hangingPunct="1">
              <a:defRPr sz="1200"/>
            </a:lvl1pPr>
          </a:lstStyle>
          <a:p>
            <a:fld id="{9FD481DB-52D9-4648-B889-8F13A6F85286}" type="slidenum">
              <a:rPr lang="en-US"/>
              <a:pPr/>
              <a:t>‹#›</a:t>
            </a:fld>
            <a:endParaRPr lang="en-US"/>
          </a:p>
        </p:txBody>
      </p:sp>
    </p:spTree>
    <p:extLst>
      <p:ext uri="{BB962C8B-B14F-4D97-AF65-F5344CB8AC3E}">
        <p14:creationId xmlns:p14="http://schemas.microsoft.com/office/powerpoint/2010/main" val="1297311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37CAD-0018-4E3D-A56B-500ACF2967B3}" type="slidenum">
              <a:rPr lang="en-US"/>
              <a:pPr/>
              <a:t>1</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91173-46F6-478C-AAB8-0E6910D16F74}" type="slidenum">
              <a:rPr lang="en-US"/>
              <a:pPr/>
              <a:t>2</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95926-26CA-455A-A8B8-2C49F4C3565B}" type="slidenum">
              <a:rPr lang="en-US"/>
              <a:pPr/>
              <a:t>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CA" sz="1000" b="0" dirty="0"/>
              <a:t>Sometimes leaders misuse spiritual</a:t>
            </a:r>
            <a:r>
              <a:rPr lang="en-CA" sz="1000" b="0" baseline="0" dirty="0"/>
              <a:t> values intentionally – they may only want to change public perception of their organization. Or they may justify giving false hopes to employees just to improve productivity and never follow through on their promises.  Such leaders may have only a superficial understanding of what spirituality can mean or they may have selfish motives.  Many examples have been revealed in the news media over the past 20 years. Enron, the Texas-based power company; </a:t>
            </a:r>
            <a:r>
              <a:rPr lang="en-CA" sz="1000" b="0" baseline="0" dirty="0" err="1"/>
              <a:t>Worldcom</a:t>
            </a:r>
            <a:r>
              <a:rPr lang="en-CA" sz="1000" b="0" baseline="0" dirty="0"/>
              <a:t>, the telecommunications company; and BP, the petroleum company, come to mind because there were criminal arrests and public humiliation connected with their actions. Yet in each case their mission statements and annual reports expressed goals and principles that could have fit with our consensus definition of spirituality in the workplace. It appears the leaders in these companies were using </a:t>
            </a:r>
            <a:r>
              <a:rPr lang="en-CA" sz="1000" b="0" i="1" baseline="0" dirty="0"/>
              <a:t>intentional deception</a:t>
            </a:r>
            <a:r>
              <a:rPr lang="en-CA" sz="1000" b="0" baseline="0" dirty="0"/>
              <a:t>.</a:t>
            </a:r>
          </a:p>
          <a:p>
            <a:r>
              <a:rPr lang="en-CA" sz="1000" b="0" baseline="0" dirty="0"/>
              <a:t>However, sometimes the leaders actually begin with good intentions, but for various reasons their intentions go awry.  Self-deception is probably the most common problem for leaders who really believe they are doing something beneficial, but have not looked carefully at the consequences for all the stakeholders or the public in general.  Currently, it appears Facebook may be an example of this.  </a:t>
            </a:r>
          </a:p>
          <a:p>
            <a:r>
              <a:rPr lang="en-CA" sz="1000" b="0" baseline="0" dirty="0"/>
              <a:t>Tyson Foods, a major meat-packing company based in the U.S., is an example of a company that has promoted itself as a place where spirituality in the workplace is part of their mission. Tyson even received industry awards for their efforts.  However, for several years the company was also reported in the news media for safety and human rights violations and cruelty to animals (Driscoll &amp; Bell, 2010).  It may be a case where the leaders promoted themselves as supporting spirituality in the workplace and </a:t>
            </a:r>
            <a:r>
              <a:rPr lang="en-CA" sz="1000" b="0" i="1" baseline="0" dirty="0"/>
              <a:t>perhaps unknowingly </a:t>
            </a:r>
            <a:r>
              <a:rPr lang="en-CA" sz="1000" b="0" baseline="0" dirty="0"/>
              <a:t>were causing harm to people and unnecessary suffering to animals.</a:t>
            </a:r>
            <a:endParaRPr lang="en-CA" sz="1000" b="0" dirty="0"/>
          </a:p>
          <a:p>
            <a:endParaRPr lang="en-CA" sz="1000" b="0" dirty="0"/>
          </a:p>
          <a:p>
            <a:endParaRPr lang="en-CA" sz="10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As discussed previously,</a:t>
            </a:r>
            <a:r>
              <a:rPr lang="en-CA" baseline="0" dirty="0"/>
              <a:t> t</a:t>
            </a:r>
            <a:r>
              <a:rPr lang="en-CA" dirty="0"/>
              <a:t>he challenge</a:t>
            </a:r>
            <a:r>
              <a:rPr lang="en-CA" baseline="0" dirty="0"/>
              <a:t> for leaders is to be authentic.  One way to describe authentic leadership is b</a:t>
            </a:r>
            <a:r>
              <a:rPr lang="en-CA" dirty="0"/>
              <a:t>eing able to: </a:t>
            </a:r>
          </a:p>
          <a:p>
            <a:endParaRPr lang="en-CA" dirty="0"/>
          </a:p>
          <a:p>
            <a:pPr marL="171450" indent="-171450">
              <a:buFont typeface="Arial" pitchFamily="34" charset="0"/>
              <a:buChar char="•"/>
            </a:pPr>
            <a:r>
              <a:rPr lang="en-CA" dirty="0"/>
              <a:t>earn the trust of others involved with the project or task </a:t>
            </a:r>
            <a:r>
              <a:rPr lang="en-CA" i="1" dirty="0"/>
              <a:t>without deception</a:t>
            </a:r>
            <a:r>
              <a:rPr lang="en-CA" dirty="0"/>
              <a:t>;</a:t>
            </a:r>
          </a:p>
          <a:p>
            <a:pPr marL="171450" indent="-171450">
              <a:buFont typeface="Arial" pitchFamily="34" charset="0"/>
              <a:buChar char="•"/>
            </a:pPr>
            <a:r>
              <a:rPr lang="en-CA" dirty="0"/>
              <a:t>Reflect on their own motivations and the consequences of their actions;</a:t>
            </a:r>
          </a:p>
          <a:p>
            <a:pPr marL="171450" indent="-171450">
              <a:buFont typeface="Arial" pitchFamily="34" charset="0"/>
              <a:buChar char="•"/>
            </a:pPr>
            <a:r>
              <a:rPr lang="en-CA" dirty="0"/>
              <a:t>encourage creativity, communication, and responsibility amongst everyone involved with the task or problem;</a:t>
            </a:r>
          </a:p>
          <a:p>
            <a:pPr marL="171450" indent="-171450">
              <a:buFont typeface="Arial" pitchFamily="34" charset="0"/>
              <a:buChar char="•"/>
            </a:pPr>
            <a:r>
              <a:rPr lang="en-CA" dirty="0"/>
              <a:t>see the situation clearly from multiple points of view, beyond just short-term views; and</a:t>
            </a:r>
          </a:p>
          <a:p>
            <a:pPr marL="171450" indent="-171450">
              <a:buFont typeface="Arial" pitchFamily="34" charset="0"/>
              <a:buChar char="•"/>
            </a:pPr>
            <a:r>
              <a:rPr lang="en-CA" dirty="0"/>
              <a:t>“think outside the box” - "We can't solve problems by using the same kind of thinking we used when we created them."  -- Albert Einstein</a:t>
            </a:r>
          </a:p>
          <a:p>
            <a:endParaRPr lang="en-CA" dirty="0"/>
          </a:p>
          <a:p>
            <a:r>
              <a:rPr lang="en-CA" u="sng" dirty="0"/>
              <a:t>Use the presentation mode in PowerPoint and then click on the graphic links above to learn about programs on Authentic Leadership </a:t>
            </a:r>
            <a:r>
              <a:rPr lang="en-CA" dirty="0"/>
              <a:t>at Harvard and Naropa universities in the U.S. and </a:t>
            </a:r>
            <a:r>
              <a:rPr lang="en-CA" dirty="0" err="1"/>
              <a:t>McGillUniversity</a:t>
            </a:r>
            <a:r>
              <a:rPr lang="en-CA" dirty="0"/>
              <a:t> here in Canada. These programs are </a:t>
            </a:r>
            <a:r>
              <a:rPr lang="en-CA" baseline="0" dirty="0"/>
              <a:t>ways to explore how managers, leaders, and consultants are preparing to become authentic leaders, leaders who respect their workers, understand long-term consequences, and recognize that authentic leadership requires on-going self-evaluation and openness to creative thinking. </a:t>
            </a:r>
            <a:endParaRPr lang="en-CA" dirty="0"/>
          </a:p>
          <a:p>
            <a:endParaRPr lang="en-CA" dirty="0"/>
          </a:p>
        </p:txBody>
      </p:sp>
      <p:sp>
        <p:nvSpPr>
          <p:cNvPr id="4" name="Slide Number Placeholder 3"/>
          <p:cNvSpPr>
            <a:spLocks noGrp="1"/>
          </p:cNvSpPr>
          <p:nvPr>
            <p:ph type="sldNum" sz="quarter" idx="10"/>
          </p:nvPr>
        </p:nvSpPr>
        <p:spPr/>
        <p:txBody>
          <a:bodyPr/>
          <a:lstStyle/>
          <a:p>
            <a:fld id="{9FD481DB-52D9-4648-B889-8F13A6F852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45BFB-092B-4F20-B9AC-0930116C1F33}" type="slidenum">
              <a:rPr lang="en-US"/>
              <a:pPr/>
              <a:t>5</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Even with training in how to be an authentic leader</a:t>
            </a:r>
            <a:r>
              <a:rPr lang="en-US" baseline="0" dirty="0"/>
              <a:t> there will be many difficult challenges, in part because the international workforce has so much diversity. </a:t>
            </a:r>
            <a:r>
              <a:rPr lang="en-US" dirty="0"/>
              <a:t>An</a:t>
            </a:r>
            <a:r>
              <a:rPr lang="en-US" baseline="0" dirty="0"/>
              <a:t> example of a policy that works </a:t>
            </a:r>
            <a:r>
              <a:rPr lang="en-US" u="sng" baseline="0" dirty="0"/>
              <a:t>against</a:t>
            </a:r>
            <a:r>
              <a:rPr lang="en-US" baseline="0" dirty="0"/>
              <a:t> diversity was adopted by the Riverview Community Bank in the U.S.  (Review the article from Module 8 on our Brightspace web site, by Russel </a:t>
            </a:r>
            <a:r>
              <a:rPr lang="en-US" sz="1200" kern="1200" dirty="0" err="1">
                <a:solidFill>
                  <a:schemeClr val="tx1"/>
                </a:solidFill>
                <a:effectLst/>
                <a:latin typeface="Arial" charset="0"/>
                <a:ea typeface="+mn-ea"/>
                <a:cs typeface="+mn-cs"/>
              </a:rPr>
              <a:t>Shorto</a:t>
            </a:r>
            <a:r>
              <a:rPr lang="en-US" sz="1200" kern="1200" dirty="0">
                <a:solidFill>
                  <a:schemeClr val="tx1"/>
                </a:solidFill>
                <a:effectLst/>
                <a:latin typeface="Arial" charset="0"/>
                <a:ea typeface="+mn-ea"/>
                <a:cs typeface="+mn-cs"/>
              </a:rPr>
              <a:t>,  “Faith at Work” [NY Times Sunday Magazine October 31, 2004].</a:t>
            </a:r>
            <a:r>
              <a:rPr lang="en-US" sz="1200" kern="1200" baseline="0" dirty="0">
                <a:solidFill>
                  <a:schemeClr val="tx1"/>
                </a:solidFill>
                <a:effectLst/>
                <a:latin typeface="Arial" charset="0"/>
                <a:ea typeface="+mn-ea"/>
                <a:cs typeface="+mn-cs"/>
              </a:rPr>
              <a:t>  This article shows how an employer legally evades issues of </a:t>
            </a:r>
            <a:r>
              <a:rPr lang="en-US" sz="1200" b="1" kern="1200" baseline="0" dirty="0">
                <a:solidFill>
                  <a:schemeClr val="tx1"/>
                </a:solidFill>
                <a:effectLst/>
                <a:latin typeface="Arial" charset="0"/>
                <a:ea typeface="+mn-ea"/>
                <a:cs typeface="+mn-cs"/>
              </a:rPr>
              <a:t>pluralism in the workplace </a:t>
            </a:r>
            <a:r>
              <a:rPr lang="en-US" sz="1200" kern="1200" baseline="0" dirty="0">
                <a:solidFill>
                  <a:schemeClr val="tx1"/>
                </a:solidFill>
                <a:effectLst/>
                <a:latin typeface="Arial" charset="0"/>
                <a:ea typeface="+mn-ea"/>
                <a:cs typeface="+mn-cs"/>
              </a:rPr>
              <a:t>(multiple ethnic, social, and religious groups working together) by only hiring people with the same beliefs. This kind of hiring practice is still common in many organizations around the world, not just in the United States. But t</a:t>
            </a:r>
            <a:r>
              <a:rPr lang="en-US" sz="1200" baseline="0" dirty="0"/>
              <a:t>here are policy frameworks that can help authentic leaders address the challenges of diversity and gain significant benefits.  There is substantial evidence that </a:t>
            </a:r>
            <a:r>
              <a:rPr lang="en-US" sz="1200" i="1" baseline="0" dirty="0"/>
              <a:t>diversity amongst decision-makers consistently improves outcomes compared to homogenous decision-makers </a:t>
            </a:r>
            <a:r>
              <a:rPr lang="en-US" sz="1200" baseline="0" dirty="0"/>
              <a:t>(</a:t>
            </a:r>
            <a:r>
              <a:rPr lang="en-US" sz="1200" baseline="0" dirty="0" err="1"/>
              <a:t>Surowiecki</a:t>
            </a:r>
            <a:r>
              <a:rPr lang="en-US" sz="1200" baseline="0" dirty="0"/>
              <a:t>, (2005), </a:t>
            </a:r>
            <a:r>
              <a:rPr lang="en-US" sz="1200" i="1" baseline="0" dirty="0"/>
              <a:t>The Wisdom of Crowds</a:t>
            </a:r>
            <a:r>
              <a:rPr lang="en-US" sz="1200" baseline="0" dirty="0"/>
              <a:t>). </a:t>
            </a:r>
            <a:endParaRPr lang="en-US" sz="1200" kern="1200" baseline="0" dirty="0">
              <a:solidFill>
                <a:schemeClr val="tx1"/>
              </a:solidFill>
              <a:effectLst/>
              <a:latin typeface="Arial" charset="0"/>
              <a:ea typeface="+mn-ea"/>
              <a:cs typeface="+mn-cs"/>
            </a:endParaRPr>
          </a:p>
          <a:p>
            <a:endParaRPr lang="en-US" sz="1200" kern="1200" baseline="0" dirty="0">
              <a:solidFill>
                <a:schemeClr val="tx1"/>
              </a:solidFill>
              <a:effectLst/>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52576-9C26-4D37-9945-7E3C9CF3E1E5}" type="slidenum">
              <a:rPr lang="en-US"/>
              <a:pPr/>
              <a:t>6</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CA" dirty="0"/>
              <a:t>Douglas</a:t>
            </a:r>
            <a:r>
              <a:rPr lang="en-CA" baseline="0" dirty="0"/>
              <a:t> </a:t>
            </a:r>
            <a:r>
              <a:rPr lang="en-CA" dirty="0"/>
              <a:t>Hicks, a Harvard researcher, led a major study on pluralism in the</a:t>
            </a:r>
            <a:r>
              <a:rPr lang="en-CA" baseline="0" dirty="0"/>
              <a:t> workplace. Pluralism is another way to talk about diversity.  His book,</a:t>
            </a:r>
            <a:r>
              <a:rPr lang="en-CA" dirty="0"/>
              <a:t> Religion and the Workplace</a:t>
            </a:r>
            <a:r>
              <a:rPr lang="en-CA" baseline="0" dirty="0"/>
              <a:t> (2003) had an important impact on major corporations and institutions because it provided realistic policy guidelines. The reading assignment for this module is taken from that book. It offers a basic common ground that includes principles common to religious and spiritual values. We can recognize the similarity to what we have studied earlier from the Catholic teaching in </a:t>
            </a:r>
            <a:r>
              <a:rPr lang="en-CA" i="1" baseline="0" dirty="0"/>
              <a:t>the Compendium on the Social Doctrine of the Church</a:t>
            </a:r>
            <a:r>
              <a:rPr lang="en-CA" baseline="0" dirty="0"/>
              <a:t>.  But these principles are not limited to the beliefs of any particular religion. The principles on this slide can be considered universal from many spiritual, social and cultural perspectives.</a:t>
            </a:r>
          </a:p>
          <a:p>
            <a:r>
              <a:rPr lang="en-CA" baseline="0" dirty="0"/>
              <a:t>The web site on the slide supplements and updates the assigned reading. </a:t>
            </a:r>
          </a:p>
          <a:p>
            <a:r>
              <a:rPr lang="en-US" sz="1200" dirty="0"/>
              <a:t>http://pluralism.org/about/our-work/mission/</a:t>
            </a:r>
            <a:endParaRPr lang="en-CA"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6433D-A5F6-4254-A5C8-5529C00CB601}" type="slidenum">
              <a:rPr lang="en-US"/>
              <a:pPr/>
              <a:t>7</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CA" b="0" baseline="0" dirty="0"/>
              <a:t>Douglas Hicks (in the reading reference for this week) added three simple, clear principles to the concept of respectful pluralism:</a:t>
            </a:r>
            <a:endParaRPr lang="en-CA" b="0" dirty="0"/>
          </a:p>
          <a:p>
            <a:r>
              <a:rPr lang="en-CA" b="1" dirty="0"/>
              <a:t>Non-coercion</a:t>
            </a:r>
            <a:r>
              <a:rPr lang="en-CA" dirty="0"/>
              <a:t>: no one should use their position or proximity to power to impose their values on others or to subject them to unwanted invitations in ways that might violate their co-workers human dignity.</a:t>
            </a:r>
          </a:p>
          <a:p>
            <a:r>
              <a:rPr lang="en-CA" b="1" dirty="0"/>
              <a:t>Non-degradation</a:t>
            </a:r>
            <a:r>
              <a:rPr lang="en-CA" dirty="0"/>
              <a:t>: no speech or symbols </a:t>
            </a:r>
            <a:r>
              <a:rPr lang="en-CA" i="1" dirty="0"/>
              <a:t>that show disrespect for other individuals or groups </a:t>
            </a:r>
            <a:r>
              <a:rPr lang="en-CA" dirty="0"/>
              <a:t>can be permitted.</a:t>
            </a:r>
          </a:p>
          <a:p>
            <a:r>
              <a:rPr lang="en-CA" b="1" dirty="0"/>
              <a:t>Non-establishment:</a:t>
            </a:r>
            <a:r>
              <a:rPr lang="en-CA" dirty="0"/>
              <a:t>  no organization should endorse one particular spiritual or religious worldview over another even if that worldview is considered “generic.”</a:t>
            </a:r>
          </a:p>
          <a:p>
            <a:r>
              <a:rPr lang="en-CA" dirty="0"/>
              <a:t>Notice that the last statement in</a:t>
            </a:r>
            <a:r>
              <a:rPr lang="en-CA" baseline="0" dirty="0"/>
              <a:t> the slide acknowledges </a:t>
            </a:r>
            <a:r>
              <a:rPr lang="en-CA" b="1" baseline="0" dirty="0"/>
              <a:t>the need for the enterprise to make a profit</a:t>
            </a:r>
            <a:r>
              <a:rPr lang="en-CA" baseline="0" dirty="0"/>
              <a:t>. Thus, for example, giving employees time off from productive work tasks for personal reflection may necessarily be limited by the employer.  </a:t>
            </a:r>
          </a:p>
          <a:p>
            <a:r>
              <a:rPr lang="en-CA" baseline="0" dirty="0"/>
              <a:t>Hicks was practical and realistic. He understood that inclusivity and expression of spirituality should not interfere with reasonable demands of getting work done. Yet Hicks also recognized that allowing workers some time to themselves could benefit the employer as well as the individual. </a:t>
            </a:r>
            <a:endParaRPr lang="en-CA" dirty="0"/>
          </a:p>
          <a:p>
            <a:endParaRPr lang="en-CA" dirty="0"/>
          </a:p>
          <a:p>
            <a:endParaRPr lang="en-CA"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3175" y="4267200"/>
            <a:ext cx="9140825" cy="2590800"/>
            <a:chOff x="2" y="2688"/>
            <a:chExt cx="5758" cy="1632"/>
          </a:xfrm>
        </p:grpSpPr>
        <p:sp>
          <p:nvSpPr>
            <p:cNvPr id="3993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39940" name="Group 4"/>
            <p:cNvGrpSpPr>
              <a:grpSpLocks/>
            </p:cNvGrpSpPr>
            <p:nvPr userDrawn="1"/>
          </p:nvGrpSpPr>
          <p:grpSpPr bwMode="auto">
            <a:xfrm>
              <a:off x="3528" y="3715"/>
              <a:ext cx="792" cy="521"/>
              <a:chOff x="3527" y="3715"/>
              <a:chExt cx="792" cy="521"/>
            </a:xfrm>
          </p:grpSpPr>
          <p:sp>
            <p:nvSpPr>
              <p:cNvPr id="3994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3994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3994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994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3994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994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3994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3994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994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3995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3995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39952" name="Group 16"/>
            <p:cNvGrpSpPr>
              <a:grpSpLocks/>
            </p:cNvGrpSpPr>
            <p:nvPr userDrawn="1"/>
          </p:nvGrpSpPr>
          <p:grpSpPr bwMode="auto">
            <a:xfrm>
              <a:off x="1776" y="3631"/>
              <a:ext cx="1626" cy="683"/>
              <a:chOff x="1776" y="3631"/>
              <a:chExt cx="1626" cy="683"/>
            </a:xfrm>
          </p:grpSpPr>
          <p:sp>
            <p:nvSpPr>
              <p:cNvPr id="3995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3995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3995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3995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995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995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995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3996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3996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3996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3996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3996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3996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3996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3996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996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996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997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39971" name="Group 35"/>
            <p:cNvGrpSpPr>
              <a:grpSpLocks/>
            </p:cNvGrpSpPr>
            <p:nvPr userDrawn="1"/>
          </p:nvGrpSpPr>
          <p:grpSpPr bwMode="auto">
            <a:xfrm>
              <a:off x="4128" y="3360"/>
              <a:ext cx="1351" cy="821"/>
              <a:chOff x="4128" y="3360"/>
              <a:chExt cx="1351" cy="821"/>
            </a:xfrm>
          </p:grpSpPr>
          <p:sp>
            <p:nvSpPr>
              <p:cNvPr id="3997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997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997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3997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997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997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997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997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3998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3998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998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998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3998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3998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998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998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998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39989" name="Group 53"/>
            <p:cNvGrpSpPr>
              <a:grpSpLocks/>
            </p:cNvGrpSpPr>
            <p:nvPr userDrawn="1"/>
          </p:nvGrpSpPr>
          <p:grpSpPr bwMode="auto">
            <a:xfrm>
              <a:off x="5280" y="3024"/>
              <a:ext cx="425" cy="258"/>
              <a:chOff x="5280" y="3024"/>
              <a:chExt cx="425" cy="258"/>
            </a:xfrm>
          </p:grpSpPr>
          <p:sp>
            <p:nvSpPr>
              <p:cNvPr id="3999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999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999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999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999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999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999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39997" name="Group 61"/>
              <p:cNvGrpSpPr>
                <a:grpSpLocks/>
              </p:cNvGrpSpPr>
              <p:nvPr/>
            </p:nvGrpSpPr>
            <p:grpSpPr bwMode="auto">
              <a:xfrm>
                <a:off x="5381" y="3085"/>
                <a:ext cx="227" cy="132"/>
                <a:chOff x="5381" y="3085"/>
                <a:chExt cx="227" cy="132"/>
              </a:xfrm>
            </p:grpSpPr>
            <p:sp>
              <p:nvSpPr>
                <p:cNvPr id="3999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999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4000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000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000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000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0004"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40005" name="Rectangle 69"/>
          <p:cNvSpPr>
            <a:spLocks noGrp="1" noChangeArrowheads="1"/>
          </p:cNvSpPr>
          <p:nvPr>
            <p:ph type="ftr" sz="quarter" idx="3"/>
          </p:nvPr>
        </p:nvSpPr>
        <p:spPr>
          <a:xfrm>
            <a:off x="3124200" y="6248400"/>
            <a:ext cx="2895600" cy="457200"/>
          </a:xfrm>
        </p:spPr>
        <p:txBody>
          <a:bodyPr/>
          <a:lstStyle>
            <a:lvl1pPr>
              <a:defRPr/>
            </a:lvl1pPr>
          </a:lstStyle>
          <a:p>
            <a:r>
              <a:rPr lang="en-US"/>
              <a:t>copyright © 2019</a:t>
            </a:r>
          </a:p>
        </p:txBody>
      </p:sp>
      <p:sp>
        <p:nvSpPr>
          <p:cNvPr id="40006" name="Rectangle 70"/>
          <p:cNvSpPr>
            <a:spLocks noGrp="1" noChangeArrowheads="1"/>
          </p:cNvSpPr>
          <p:nvPr>
            <p:ph type="sldNum" sz="quarter" idx="4"/>
          </p:nvPr>
        </p:nvSpPr>
        <p:spPr>
          <a:xfrm>
            <a:off x="6553200" y="6248400"/>
            <a:ext cx="2133600" cy="457200"/>
          </a:xfrm>
        </p:spPr>
        <p:txBody>
          <a:bodyPr/>
          <a:lstStyle>
            <a:lvl1pPr>
              <a:defRPr/>
            </a:lvl1pPr>
          </a:lstStyle>
          <a:p>
            <a:fld id="{D2FF4DA6-DC30-432D-9850-03D1CA9693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2019</a:t>
            </a:r>
          </a:p>
        </p:txBody>
      </p:sp>
      <p:sp>
        <p:nvSpPr>
          <p:cNvPr id="6" name="Slide Number Placeholder 5"/>
          <p:cNvSpPr>
            <a:spLocks noGrp="1"/>
          </p:cNvSpPr>
          <p:nvPr>
            <p:ph type="sldNum" sz="quarter" idx="12"/>
          </p:nvPr>
        </p:nvSpPr>
        <p:spPr/>
        <p:txBody>
          <a:bodyPr/>
          <a:lstStyle>
            <a:lvl1pPr>
              <a:defRPr/>
            </a:lvl1pPr>
          </a:lstStyle>
          <a:p>
            <a:fld id="{A9ECD0EC-9D06-4207-ACF5-820F13DADB2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2019</a:t>
            </a:r>
          </a:p>
        </p:txBody>
      </p:sp>
      <p:sp>
        <p:nvSpPr>
          <p:cNvPr id="6" name="Slide Number Placeholder 5"/>
          <p:cNvSpPr>
            <a:spLocks noGrp="1"/>
          </p:cNvSpPr>
          <p:nvPr>
            <p:ph type="sldNum" sz="quarter" idx="12"/>
          </p:nvPr>
        </p:nvSpPr>
        <p:spPr/>
        <p:txBody>
          <a:bodyPr/>
          <a:lstStyle>
            <a:lvl1pPr>
              <a:defRPr/>
            </a:lvl1pPr>
          </a:lstStyle>
          <a:p>
            <a:fld id="{9A9B0BE0-89B3-4E6E-9A5E-B364C10E924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copyright © 2019</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DDC9C1C-7948-49A0-A7FF-171D6A70EB0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p:cNvGrpSpPr>
            <a:grpSpLocks/>
          </p:cNvGrpSpPr>
          <p:nvPr/>
        </p:nvGrpSpPr>
        <p:grpSpPr bwMode="auto">
          <a:xfrm>
            <a:off x="3175" y="4267200"/>
            <a:ext cx="9140825" cy="2590800"/>
            <a:chOff x="2" y="2688"/>
            <a:chExt cx="5758" cy="1632"/>
          </a:xfrm>
        </p:grpSpPr>
        <p:sp>
          <p:nvSpPr>
            <p:cNvPr id="3993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grpSp>
          <p:nvGrpSpPr>
            <p:cNvPr id="39940" name="Group 4"/>
            <p:cNvGrpSpPr>
              <a:grpSpLocks/>
            </p:cNvGrpSpPr>
            <p:nvPr userDrawn="1"/>
          </p:nvGrpSpPr>
          <p:grpSpPr bwMode="auto">
            <a:xfrm>
              <a:off x="3528" y="3715"/>
              <a:ext cx="792" cy="521"/>
              <a:chOff x="3527" y="3715"/>
              <a:chExt cx="792" cy="521"/>
            </a:xfrm>
          </p:grpSpPr>
          <p:sp>
            <p:nvSpPr>
              <p:cNvPr id="3994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solidFill>
                    <a:srgbClr val="FFFFFF"/>
                  </a:solidFill>
                </a:endParaRPr>
              </a:p>
            </p:txBody>
          </p:sp>
          <p:sp>
            <p:nvSpPr>
              <p:cNvPr id="3994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4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994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4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994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4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solidFill>
                    <a:srgbClr val="FFFFFF"/>
                  </a:solidFill>
                </a:endParaRPr>
              </a:p>
            </p:txBody>
          </p:sp>
          <p:sp>
            <p:nvSpPr>
              <p:cNvPr id="3994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994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solidFill>
                    <a:srgbClr val="FFFFFF"/>
                  </a:solidFill>
                </a:endParaRPr>
              </a:p>
            </p:txBody>
          </p:sp>
          <p:sp>
            <p:nvSpPr>
              <p:cNvPr id="3995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solidFill>
                    <a:srgbClr val="FFFFFF"/>
                  </a:solidFill>
                </a:endParaRPr>
              </a:p>
            </p:txBody>
          </p:sp>
          <p:sp>
            <p:nvSpPr>
              <p:cNvPr id="3995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grpSp>
        <p:grpSp>
          <p:nvGrpSpPr>
            <p:cNvPr id="39952" name="Group 16"/>
            <p:cNvGrpSpPr>
              <a:grpSpLocks/>
            </p:cNvGrpSpPr>
            <p:nvPr userDrawn="1"/>
          </p:nvGrpSpPr>
          <p:grpSpPr bwMode="auto">
            <a:xfrm>
              <a:off x="1776" y="3631"/>
              <a:ext cx="1626" cy="683"/>
              <a:chOff x="1776" y="3631"/>
              <a:chExt cx="1626" cy="683"/>
            </a:xfrm>
          </p:grpSpPr>
          <p:sp>
            <p:nvSpPr>
              <p:cNvPr id="3995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solidFill>
                    <a:srgbClr val="FFFFFF"/>
                  </a:solidFill>
                </a:endParaRPr>
              </a:p>
            </p:txBody>
          </p:sp>
          <p:sp>
            <p:nvSpPr>
              <p:cNvPr id="3995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solidFill>
                    <a:srgbClr val="FFFFFF"/>
                  </a:solidFill>
                </a:endParaRPr>
              </a:p>
            </p:txBody>
          </p:sp>
          <p:sp>
            <p:nvSpPr>
              <p:cNvPr id="3995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solidFill>
                    <a:srgbClr val="FFFFFF"/>
                  </a:solidFill>
                </a:endParaRPr>
              </a:p>
            </p:txBody>
          </p:sp>
          <p:sp>
            <p:nvSpPr>
              <p:cNvPr id="3995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5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5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5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solidFill>
                    <a:srgbClr val="FFFFFF"/>
                  </a:solidFill>
                </a:endParaRPr>
              </a:p>
            </p:txBody>
          </p:sp>
          <p:sp>
            <p:nvSpPr>
              <p:cNvPr id="3996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solidFill>
                    <a:srgbClr val="FFFFFF"/>
                  </a:solidFill>
                </a:endParaRPr>
              </a:p>
            </p:txBody>
          </p:sp>
          <p:sp>
            <p:nvSpPr>
              <p:cNvPr id="3996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6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solidFill>
                    <a:srgbClr val="FFFFFF"/>
                  </a:solidFill>
                </a:endParaRPr>
              </a:p>
            </p:txBody>
          </p:sp>
          <p:sp>
            <p:nvSpPr>
              <p:cNvPr id="3996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solidFill>
                    <a:srgbClr val="FFFFFF"/>
                  </a:solidFill>
                </a:endParaRPr>
              </a:p>
            </p:txBody>
          </p:sp>
          <p:sp>
            <p:nvSpPr>
              <p:cNvPr id="3996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solidFill>
                    <a:srgbClr val="FFFFFF"/>
                  </a:solidFill>
                </a:endParaRPr>
              </a:p>
            </p:txBody>
          </p:sp>
          <p:sp>
            <p:nvSpPr>
              <p:cNvPr id="3996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solidFill>
                    <a:srgbClr val="FFFFFF"/>
                  </a:solidFill>
                </a:endParaRPr>
              </a:p>
            </p:txBody>
          </p:sp>
          <p:sp>
            <p:nvSpPr>
              <p:cNvPr id="3996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solidFill>
                    <a:srgbClr val="FFFFFF"/>
                  </a:solidFill>
                </a:endParaRPr>
              </a:p>
            </p:txBody>
          </p:sp>
          <p:sp>
            <p:nvSpPr>
              <p:cNvPr id="3996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996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996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997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solidFill>
                    <a:srgbClr val="FFFFFF"/>
                  </a:solidFill>
                </a:endParaRPr>
              </a:p>
            </p:txBody>
          </p:sp>
        </p:grpSp>
        <p:grpSp>
          <p:nvGrpSpPr>
            <p:cNvPr id="39971" name="Group 35"/>
            <p:cNvGrpSpPr>
              <a:grpSpLocks/>
            </p:cNvGrpSpPr>
            <p:nvPr userDrawn="1"/>
          </p:nvGrpSpPr>
          <p:grpSpPr bwMode="auto">
            <a:xfrm>
              <a:off x="4128" y="3360"/>
              <a:ext cx="1351" cy="821"/>
              <a:chOff x="4128" y="3360"/>
              <a:chExt cx="1351" cy="821"/>
            </a:xfrm>
          </p:grpSpPr>
          <p:sp>
            <p:nvSpPr>
              <p:cNvPr id="3997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7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7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7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997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997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997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997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solidFill>
                    <a:srgbClr val="FFFFFF"/>
                  </a:solidFill>
                </a:endParaRPr>
              </a:p>
            </p:txBody>
          </p:sp>
          <p:sp>
            <p:nvSpPr>
              <p:cNvPr id="3998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solidFill>
                    <a:srgbClr val="FFFFFF"/>
                  </a:solidFill>
                </a:endParaRPr>
              </a:p>
            </p:txBody>
          </p:sp>
          <p:sp>
            <p:nvSpPr>
              <p:cNvPr id="3998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8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8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solidFill>
                    <a:srgbClr val="FFFFFF"/>
                  </a:solidFill>
                </a:endParaRPr>
              </a:p>
            </p:txBody>
          </p:sp>
          <p:sp>
            <p:nvSpPr>
              <p:cNvPr id="3998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8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998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8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998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grpSp>
        <p:grpSp>
          <p:nvGrpSpPr>
            <p:cNvPr id="39989" name="Group 53"/>
            <p:cNvGrpSpPr>
              <a:grpSpLocks/>
            </p:cNvGrpSpPr>
            <p:nvPr userDrawn="1"/>
          </p:nvGrpSpPr>
          <p:grpSpPr bwMode="auto">
            <a:xfrm>
              <a:off x="5280" y="3024"/>
              <a:ext cx="425" cy="258"/>
              <a:chOff x="5280" y="3024"/>
              <a:chExt cx="425" cy="258"/>
            </a:xfrm>
          </p:grpSpPr>
          <p:sp>
            <p:nvSpPr>
              <p:cNvPr id="3999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999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999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999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999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9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sp>
            <p:nvSpPr>
              <p:cNvPr id="3999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grpSp>
            <p:nvGrpSpPr>
              <p:cNvPr id="39997" name="Group 61"/>
              <p:cNvGrpSpPr>
                <a:grpSpLocks/>
              </p:cNvGrpSpPr>
              <p:nvPr/>
            </p:nvGrpSpPr>
            <p:grpSpPr bwMode="auto">
              <a:xfrm>
                <a:off x="5381" y="3085"/>
                <a:ext cx="227" cy="132"/>
                <a:chOff x="5381" y="3085"/>
                <a:chExt cx="227" cy="132"/>
              </a:xfrm>
            </p:grpSpPr>
            <p:sp>
              <p:nvSpPr>
                <p:cNvPr id="3999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999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solidFill>
                      <a:srgbClr val="FFFFFF"/>
                    </a:solidFill>
                  </a:endParaRPr>
                </a:p>
              </p:txBody>
            </p:sp>
            <p:sp>
              <p:nvSpPr>
                <p:cNvPr id="4000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4000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solidFill>
                      <a:srgbClr val="FFFFFF"/>
                    </a:solidFill>
                  </a:endParaRPr>
                </a:p>
              </p:txBody>
            </p:sp>
          </p:grpSp>
        </p:grpSp>
      </p:grpSp>
      <p:sp>
        <p:nvSpPr>
          <p:cNvPr id="4000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000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0004" name="Rectangle 68"/>
          <p:cNvSpPr>
            <a:spLocks noGrp="1" noChangeArrowheads="1"/>
          </p:cNvSpPr>
          <p:nvPr>
            <p:ph type="dt" sz="quarter" idx="2"/>
          </p:nvPr>
        </p:nvSpPr>
        <p:spPr>
          <a:xfrm>
            <a:off x="457200" y="6248400"/>
            <a:ext cx="2133600" cy="457200"/>
          </a:xfrm>
        </p:spPr>
        <p:txBody>
          <a:bodyPr/>
          <a:lstStyle>
            <a:lvl1pPr>
              <a:defRPr/>
            </a:lvl1pPr>
          </a:lstStyle>
          <a:p>
            <a:endParaRPr lang="en-US">
              <a:solidFill>
                <a:srgbClr val="FFFFFF"/>
              </a:solidFill>
            </a:endParaRPr>
          </a:p>
        </p:txBody>
      </p:sp>
      <p:sp>
        <p:nvSpPr>
          <p:cNvPr id="40005" name="Rectangle 69"/>
          <p:cNvSpPr>
            <a:spLocks noGrp="1" noChangeArrowheads="1"/>
          </p:cNvSpPr>
          <p:nvPr>
            <p:ph type="ftr" sz="quarter" idx="3"/>
          </p:nvPr>
        </p:nvSpPr>
        <p:spPr>
          <a:xfrm>
            <a:off x="3124200" y="6248400"/>
            <a:ext cx="2895600" cy="457200"/>
          </a:xfrm>
        </p:spPr>
        <p:txBody>
          <a:bodyPr/>
          <a:lstStyle>
            <a:lvl1pPr>
              <a:defRPr/>
            </a:lvl1pPr>
          </a:lstStyle>
          <a:p>
            <a:r>
              <a:rPr lang="en-US">
                <a:solidFill>
                  <a:srgbClr val="FFFFFF"/>
                </a:solidFill>
              </a:rPr>
              <a:t>copyright © 2019</a:t>
            </a:r>
          </a:p>
        </p:txBody>
      </p:sp>
      <p:sp>
        <p:nvSpPr>
          <p:cNvPr id="40006" name="Rectangle 70"/>
          <p:cNvSpPr>
            <a:spLocks noGrp="1" noChangeArrowheads="1"/>
          </p:cNvSpPr>
          <p:nvPr>
            <p:ph type="sldNum" sz="quarter" idx="4"/>
          </p:nvPr>
        </p:nvSpPr>
        <p:spPr>
          <a:xfrm>
            <a:off x="6553200" y="6248400"/>
            <a:ext cx="2133600" cy="457200"/>
          </a:xfrm>
        </p:spPr>
        <p:txBody>
          <a:bodyPr/>
          <a:lstStyle>
            <a:lvl1pPr>
              <a:defRPr/>
            </a:lvl1pPr>
          </a:lstStyle>
          <a:p>
            <a:fld id="{D2FF4DA6-DC30-432D-9850-03D1CA9693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52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copyright © 2019</a:t>
            </a: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B91DED-59FC-47DE-947E-8B50B1AB1F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76621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copyright © 2019</a:t>
            </a:r>
          </a:p>
        </p:txBody>
      </p:sp>
      <p:sp>
        <p:nvSpPr>
          <p:cNvPr id="6" name="Slide Number Placeholder 5"/>
          <p:cNvSpPr>
            <a:spLocks noGrp="1"/>
          </p:cNvSpPr>
          <p:nvPr>
            <p:ph type="sldNum" sz="quarter" idx="12"/>
          </p:nvPr>
        </p:nvSpPr>
        <p:spPr/>
        <p:txBody>
          <a:bodyPr/>
          <a:lstStyle>
            <a:lvl1pPr>
              <a:defRPr/>
            </a:lvl1pPr>
          </a:lstStyle>
          <a:p>
            <a:fld id="{55C660DC-AF64-4480-995E-9CE1344223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4455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copyright © 2019</a:t>
            </a:r>
          </a:p>
        </p:txBody>
      </p:sp>
      <p:sp>
        <p:nvSpPr>
          <p:cNvPr id="7" name="Slide Number Placeholder 6"/>
          <p:cNvSpPr>
            <a:spLocks noGrp="1"/>
          </p:cNvSpPr>
          <p:nvPr>
            <p:ph type="sldNum" sz="quarter" idx="12"/>
          </p:nvPr>
        </p:nvSpPr>
        <p:spPr/>
        <p:txBody>
          <a:bodyPr/>
          <a:lstStyle>
            <a:lvl1pPr>
              <a:defRPr/>
            </a:lvl1pPr>
          </a:lstStyle>
          <a:p>
            <a:fld id="{538FAE05-EF6C-4DDF-8552-21EB863709A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649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copyright © 2019</a:t>
            </a:r>
          </a:p>
        </p:txBody>
      </p:sp>
      <p:sp>
        <p:nvSpPr>
          <p:cNvPr id="9" name="Slide Number Placeholder 8"/>
          <p:cNvSpPr>
            <a:spLocks noGrp="1"/>
          </p:cNvSpPr>
          <p:nvPr>
            <p:ph type="sldNum" sz="quarter" idx="12"/>
          </p:nvPr>
        </p:nvSpPr>
        <p:spPr/>
        <p:txBody>
          <a:bodyPr/>
          <a:lstStyle>
            <a:lvl1pPr>
              <a:defRPr/>
            </a:lvl1pPr>
          </a:lstStyle>
          <a:p>
            <a:fld id="{EF1A4CC2-159F-48B8-A63D-134C2360DD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4155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copyright © 2019</a:t>
            </a:r>
          </a:p>
        </p:txBody>
      </p:sp>
      <p:sp>
        <p:nvSpPr>
          <p:cNvPr id="5" name="Slide Number Placeholder 4"/>
          <p:cNvSpPr>
            <a:spLocks noGrp="1"/>
          </p:cNvSpPr>
          <p:nvPr>
            <p:ph type="sldNum" sz="quarter" idx="12"/>
          </p:nvPr>
        </p:nvSpPr>
        <p:spPr/>
        <p:txBody>
          <a:bodyPr/>
          <a:lstStyle>
            <a:lvl1pPr>
              <a:defRPr/>
            </a:lvl1pPr>
          </a:lstStyle>
          <a:p>
            <a:fld id="{4066E1D3-3F8F-489F-BDF9-09FD48F2A4E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2845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copyright © 2019</a:t>
            </a:r>
          </a:p>
        </p:txBody>
      </p:sp>
      <p:sp>
        <p:nvSpPr>
          <p:cNvPr id="4" name="Slide Number Placeholder 3"/>
          <p:cNvSpPr>
            <a:spLocks noGrp="1"/>
          </p:cNvSpPr>
          <p:nvPr>
            <p:ph type="sldNum" sz="quarter" idx="12"/>
          </p:nvPr>
        </p:nvSpPr>
        <p:spPr/>
        <p:txBody>
          <a:bodyPr/>
          <a:lstStyle>
            <a:lvl1pPr>
              <a:defRPr/>
            </a:lvl1pPr>
          </a:lstStyle>
          <a:p>
            <a:fld id="{F0FF2B2D-366C-4ED1-9060-19D8ED2E57F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287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2019</a:t>
            </a:r>
            <a:endParaRPr lang="en-US" dirty="0"/>
          </a:p>
        </p:txBody>
      </p:sp>
      <p:sp>
        <p:nvSpPr>
          <p:cNvPr id="6" name="Slide Number Placeholder 5"/>
          <p:cNvSpPr>
            <a:spLocks noGrp="1"/>
          </p:cNvSpPr>
          <p:nvPr>
            <p:ph type="sldNum" sz="quarter" idx="12"/>
          </p:nvPr>
        </p:nvSpPr>
        <p:spPr/>
        <p:txBody>
          <a:bodyPr/>
          <a:lstStyle>
            <a:lvl1pPr>
              <a:defRPr/>
            </a:lvl1pPr>
          </a:lstStyle>
          <a:p>
            <a:fld id="{60B91DED-59FC-47DE-947E-8B50B1AB1FE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copyright © 2019</a:t>
            </a:r>
          </a:p>
        </p:txBody>
      </p:sp>
      <p:sp>
        <p:nvSpPr>
          <p:cNvPr id="7" name="Slide Number Placeholder 6"/>
          <p:cNvSpPr>
            <a:spLocks noGrp="1"/>
          </p:cNvSpPr>
          <p:nvPr>
            <p:ph type="sldNum" sz="quarter" idx="12"/>
          </p:nvPr>
        </p:nvSpPr>
        <p:spPr/>
        <p:txBody>
          <a:bodyPr/>
          <a:lstStyle>
            <a:lvl1pPr>
              <a:defRPr/>
            </a:lvl1pPr>
          </a:lstStyle>
          <a:p>
            <a:fld id="{B9C38C16-67CC-46FD-B415-ACDEC0EDBC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56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copyright © 2019</a:t>
            </a:r>
          </a:p>
        </p:txBody>
      </p:sp>
      <p:sp>
        <p:nvSpPr>
          <p:cNvPr id="7" name="Slide Number Placeholder 6"/>
          <p:cNvSpPr>
            <a:spLocks noGrp="1"/>
          </p:cNvSpPr>
          <p:nvPr>
            <p:ph type="sldNum" sz="quarter" idx="12"/>
          </p:nvPr>
        </p:nvSpPr>
        <p:spPr/>
        <p:txBody>
          <a:bodyPr/>
          <a:lstStyle>
            <a:lvl1pPr>
              <a:defRPr/>
            </a:lvl1pPr>
          </a:lstStyle>
          <a:p>
            <a:fld id="{E7E0E97D-FE51-47FC-9B86-0E87719D84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035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copyright © 2019</a:t>
            </a:r>
          </a:p>
        </p:txBody>
      </p:sp>
      <p:sp>
        <p:nvSpPr>
          <p:cNvPr id="6" name="Slide Number Placeholder 5"/>
          <p:cNvSpPr>
            <a:spLocks noGrp="1"/>
          </p:cNvSpPr>
          <p:nvPr>
            <p:ph type="sldNum" sz="quarter" idx="12"/>
          </p:nvPr>
        </p:nvSpPr>
        <p:spPr/>
        <p:txBody>
          <a:bodyPr/>
          <a:lstStyle>
            <a:lvl1pPr>
              <a:defRPr/>
            </a:lvl1pPr>
          </a:lstStyle>
          <a:p>
            <a:fld id="{A9ECD0EC-9D06-4207-ACF5-820F13DADB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6860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copyright © 2019</a:t>
            </a:r>
          </a:p>
        </p:txBody>
      </p:sp>
      <p:sp>
        <p:nvSpPr>
          <p:cNvPr id="6" name="Slide Number Placeholder 5"/>
          <p:cNvSpPr>
            <a:spLocks noGrp="1"/>
          </p:cNvSpPr>
          <p:nvPr>
            <p:ph type="sldNum" sz="quarter" idx="12"/>
          </p:nvPr>
        </p:nvSpPr>
        <p:spPr/>
        <p:txBody>
          <a:bodyPr/>
          <a:lstStyle>
            <a:lvl1pPr>
              <a:defRPr/>
            </a:lvl1pPr>
          </a:lstStyle>
          <a:p>
            <a:fld id="{9A9B0BE0-89B3-4E6E-9A5E-B364C10E924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072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solidFill>
                  <a:srgbClr val="FFFFFF"/>
                </a:solidFill>
              </a:rPr>
              <a:t>copyright © 2019</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DDC9C1C-7948-49A0-A7FF-171D6A70EB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2291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2019</a:t>
            </a:r>
          </a:p>
        </p:txBody>
      </p:sp>
      <p:sp>
        <p:nvSpPr>
          <p:cNvPr id="6" name="Slide Number Placeholder 5"/>
          <p:cNvSpPr>
            <a:spLocks noGrp="1"/>
          </p:cNvSpPr>
          <p:nvPr>
            <p:ph type="sldNum" sz="quarter" idx="12"/>
          </p:nvPr>
        </p:nvSpPr>
        <p:spPr/>
        <p:txBody>
          <a:bodyPr/>
          <a:lstStyle>
            <a:lvl1pPr>
              <a:defRPr/>
            </a:lvl1pPr>
          </a:lstStyle>
          <a:p>
            <a:fld id="{55C660DC-AF64-4480-995E-9CE1344223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 2019</a:t>
            </a:r>
          </a:p>
        </p:txBody>
      </p:sp>
      <p:sp>
        <p:nvSpPr>
          <p:cNvPr id="7" name="Slide Number Placeholder 6"/>
          <p:cNvSpPr>
            <a:spLocks noGrp="1"/>
          </p:cNvSpPr>
          <p:nvPr>
            <p:ph type="sldNum" sz="quarter" idx="12"/>
          </p:nvPr>
        </p:nvSpPr>
        <p:spPr/>
        <p:txBody>
          <a:bodyPr/>
          <a:lstStyle>
            <a:lvl1pPr>
              <a:defRPr/>
            </a:lvl1pPr>
          </a:lstStyle>
          <a:p>
            <a:fld id="{538FAE05-EF6C-4DDF-8552-21EB863709A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 2019</a:t>
            </a:r>
          </a:p>
        </p:txBody>
      </p:sp>
      <p:sp>
        <p:nvSpPr>
          <p:cNvPr id="9" name="Slide Number Placeholder 8"/>
          <p:cNvSpPr>
            <a:spLocks noGrp="1"/>
          </p:cNvSpPr>
          <p:nvPr>
            <p:ph type="sldNum" sz="quarter" idx="12"/>
          </p:nvPr>
        </p:nvSpPr>
        <p:spPr/>
        <p:txBody>
          <a:bodyPr/>
          <a:lstStyle>
            <a:lvl1pPr>
              <a:defRPr/>
            </a:lvl1pPr>
          </a:lstStyle>
          <a:p>
            <a:fld id="{EF1A4CC2-159F-48B8-A63D-134C2360DD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 2019</a:t>
            </a:r>
          </a:p>
        </p:txBody>
      </p:sp>
      <p:sp>
        <p:nvSpPr>
          <p:cNvPr id="5" name="Slide Number Placeholder 4"/>
          <p:cNvSpPr>
            <a:spLocks noGrp="1"/>
          </p:cNvSpPr>
          <p:nvPr>
            <p:ph type="sldNum" sz="quarter" idx="12"/>
          </p:nvPr>
        </p:nvSpPr>
        <p:spPr/>
        <p:txBody>
          <a:bodyPr/>
          <a:lstStyle>
            <a:lvl1pPr>
              <a:defRPr/>
            </a:lvl1pPr>
          </a:lstStyle>
          <a:p>
            <a:fld id="{4066E1D3-3F8F-489F-BDF9-09FD48F2A4E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 2019</a:t>
            </a:r>
          </a:p>
        </p:txBody>
      </p:sp>
      <p:sp>
        <p:nvSpPr>
          <p:cNvPr id="4" name="Slide Number Placeholder 3"/>
          <p:cNvSpPr>
            <a:spLocks noGrp="1"/>
          </p:cNvSpPr>
          <p:nvPr>
            <p:ph type="sldNum" sz="quarter" idx="12"/>
          </p:nvPr>
        </p:nvSpPr>
        <p:spPr/>
        <p:txBody>
          <a:bodyPr/>
          <a:lstStyle>
            <a:lvl1pPr>
              <a:defRPr/>
            </a:lvl1pPr>
          </a:lstStyle>
          <a:p>
            <a:fld id="{F0FF2B2D-366C-4ED1-9060-19D8ED2E57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 2019</a:t>
            </a:r>
          </a:p>
        </p:txBody>
      </p:sp>
      <p:sp>
        <p:nvSpPr>
          <p:cNvPr id="7" name="Slide Number Placeholder 6"/>
          <p:cNvSpPr>
            <a:spLocks noGrp="1"/>
          </p:cNvSpPr>
          <p:nvPr>
            <p:ph type="sldNum" sz="quarter" idx="12"/>
          </p:nvPr>
        </p:nvSpPr>
        <p:spPr/>
        <p:txBody>
          <a:bodyPr/>
          <a:lstStyle>
            <a:lvl1pPr>
              <a:defRPr/>
            </a:lvl1pPr>
          </a:lstStyle>
          <a:p>
            <a:fld id="{B9C38C16-67CC-46FD-B415-ACDEC0EDBC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 2019</a:t>
            </a:r>
          </a:p>
        </p:txBody>
      </p:sp>
      <p:sp>
        <p:nvSpPr>
          <p:cNvPr id="7" name="Slide Number Placeholder 6"/>
          <p:cNvSpPr>
            <a:spLocks noGrp="1"/>
          </p:cNvSpPr>
          <p:nvPr>
            <p:ph type="sldNum" sz="quarter" idx="12"/>
          </p:nvPr>
        </p:nvSpPr>
        <p:spPr/>
        <p:txBody>
          <a:bodyPr/>
          <a:lstStyle>
            <a:lvl1pPr>
              <a:defRPr/>
            </a:lvl1pPr>
          </a:lstStyle>
          <a:p>
            <a:fld id="{E7E0E97D-FE51-47FC-9B86-0E87719D84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38915" name="Group 3"/>
          <p:cNvGrpSpPr>
            <a:grpSpLocks/>
          </p:cNvGrpSpPr>
          <p:nvPr/>
        </p:nvGrpSpPr>
        <p:grpSpPr bwMode="auto">
          <a:xfrm>
            <a:off x="3175" y="4267200"/>
            <a:ext cx="9140825" cy="2590800"/>
            <a:chOff x="2" y="2688"/>
            <a:chExt cx="5758" cy="1632"/>
          </a:xfrm>
        </p:grpSpPr>
        <p:sp>
          <p:nvSpPr>
            <p:cNvPr id="3891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38917" name="Group 5"/>
            <p:cNvGrpSpPr>
              <a:grpSpLocks/>
            </p:cNvGrpSpPr>
            <p:nvPr userDrawn="1"/>
          </p:nvGrpSpPr>
          <p:grpSpPr bwMode="auto">
            <a:xfrm>
              <a:off x="3528" y="3715"/>
              <a:ext cx="792" cy="521"/>
              <a:chOff x="3527" y="3715"/>
              <a:chExt cx="792" cy="521"/>
            </a:xfrm>
          </p:grpSpPr>
          <p:sp>
            <p:nvSpPr>
              <p:cNvPr id="3891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3891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3892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892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3892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892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3892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3892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892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3892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3892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38929" name="Group 17"/>
            <p:cNvGrpSpPr>
              <a:grpSpLocks/>
            </p:cNvGrpSpPr>
            <p:nvPr userDrawn="1"/>
          </p:nvGrpSpPr>
          <p:grpSpPr bwMode="auto">
            <a:xfrm>
              <a:off x="1776" y="3631"/>
              <a:ext cx="1626" cy="683"/>
              <a:chOff x="1776" y="3631"/>
              <a:chExt cx="1626" cy="683"/>
            </a:xfrm>
          </p:grpSpPr>
          <p:sp>
            <p:nvSpPr>
              <p:cNvPr id="3893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3893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3893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3893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893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893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893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3893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3893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3893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3894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3894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3894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3894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3894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894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894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894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38948" name="Group 36"/>
            <p:cNvGrpSpPr>
              <a:grpSpLocks/>
            </p:cNvGrpSpPr>
            <p:nvPr userDrawn="1"/>
          </p:nvGrpSpPr>
          <p:grpSpPr bwMode="auto">
            <a:xfrm>
              <a:off x="4128" y="3360"/>
              <a:ext cx="1351" cy="821"/>
              <a:chOff x="4128" y="3360"/>
              <a:chExt cx="1351" cy="821"/>
            </a:xfrm>
          </p:grpSpPr>
          <p:sp>
            <p:nvSpPr>
              <p:cNvPr id="3894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895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895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3895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895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895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895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895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3895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3895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895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896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3896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3896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896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896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896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38966" name="Group 54"/>
            <p:cNvGrpSpPr>
              <a:grpSpLocks/>
            </p:cNvGrpSpPr>
            <p:nvPr userDrawn="1"/>
          </p:nvGrpSpPr>
          <p:grpSpPr bwMode="auto">
            <a:xfrm>
              <a:off x="5280" y="3024"/>
              <a:ext cx="425" cy="258"/>
              <a:chOff x="5280" y="3024"/>
              <a:chExt cx="425" cy="258"/>
            </a:xfrm>
          </p:grpSpPr>
          <p:sp>
            <p:nvSpPr>
              <p:cNvPr id="3896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896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896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897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897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897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897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38974" name="Group 62"/>
              <p:cNvGrpSpPr>
                <a:grpSpLocks/>
              </p:cNvGrpSpPr>
              <p:nvPr/>
            </p:nvGrpSpPr>
            <p:grpSpPr bwMode="auto">
              <a:xfrm>
                <a:off x="5381" y="3085"/>
                <a:ext cx="227" cy="132"/>
                <a:chOff x="5381" y="3085"/>
                <a:chExt cx="227" cy="132"/>
              </a:xfrm>
            </p:grpSpPr>
            <p:sp>
              <p:nvSpPr>
                <p:cNvPr id="3897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897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3897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897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3897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898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8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defRPr>
            </a:lvl1pPr>
          </a:lstStyle>
          <a:p>
            <a:endParaRPr lang="en-US"/>
          </a:p>
        </p:txBody>
      </p:sp>
      <p:sp>
        <p:nvSpPr>
          <p:cNvPr id="3898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r>
              <a:rPr lang="en-US"/>
              <a:t>copyright © 2019</a:t>
            </a:r>
            <a:endParaRPr lang="en-US" dirty="0"/>
          </a:p>
        </p:txBody>
      </p:sp>
      <p:sp>
        <p:nvSpPr>
          <p:cNvPr id="3898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AA36EED-81B5-4AAB-B7E4-5973E924E57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solidFill>
                <a:srgbClr val="FFFFFF"/>
              </a:solidFill>
            </a:endParaRPr>
          </a:p>
        </p:txBody>
      </p:sp>
      <p:grpSp>
        <p:nvGrpSpPr>
          <p:cNvPr id="38915" name="Group 3"/>
          <p:cNvGrpSpPr>
            <a:grpSpLocks/>
          </p:cNvGrpSpPr>
          <p:nvPr/>
        </p:nvGrpSpPr>
        <p:grpSpPr bwMode="auto">
          <a:xfrm>
            <a:off x="3175" y="4267200"/>
            <a:ext cx="9140825" cy="2590800"/>
            <a:chOff x="2" y="2688"/>
            <a:chExt cx="5758" cy="1632"/>
          </a:xfrm>
        </p:grpSpPr>
        <p:sp>
          <p:nvSpPr>
            <p:cNvPr id="3891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grpSp>
          <p:nvGrpSpPr>
            <p:cNvPr id="38917" name="Group 5"/>
            <p:cNvGrpSpPr>
              <a:grpSpLocks/>
            </p:cNvGrpSpPr>
            <p:nvPr userDrawn="1"/>
          </p:nvGrpSpPr>
          <p:grpSpPr bwMode="auto">
            <a:xfrm>
              <a:off x="3528" y="3715"/>
              <a:ext cx="792" cy="521"/>
              <a:chOff x="3527" y="3715"/>
              <a:chExt cx="792" cy="521"/>
            </a:xfrm>
          </p:grpSpPr>
          <p:sp>
            <p:nvSpPr>
              <p:cNvPr id="3891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solidFill>
                    <a:srgbClr val="FFFFFF"/>
                  </a:solidFill>
                </a:endParaRPr>
              </a:p>
            </p:txBody>
          </p:sp>
          <p:sp>
            <p:nvSpPr>
              <p:cNvPr id="3891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2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892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2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892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2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solidFill>
                    <a:srgbClr val="FFFFFF"/>
                  </a:solidFill>
                </a:endParaRPr>
              </a:p>
            </p:txBody>
          </p:sp>
          <p:sp>
            <p:nvSpPr>
              <p:cNvPr id="3892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892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solidFill>
                    <a:srgbClr val="FFFFFF"/>
                  </a:solidFill>
                </a:endParaRPr>
              </a:p>
            </p:txBody>
          </p:sp>
          <p:sp>
            <p:nvSpPr>
              <p:cNvPr id="3892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solidFill>
                    <a:srgbClr val="FFFFFF"/>
                  </a:solidFill>
                </a:endParaRPr>
              </a:p>
            </p:txBody>
          </p:sp>
          <p:sp>
            <p:nvSpPr>
              <p:cNvPr id="3892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grpSp>
        <p:grpSp>
          <p:nvGrpSpPr>
            <p:cNvPr id="38929" name="Group 17"/>
            <p:cNvGrpSpPr>
              <a:grpSpLocks/>
            </p:cNvGrpSpPr>
            <p:nvPr userDrawn="1"/>
          </p:nvGrpSpPr>
          <p:grpSpPr bwMode="auto">
            <a:xfrm>
              <a:off x="1776" y="3631"/>
              <a:ext cx="1626" cy="683"/>
              <a:chOff x="1776" y="3631"/>
              <a:chExt cx="1626" cy="683"/>
            </a:xfrm>
          </p:grpSpPr>
          <p:sp>
            <p:nvSpPr>
              <p:cNvPr id="3893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solidFill>
                    <a:srgbClr val="FFFFFF"/>
                  </a:solidFill>
                </a:endParaRPr>
              </a:p>
            </p:txBody>
          </p:sp>
          <p:sp>
            <p:nvSpPr>
              <p:cNvPr id="3893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solidFill>
                    <a:srgbClr val="FFFFFF"/>
                  </a:solidFill>
                </a:endParaRPr>
              </a:p>
            </p:txBody>
          </p:sp>
          <p:sp>
            <p:nvSpPr>
              <p:cNvPr id="3893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solidFill>
                    <a:srgbClr val="FFFFFF"/>
                  </a:solidFill>
                </a:endParaRPr>
              </a:p>
            </p:txBody>
          </p:sp>
          <p:sp>
            <p:nvSpPr>
              <p:cNvPr id="3893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3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3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3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solidFill>
                    <a:srgbClr val="FFFFFF"/>
                  </a:solidFill>
                </a:endParaRPr>
              </a:p>
            </p:txBody>
          </p:sp>
          <p:sp>
            <p:nvSpPr>
              <p:cNvPr id="3893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solidFill>
                    <a:srgbClr val="FFFFFF"/>
                  </a:solidFill>
                </a:endParaRPr>
              </a:p>
            </p:txBody>
          </p:sp>
          <p:sp>
            <p:nvSpPr>
              <p:cNvPr id="3893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3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solidFill>
                    <a:srgbClr val="FFFFFF"/>
                  </a:solidFill>
                </a:endParaRPr>
              </a:p>
            </p:txBody>
          </p:sp>
          <p:sp>
            <p:nvSpPr>
              <p:cNvPr id="3894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solidFill>
                    <a:srgbClr val="FFFFFF"/>
                  </a:solidFill>
                </a:endParaRPr>
              </a:p>
            </p:txBody>
          </p:sp>
          <p:sp>
            <p:nvSpPr>
              <p:cNvPr id="3894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solidFill>
                    <a:srgbClr val="FFFFFF"/>
                  </a:solidFill>
                </a:endParaRPr>
              </a:p>
            </p:txBody>
          </p:sp>
          <p:sp>
            <p:nvSpPr>
              <p:cNvPr id="3894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solidFill>
                    <a:srgbClr val="FFFFFF"/>
                  </a:solidFill>
                </a:endParaRPr>
              </a:p>
            </p:txBody>
          </p:sp>
          <p:sp>
            <p:nvSpPr>
              <p:cNvPr id="3894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solidFill>
                    <a:srgbClr val="FFFFFF"/>
                  </a:solidFill>
                </a:endParaRPr>
              </a:p>
            </p:txBody>
          </p:sp>
          <p:sp>
            <p:nvSpPr>
              <p:cNvPr id="3894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894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894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solidFill>
                    <a:srgbClr val="FFFFFF"/>
                  </a:solidFill>
                </a:endParaRPr>
              </a:p>
            </p:txBody>
          </p:sp>
          <p:sp>
            <p:nvSpPr>
              <p:cNvPr id="3894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solidFill>
                    <a:srgbClr val="FFFFFF"/>
                  </a:solidFill>
                </a:endParaRPr>
              </a:p>
            </p:txBody>
          </p:sp>
        </p:grpSp>
        <p:grpSp>
          <p:nvGrpSpPr>
            <p:cNvPr id="38948" name="Group 36"/>
            <p:cNvGrpSpPr>
              <a:grpSpLocks/>
            </p:cNvGrpSpPr>
            <p:nvPr userDrawn="1"/>
          </p:nvGrpSpPr>
          <p:grpSpPr bwMode="auto">
            <a:xfrm>
              <a:off x="4128" y="3360"/>
              <a:ext cx="1351" cy="821"/>
              <a:chOff x="4128" y="3360"/>
              <a:chExt cx="1351" cy="821"/>
            </a:xfrm>
          </p:grpSpPr>
          <p:sp>
            <p:nvSpPr>
              <p:cNvPr id="3894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5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5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5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895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895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895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solidFill>
                    <a:srgbClr val="FFFFFF"/>
                  </a:solidFill>
                </a:endParaRPr>
              </a:p>
            </p:txBody>
          </p:sp>
          <p:sp>
            <p:nvSpPr>
              <p:cNvPr id="3895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solidFill>
                    <a:srgbClr val="FFFFFF"/>
                  </a:solidFill>
                </a:endParaRPr>
              </a:p>
            </p:txBody>
          </p:sp>
          <p:sp>
            <p:nvSpPr>
              <p:cNvPr id="3895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solidFill>
                    <a:srgbClr val="FFFFFF"/>
                  </a:solidFill>
                </a:endParaRPr>
              </a:p>
            </p:txBody>
          </p:sp>
          <p:sp>
            <p:nvSpPr>
              <p:cNvPr id="3895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5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6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solidFill>
                    <a:srgbClr val="FFFFFF"/>
                  </a:solidFill>
                </a:endParaRPr>
              </a:p>
            </p:txBody>
          </p:sp>
          <p:sp>
            <p:nvSpPr>
              <p:cNvPr id="3896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6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896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6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solidFill>
                    <a:srgbClr val="FFFFFF"/>
                  </a:solidFill>
                </a:endParaRPr>
              </a:p>
            </p:txBody>
          </p:sp>
          <p:sp>
            <p:nvSpPr>
              <p:cNvPr id="3896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solidFill>
                    <a:srgbClr val="FFFFFF"/>
                  </a:solidFill>
                </a:endParaRPr>
              </a:p>
            </p:txBody>
          </p:sp>
        </p:grpSp>
        <p:grpSp>
          <p:nvGrpSpPr>
            <p:cNvPr id="38966" name="Group 54"/>
            <p:cNvGrpSpPr>
              <a:grpSpLocks/>
            </p:cNvGrpSpPr>
            <p:nvPr userDrawn="1"/>
          </p:nvGrpSpPr>
          <p:grpSpPr bwMode="auto">
            <a:xfrm>
              <a:off x="5280" y="3024"/>
              <a:ext cx="425" cy="258"/>
              <a:chOff x="5280" y="3024"/>
              <a:chExt cx="425" cy="258"/>
            </a:xfrm>
          </p:grpSpPr>
          <p:sp>
            <p:nvSpPr>
              <p:cNvPr id="3896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896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896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897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sp>
            <p:nvSpPr>
              <p:cNvPr id="3897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7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solidFill>
                    <a:srgbClr val="FFFFFF"/>
                  </a:solidFill>
                </a:endParaRPr>
              </a:p>
            </p:txBody>
          </p:sp>
          <p:sp>
            <p:nvSpPr>
              <p:cNvPr id="3897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solidFill>
                    <a:srgbClr val="FFFFFF"/>
                  </a:solidFill>
                </a:endParaRPr>
              </a:p>
            </p:txBody>
          </p:sp>
          <p:grpSp>
            <p:nvGrpSpPr>
              <p:cNvPr id="38974" name="Group 62"/>
              <p:cNvGrpSpPr>
                <a:grpSpLocks/>
              </p:cNvGrpSpPr>
              <p:nvPr/>
            </p:nvGrpSpPr>
            <p:grpSpPr bwMode="auto">
              <a:xfrm>
                <a:off x="5381" y="3085"/>
                <a:ext cx="227" cy="132"/>
                <a:chOff x="5381" y="3085"/>
                <a:chExt cx="227" cy="132"/>
              </a:xfrm>
            </p:grpSpPr>
            <p:sp>
              <p:nvSpPr>
                <p:cNvPr id="3897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7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solidFill>
                      <a:srgbClr val="FFFFFF"/>
                    </a:solidFill>
                  </a:endParaRPr>
                </a:p>
              </p:txBody>
            </p:sp>
            <p:sp>
              <p:nvSpPr>
                <p:cNvPr id="3897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solidFill>
                      <a:srgbClr val="FFFFFF"/>
                    </a:solidFill>
                  </a:endParaRPr>
                </a:p>
              </p:txBody>
            </p:sp>
            <p:sp>
              <p:nvSpPr>
                <p:cNvPr id="3897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solidFill>
                      <a:srgbClr val="FFFFFF"/>
                    </a:solidFill>
                  </a:endParaRPr>
                </a:p>
              </p:txBody>
            </p:sp>
          </p:grpSp>
        </p:grpSp>
      </p:grpSp>
      <p:sp>
        <p:nvSpPr>
          <p:cNvPr id="3897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898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8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defRPr>
            </a:lvl1pPr>
          </a:lstStyle>
          <a:p>
            <a:endParaRPr lang="en-US">
              <a:solidFill>
                <a:srgbClr val="FFFFFF"/>
              </a:solidFill>
            </a:endParaRPr>
          </a:p>
        </p:txBody>
      </p:sp>
      <p:sp>
        <p:nvSpPr>
          <p:cNvPr id="3898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r>
              <a:rPr lang="en-US">
                <a:solidFill>
                  <a:srgbClr val="FFFFFF"/>
                </a:solidFill>
              </a:rPr>
              <a:t>copyright © 2019</a:t>
            </a:r>
            <a:endParaRPr lang="en-US" dirty="0">
              <a:solidFill>
                <a:srgbClr val="FFFFFF"/>
              </a:solidFill>
            </a:endParaRPr>
          </a:p>
        </p:txBody>
      </p:sp>
      <p:sp>
        <p:nvSpPr>
          <p:cNvPr id="3898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AA36EED-81B5-4AAB-B7E4-5973E924E5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5478825"/>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time_continue=1&amp;v=LF7Ba_eo2Rc" TargetMode="External"/><Relationship Id="rId7" Type="http://schemas.openxmlformats.org/officeDocument/2006/relationships/hyperlink" Target="https://executive.mcgill.ca/seminars/authentic-leadershi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exed.hbs.edu/authentic-leader-developmen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pluralism.org/about/our-work/miss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00200"/>
            <a:ext cx="7772400" cy="1736725"/>
          </a:xfrm>
        </p:spPr>
        <p:txBody>
          <a:bodyPr/>
          <a:lstStyle/>
          <a:p>
            <a:r>
              <a:rPr lang="en-US" sz="4000" dirty="0"/>
              <a:t>Spirituality and Work</a:t>
            </a:r>
            <a:br>
              <a:rPr lang="en-US" sz="4000" dirty="0"/>
            </a:br>
            <a:r>
              <a:rPr lang="en-US" sz="3600" dirty="0"/>
              <a:t>Module 9: Respectful Pluralism </a:t>
            </a:r>
          </a:p>
        </p:txBody>
      </p:sp>
      <p:sp>
        <p:nvSpPr>
          <p:cNvPr id="2051" name="Rectangle 3"/>
          <p:cNvSpPr>
            <a:spLocks noGrp="1" noChangeArrowheads="1"/>
          </p:cNvSpPr>
          <p:nvPr>
            <p:ph type="subTitle" sz="quarter" idx="1"/>
          </p:nvPr>
        </p:nvSpPr>
        <p:spPr/>
        <p:txBody>
          <a:bodyPr/>
          <a:lstStyle/>
          <a:p>
            <a:pPr>
              <a:lnSpc>
                <a:spcPct val="80000"/>
              </a:lnSpc>
            </a:pPr>
            <a:r>
              <a:rPr lang="en-US" sz="2400" dirty="0"/>
              <a:t>RELS 2330.1</a:t>
            </a:r>
          </a:p>
          <a:p>
            <a:pPr>
              <a:lnSpc>
                <a:spcPct val="80000"/>
              </a:lnSpc>
            </a:pPr>
            <a:r>
              <a:rPr lang="en-US" sz="2400" dirty="0"/>
              <a:t>Instructor: David Sable</a:t>
            </a:r>
          </a:p>
          <a:p>
            <a:pPr>
              <a:lnSpc>
                <a:spcPct val="80000"/>
              </a:lnSpc>
            </a:pPr>
            <a:r>
              <a:rPr lang="en-US" sz="2400" dirty="0"/>
              <a:t>david.sable@smu.ca</a:t>
            </a:r>
          </a:p>
        </p:txBody>
      </p:sp>
      <p:sp>
        <p:nvSpPr>
          <p:cNvPr id="7" name="Rectangle 69"/>
          <p:cNvSpPr>
            <a:spLocks noGrp="1" noChangeArrowheads="1"/>
          </p:cNvSpPr>
          <p:nvPr>
            <p:ph type="ftr" sz="quarter" idx="3"/>
          </p:nvPr>
        </p:nvSpPr>
        <p:spPr/>
        <p:txBody>
          <a:bodyPr/>
          <a:lstStyle/>
          <a:p>
            <a:r>
              <a:rPr lang="en-US"/>
              <a:t>copyright © 2019</a:t>
            </a:r>
            <a:endParaRPr lang="en-US" dirty="0"/>
          </a:p>
        </p:txBody>
      </p:sp>
      <p:sp>
        <p:nvSpPr>
          <p:cNvPr id="8" name="Rectangle 70"/>
          <p:cNvSpPr>
            <a:spLocks noGrp="1" noChangeArrowheads="1"/>
          </p:cNvSpPr>
          <p:nvPr>
            <p:ph type="sldNum" sz="quarter" idx="4"/>
          </p:nvPr>
        </p:nvSpPr>
        <p:spPr/>
        <p:txBody>
          <a:bodyPr/>
          <a:lstStyle/>
          <a:p>
            <a:fld id="{40B5E6B7-25EE-4AF6-98AF-8DCC5EBDDB61}" type="slidenum">
              <a:rPr lang="en-US"/>
              <a:pPr/>
              <a:t>1</a:t>
            </a:fld>
            <a:endParaRPr lang="en-US"/>
          </a:p>
        </p:txBody>
      </p:sp>
      <p:pic>
        <p:nvPicPr>
          <p:cNvPr id="9" name="Picture 8" descr="C:\DOCUME~1\DAVIDS~1\LOCALS~1\Temp\scl1.PNG"/>
          <p:cNvPicPr>
            <a:picLocks noChangeAspect="1" noChangeArrowheads="1"/>
          </p:cNvPicPr>
          <p:nvPr/>
        </p:nvPicPr>
        <p:blipFill>
          <a:blip r:embed="rId3" cstate="print"/>
          <a:srcRect/>
          <a:stretch>
            <a:fillRect/>
          </a:stretch>
        </p:blipFill>
        <p:spPr bwMode="auto">
          <a:xfrm>
            <a:off x="457200" y="228601"/>
            <a:ext cx="1906435" cy="9905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2019</a:t>
            </a:r>
            <a:endParaRPr lang="en-US" dirty="0"/>
          </a:p>
        </p:txBody>
      </p:sp>
      <p:sp>
        <p:nvSpPr>
          <p:cNvPr id="6" name="Slide Number Placeholder 5"/>
          <p:cNvSpPr>
            <a:spLocks noGrp="1"/>
          </p:cNvSpPr>
          <p:nvPr>
            <p:ph type="sldNum" sz="quarter" idx="12"/>
          </p:nvPr>
        </p:nvSpPr>
        <p:spPr/>
        <p:txBody>
          <a:bodyPr/>
          <a:lstStyle/>
          <a:p>
            <a:fld id="{E9B88E9B-8BF3-41D1-B97B-A1882D70CB49}" type="slidenum">
              <a:rPr lang="en-US"/>
              <a:pPr/>
              <a:t>2</a:t>
            </a:fld>
            <a:endParaRPr lang="en-US"/>
          </a:p>
        </p:txBody>
      </p:sp>
      <p:sp>
        <p:nvSpPr>
          <p:cNvPr id="110594" name="Rectangle 2"/>
          <p:cNvSpPr>
            <a:spLocks noGrp="1" noChangeArrowheads="1"/>
          </p:cNvSpPr>
          <p:nvPr>
            <p:ph type="title"/>
          </p:nvPr>
        </p:nvSpPr>
        <p:spPr/>
        <p:txBody>
          <a:bodyPr/>
          <a:lstStyle/>
          <a:p>
            <a:r>
              <a:rPr lang="en-US" dirty="0"/>
              <a:t>Objectives</a:t>
            </a:r>
          </a:p>
        </p:txBody>
      </p:sp>
      <p:sp>
        <p:nvSpPr>
          <p:cNvPr id="110595" name="Rectangle 3"/>
          <p:cNvSpPr>
            <a:spLocks noGrp="1" noChangeArrowheads="1"/>
          </p:cNvSpPr>
          <p:nvPr>
            <p:ph type="body" idx="1"/>
          </p:nvPr>
        </p:nvSpPr>
        <p:spPr/>
        <p:txBody>
          <a:bodyPr/>
          <a:lstStyle/>
          <a:p>
            <a:r>
              <a:rPr lang="en-US" dirty="0"/>
              <a:t>Review dangers and problems associated with the idea of spirituality in the workplace</a:t>
            </a:r>
          </a:p>
          <a:p>
            <a:r>
              <a:rPr lang="en-US" dirty="0"/>
              <a:t>Introduce a framework for respectful pluralism</a:t>
            </a:r>
          </a:p>
          <a:p>
            <a:r>
              <a:rPr lang="en-US"/>
              <a:t>Explore </a:t>
            </a:r>
            <a:r>
              <a:rPr lang="en-US" dirty="0"/>
              <a:t>how such ideals could really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2019</a:t>
            </a:r>
          </a:p>
        </p:txBody>
      </p:sp>
      <p:sp>
        <p:nvSpPr>
          <p:cNvPr id="6" name="Slide Number Placeholder 5"/>
          <p:cNvSpPr>
            <a:spLocks noGrp="1"/>
          </p:cNvSpPr>
          <p:nvPr>
            <p:ph type="sldNum" sz="quarter" idx="12"/>
          </p:nvPr>
        </p:nvSpPr>
        <p:spPr/>
        <p:txBody>
          <a:bodyPr/>
          <a:lstStyle/>
          <a:p>
            <a:fld id="{DC8CE89E-A282-4EC7-A12C-9D257484DDE5}" type="slidenum">
              <a:rPr lang="en-US"/>
              <a:pPr/>
              <a:t>3</a:t>
            </a:fld>
            <a:endParaRPr lang="en-US"/>
          </a:p>
        </p:txBody>
      </p:sp>
      <p:sp>
        <p:nvSpPr>
          <p:cNvPr id="91138" name="Rectangle 2"/>
          <p:cNvSpPr>
            <a:spLocks noGrp="1" noChangeArrowheads="1"/>
          </p:cNvSpPr>
          <p:nvPr>
            <p:ph type="title"/>
          </p:nvPr>
        </p:nvSpPr>
        <p:spPr/>
        <p:txBody>
          <a:bodyPr/>
          <a:lstStyle/>
          <a:p>
            <a:r>
              <a:rPr lang="en-US" sz="3600" dirty="0"/>
              <a:t>Dangers of Introducing Spiritual Values </a:t>
            </a:r>
          </a:p>
        </p:txBody>
      </p:sp>
      <p:sp>
        <p:nvSpPr>
          <p:cNvPr id="91139" name="Rectangle 3"/>
          <p:cNvSpPr>
            <a:spLocks noGrp="1" noChangeArrowheads="1"/>
          </p:cNvSpPr>
          <p:nvPr>
            <p:ph type="body" idx="1"/>
          </p:nvPr>
        </p:nvSpPr>
        <p:spPr/>
        <p:txBody>
          <a:bodyPr/>
          <a:lstStyle/>
          <a:p>
            <a:pPr>
              <a:lnSpc>
                <a:spcPct val="90000"/>
              </a:lnSpc>
            </a:pPr>
            <a:r>
              <a:rPr lang="en-US" dirty="0"/>
              <a:t>Intentionally using spirituality as propaganda for the company (intentional deception)</a:t>
            </a:r>
          </a:p>
          <a:p>
            <a:pPr>
              <a:lnSpc>
                <a:spcPct val="90000"/>
              </a:lnSpc>
            </a:pPr>
            <a:r>
              <a:rPr lang="en-US" u="sng" dirty="0"/>
              <a:t>Unintentionally</a:t>
            </a:r>
            <a:r>
              <a:rPr lang="en-US" dirty="0"/>
              <a:t> using spirituality as propaganda for the company (self-deception, leaders genuinely believe they are doing the right thing and cannot see negative consequences).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Review: Authentic Leadership</a:t>
            </a:r>
          </a:p>
        </p:txBody>
      </p:sp>
      <p:sp>
        <p:nvSpPr>
          <p:cNvPr id="7" name="Content Placeholder 6"/>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r>
              <a:rPr lang="en-US"/>
              <a:t>copyright © 2019</a:t>
            </a:r>
            <a:endParaRPr lang="en-US" dirty="0"/>
          </a:p>
        </p:txBody>
      </p:sp>
      <p:sp>
        <p:nvSpPr>
          <p:cNvPr id="5" name="Slide Number Placeholder 4"/>
          <p:cNvSpPr>
            <a:spLocks noGrp="1"/>
          </p:cNvSpPr>
          <p:nvPr>
            <p:ph type="sldNum" sz="quarter" idx="12"/>
          </p:nvPr>
        </p:nvSpPr>
        <p:spPr/>
        <p:txBody>
          <a:bodyPr/>
          <a:lstStyle/>
          <a:p>
            <a:fld id="{60B91DED-59FC-47DE-947E-8B50B1AB1FE3}" type="slidenum">
              <a:rPr lang="en-US" smtClean="0"/>
              <a:pPr/>
              <a:t>4</a:t>
            </a:fld>
            <a:endParaRPr lang="en-US"/>
          </a:p>
        </p:txBody>
      </p:sp>
      <p:pic>
        <p:nvPicPr>
          <p:cNvPr id="8" name="Picture 7">
            <a:hlinkClick r:id="rId3"/>
            <a:extLst>
              <a:ext uri="{FF2B5EF4-FFF2-40B4-BE49-F238E27FC236}">
                <a16:creationId xmlns:a16="http://schemas.microsoft.com/office/drawing/2014/main" id="{EFD5E3A6-C3B9-4FB6-B30A-31C45DB39C6C}"/>
              </a:ext>
            </a:extLst>
          </p:cNvPr>
          <p:cNvPicPr>
            <a:picLocks noChangeAspect="1"/>
          </p:cNvPicPr>
          <p:nvPr/>
        </p:nvPicPr>
        <p:blipFill>
          <a:blip r:embed="rId4"/>
          <a:stretch>
            <a:fillRect/>
          </a:stretch>
        </p:blipFill>
        <p:spPr>
          <a:xfrm>
            <a:off x="4979320" y="1240896"/>
            <a:ext cx="3328129" cy="2211862"/>
          </a:xfrm>
          <a:prstGeom prst="rect">
            <a:avLst/>
          </a:prstGeom>
        </p:spPr>
      </p:pic>
      <p:pic>
        <p:nvPicPr>
          <p:cNvPr id="9" name="Picture 8">
            <a:hlinkClick r:id="rId5"/>
            <a:extLst>
              <a:ext uri="{FF2B5EF4-FFF2-40B4-BE49-F238E27FC236}">
                <a16:creationId xmlns:a16="http://schemas.microsoft.com/office/drawing/2014/main" id="{2565D0ED-9DF7-4874-BC61-7F74CC71B6F3}"/>
              </a:ext>
            </a:extLst>
          </p:cNvPr>
          <p:cNvPicPr>
            <a:picLocks noChangeAspect="1"/>
          </p:cNvPicPr>
          <p:nvPr/>
        </p:nvPicPr>
        <p:blipFill>
          <a:blip r:embed="rId6"/>
          <a:stretch>
            <a:fillRect/>
          </a:stretch>
        </p:blipFill>
        <p:spPr>
          <a:xfrm>
            <a:off x="421341" y="1776942"/>
            <a:ext cx="3483952" cy="2347699"/>
          </a:xfrm>
          <a:prstGeom prst="rect">
            <a:avLst/>
          </a:prstGeom>
        </p:spPr>
      </p:pic>
      <p:pic>
        <p:nvPicPr>
          <p:cNvPr id="10" name="Picture 9">
            <a:hlinkClick r:id="rId7"/>
            <a:extLst>
              <a:ext uri="{FF2B5EF4-FFF2-40B4-BE49-F238E27FC236}">
                <a16:creationId xmlns:a16="http://schemas.microsoft.com/office/drawing/2014/main" id="{61E96A2F-0324-4217-A9EF-AF3EBFEB4AB0}"/>
              </a:ext>
            </a:extLst>
          </p:cNvPr>
          <p:cNvPicPr>
            <a:picLocks noChangeAspect="1"/>
          </p:cNvPicPr>
          <p:nvPr/>
        </p:nvPicPr>
        <p:blipFill>
          <a:blip r:embed="rId8"/>
          <a:stretch>
            <a:fillRect/>
          </a:stretch>
        </p:blipFill>
        <p:spPr>
          <a:xfrm>
            <a:off x="2861554" y="3798615"/>
            <a:ext cx="5752193" cy="23141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2019</a:t>
            </a:r>
          </a:p>
        </p:txBody>
      </p:sp>
      <p:sp>
        <p:nvSpPr>
          <p:cNvPr id="6" name="Slide Number Placeholder 5"/>
          <p:cNvSpPr>
            <a:spLocks noGrp="1"/>
          </p:cNvSpPr>
          <p:nvPr>
            <p:ph type="sldNum" sz="quarter" idx="12"/>
          </p:nvPr>
        </p:nvSpPr>
        <p:spPr/>
        <p:txBody>
          <a:bodyPr/>
          <a:lstStyle/>
          <a:p>
            <a:fld id="{E7373D36-2729-4A32-914C-078DA4C4F681}" type="slidenum">
              <a:rPr lang="en-US"/>
              <a:pPr/>
              <a:t>5</a:t>
            </a:fld>
            <a:endParaRPr lang="en-US"/>
          </a:p>
        </p:txBody>
      </p:sp>
      <p:sp>
        <p:nvSpPr>
          <p:cNvPr id="106498" name="Rectangle 2"/>
          <p:cNvSpPr>
            <a:spLocks noGrp="1" noChangeArrowheads="1"/>
          </p:cNvSpPr>
          <p:nvPr>
            <p:ph type="title"/>
          </p:nvPr>
        </p:nvSpPr>
        <p:spPr/>
        <p:txBody>
          <a:bodyPr/>
          <a:lstStyle/>
          <a:p>
            <a:r>
              <a:rPr lang="en-US" sz="4000" dirty="0"/>
              <a:t>The Challenges of Diversity </a:t>
            </a:r>
            <a:br>
              <a:rPr lang="en-US" sz="4000" dirty="0"/>
            </a:br>
            <a:r>
              <a:rPr lang="en-US" sz="4000" dirty="0"/>
              <a:t>in the Workplace</a:t>
            </a:r>
          </a:p>
        </p:txBody>
      </p:sp>
      <p:sp>
        <p:nvSpPr>
          <p:cNvPr id="106499" name="Rectangle 3"/>
          <p:cNvSpPr>
            <a:spLocks noGrp="1" noChangeArrowheads="1"/>
          </p:cNvSpPr>
          <p:nvPr>
            <p:ph type="body" idx="1"/>
          </p:nvPr>
        </p:nvSpPr>
        <p:spPr>
          <a:xfrm>
            <a:off x="533400" y="1447800"/>
            <a:ext cx="8229600" cy="2438401"/>
          </a:xfrm>
        </p:spPr>
        <p:txBody>
          <a:bodyPr/>
          <a:lstStyle/>
          <a:p>
            <a:pPr>
              <a:lnSpc>
                <a:spcPct val="90000"/>
              </a:lnSpc>
              <a:buFont typeface="Wingdings" pitchFamily="2" charset="2"/>
              <a:buNone/>
            </a:pPr>
            <a:r>
              <a:rPr lang="en-US" sz="2800" dirty="0"/>
              <a:t>	The increasing diversity of the work force in terms of cultural backgrounds, religions, attitudes towards work, etc.</a:t>
            </a:r>
          </a:p>
          <a:p>
            <a:pPr>
              <a:lnSpc>
                <a:spcPct val="90000"/>
              </a:lnSpc>
            </a:pPr>
            <a:r>
              <a:rPr lang="en-US" sz="2800" dirty="0"/>
              <a:t>Different definitions of spirituality and spirituality in the workplace can make core spiritual values unclear.</a:t>
            </a:r>
          </a:p>
          <a:p>
            <a:pPr>
              <a:lnSpc>
                <a:spcPct val="90000"/>
              </a:lnSpc>
            </a:pPr>
            <a:endParaRPr lang="en-US" sz="2800" dirty="0"/>
          </a:p>
          <a:p>
            <a:pPr>
              <a:lnSpc>
                <a:spcPct val="90000"/>
              </a:lnSpc>
            </a:pPr>
            <a:endParaRPr lang="en-US" sz="2800" dirty="0"/>
          </a:p>
        </p:txBody>
      </p:sp>
      <p:pic>
        <p:nvPicPr>
          <p:cNvPr id="2050" name="Picture 2" descr="http://t2.gstatic.com/images?q=tbn:ANd9GcQFDxGCHuOfPynvfEG9vkwV0frYBguaeELw-x2LbUVgbiVYpwo_1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267200"/>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0.gstatic.com/images?q=tbn:ANd9GcSL_GcryNbmkLolU535rD8WB5wYgR2i84bN5JqTYLjzTJmwl1nc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267200"/>
            <a:ext cx="2019300" cy="191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2019</a:t>
            </a:r>
          </a:p>
        </p:txBody>
      </p:sp>
      <p:sp>
        <p:nvSpPr>
          <p:cNvPr id="6" name="Slide Number Placeholder 5"/>
          <p:cNvSpPr>
            <a:spLocks noGrp="1"/>
          </p:cNvSpPr>
          <p:nvPr>
            <p:ph type="sldNum" sz="quarter" idx="12"/>
          </p:nvPr>
        </p:nvSpPr>
        <p:spPr/>
        <p:txBody>
          <a:bodyPr/>
          <a:lstStyle/>
          <a:p>
            <a:fld id="{56FCC986-868B-409D-B48E-DB40E654F020}" type="slidenum">
              <a:rPr lang="en-US"/>
              <a:pPr/>
              <a:t>6</a:t>
            </a:fld>
            <a:endParaRPr lang="en-US"/>
          </a:p>
        </p:txBody>
      </p:sp>
      <p:sp>
        <p:nvSpPr>
          <p:cNvPr id="88066" name="Rectangle 2"/>
          <p:cNvSpPr>
            <a:spLocks noGrp="1" noChangeArrowheads="1"/>
          </p:cNvSpPr>
          <p:nvPr>
            <p:ph type="title"/>
          </p:nvPr>
        </p:nvSpPr>
        <p:spPr/>
        <p:txBody>
          <a:bodyPr/>
          <a:lstStyle/>
          <a:p>
            <a:r>
              <a:rPr lang="en-US" sz="4000" dirty="0"/>
              <a:t>A Framework for </a:t>
            </a:r>
            <a:br>
              <a:rPr lang="en-US" sz="4000" dirty="0"/>
            </a:br>
            <a:r>
              <a:rPr lang="en-US" sz="4000" dirty="0"/>
              <a:t>Respectful Pluralism</a:t>
            </a:r>
          </a:p>
        </p:txBody>
      </p:sp>
      <p:sp>
        <p:nvSpPr>
          <p:cNvPr id="88067" name="Rectangle 3"/>
          <p:cNvSpPr>
            <a:spLocks noGrp="1" noChangeArrowheads="1"/>
          </p:cNvSpPr>
          <p:nvPr>
            <p:ph type="body" idx="1"/>
          </p:nvPr>
        </p:nvSpPr>
        <p:spPr/>
        <p:txBody>
          <a:bodyPr/>
          <a:lstStyle/>
          <a:p>
            <a:pPr>
              <a:lnSpc>
                <a:spcPct val="90000"/>
              </a:lnSpc>
            </a:pPr>
            <a:r>
              <a:rPr lang="en-US" sz="2800" dirty="0"/>
              <a:t>What can reasonable people agree on?</a:t>
            </a:r>
          </a:p>
          <a:p>
            <a:pPr lvl="1">
              <a:lnSpc>
                <a:spcPct val="90000"/>
              </a:lnSpc>
            </a:pPr>
            <a:r>
              <a:rPr lang="en-US" sz="2400" dirty="0"/>
              <a:t>all persons possess human dignity</a:t>
            </a:r>
          </a:p>
          <a:p>
            <a:pPr lvl="1">
              <a:lnSpc>
                <a:spcPct val="90000"/>
              </a:lnSpc>
            </a:pPr>
            <a:r>
              <a:rPr lang="en-US" sz="2400" dirty="0"/>
              <a:t>all persons deserve equal respect</a:t>
            </a:r>
          </a:p>
          <a:p>
            <a:pPr lvl="1">
              <a:lnSpc>
                <a:spcPct val="90000"/>
              </a:lnSpc>
            </a:pPr>
            <a:r>
              <a:rPr lang="en-US" sz="2400" dirty="0"/>
              <a:t>relations with employees and employers should be without deception or coercion</a:t>
            </a:r>
          </a:p>
          <a:p>
            <a:pPr lvl="1">
              <a:lnSpc>
                <a:spcPct val="90000"/>
              </a:lnSpc>
            </a:pPr>
            <a:r>
              <a:rPr lang="en-US" sz="2400" dirty="0"/>
              <a:t>fair wages and fair working conditions are considered from a wide view of health and well-being (mental and physical) </a:t>
            </a:r>
          </a:p>
          <a:p>
            <a:pPr lvl="1">
              <a:lnSpc>
                <a:spcPct val="90000"/>
              </a:lnSpc>
            </a:pPr>
            <a:r>
              <a:rPr lang="en-US" sz="2400" dirty="0"/>
              <a:t>All persons have freedom to express their spiritual identity at work</a:t>
            </a:r>
          </a:p>
          <a:p>
            <a:pPr lvl="1">
              <a:lnSpc>
                <a:spcPct val="90000"/>
              </a:lnSpc>
            </a:pPr>
            <a:r>
              <a:rPr lang="en-US" sz="1800" dirty="0"/>
              <a:t>Reference: The Pluralism Project at Harvard University </a:t>
            </a:r>
            <a:r>
              <a:rPr lang="en-US" sz="1800" dirty="0">
                <a:hlinkClick r:id="rId3"/>
              </a:rPr>
              <a:t>http://pluralism.org/about/our-work/mission/</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2019</a:t>
            </a:r>
          </a:p>
        </p:txBody>
      </p:sp>
      <p:sp>
        <p:nvSpPr>
          <p:cNvPr id="6" name="Slide Number Placeholder 5"/>
          <p:cNvSpPr>
            <a:spLocks noGrp="1"/>
          </p:cNvSpPr>
          <p:nvPr>
            <p:ph type="sldNum" sz="quarter" idx="12"/>
          </p:nvPr>
        </p:nvSpPr>
        <p:spPr/>
        <p:txBody>
          <a:bodyPr/>
          <a:lstStyle/>
          <a:p>
            <a:fld id="{681683B7-915B-40ED-8CFB-FD61338F5ABB}" type="slidenum">
              <a:rPr lang="en-US"/>
              <a:pPr/>
              <a:t>7</a:t>
            </a:fld>
            <a:endParaRPr lang="en-US"/>
          </a:p>
        </p:txBody>
      </p:sp>
      <p:sp>
        <p:nvSpPr>
          <p:cNvPr id="90114" name="Rectangle 2"/>
          <p:cNvSpPr>
            <a:spLocks noGrp="1" noChangeArrowheads="1"/>
          </p:cNvSpPr>
          <p:nvPr>
            <p:ph type="title"/>
          </p:nvPr>
        </p:nvSpPr>
        <p:spPr/>
        <p:txBody>
          <a:bodyPr/>
          <a:lstStyle/>
          <a:p>
            <a:r>
              <a:rPr lang="en-US" sz="4000"/>
              <a:t>Respectful Pluralism – Presumption of Inclusion</a:t>
            </a:r>
          </a:p>
        </p:txBody>
      </p:sp>
      <p:sp>
        <p:nvSpPr>
          <p:cNvPr id="90115" name="Rectangle 3"/>
          <p:cNvSpPr>
            <a:spLocks noGrp="1" noChangeArrowheads="1"/>
          </p:cNvSpPr>
          <p:nvPr>
            <p:ph type="body" idx="1"/>
          </p:nvPr>
        </p:nvSpPr>
        <p:spPr/>
        <p:txBody>
          <a:bodyPr/>
          <a:lstStyle/>
          <a:p>
            <a:pPr>
              <a:lnSpc>
                <a:spcPct val="90000"/>
              </a:lnSpc>
            </a:pPr>
            <a:r>
              <a:rPr lang="en-US" sz="2800" dirty="0"/>
              <a:t>The presumption of inclusion: to the greatest extent, organizations should allow employees to express their spirituality “subject to the limiting norms of </a:t>
            </a:r>
          </a:p>
          <a:p>
            <a:pPr marL="514350" indent="-514350">
              <a:lnSpc>
                <a:spcPct val="90000"/>
              </a:lnSpc>
              <a:buFont typeface="+mj-lt"/>
              <a:buAutoNum type="arabicPeriod"/>
            </a:pPr>
            <a:r>
              <a:rPr lang="en-US" sz="2800" dirty="0"/>
              <a:t>non-coercion, </a:t>
            </a:r>
          </a:p>
          <a:p>
            <a:pPr marL="514350" indent="-514350">
              <a:lnSpc>
                <a:spcPct val="90000"/>
              </a:lnSpc>
              <a:buFont typeface="+mj-lt"/>
              <a:buAutoNum type="arabicPeriod"/>
            </a:pPr>
            <a:r>
              <a:rPr lang="en-US" sz="2800" dirty="0"/>
              <a:t>non-degradation, </a:t>
            </a:r>
          </a:p>
          <a:p>
            <a:pPr marL="514350" indent="-514350">
              <a:lnSpc>
                <a:spcPct val="90000"/>
              </a:lnSpc>
              <a:buFont typeface="+mj-lt"/>
              <a:buAutoNum type="arabicPeriod"/>
            </a:pPr>
            <a:r>
              <a:rPr lang="en-US" sz="2800" dirty="0"/>
              <a:t>non-establishment, </a:t>
            </a:r>
          </a:p>
          <a:p>
            <a:pPr marL="0" indent="0">
              <a:lnSpc>
                <a:spcPct val="90000"/>
              </a:lnSpc>
              <a:buNone/>
            </a:pPr>
            <a:r>
              <a:rPr lang="en-US" sz="2800" dirty="0"/>
              <a:t>in consideration of the reasonable instrumental demands of the for-profit enterprise.”</a:t>
            </a:r>
          </a:p>
          <a:p>
            <a:pPr algn="r">
              <a:lnSpc>
                <a:spcPct val="90000"/>
              </a:lnSpc>
            </a:pPr>
            <a:r>
              <a:rPr lang="en-US" sz="2000" dirty="0"/>
              <a:t>Hicks, 173</a:t>
            </a:r>
          </a:p>
        </p:txBody>
      </p:sp>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158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3366"/>
        </a:solidFill>
        <a:ln w="158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158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3366"/>
        </a:solidFill>
        <a:ln w="15875"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9238</TotalTime>
  <Words>1321</Words>
  <Application>Microsoft Office PowerPoint</Application>
  <PresentationFormat>On-screen Show (4:3)</PresentationFormat>
  <Paragraphs>74</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Wingdings</vt:lpstr>
      <vt:lpstr>Ripple</vt:lpstr>
      <vt:lpstr>1_Ripple</vt:lpstr>
      <vt:lpstr>Spirituality and Work Module 9: Respectful Pluralism </vt:lpstr>
      <vt:lpstr>Objectives</vt:lpstr>
      <vt:lpstr>Dangers of Introducing Spiritual Values </vt:lpstr>
      <vt:lpstr>Review: Authentic Leadership</vt:lpstr>
      <vt:lpstr>The Challenges of Diversity  in the Workplace</vt:lpstr>
      <vt:lpstr>A Framework for  Respectful Pluralism</vt:lpstr>
      <vt:lpstr>Respectful Pluralism – Presumption of Inclusion</vt:lpstr>
    </vt:vector>
  </TitlesOfParts>
  <Company>IT Human Resource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and Work</dc:title>
  <dc:creator>David Sable</dc:creator>
  <cp:lastModifiedBy>Editors</cp:lastModifiedBy>
  <cp:revision>132</cp:revision>
  <dcterms:created xsi:type="dcterms:W3CDTF">2006-09-09T20:53:26Z</dcterms:created>
  <dcterms:modified xsi:type="dcterms:W3CDTF">2019-05-31T13:54:29Z</dcterms:modified>
</cp:coreProperties>
</file>