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256" r:id="rId2"/>
    <p:sldId id="308" r:id="rId3"/>
    <p:sldId id="311" r:id="rId4"/>
    <p:sldId id="336" r:id="rId5"/>
    <p:sldId id="324" r:id="rId6"/>
    <p:sldId id="323" r:id="rId7"/>
    <p:sldId id="337" r:id="rId8"/>
    <p:sldId id="338" r:id="rId9"/>
    <p:sldId id="321" r:id="rId10"/>
    <p:sldId id="339" r:id="rId11"/>
    <p:sldId id="310" r:id="rId12"/>
    <p:sldId id="325" r:id="rId13"/>
    <p:sldId id="314" r:id="rId14"/>
    <p:sldId id="341" r:id="rId15"/>
  </p:sldIdLst>
  <p:sldSz cx="9144000" cy="6858000" type="screen4x3"/>
  <p:notesSz cx="7010400" cy="9296400"/>
  <p:defaultTex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9900"/>
    <a:srgbClr val="800000"/>
    <a:srgbClr val="A50021"/>
    <a:srgbClr val="00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1587" autoAdjust="0"/>
  </p:normalViewPr>
  <p:slideViewPr>
    <p:cSldViewPr>
      <p:cViewPr varScale="1">
        <p:scale>
          <a:sx n="82" d="100"/>
          <a:sy n="82" d="100"/>
        </p:scale>
        <p:origin x="2460" y="84"/>
      </p:cViewPr>
      <p:guideLst>
        <p:guide orient="horz" pos="2160"/>
        <p:guide pos="2880"/>
      </p:guideLst>
    </p:cSldViewPr>
  </p:slideViewPr>
  <p:outlineViewPr>
    <p:cViewPr>
      <p:scale>
        <a:sx n="33" d="100"/>
        <a:sy n="33" d="100"/>
      </p:scale>
      <p:origin x="0" y="-6878"/>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37212" cy="464820"/>
          </a:xfrm>
          <a:prstGeom prst="rect">
            <a:avLst/>
          </a:prstGeom>
          <a:noFill/>
          <a:ln w="9525">
            <a:noFill/>
            <a:miter lim="800000"/>
            <a:headEnd/>
            <a:tailEnd/>
          </a:ln>
          <a:effectLst/>
        </p:spPr>
        <p:txBody>
          <a:bodyPr vert="horz" wrap="square" lIns="90279" tIns="45139" rIns="90279" bIns="45139" numCol="1" anchor="t" anchorCtr="0" compatLnSpc="1">
            <a:prstTxWarp prst="textNoShape">
              <a:avLst/>
            </a:prstTxWarp>
          </a:bodyPr>
          <a:lstStyle>
            <a:lvl1pPr algn="l" eaLnBrk="1" hangingPunct="1">
              <a:defRPr sz="1200"/>
            </a:lvl1pPr>
          </a:lstStyle>
          <a:p>
            <a:endParaRPr lang="en-US"/>
          </a:p>
        </p:txBody>
      </p:sp>
      <p:sp>
        <p:nvSpPr>
          <p:cNvPr id="31747" name="Rectangle 3"/>
          <p:cNvSpPr>
            <a:spLocks noGrp="1" noChangeArrowheads="1"/>
          </p:cNvSpPr>
          <p:nvPr>
            <p:ph type="dt" sz="quarter" idx="1"/>
          </p:nvPr>
        </p:nvSpPr>
        <p:spPr bwMode="auto">
          <a:xfrm>
            <a:off x="3971619" y="0"/>
            <a:ext cx="3037212" cy="464820"/>
          </a:xfrm>
          <a:prstGeom prst="rect">
            <a:avLst/>
          </a:prstGeom>
          <a:noFill/>
          <a:ln w="9525">
            <a:noFill/>
            <a:miter lim="800000"/>
            <a:headEnd/>
            <a:tailEnd/>
          </a:ln>
          <a:effectLst/>
        </p:spPr>
        <p:txBody>
          <a:bodyPr vert="horz" wrap="square" lIns="90279" tIns="45139" rIns="90279" bIns="45139" numCol="1" anchor="t" anchorCtr="0" compatLnSpc="1">
            <a:prstTxWarp prst="textNoShape">
              <a:avLst/>
            </a:prstTxWarp>
          </a:bodyPr>
          <a:lstStyle>
            <a:lvl1pPr algn="r" eaLnBrk="1" hangingPunct="1">
              <a:defRPr sz="1200"/>
            </a:lvl1pPr>
          </a:lstStyle>
          <a:p>
            <a:endParaRPr lang="en-US"/>
          </a:p>
        </p:txBody>
      </p:sp>
      <p:sp>
        <p:nvSpPr>
          <p:cNvPr id="31748" name="Rectangle 4"/>
          <p:cNvSpPr>
            <a:spLocks noGrp="1" noChangeArrowheads="1"/>
          </p:cNvSpPr>
          <p:nvPr>
            <p:ph type="ftr" sz="quarter" idx="2"/>
          </p:nvPr>
        </p:nvSpPr>
        <p:spPr bwMode="auto">
          <a:xfrm>
            <a:off x="0" y="8830015"/>
            <a:ext cx="3037212" cy="464820"/>
          </a:xfrm>
          <a:prstGeom prst="rect">
            <a:avLst/>
          </a:prstGeom>
          <a:noFill/>
          <a:ln w="9525">
            <a:noFill/>
            <a:miter lim="800000"/>
            <a:headEnd/>
            <a:tailEnd/>
          </a:ln>
          <a:effectLst/>
        </p:spPr>
        <p:txBody>
          <a:bodyPr vert="horz" wrap="square" lIns="90279" tIns="45139" rIns="90279" bIns="45139" numCol="1" anchor="b" anchorCtr="0" compatLnSpc="1">
            <a:prstTxWarp prst="textNoShape">
              <a:avLst/>
            </a:prstTxWarp>
          </a:bodyPr>
          <a:lstStyle>
            <a:lvl1pPr algn="l" eaLnBrk="1" hangingPunct="1">
              <a:defRPr sz="1200"/>
            </a:lvl1pPr>
          </a:lstStyle>
          <a:p>
            <a:endParaRPr lang="en-US"/>
          </a:p>
        </p:txBody>
      </p:sp>
      <p:sp>
        <p:nvSpPr>
          <p:cNvPr id="31749" name="Rectangle 5"/>
          <p:cNvSpPr>
            <a:spLocks noGrp="1" noChangeArrowheads="1"/>
          </p:cNvSpPr>
          <p:nvPr>
            <p:ph type="sldNum" sz="quarter" idx="3"/>
          </p:nvPr>
        </p:nvSpPr>
        <p:spPr bwMode="auto">
          <a:xfrm>
            <a:off x="3971619" y="8830015"/>
            <a:ext cx="3037212" cy="464820"/>
          </a:xfrm>
          <a:prstGeom prst="rect">
            <a:avLst/>
          </a:prstGeom>
          <a:noFill/>
          <a:ln w="9525">
            <a:noFill/>
            <a:miter lim="800000"/>
            <a:headEnd/>
            <a:tailEnd/>
          </a:ln>
          <a:effectLst/>
        </p:spPr>
        <p:txBody>
          <a:bodyPr vert="horz" wrap="square" lIns="90279" tIns="45139" rIns="90279" bIns="45139" numCol="1" anchor="b" anchorCtr="0" compatLnSpc="1">
            <a:prstTxWarp prst="textNoShape">
              <a:avLst/>
            </a:prstTxWarp>
          </a:bodyPr>
          <a:lstStyle>
            <a:lvl1pPr algn="r" eaLnBrk="1" hangingPunct="1">
              <a:defRPr sz="1200"/>
            </a:lvl1pPr>
          </a:lstStyle>
          <a:p>
            <a:fld id="{0CCC329B-3AE6-416F-851D-2821321C5882}" type="slidenum">
              <a:rPr lang="en-US"/>
              <a:pPr/>
              <a:t>‹#›</a:t>
            </a:fld>
            <a:endParaRPr lang="en-US"/>
          </a:p>
        </p:txBody>
      </p:sp>
    </p:spTree>
    <p:extLst>
      <p:ext uri="{BB962C8B-B14F-4D97-AF65-F5344CB8AC3E}">
        <p14:creationId xmlns:p14="http://schemas.microsoft.com/office/powerpoint/2010/main" val="3592600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7212" cy="464820"/>
          </a:xfrm>
          <a:prstGeom prst="rect">
            <a:avLst/>
          </a:prstGeom>
          <a:noFill/>
          <a:ln w="9525">
            <a:noFill/>
            <a:miter lim="800000"/>
            <a:headEnd/>
            <a:tailEnd/>
          </a:ln>
          <a:effectLst/>
        </p:spPr>
        <p:txBody>
          <a:bodyPr vert="horz" wrap="square" lIns="93176" tIns="46589" rIns="93176" bIns="46589" numCol="1" anchor="t" anchorCtr="0" compatLnSpc="1">
            <a:prstTxWarp prst="textNoShape">
              <a:avLst/>
            </a:prstTxWarp>
          </a:bodyPr>
          <a:lstStyle>
            <a:lvl1pPr algn="l" defTabSz="930999" eaLnBrk="1" hangingPunct="1">
              <a:defRPr sz="1200"/>
            </a:lvl1pPr>
          </a:lstStyle>
          <a:p>
            <a:endParaRPr lang="en-US"/>
          </a:p>
        </p:txBody>
      </p:sp>
      <p:sp>
        <p:nvSpPr>
          <p:cNvPr id="30723" name="Rectangle 3"/>
          <p:cNvSpPr>
            <a:spLocks noGrp="1" noChangeArrowheads="1"/>
          </p:cNvSpPr>
          <p:nvPr>
            <p:ph type="dt" idx="1"/>
          </p:nvPr>
        </p:nvSpPr>
        <p:spPr bwMode="auto">
          <a:xfrm>
            <a:off x="3971619" y="0"/>
            <a:ext cx="3037212" cy="464820"/>
          </a:xfrm>
          <a:prstGeom prst="rect">
            <a:avLst/>
          </a:prstGeom>
          <a:noFill/>
          <a:ln w="9525">
            <a:noFill/>
            <a:miter lim="800000"/>
            <a:headEnd/>
            <a:tailEnd/>
          </a:ln>
          <a:effectLst/>
        </p:spPr>
        <p:txBody>
          <a:bodyPr vert="horz" wrap="square" lIns="93176" tIns="46589" rIns="93176" bIns="46589" numCol="1" anchor="t" anchorCtr="0" compatLnSpc="1">
            <a:prstTxWarp prst="textNoShape">
              <a:avLst/>
            </a:prstTxWarp>
          </a:bodyPr>
          <a:lstStyle>
            <a:lvl1pPr algn="r" defTabSz="930999" eaLnBrk="1" hangingPunct="1">
              <a:defRPr sz="1200"/>
            </a:lvl1pPr>
          </a:lstStyle>
          <a:p>
            <a:endParaRPr lang="en-US"/>
          </a:p>
        </p:txBody>
      </p:sp>
      <p:sp>
        <p:nvSpPr>
          <p:cNvPr id="30724"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700412" y="4416573"/>
            <a:ext cx="5609576" cy="4183380"/>
          </a:xfrm>
          <a:prstGeom prst="rect">
            <a:avLst/>
          </a:prstGeom>
          <a:noFill/>
          <a:ln w="9525">
            <a:noFill/>
            <a:miter lim="800000"/>
            <a:headEnd/>
            <a:tailEnd/>
          </a:ln>
          <a:effectLst/>
        </p:spPr>
        <p:txBody>
          <a:bodyPr vert="horz" wrap="square" lIns="93176" tIns="46589" rIns="93176"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ftr" sz="quarter" idx="4"/>
          </p:nvPr>
        </p:nvSpPr>
        <p:spPr bwMode="auto">
          <a:xfrm>
            <a:off x="0" y="8830015"/>
            <a:ext cx="3037212" cy="464820"/>
          </a:xfrm>
          <a:prstGeom prst="rect">
            <a:avLst/>
          </a:prstGeom>
          <a:noFill/>
          <a:ln w="9525">
            <a:noFill/>
            <a:miter lim="800000"/>
            <a:headEnd/>
            <a:tailEnd/>
          </a:ln>
          <a:effectLst/>
        </p:spPr>
        <p:txBody>
          <a:bodyPr vert="horz" wrap="square" lIns="93176" tIns="46589" rIns="93176" bIns="46589" numCol="1" anchor="b" anchorCtr="0" compatLnSpc="1">
            <a:prstTxWarp prst="textNoShape">
              <a:avLst/>
            </a:prstTxWarp>
          </a:bodyPr>
          <a:lstStyle>
            <a:lvl1pPr algn="l" defTabSz="930999" eaLnBrk="1" hangingPunct="1">
              <a:defRPr sz="1200"/>
            </a:lvl1pPr>
          </a:lstStyle>
          <a:p>
            <a:endParaRPr lang="en-US"/>
          </a:p>
        </p:txBody>
      </p:sp>
      <p:sp>
        <p:nvSpPr>
          <p:cNvPr id="30727" name="Rectangle 7"/>
          <p:cNvSpPr>
            <a:spLocks noGrp="1" noChangeArrowheads="1"/>
          </p:cNvSpPr>
          <p:nvPr>
            <p:ph type="sldNum" sz="quarter" idx="5"/>
          </p:nvPr>
        </p:nvSpPr>
        <p:spPr bwMode="auto">
          <a:xfrm>
            <a:off x="3971619" y="8830015"/>
            <a:ext cx="3037212" cy="464820"/>
          </a:xfrm>
          <a:prstGeom prst="rect">
            <a:avLst/>
          </a:prstGeom>
          <a:noFill/>
          <a:ln w="9525">
            <a:noFill/>
            <a:miter lim="800000"/>
            <a:headEnd/>
            <a:tailEnd/>
          </a:ln>
          <a:effectLst/>
        </p:spPr>
        <p:txBody>
          <a:bodyPr vert="horz" wrap="square" lIns="93176" tIns="46589" rIns="93176" bIns="46589" numCol="1" anchor="b" anchorCtr="0" compatLnSpc="1">
            <a:prstTxWarp prst="textNoShape">
              <a:avLst/>
            </a:prstTxWarp>
          </a:bodyPr>
          <a:lstStyle>
            <a:lvl1pPr algn="r" defTabSz="930999" eaLnBrk="1" hangingPunct="1">
              <a:defRPr sz="1200"/>
            </a:lvl1pPr>
          </a:lstStyle>
          <a:p>
            <a:fld id="{3E2AFBD4-3EEE-4134-95D1-EABC1C8F9C8F}" type="slidenum">
              <a:rPr lang="en-US"/>
              <a:pPr/>
              <a:t>‹#›</a:t>
            </a:fld>
            <a:endParaRPr lang="en-US"/>
          </a:p>
        </p:txBody>
      </p:sp>
    </p:spTree>
    <p:extLst>
      <p:ext uri="{BB962C8B-B14F-4D97-AF65-F5344CB8AC3E}">
        <p14:creationId xmlns:p14="http://schemas.microsoft.com/office/powerpoint/2010/main" val="32653497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youtube.com/watch?v=E0NkGtNU_9w"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781E52-7F7C-4E9E-8802-C270A135061D}" type="slidenum">
              <a:rPr lang="en-US"/>
              <a:pPr/>
              <a:t>1</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chemical industry in particular is often criticized for producing harmful products and byproducts that pollute the environment and endanger the health of life at all levels. This is a serious ongoing issue, but there are people in these organizations trying to make positive changes.  Read about some of the activities they already engage in.  This is not to make excuses for the harm they cause, but it does show some evidence that </a:t>
            </a:r>
            <a:r>
              <a:rPr lang="en-US" b="0" dirty="0"/>
              <a:t>at some level they are no longer ignoring legitimate criticism.</a:t>
            </a:r>
          </a:p>
        </p:txBody>
      </p:sp>
      <p:sp>
        <p:nvSpPr>
          <p:cNvPr id="4" name="Slide Number Placeholder 3"/>
          <p:cNvSpPr>
            <a:spLocks noGrp="1"/>
          </p:cNvSpPr>
          <p:nvPr>
            <p:ph type="sldNum" sz="quarter" idx="10"/>
          </p:nvPr>
        </p:nvSpPr>
        <p:spPr/>
        <p:txBody>
          <a:bodyPr/>
          <a:lstStyle/>
          <a:p>
            <a:fld id="{3E2AFBD4-3EEE-4134-95D1-EABC1C8F9C8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26EB4B-5AE8-4A5C-9E7A-9809A3E2837B}" type="slidenum">
              <a:rPr lang="en-US"/>
              <a:pPr/>
              <a:t>11</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r>
              <a:rPr lang="en-US" dirty="0"/>
              <a:t>We know from the media and scholarly research that the concept of CSR has not turned all businesses</a:t>
            </a:r>
            <a:r>
              <a:rPr lang="en-US" baseline="0" dirty="0"/>
              <a:t> into socially responsible organizations. Many economists, investors, and business owners still maintain that the purpose of business is to make profits for the owners, plain and simple. They may believe that o</a:t>
            </a:r>
            <a:r>
              <a:rPr lang="en-US" dirty="0"/>
              <a:t>ther concerns</a:t>
            </a:r>
            <a:r>
              <a:rPr lang="en-US" baseline="0" dirty="0"/>
              <a:t> will only add to expenses and distract from the focus on profits. </a:t>
            </a:r>
            <a:r>
              <a:rPr lang="en-US" dirty="0"/>
              <a:t> </a:t>
            </a:r>
          </a:p>
          <a:p>
            <a:r>
              <a:rPr lang="en-US" dirty="0"/>
              <a:t>Some</a:t>
            </a:r>
            <a:r>
              <a:rPr lang="en-US" baseline="0" dirty="0"/>
              <a:t> </a:t>
            </a:r>
            <a:r>
              <a:rPr lang="en-US" dirty="0"/>
              <a:t>economists</a:t>
            </a:r>
            <a:r>
              <a:rPr lang="en-US" baseline="0" dirty="0"/>
              <a:t> and investors insist that voluntary regulations will create enough boundaries to safeguard the public. These conservatives say business itself needs only to follow legally set limits to its business practices.  Some critics believe in absolutely free markets – no mandatory regulations or laws governing business are necessary because completely free markets will correct themselves over time. These critics are generally economic conservatives who say that businesses will not last if they engage in deception or fraud and would have no incentive for harmful activity if the markets were unregulated. They believe that for the most part government gets in the way of natural laws of supply and demand.  This is an ongoing debate in capitalist countries between economic conservatives and economic liberals who believe government must play an essential role in balancing the profit and power interests of corporations with the long range interests of the public in economic, social, and environmental respects.  Economic liberals argue that without adequate regulation, business could reproduce the economic recession of 2007-2008 or even worse conditions. </a:t>
            </a:r>
          </a:p>
          <a:p>
            <a:endParaRPr lang="en-US" baseline="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CA7B0-A44C-4ED8-AE44-8E301800C2ED}" type="slidenum">
              <a:rPr lang="en-US"/>
              <a:pPr/>
              <a:t>12</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r>
              <a:rPr lang="en-US" dirty="0"/>
              <a:t>The laws that govern corporations</a:t>
            </a:r>
            <a:r>
              <a:rPr lang="en-US" baseline="0" dirty="0"/>
              <a:t> in most developed countries were originally designed to protect </a:t>
            </a:r>
            <a:r>
              <a:rPr lang="en-US" u="sng" baseline="0" dirty="0"/>
              <a:t>investors</a:t>
            </a:r>
            <a:r>
              <a:rPr lang="en-US" baseline="0" dirty="0"/>
              <a:t>, not social or environmental interests. For example, many employees with company-sponsored retirement funds (pensions) have little or no idea what the triple-bottom line consequences are of their pension fund investments.  By the general rules of investment, the funds are primarily managed for the maximum financial return (with only moderate or low risk) by pension fund managers. Employees who have some social conscience and who are interested in CSR have little say or influence on how their retirement or pension funds are invested. </a:t>
            </a:r>
          </a:p>
          <a:p>
            <a:endParaRPr lang="en-US" baseline="0" dirty="0"/>
          </a:p>
          <a:p>
            <a:r>
              <a:rPr lang="en-US" baseline="0" dirty="0"/>
              <a:t>Increasingly, special </a:t>
            </a:r>
            <a:r>
              <a:rPr lang="en-US" b="1" baseline="0" dirty="0"/>
              <a:t>social investment funds </a:t>
            </a:r>
            <a:r>
              <a:rPr lang="en-US" baseline="0" dirty="0"/>
              <a:t>are attracting more investors, even pension fund managers,  who would like to give more priority to CSR issues. In Canada, </a:t>
            </a:r>
            <a:r>
              <a:rPr lang="en-US" sz="1200" b="0" i="0" kern="1200" dirty="0">
                <a:solidFill>
                  <a:schemeClr val="tx1"/>
                </a:solidFill>
                <a:effectLst/>
                <a:latin typeface="Arial" charset="0"/>
                <a:ea typeface="+mn-ea"/>
                <a:cs typeface="+mn-cs"/>
              </a:rPr>
              <a:t>several of the top [investment]</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funds are socially responsible investment (SRI) products, which try to balance social concerns with long-term returns. ” One top SRI performer was NEI Ethical Canadian Dividend A, which aims to encourage the companies it invests</a:t>
            </a:r>
            <a:r>
              <a:rPr lang="en-US" sz="1200" b="0" i="0" kern="1200" baseline="0" dirty="0">
                <a:solidFill>
                  <a:schemeClr val="tx1"/>
                </a:solidFill>
                <a:effectLst/>
                <a:latin typeface="Arial" charset="0"/>
                <a:ea typeface="+mn-ea"/>
                <a:cs typeface="+mn-cs"/>
              </a:rPr>
              <a:t> in</a:t>
            </a:r>
            <a:r>
              <a:rPr lang="en-US" sz="1200" b="0" i="0" kern="1200" dirty="0">
                <a:solidFill>
                  <a:schemeClr val="tx1"/>
                </a:solidFill>
                <a:effectLst/>
                <a:latin typeface="Arial" charset="0"/>
                <a:ea typeface="+mn-ea"/>
                <a:cs typeface="+mn-cs"/>
              </a:rPr>
              <a:t> to improve their environmental, social and governance performance. </a:t>
            </a:r>
            <a:r>
              <a:rPr lang="en-US" sz="1200" b="1" i="0" kern="1200" dirty="0">
                <a:solidFill>
                  <a:schemeClr val="tx1"/>
                </a:solidFill>
                <a:effectLst/>
                <a:latin typeface="Arial" charset="0"/>
                <a:ea typeface="+mn-ea"/>
                <a:cs typeface="+mn-cs"/>
              </a:rPr>
              <a:t>The fund posted a 13-per-cent gain for the year to Feb. 28, 2013 compared to the S&amp;P/TSX total return of 4.6 per cent. </a:t>
            </a:r>
            <a:r>
              <a:rPr lang="en-US" sz="1200" b="0" i="0" kern="1200" dirty="0">
                <a:solidFill>
                  <a:schemeClr val="tx1"/>
                </a:solidFill>
                <a:effectLst/>
                <a:latin typeface="Arial" charset="0"/>
                <a:ea typeface="+mn-ea"/>
                <a:cs typeface="+mn-cs"/>
              </a:rPr>
              <a:t>The fund’s 10-year annualized gains were 9.2 per cent.” See the article linked in the slide(which was updated in 2018) or copy</a:t>
            </a:r>
            <a:r>
              <a:rPr lang="en-US" sz="1200" b="0" i="0" kern="1200" baseline="0" dirty="0">
                <a:solidFill>
                  <a:schemeClr val="tx1"/>
                </a:solidFill>
                <a:effectLst/>
                <a:latin typeface="Arial" charset="0"/>
                <a:ea typeface="+mn-ea"/>
                <a:cs typeface="+mn-cs"/>
              </a:rPr>
              <a:t> this URL</a:t>
            </a:r>
            <a:r>
              <a:rPr lang="en-US" sz="1200" b="0" i="0" kern="1200" dirty="0">
                <a:solidFill>
                  <a:schemeClr val="tx1"/>
                </a:solidFill>
                <a:effectLst/>
                <a:latin typeface="Arial" charset="0"/>
                <a:ea typeface="+mn-ea"/>
                <a:cs typeface="+mn-cs"/>
              </a:rPr>
              <a:t>://www.theglobeandmail.com/globe-investor/investment-ideas/number-cruncher/socially-responsible-investment-funds-hold-their-own/article9845687/</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0122DF-D1E3-4E36-9267-2060720485BF}" type="slidenum">
              <a:rPr lang="en-US"/>
              <a:pPr/>
              <a:t>13</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r>
              <a:rPr lang="en-US" dirty="0"/>
              <a:t>Corporate S</a:t>
            </a:r>
            <a:r>
              <a:rPr lang="en-US" baseline="0" dirty="0"/>
              <a:t>ocial Responsibility comes down to individuals at all levels in the workplace.  If people hide behind their organization and don’t acknowledge that their everyday decisions affect corporate social responsibility, they may be part of decisions that conflict with corporate social responsibility.  We will continue this point in the next module…</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challenging</a:t>
            </a:r>
            <a:r>
              <a:rPr lang="en-US" baseline="0" dirty="0"/>
              <a:t> assignment. You can refer back to the examples on slides 9 and 10 or choose your own.  In this course we are developing CSR as one of the frameworks for evaluating spirituality in the workplace and, while some corporate actions may be positive, they may not fulfill this definition. Remember to interact with your group discussion partners and use reflective inquiry to explore their responses.  You replies are equally important, so to give yourself enough time, be sure to post your initial response by Thursday night. </a:t>
            </a:r>
            <a:endParaRPr lang="en-US" dirty="0"/>
          </a:p>
        </p:txBody>
      </p:sp>
      <p:sp>
        <p:nvSpPr>
          <p:cNvPr id="4" name="Slide Number Placeholder 3"/>
          <p:cNvSpPr>
            <a:spLocks noGrp="1"/>
          </p:cNvSpPr>
          <p:nvPr>
            <p:ph type="sldNum" sz="quarter" idx="10"/>
          </p:nvPr>
        </p:nvSpPr>
        <p:spPr/>
        <p:txBody>
          <a:bodyPr/>
          <a:lstStyle/>
          <a:p>
            <a:fld id="{3E2AFBD4-3EEE-4134-95D1-EABC1C8F9C8F}"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C330FE-8978-483F-911A-2ED6D1066F68}" type="slidenum">
              <a:rPr lang="en-US"/>
              <a:pPr/>
              <a:t>2</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A44E48-2ED3-47CE-8F0F-0B75CCD562BA}" type="slidenum">
              <a:rPr lang="en-US"/>
              <a:pPr/>
              <a:t>3</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r>
              <a:rPr lang="en-CA" dirty="0"/>
              <a:t>In this slide above is a working</a:t>
            </a:r>
            <a:r>
              <a:rPr lang="en-CA" baseline="0" dirty="0"/>
              <a:t> definition of Corporate Social Responsibility (CSR).  In short, CSR is a form of self-regulation that a company, or companies working together, adopt on a voluntary basis in recognition of their impacts, positive and negative, on the larger society and the environment.  Watch the short video to learn about the background. (</a:t>
            </a:r>
            <a:r>
              <a:rPr lang="en-CA" dirty="0">
                <a:hlinkClick r:id="rId3"/>
              </a:rPr>
              <a:t>http://www.youtube.com/watch?v=E0NkGtNU_9w</a:t>
            </a:r>
            <a:r>
              <a:rPr lang="en-CA" dirty="0"/>
              <a:t>)</a:t>
            </a:r>
          </a:p>
          <a:p>
            <a:r>
              <a:rPr lang="en-CA" baseline="0" dirty="0"/>
              <a:t>The basic concept of CSR was developed in the 1960’s and 70’s by management theorists, but it wasn’t implemented by many corporations until the late 1990’s when John Elkington wrote a book with a provocative title: </a:t>
            </a:r>
            <a:r>
              <a:rPr lang="en-CA" i="1" baseline="0" dirty="0"/>
              <a:t>Cannibals with Forks.  </a:t>
            </a:r>
            <a:r>
              <a:rPr lang="en-CA" i="0" baseline="0" dirty="0" err="1"/>
              <a:t>Elkington’s</a:t>
            </a:r>
            <a:r>
              <a:rPr lang="en-CA" i="0" baseline="0" dirty="0"/>
              <a:t> book was not just a negative criticism of capitalist and corporate wrong-doing.  It added </a:t>
            </a:r>
            <a:r>
              <a:rPr lang="en-CA" b="1" i="0" baseline="0" dirty="0"/>
              <a:t>practical ways to </a:t>
            </a:r>
            <a:r>
              <a:rPr lang="en-CA" b="1" i="0" u="sng" baseline="0" dirty="0"/>
              <a:t>measure</a:t>
            </a:r>
            <a:r>
              <a:rPr lang="en-CA" b="1" i="0" baseline="0" dirty="0"/>
              <a:t> CSR in terms of a “triple bottom line”  so that corporations and the public can </a:t>
            </a:r>
            <a:r>
              <a:rPr lang="en-CA" b="1" dirty="0"/>
              <a:t>know if an organization was really demonstrating CSR. </a:t>
            </a:r>
            <a:endParaRPr lang="en-US" b="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CA" dirty="0"/>
              <a:t>CSR now includes measuring</a:t>
            </a:r>
            <a:r>
              <a:rPr lang="en-CA" baseline="0" dirty="0"/>
              <a:t> and reporting impacts on </a:t>
            </a:r>
            <a:r>
              <a:rPr lang="en-CA" u="sng" baseline="0" dirty="0"/>
              <a:t>people, the planet, and profits</a:t>
            </a:r>
            <a:r>
              <a:rPr lang="en-CA" baseline="0" dirty="0"/>
              <a:t>: the three “P’s.”</a:t>
            </a:r>
            <a:endParaRPr lang="en-CA" dirty="0"/>
          </a:p>
          <a:p>
            <a:r>
              <a:rPr lang="en-CA" dirty="0"/>
              <a:t>Corporate Responses to Triple Bottom</a:t>
            </a:r>
            <a:r>
              <a:rPr lang="en-CA" baseline="0" dirty="0"/>
              <a:t> Line Reporting</a:t>
            </a:r>
            <a:r>
              <a:rPr lang="en-CA" dirty="0"/>
              <a:t>:</a:t>
            </a:r>
          </a:p>
          <a:p>
            <a:pPr marL="171450" indent="-171450">
              <a:buFont typeface="Arial" panose="020B0604020202020204" pitchFamily="34" charset="0"/>
              <a:buChar char="•"/>
            </a:pPr>
            <a:r>
              <a:rPr lang="en-CA" dirty="0"/>
              <a:t>9 September 2003: Financial Times of London reports that more than half of the top 250 international companies now produce reports on environmental, social, or ethical performance, demonstrating how non-financial disclosures have become mainstream… A study from the international accounting and consulting firm Cap Gemini Ernst &amp; Young finds that, “somewhere between 50 and 90 percent of a company's market value is created by ‘intangible assets’ such as environmental, health, and safety (EHS) performance… This demonstrates the potential importance of Triple Bottom Line reports (financial, social and environmental impacts) as a tool for investors.”</a:t>
            </a:r>
          </a:p>
          <a:p>
            <a:pPr marL="171450" indent="-171450">
              <a:buFont typeface="Arial" panose="020B0604020202020204" pitchFamily="34" charset="0"/>
              <a:buChar char="•"/>
            </a:pPr>
            <a:r>
              <a:rPr lang="en-CA" dirty="0"/>
              <a:t>In May 2004, the UK Secretary for Trade and Industry released draft regulations to require environmental and social reporting for the top 1290 stock-ownership corporations in the UK beginning in 2005. </a:t>
            </a:r>
          </a:p>
          <a:p>
            <a:pPr marL="171450" indent="-171450">
              <a:buFont typeface="Arial" panose="020B0604020202020204" pitchFamily="34" charset="0"/>
              <a:buChar char="•"/>
            </a:pPr>
            <a:r>
              <a:rPr lang="en-CA" dirty="0"/>
              <a:t>In early 2008, </a:t>
            </a:r>
            <a:r>
              <a:rPr lang="en-CA" sz="1200" b="0" i="0" kern="1200" dirty="0">
                <a:solidFill>
                  <a:schemeClr val="tx1"/>
                </a:solidFill>
                <a:effectLst/>
                <a:latin typeface="Arial" charset="0"/>
                <a:ea typeface="+mn-ea"/>
                <a:cs typeface="+mn-cs"/>
              </a:rPr>
              <a:t>Ceres’ report “Corporate Governance and Climate Change: the Banking Sector” was released. </a:t>
            </a:r>
            <a:r>
              <a:rPr lang="en-US" sz="1200" b="0" i="0" kern="1200" dirty="0">
                <a:solidFill>
                  <a:schemeClr val="tx1"/>
                </a:solidFill>
                <a:effectLst/>
                <a:latin typeface="Arial" charset="0"/>
                <a:ea typeface="+mn-ea"/>
                <a:cs typeface="+mn-cs"/>
              </a:rPr>
              <a:t>Ceres is a non-profit organization advocating for sustainability leadership. (click n the CERES icon in</a:t>
            </a:r>
            <a:r>
              <a:rPr lang="en-US" sz="1200" b="0" i="0" kern="1200" baseline="0" dirty="0">
                <a:solidFill>
                  <a:schemeClr val="tx1"/>
                </a:solidFill>
                <a:effectLst/>
                <a:latin typeface="Arial" charset="0"/>
                <a:ea typeface="+mn-ea"/>
                <a:cs typeface="+mn-cs"/>
              </a:rPr>
              <a:t> the presentation mode to get a current update detailing corporate efforts to reduce environmental pollutants. Even ten years ago the </a:t>
            </a:r>
            <a:r>
              <a:rPr lang="en-CA" sz="1200" b="0" i="0" kern="1200" dirty="0">
                <a:solidFill>
                  <a:schemeClr val="tx1"/>
                </a:solidFill>
                <a:effectLst/>
                <a:latin typeface="Arial" charset="0"/>
                <a:ea typeface="+mn-ea"/>
                <a:cs typeface="+mn-cs"/>
              </a:rPr>
              <a:t>report scored one major American bank, Citibank as the highest ranked US bank for their climate change governance practices and noted</a:t>
            </a:r>
            <a:r>
              <a:rPr lang="en-CA" sz="1200" b="0" i="0" kern="1200" baseline="0" dirty="0">
                <a:solidFill>
                  <a:schemeClr val="tx1"/>
                </a:solidFill>
                <a:effectLst/>
                <a:latin typeface="Arial" charset="0"/>
                <a:ea typeface="+mn-ea"/>
                <a:cs typeface="+mn-cs"/>
              </a:rPr>
              <a:t> other corporations for their work on low carbon power sources of energy</a:t>
            </a:r>
            <a:r>
              <a:rPr lang="en-CA" sz="1200" b="0" i="0" kern="1200" dirty="0">
                <a:solidFill>
                  <a:schemeClr val="tx1"/>
                </a:solidFill>
                <a:effectLst/>
                <a:latin typeface="Arial" charset="0"/>
                <a:ea typeface="+mn-ea"/>
                <a:cs typeface="+mn-cs"/>
              </a:rPr>
              <a:t>.</a:t>
            </a:r>
            <a:r>
              <a:rPr lang="en-CA" sz="1200" b="0" i="0" kern="1200" baseline="0" dirty="0">
                <a:solidFill>
                  <a:schemeClr val="tx1"/>
                </a:solidFill>
                <a:effectLst/>
                <a:latin typeface="Arial" charset="0"/>
                <a:ea typeface="+mn-ea"/>
                <a:cs typeface="+mn-cs"/>
              </a:rPr>
              <a:t> See </a:t>
            </a:r>
            <a:r>
              <a:rPr lang="en-CA" sz="1050" dirty="0"/>
              <a:t>http://www.morganstanley.com/globalcitizen/environment/CarbonPrinciplesFinal.pdf</a:t>
            </a:r>
          </a:p>
          <a:p>
            <a:pPr marL="171450" indent="-171450">
              <a:buFont typeface="Arial" panose="020B0604020202020204" pitchFamily="34" charset="0"/>
              <a:buChar char="•"/>
            </a:pPr>
            <a:r>
              <a:rPr lang="en-CA" sz="1050" b="1" dirty="0"/>
              <a:t>Since 2008</a:t>
            </a:r>
            <a:r>
              <a:rPr lang="en-CA" sz="1050" b="1" baseline="0" dirty="0"/>
              <a:t> </a:t>
            </a:r>
            <a:r>
              <a:rPr lang="en-CA" sz="1050" b="1" dirty="0"/>
              <a:t>almost all major international corporations</a:t>
            </a:r>
            <a:r>
              <a:rPr lang="en-CA" sz="1050" b="1" baseline="0" dirty="0"/>
              <a:t> have committed to CSR or its equivalent, at least in theory.  Many corporations are really doing it, but as the video in slide 3 stated, “we all know there is still a long way to go.”</a:t>
            </a:r>
          </a:p>
          <a:p>
            <a:pPr marL="171450" indent="-171450">
              <a:buFont typeface="Arial" panose="020B0604020202020204" pitchFamily="34" charset="0"/>
              <a:buChar char="•"/>
            </a:pPr>
            <a:r>
              <a:rPr lang="en-CA" sz="1050" b="1" baseline="0" dirty="0"/>
              <a:t>Click on the graphic link to Ceres and read the latest news from a business coalition dedicated to a sustainable environment. </a:t>
            </a:r>
            <a:r>
              <a:rPr lang="en-CA" sz="1050" b="0" baseline="0" dirty="0"/>
              <a:t>The name Ceres is taken from Greek and Roman mythology where it stands for a goddess of agriculture and sustainable development. </a:t>
            </a:r>
            <a:endParaRPr lang="en-CA" sz="1050" b="1" dirty="0"/>
          </a:p>
          <a:p>
            <a:endParaRPr lang="en-CA" dirty="0"/>
          </a:p>
          <a:p>
            <a:endParaRPr lang="en-US" dirty="0"/>
          </a:p>
        </p:txBody>
      </p:sp>
      <p:sp>
        <p:nvSpPr>
          <p:cNvPr id="4" name="Slide Number Placeholder 3"/>
          <p:cNvSpPr>
            <a:spLocks noGrp="1"/>
          </p:cNvSpPr>
          <p:nvPr>
            <p:ph type="sldNum" sz="quarter" idx="10"/>
          </p:nvPr>
        </p:nvSpPr>
        <p:spPr/>
        <p:txBody>
          <a:bodyPr/>
          <a:lstStyle/>
          <a:p>
            <a:fld id="{3E2AFBD4-3EEE-4134-95D1-EABC1C8F9C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Another concept that grew out of the CSR movement</a:t>
            </a:r>
            <a:r>
              <a:rPr lang="en-CA" baseline="0" dirty="0"/>
              <a:t> is Fair Trade. See http://fairtrade.ca/ and watch the short video at http://fairtrade.ca/en-ca/what-is-fairtrade/what-is-fairtrade. (You may need to paste the address directly into your browser, if it doesn’t work by clicking on the link in the PowerPoint presentation mode.)</a:t>
            </a:r>
            <a:endParaRPr lang="en-CA" dirty="0"/>
          </a:p>
          <a:p>
            <a:r>
              <a:rPr lang="en-CA" dirty="0"/>
              <a:t>Definition: “Fair Trade is a trading partnership, based on dialogue, transparency and respect, that seeks greater equity in international trade</a:t>
            </a:r>
            <a:r>
              <a:rPr lang="en-CA" b="1" dirty="0"/>
              <a:t>. It contributes to sustainable development by offering better trading conditions to, and securing the rights of, marginalized producers and workers</a:t>
            </a:r>
            <a:r>
              <a:rPr lang="en-CA" dirty="0"/>
              <a:t>.”  -- European Fair Trade Association (2009)</a:t>
            </a:r>
          </a:p>
          <a:p>
            <a:r>
              <a:rPr lang="en-CA" dirty="0"/>
              <a:t>Fair Trade focuses in particular on exports from developing countries to developed countries, most notably </a:t>
            </a:r>
            <a:r>
              <a:rPr lang="en-CA" b="1" dirty="0"/>
              <a:t>handicrafts, coffee, cocoa, sugar, tea, bananas, honey, cotton, wine, fresh fruit, chocolate and flowers</a:t>
            </a:r>
            <a:r>
              <a:rPr lang="en-CA" dirty="0"/>
              <a:t>.</a:t>
            </a:r>
          </a:p>
          <a:p>
            <a:endParaRPr lang="en-CA" dirty="0"/>
          </a:p>
          <a:p>
            <a:endParaRPr lang="en-CA" dirty="0"/>
          </a:p>
          <a:p>
            <a:endParaRPr lang="en-US" dirty="0"/>
          </a:p>
        </p:txBody>
      </p:sp>
      <p:sp>
        <p:nvSpPr>
          <p:cNvPr id="4" name="Slide Number Placeholder 3"/>
          <p:cNvSpPr>
            <a:spLocks noGrp="1"/>
          </p:cNvSpPr>
          <p:nvPr>
            <p:ph type="sldNum" sz="quarter" idx="10"/>
          </p:nvPr>
        </p:nvSpPr>
        <p:spPr/>
        <p:txBody>
          <a:bodyPr/>
          <a:lstStyle/>
          <a:p>
            <a:fld id="{3E2AFBD4-3EEE-4134-95D1-EABC1C8F9C8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UK Industry News report 15 January 2006: “The news that Marks &amp; Spencer is switching key clothing to Fair Trade within its new sustainability programme is the latest in a line of major decisions by retailers which sends a clear message to the whole of the retail industry…. ’ The announcement from Marks &amp; Spencer that </a:t>
            </a:r>
            <a:r>
              <a:rPr lang="en-CA" b="1" dirty="0"/>
              <a:t>20 million cotton garments available at its stores will be Fair Trade certified </a:t>
            </a:r>
            <a:r>
              <a:rPr lang="en-CA" dirty="0"/>
              <a:t>is the latest in a series of ground breaking moves by major retailers, showing how Fair Trade is moving ever-further into the mainstream.  Marks &amp; Spencer is providing leadership to the rest of the retail industry, showing how businesses can put Fair Trade and ethical issues at the heart of what they are doing.’” </a:t>
            </a:r>
          </a:p>
          <a:p>
            <a:r>
              <a:rPr lang="en-CA" dirty="0"/>
              <a:t>http://www.theguardian.com/money/2006/jan/30/ethicalbusiness.ethicalmoney</a:t>
            </a:r>
          </a:p>
          <a:p>
            <a:r>
              <a:rPr lang="en-CA" b="1" dirty="0"/>
              <a:t>By 2006 it was becoming clear that some </a:t>
            </a:r>
            <a:r>
              <a:rPr lang="en-CA" b="1" baseline="0" dirty="0"/>
              <a:t>corporations were actually practicing corporate social responsibility </a:t>
            </a:r>
            <a:r>
              <a:rPr lang="en-CA" b="1" i="1" baseline="0" dirty="0"/>
              <a:t>and</a:t>
            </a:r>
            <a:r>
              <a:rPr lang="en-CA" b="1" baseline="0" dirty="0"/>
              <a:t> earning respectable profits. Read about the 2017 Canadian Fair Trade Award winners at http://fairtrade.ca/en-CA/Get-Involved/Promotions/Canadian-Fairtrade-Awards. </a:t>
            </a:r>
            <a:endParaRPr lang="en-CA" b="1" dirty="0"/>
          </a:p>
          <a:p>
            <a:endParaRPr lang="en-US" dirty="0"/>
          </a:p>
        </p:txBody>
      </p:sp>
      <p:sp>
        <p:nvSpPr>
          <p:cNvPr id="4" name="Slide Number Placeholder 3"/>
          <p:cNvSpPr>
            <a:spLocks noGrp="1"/>
          </p:cNvSpPr>
          <p:nvPr>
            <p:ph type="sldNum" sz="quarter" idx="10"/>
          </p:nvPr>
        </p:nvSpPr>
        <p:spPr/>
        <p:txBody>
          <a:bodyPr/>
          <a:lstStyle/>
          <a:p>
            <a:fld id="{3E2AFBD4-3EEE-4134-95D1-EABC1C8F9C8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A Canadian example, right here in Nova</a:t>
            </a:r>
            <a:r>
              <a:rPr lang="en-CA" baseline="0" dirty="0"/>
              <a:t> Scotia:</a:t>
            </a:r>
            <a:endParaRPr lang="en-CA" dirty="0"/>
          </a:p>
          <a:p>
            <a:r>
              <a:rPr lang="en-CA" dirty="0"/>
              <a:t>Just Us Coffee:  Our Story</a:t>
            </a:r>
          </a:p>
          <a:p>
            <a:r>
              <a:rPr lang="en-CA" dirty="0"/>
              <a:t>“It came out of a real passion for social justice in Latin America.  Rather than simply giving moral support and emergency aid to rural communities in Latin America, maybe we could give them a fair price for their quality coffee and, thereby, some control over their own destinies… Simple idea, but it made sense, and it works if you do it right.” Read the inspiring story of Just Us Coffee at:  </a:t>
            </a:r>
            <a:r>
              <a:rPr lang="en-CA" sz="1200" dirty="0"/>
              <a:t>justuscoffee.com/about-us/</a:t>
            </a:r>
            <a:endParaRPr lang="en-CA" dirty="0"/>
          </a:p>
          <a:p>
            <a:endParaRPr lang="en-US" dirty="0"/>
          </a:p>
        </p:txBody>
      </p:sp>
      <p:sp>
        <p:nvSpPr>
          <p:cNvPr id="4" name="Slide Number Placeholder 3"/>
          <p:cNvSpPr>
            <a:spLocks noGrp="1"/>
          </p:cNvSpPr>
          <p:nvPr>
            <p:ph type="sldNum" sz="quarter" idx="10"/>
          </p:nvPr>
        </p:nvSpPr>
        <p:spPr/>
        <p:txBody>
          <a:bodyPr/>
          <a:lstStyle/>
          <a:p>
            <a:fld id="{3E2AFBD4-3EEE-4134-95D1-EABC1C8F9C8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latin typeface="Times New Roman"/>
                <a:ea typeface="Calibri"/>
                <a:cs typeface="Times New Roman"/>
              </a:rPr>
              <a:t>How it started: </a:t>
            </a:r>
            <a:r>
              <a:rPr lang="en-CA" i="1" dirty="0">
                <a:latin typeface="Times New Roman"/>
                <a:ea typeface="Calibri"/>
                <a:cs typeface="Times New Roman"/>
              </a:rPr>
              <a:t>small</a:t>
            </a:r>
            <a:r>
              <a:rPr lang="en-CA" dirty="0">
                <a:latin typeface="Times New Roman"/>
                <a:ea typeface="Calibri"/>
                <a:cs typeface="Times New Roman"/>
              </a:rPr>
              <a:t>.</a:t>
            </a:r>
            <a:r>
              <a:rPr lang="en-CA" baseline="0" dirty="0">
                <a:latin typeface="Times New Roman"/>
                <a:ea typeface="Calibri"/>
                <a:cs typeface="Times New Roman"/>
              </a:rPr>
              <a:t>  </a:t>
            </a:r>
            <a:r>
              <a:rPr lang="en-CA" dirty="0">
                <a:latin typeface="Times New Roman"/>
                <a:ea typeface="Calibri"/>
                <a:cs typeface="Times New Roman"/>
              </a:rPr>
              <a:t>"Worker ownership“ at Just Us is not like typical business ownership,  it is more "collective ownership" or control of a community co-operative.  The laws in Nova Scotia do not just protect and promote conventional private ownership.  In a co-operative like Just Us, whatever the amount of your investment, you are still one member with one vote and when you leave the co-op you are paid only what you have invested in (your shares). The table shows how profits were distributed at Just</a:t>
            </a:r>
            <a:r>
              <a:rPr lang="en-CA" baseline="0" dirty="0">
                <a:latin typeface="Times New Roman"/>
                <a:ea typeface="Calibri"/>
                <a:cs typeface="Times New Roman"/>
              </a:rPr>
              <a:t> Us, </a:t>
            </a:r>
            <a:r>
              <a:rPr lang="en-CA" dirty="0">
                <a:latin typeface="Times New Roman"/>
                <a:ea typeface="Calibri"/>
                <a:cs typeface="Times New Roman"/>
              </a:rPr>
              <a:t>after salaries and costs of doing business were paid, in its early years. In this case, </a:t>
            </a:r>
            <a:r>
              <a:rPr lang="en-CA" b="1" dirty="0">
                <a:latin typeface="Times New Roman"/>
                <a:ea typeface="Calibri"/>
                <a:cs typeface="Times New Roman"/>
              </a:rPr>
              <a:t>profits as a percentage of income from operations went from 10% to 49% returned to the producers in developing countries in just one year. </a:t>
            </a:r>
            <a:r>
              <a:rPr lang="en-CA" dirty="0">
                <a:latin typeface="Times New Roman"/>
                <a:ea typeface="Calibri"/>
                <a:cs typeface="Times New Roman"/>
              </a:rPr>
              <a:t>Although the absolute numbers were small, the percentage</a:t>
            </a:r>
            <a:r>
              <a:rPr lang="en-CA" baseline="0" dirty="0">
                <a:latin typeface="Times New Roman"/>
                <a:ea typeface="Calibri"/>
                <a:cs typeface="Times New Roman"/>
              </a:rPr>
              <a:t> </a:t>
            </a:r>
            <a:r>
              <a:rPr lang="en-CA" dirty="0">
                <a:latin typeface="Times New Roman"/>
                <a:ea typeface="Calibri"/>
                <a:cs typeface="Times New Roman"/>
              </a:rPr>
              <a:t>increase was impressive and more recent figures would show much higher amounts.</a:t>
            </a:r>
            <a:endParaRPr lang="en-CA" dirty="0"/>
          </a:p>
          <a:p>
            <a:endParaRPr lang="en-CA" dirty="0"/>
          </a:p>
          <a:p>
            <a:pPr>
              <a:spcBef>
                <a:spcPts val="0"/>
              </a:spcBef>
              <a:spcAft>
                <a:spcPts val="0"/>
              </a:spcAft>
            </a:pPr>
            <a:endParaRPr lang="en-CA" dirty="0">
              <a:latin typeface="Times New Roman"/>
              <a:ea typeface="Calibri"/>
              <a:cs typeface="Times New Roman"/>
            </a:endParaRPr>
          </a:p>
          <a:p>
            <a:pPr>
              <a:spcBef>
                <a:spcPts val="0"/>
              </a:spcBef>
              <a:spcAft>
                <a:spcPts val="0"/>
              </a:spcAft>
            </a:pPr>
            <a:r>
              <a:rPr lang="en-US" dirty="0">
                <a:latin typeface="Times New Roman"/>
                <a:ea typeface="Calibri"/>
                <a:cs typeface="Times New Roman"/>
              </a:rPr>
              <a:t> </a:t>
            </a:r>
          </a:p>
        </p:txBody>
      </p:sp>
      <p:sp>
        <p:nvSpPr>
          <p:cNvPr id="4" name="Slide Number Placeholder 3"/>
          <p:cNvSpPr>
            <a:spLocks noGrp="1"/>
          </p:cNvSpPr>
          <p:nvPr>
            <p:ph type="sldNum" sz="quarter" idx="10"/>
          </p:nvPr>
        </p:nvSpPr>
        <p:spPr/>
        <p:txBody>
          <a:bodyPr/>
          <a:lstStyle/>
          <a:p>
            <a:fld id="{3E2AFBD4-3EEE-4134-95D1-EABC1C8F9C8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FB48DE-52B9-4A5B-B85A-C2F93CB17829}" type="slidenum">
              <a:rPr lang="en-US"/>
              <a:pPr/>
              <a:t>9</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CA" b="1" dirty="0"/>
              <a:t>Visit at least three</a:t>
            </a:r>
            <a:r>
              <a:rPr lang="en-CA" b="1" baseline="0" dirty="0"/>
              <a:t> of the </a:t>
            </a:r>
            <a:r>
              <a:rPr lang="en-CA" b="1" dirty="0"/>
              <a:t>web sites from this and the next slide.</a:t>
            </a:r>
            <a:r>
              <a:rPr lang="en-CA" baseline="0" dirty="0"/>
              <a:t>  These are all company sponsored web sites, so you should remain sceptical and critical. At the same, some companies are reporting on accomplishments that have some basis in fact. Note the range of activities and ways CSR is reported. Your research into these organizations can become the basis for responding to this week’s assignment. (You may be able to use </a:t>
            </a:r>
            <a:r>
              <a:rPr lang="en-CA" baseline="0" dirty="0" err="1"/>
              <a:t>CNTRL+click</a:t>
            </a:r>
            <a:r>
              <a:rPr lang="en-CA" baseline="0" dirty="0"/>
              <a:t> from the slide or use the PowerPoint presentation mode and click on the name of the company you want to visit. They are all web-linked.)</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9938" name="Group 2"/>
          <p:cNvGrpSpPr>
            <a:grpSpLocks/>
          </p:cNvGrpSpPr>
          <p:nvPr/>
        </p:nvGrpSpPr>
        <p:grpSpPr bwMode="auto">
          <a:xfrm>
            <a:off x="3175" y="4267200"/>
            <a:ext cx="9140825" cy="2590800"/>
            <a:chOff x="2" y="2688"/>
            <a:chExt cx="5758" cy="1632"/>
          </a:xfrm>
        </p:grpSpPr>
        <p:sp>
          <p:nvSpPr>
            <p:cNvPr id="39939"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9940" name="Group 4"/>
            <p:cNvGrpSpPr>
              <a:grpSpLocks/>
            </p:cNvGrpSpPr>
            <p:nvPr userDrawn="1"/>
          </p:nvGrpSpPr>
          <p:grpSpPr bwMode="auto">
            <a:xfrm>
              <a:off x="3528" y="3715"/>
              <a:ext cx="792" cy="521"/>
              <a:chOff x="3527" y="3715"/>
              <a:chExt cx="792" cy="521"/>
            </a:xfrm>
          </p:grpSpPr>
          <p:sp>
            <p:nvSpPr>
              <p:cNvPr id="39941"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9942"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9943"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9944"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9945"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9946"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9947"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9948"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9949"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9950"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9951"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9952" name="Group 16"/>
            <p:cNvGrpSpPr>
              <a:grpSpLocks/>
            </p:cNvGrpSpPr>
            <p:nvPr userDrawn="1"/>
          </p:nvGrpSpPr>
          <p:grpSpPr bwMode="auto">
            <a:xfrm>
              <a:off x="1776" y="3631"/>
              <a:ext cx="1626" cy="683"/>
              <a:chOff x="1776" y="3631"/>
              <a:chExt cx="1626" cy="683"/>
            </a:xfrm>
          </p:grpSpPr>
          <p:sp>
            <p:nvSpPr>
              <p:cNvPr id="39953"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9954"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9955"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9956"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9957"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9958"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9959"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9960"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9961"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9962"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9963"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9964"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9965"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9966"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9967"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9968"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9969"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9970"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9971" name="Group 35"/>
            <p:cNvGrpSpPr>
              <a:grpSpLocks/>
            </p:cNvGrpSpPr>
            <p:nvPr userDrawn="1"/>
          </p:nvGrpSpPr>
          <p:grpSpPr bwMode="auto">
            <a:xfrm>
              <a:off x="4128" y="3360"/>
              <a:ext cx="1351" cy="821"/>
              <a:chOff x="4128" y="3360"/>
              <a:chExt cx="1351" cy="821"/>
            </a:xfrm>
          </p:grpSpPr>
          <p:sp>
            <p:nvSpPr>
              <p:cNvPr id="3997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997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997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997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997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997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997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997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998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998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998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998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998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998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998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998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998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9989" name="Group 53"/>
            <p:cNvGrpSpPr>
              <a:grpSpLocks/>
            </p:cNvGrpSpPr>
            <p:nvPr userDrawn="1"/>
          </p:nvGrpSpPr>
          <p:grpSpPr bwMode="auto">
            <a:xfrm>
              <a:off x="5280" y="3024"/>
              <a:ext cx="425" cy="258"/>
              <a:chOff x="5280" y="3024"/>
              <a:chExt cx="425" cy="258"/>
            </a:xfrm>
          </p:grpSpPr>
          <p:sp>
            <p:nvSpPr>
              <p:cNvPr id="3999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999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999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999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999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999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999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9997" name="Group 61"/>
              <p:cNvGrpSpPr>
                <a:grpSpLocks/>
              </p:cNvGrpSpPr>
              <p:nvPr/>
            </p:nvGrpSpPr>
            <p:grpSpPr bwMode="auto">
              <a:xfrm>
                <a:off x="5381" y="3085"/>
                <a:ext cx="227" cy="132"/>
                <a:chOff x="5381" y="3085"/>
                <a:chExt cx="227" cy="132"/>
              </a:xfrm>
            </p:grpSpPr>
            <p:sp>
              <p:nvSpPr>
                <p:cNvPr id="3999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999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4000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4000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4000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000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0004"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40005" name="Rectangle 69"/>
          <p:cNvSpPr>
            <a:spLocks noGrp="1" noChangeArrowheads="1"/>
          </p:cNvSpPr>
          <p:nvPr>
            <p:ph type="ftr" sz="quarter" idx="3"/>
          </p:nvPr>
        </p:nvSpPr>
        <p:spPr>
          <a:xfrm>
            <a:off x="3124200" y="6248400"/>
            <a:ext cx="2895600" cy="457200"/>
          </a:xfrm>
        </p:spPr>
        <p:txBody>
          <a:bodyPr/>
          <a:lstStyle>
            <a:lvl1pPr>
              <a:defRPr/>
            </a:lvl1pPr>
          </a:lstStyle>
          <a:p>
            <a:r>
              <a:rPr lang="en-US"/>
              <a:t>copyright © 2019</a:t>
            </a:r>
          </a:p>
        </p:txBody>
      </p:sp>
      <p:sp>
        <p:nvSpPr>
          <p:cNvPr id="40006" name="Rectangle 70"/>
          <p:cNvSpPr>
            <a:spLocks noGrp="1" noChangeArrowheads="1"/>
          </p:cNvSpPr>
          <p:nvPr>
            <p:ph type="sldNum" sz="quarter" idx="4"/>
          </p:nvPr>
        </p:nvSpPr>
        <p:spPr>
          <a:xfrm>
            <a:off x="6553200" y="6248400"/>
            <a:ext cx="2133600" cy="457200"/>
          </a:xfrm>
        </p:spPr>
        <p:txBody>
          <a:bodyPr/>
          <a:lstStyle>
            <a:lvl1pPr>
              <a:defRPr/>
            </a:lvl1pPr>
          </a:lstStyle>
          <a:p>
            <a:fld id="{6498D5E4-DCAB-4AAE-8DB6-41ECE0296D4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 2019</a:t>
            </a:r>
          </a:p>
        </p:txBody>
      </p:sp>
      <p:sp>
        <p:nvSpPr>
          <p:cNvPr id="6" name="Slide Number Placeholder 5"/>
          <p:cNvSpPr>
            <a:spLocks noGrp="1"/>
          </p:cNvSpPr>
          <p:nvPr>
            <p:ph type="sldNum" sz="quarter" idx="12"/>
          </p:nvPr>
        </p:nvSpPr>
        <p:spPr/>
        <p:txBody>
          <a:bodyPr/>
          <a:lstStyle>
            <a:lvl1pPr>
              <a:defRPr/>
            </a:lvl1pPr>
          </a:lstStyle>
          <a:p>
            <a:fld id="{FBCCD2EE-2C7F-4EC6-B394-52A343F1374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 2019</a:t>
            </a:r>
          </a:p>
        </p:txBody>
      </p:sp>
      <p:sp>
        <p:nvSpPr>
          <p:cNvPr id="6" name="Slide Number Placeholder 5"/>
          <p:cNvSpPr>
            <a:spLocks noGrp="1"/>
          </p:cNvSpPr>
          <p:nvPr>
            <p:ph type="sldNum" sz="quarter" idx="12"/>
          </p:nvPr>
        </p:nvSpPr>
        <p:spPr/>
        <p:txBody>
          <a:bodyPr/>
          <a:lstStyle>
            <a:lvl1pPr>
              <a:defRPr/>
            </a:lvl1pPr>
          </a:lstStyle>
          <a:p>
            <a:fld id="{8D1161A2-FBEC-4C4F-B94E-17D9DFCC8E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 2019</a:t>
            </a:r>
          </a:p>
        </p:txBody>
      </p:sp>
      <p:sp>
        <p:nvSpPr>
          <p:cNvPr id="6" name="Slide Number Placeholder 5"/>
          <p:cNvSpPr>
            <a:spLocks noGrp="1"/>
          </p:cNvSpPr>
          <p:nvPr>
            <p:ph type="sldNum" sz="quarter" idx="12"/>
          </p:nvPr>
        </p:nvSpPr>
        <p:spPr/>
        <p:txBody>
          <a:bodyPr/>
          <a:lstStyle>
            <a:lvl1pPr>
              <a:defRPr/>
            </a:lvl1pPr>
          </a:lstStyle>
          <a:p>
            <a:fld id="{D5DE4EB8-F8A2-43EA-8B0A-85351B748BE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copyright © 2019</a:t>
            </a:r>
          </a:p>
        </p:txBody>
      </p:sp>
      <p:sp>
        <p:nvSpPr>
          <p:cNvPr id="6" name="Slide Number Placeholder 5"/>
          <p:cNvSpPr>
            <a:spLocks noGrp="1"/>
          </p:cNvSpPr>
          <p:nvPr>
            <p:ph type="sldNum" sz="quarter" idx="12"/>
          </p:nvPr>
        </p:nvSpPr>
        <p:spPr/>
        <p:txBody>
          <a:bodyPr/>
          <a:lstStyle>
            <a:lvl1pPr>
              <a:defRPr/>
            </a:lvl1pPr>
          </a:lstStyle>
          <a:p>
            <a:fld id="{62C1796A-D853-47EB-B848-765D7649D96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 2019</a:t>
            </a:r>
          </a:p>
        </p:txBody>
      </p:sp>
      <p:sp>
        <p:nvSpPr>
          <p:cNvPr id="7" name="Slide Number Placeholder 6"/>
          <p:cNvSpPr>
            <a:spLocks noGrp="1"/>
          </p:cNvSpPr>
          <p:nvPr>
            <p:ph type="sldNum" sz="quarter" idx="12"/>
          </p:nvPr>
        </p:nvSpPr>
        <p:spPr/>
        <p:txBody>
          <a:bodyPr/>
          <a:lstStyle>
            <a:lvl1pPr>
              <a:defRPr/>
            </a:lvl1pPr>
          </a:lstStyle>
          <a:p>
            <a:fld id="{7A4499D6-9F4B-45ED-8328-D5F2D795FA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copyright © 2019</a:t>
            </a:r>
          </a:p>
        </p:txBody>
      </p:sp>
      <p:sp>
        <p:nvSpPr>
          <p:cNvPr id="9" name="Slide Number Placeholder 8"/>
          <p:cNvSpPr>
            <a:spLocks noGrp="1"/>
          </p:cNvSpPr>
          <p:nvPr>
            <p:ph type="sldNum" sz="quarter" idx="12"/>
          </p:nvPr>
        </p:nvSpPr>
        <p:spPr/>
        <p:txBody>
          <a:bodyPr/>
          <a:lstStyle>
            <a:lvl1pPr>
              <a:defRPr/>
            </a:lvl1pPr>
          </a:lstStyle>
          <a:p>
            <a:fld id="{5455D114-65A0-4584-80A3-8DDE0E5094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copyright © 2019</a:t>
            </a:r>
          </a:p>
        </p:txBody>
      </p:sp>
      <p:sp>
        <p:nvSpPr>
          <p:cNvPr id="5" name="Slide Number Placeholder 4"/>
          <p:cNvSpPr>
            <a:spLocks noGrp="1"/>
          </p:cNvSpPr>
          <p:nvPr>
            <p:ph type="sldNum" sz="quarter" idx="12"/>
          </p:nvPr>
        </p:nvSpPr>
        <p:spPr/>
        <p:txBody>
          <a:bodyPr/>
          <a:lstStyle>
            <a:lvl1pPr>
              <a:defRPr/>
            </a:lvl1pPr>
          </a:lstStyle>
          <a:p>
            <a:fld id="{0D0B3B2A-F0FB-4CA9-99FF-48A30CDD1D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copyright © 2019</a:t>
            </a:r>
          </a:p>
        </p:txBody>
      </p:sp>
      <p:sp>
        <p:nvSpPr>
          <p:cNvPr id="4" name="Slide Number Placeholder 3"/>
          <p:cNvSpPr>
            <a:spLocks noGrp="1"/>
          </p:cNvSpPr>
          <p:nvPr>
            <p:ph type="sldNum" sz="quarter" idx="12"/>
          </p:nvPr>
        </p:nvSpPr>
        <p:spPr/>
        <p:txBody>
          <a:bodyPr/>
          <a:lstStyle>
            <a:lvl1pPr>
              <a:defRPr/>
            </a:lvl1pPr>
          </a:lstStyle>
          <a:p>
            <a:fld id="{EE37EBC3-EAD1-41CC-8F8D-7F2DD9BCA1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 2019</a:t>
            </a:r>
          </a:p>
        </p:txBody>
      </p:sp>
      <p:sp>
        <p:nvSpPr>
          <p:cNvPr id="7" name="Slide Number Placeholder 6"/>
          <p:cNvSpPr>
            <a:spLocks noGrp="1"/>
          </p:cNvSpPr>
          <p:nvPr>
            <p:ph type="sldNum" sz="quarter" idx="12"/>
          </p:nvPr>
        </p:nvSpPr>
        <p:spPr/>
        <p:txBody>
          <a:bodyPr/>
          <a:lstStyle>
            <a:lvl1pPr>
              <a:defRPr/>
            </a:lvl1pPr>
          </a:lstStyle>
          <a:p>
            <a:fld id="{12C2E156-8D0F-4B14-A58E-B9BF8FB839B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copyright © 2019</a:t>
            </a:r>
          </a:p>
        </p:txBody>
      </p:sp>
      <p:sp>
        <p:nvSpPr>
          <p:cNvPr id="7" name="Slide Number Placeholder 6"/>
          <p:cNvSpPr>
            <a:spLocks noGrp="1"/>
          </p:cNvSpPr>
          <p:nvPr>
            <p:ph type="sldNum" sz="quarter" idx="12"/>
          </p:nvPr>
        </p:nvSpPr>
        <p:spPr/>
        <p:txBody>
          <a:bodyPr/>
          <a:lstStyle>
            <a:lvl1pPr>
              <a:defRPr/>
            </a:lvl1pPr>
          </a:lstStyle>
          <a:p>
            <a:fld id="{B519FD79-4BA7-4422-803B-EBD7F83C4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a:p>
        </p:txBody>
      </p:sp>
      <p:grpSp>
        <p:nvGrpSpPr>
          <p:cNvPr id="38915" name="Group 3"/>
          <p:cNvGrpSpPr>
            <a:grpSpLocks/>
          </p:cNvGrpSpPr>
          <p:nvPr/>
        </p:nvGrpSpPr>
        <p:grpSpPr bwMode="auto">
          <a:xfrm>
            <a:off x="3175" y="4267200"/>
            <a:ext cx="9140825" cy="2590800"/>
            <a:chOff x="2" y="2688"/>
            <a:chExt cx="5758" cy="1632"/>
          </a:xfrm>
        </p:grpSpPr>
        <p:sp>
          <p:nvSpPr>
            <p:cNvPr id="3891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8917" name="Group 5"/>
            <p:cNvGrpSpPr>
              <a:grpSpLocks/>
            </p:cNvGrpSpPr>
            <p:nvPr userDrawn="1"/>
          </p:nvGrpSpPr>
          <p:grpSpPr bwMode="auto">
            <a:xfrm>
              <a:off x="3528" y="3715"/>
              <a:ext cx="792" cy="521"/>
              <a:chOff x="3527" y="3715"/>
              <a:chExt cx="792" cy="521"/>
            </a:xfrm>
          </p:grpSpPr>
          <p:sp>
            <p:nvSpPr>
              <p:cNvPr id="3891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891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892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892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892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892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892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892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892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892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892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8929" name="Group 17"/>
            <p:cNvGrpSpPr>
              <a:grpSpLocks/>
            </p:cNvGrpSpPr>
            <p:nvPr userDrawn="1"/>
          </p:nvGrpSpPr>
          <p:grpSpPr bwMode="auto">
            <a:xfrm>
              <a:off x="1776" y="3631"/>
              <a:ext cx="1626" cy="683"/>
              <a:chOff x="1776" y="3631"/>
              <a:chExt cx="1626" cy="683"/>
            </a:xfrm>
          </p:grpSpPr>
          <p:sp>
            <p:nvSpPr>
              <p:cNvPr id="3893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893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893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893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893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893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893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893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893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893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894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894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894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894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894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894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894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894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8948" name="Group 36"/>
            <p:cNvGrpSpPr>
              <a:grpSpLocks/>
            </p:cNvGrpSpPr>
            <p:nvPr userDrawn="1"/>
          </p:nvGrpSpPr>
          <p:grpSpPr bwMode="auto">
            <a:xfrm>
              <a:off x="4128" y="3360"/>
              <a:ext cx="1351" cy="821"/>
              <a:chOff x="4128" y="3360"/>
              <a:chExt cx="1351" cy="821"/>
            </a:xfrm>
          </p:grpSpPr>
          <p:sp>
            <p:nvSpPr>
              <p:cNvPr id="3894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895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895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895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895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895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895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895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895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895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895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896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896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896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896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896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896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8966" name="Group 54"/>
            <p:cNvGrpSpPr>
              <a:grpSpLocks/>
            </p:cNvGrpSpPr>
            <p:nvPr userDrawn="1"/>
          </p:nvGrpSpPr>
          <p:grpSpPr bwMode="auto">
            <a:xfrm>
              <a:off x="5280" y="3024"/>
              <a:ext cx="425" cy="258"/>
              <a:chOff x="5280" y="3024"/>
              <a:chExt cx="425" cy="258"/>
            </a:xfrm>
          </p:grpSpPr>
          <p:sp>
            <p:nvSpPr>
              <p:cNvPr id="3896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896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896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897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897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897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897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8974" name="Group 62"/>
              <p:cNvGrpSpPr>
                <a:grpSpLocks/>
              </p:cNvGrpSpPr>
              <p:nvPr/>
            </p:nvGrpSpPr>
            <p:grpSpPr bwMode="auto">
              <a:xfrm>
                <a:off x="5381" y="3085"/>
                <a:ext cx="227" cy="132"/>
                <a:chOff x="5381" y="3085"/>
                <a:chExt cx="227" cy="132"/>
              </a:xfrm>
            </p:grpSpPr>
            <p:sp>
              <p:nvSpPr>
                <p:cNvPr id="3897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897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897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897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897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3898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8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defRPr>
            </a:lvl1pPr>
          </a:lstStyle>
          <a:p>
            <a:endParaRPr lang="en-US"/>
          </a:p>
        </p:txBody>
      </p:sp>
      <p:sp>
        <p:nvSpPr>
          <p:cNvPr id="3898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r>
              <a:rPr lang="en-US"/>
              <a:t>copyright © 2019</a:t>
            </a:r>
          </a:p>
        </p:txBody>
      </p:sp>
      <p:sp>
        <p:nvSpPr>
          <p:cNvPr id="3898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A22B4450-0D5D-4AF5-B880-78A0FBE4FB6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2.dupont.com/Social_Commitment/en_US/index.html" TargetMode="External"/><Relationship Id="rId3" Type="http://schemas.openxmlformats.org/officeDocument/2006/relationships/hyperlink" Target="http://ca.blackberry.com/company/about-us/corporate-responsibility.html" TargetMode="External"/><Relationship Id="rId7" Type="http://schemas.openxmlformats.org/officeDocument/2006/relationships/hyperlink" Target="http://www.dow.com/sustainability/"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www.toyota-global.com/sustainability/csr/csr/" TargetMode="External"/><Relationship Id="rId5" Type="http://schemas.openxmlformats.org/officeDocument/2006/relationships/hyperlink" Target="http://www.bombardier.com/en/corporate/corporate-responsibility" TargetMode="External"/><Relationship Id="rId4" Type="http://schemas.openxmlformats.org/officeDocument/2006/relationships/hyperlink" Target="https://sustainability.google/" TargetMode="External"/><Relationship Id="rId9" Type="http://schemas.openxmlformats.org/officeDocument/2006/relationships/hyperlink" Target="http://www.scjohnson.ca/en/scj_community.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Milton_Friedma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globeandmail.com/globe-investor/investment-ideas/number-cruncher/socially-responsible-investment-funds-hold-their-own/article9845687/"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E0NkGtNU_9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John_Elkington_(business_autho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ceres.org/news-center/press-releases/elections-re-energize-momentum-among-states-business-communit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fairtrade.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hyperlink" Target="http://www.theguardian.com/money/2006/jan/30/ethicalbusiness.ethicalmoney" TargetMode="External"/><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www.justuscoffee.com/our-co-op/name"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www.rbc.com/community/index.html" TargetMode="External"/><Relationship Id="rId13" Type="http://schemas.openxmlformats.org/officeDocument/2006/relationships/hyperlink" Target="http://www.sunlife.com/Global/Corporate+responsibility?vgnLocale=en_CA" TargetMode="External"/><Relationship Id="rId3" Type="http://schemas.openxmlformats.org/officeDocument/2006/relationships/hyperlink" Target="https://www.aircanada.com/ca/en/aco/home/about/corporate-responsibility.html" TargetMode="External"/><Relationship Id="rId7" Type="http://schemas.openxmlformats.org/officeDocument/2006/relationships/hyperlink" Target="http://www2.bmo.com/content/0,1089,divId-7_langId-1_navCode-3561,00.html" TargetMode="External"/><Relationship Id="rId12" Type="http://schemas.openxmlformats.org/officeDocument/2006/relationships/hyperlink" Target="https://manulife.secure.force.com/servlet/servlet.FileDownload?file=00P5000000kq0QqEAI"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www.td.com/corporateresponsibility/index.jsp" TargetMode="External"/><Relationship Id="rId11" Type="http://schemas.openxmlformats.org/officeDocument/2006/relationships/hyperlink" Target="http://www.greatwestlifeco.com/008/home/corporateinformation/corporategovernance/index.htm" TargetMode="External"/><Relationship Id="rId5" Type="http://schemas.openxmlformats.org/officeDocument/2006/relationships/hyperlink" Target="http://www.cn.ca/en/investors-governance.shtml" TargetMode="External"/><Relationship Id="rId10" Type="http://schemas.openxmlformats.org/officeDocument/2006/relationships/hyperlink" Target="https://www.greatwestlifeco.com/who-we-are/corporate-social-responsibility/" TargetMode="External"/><Relationship Id="rId4" Type="http://schemas.openxmlformats.org/officeDocument/2006/relationships/hyperlink" Target="http://www.cn.ca/en/delivering-responsibly" TargetMode="External"/><Relationship Id="rId9" Type="http://schemas.openxmlformats.org/officeDocument/2006/relationships/hyperlink" Target="http://www.scotiabank.com/ca/en/0,,377,0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9"/>
          <p:cNvSpPr>
            <a:spLocks noGrp="1" noChangeArrowheads="1"/>
          </p:cNvSpPr>
          <p:nvPr>
            <p:ph type="ftr" sz="quarter" idx="3"/>
          </p:nvPr>
        </p:nvSpPr>
        <p:spPr/>
        <p:txBody>
          <a:bodyPr/>
          <a:lstStyle/>
          <a:p>
            <a:r>
              <a:rPr lang="en-US"/>
              <a:t>copyright © 2019</a:t>
            </a:r>
            <a:endParaRPr lang="en-US" dirty="0"/>
          </a:p>
        </p:txBody>
      </p:sp>
      <p:sp>
        <p:nvSpPr>
          <p:cNvPr id="8" name="Rectangle 70"/>
          <p:cNvSpPr>
            <a:spLocks noGrp="1" noChangeArrowheads="1"/>
          </p:cNvSpPr>
          <p:nvPr>
            <p:ph type="sldNum" sz="quarter" idx="4"/>
          </p:nvPr>
        </p:nvSpPr>
        <p:spPr/>
        <p:txBody>
          <a:bodyPr/>
          <a:lstStyle/>
          <a:p>
            <a:fld id="{D92FCB5E-EC42-4FF2-A5B2-228820D742AC}" type="slidenum">
              <a:rPr lang="en-US"/>
              <a:pPr/>
              <a:t>1</a:t>
            </a:fld>
            <a:endParaRPr lang="en-US"/>
          </a:p>
        </p:txBody>
      </p:sp>
      <p:sp>
        <p:nvSpPr>
          <p:cNvPr id="2050" name="Rectangle 2"/>
          <p:cNvSpPr>
            <a:spLocks noGrp="1" noChangeArrowheads="1"/>
          </p:cNvSpPr>
          <p:nvPr>
            <p:ph type="ctrTitle"/>
          </p:nvPr>
        </p:nvSpPr>
        <p:spPr>
          <a:xfrm>
            <a:off x="1295400" y="1905000"/>
            <a:ext cx="6934200" cy="2209800"/>
          </a:xfrm>
        </p:spPr>
        <p:txBody>
          <a:bodyPr/>
          <a:lstStyle/>
          <a:p>
            <a:r>
              <a:rPr lang="en-US" dirty="0"/>
              <a:t>Spirituality and Work</a:t>
            </a:r>
            <a:br>
              <a:rPr lang="en-US" dirty="0"/>
            </a:br>
            <a:r>
              <a:rPr lang="en-US" sz="3600" dirty="0"/>
              <a:t>Module 10:  </a:t>
            </a:r>
            <a:br>
              <a:rPr lang="en-US" sz="3600" dirty="0"/>
            </a:br>
            <a:r>
              <a:rPr lang="en-US" sz="3600" dirty="0"/>
              <a:t>Corporate Social Responsibility</a:t>
            </a:r>
          </a:p>
        </p:txBody>
      </p:sp>
      <p:sp>
        <p:nvSpPr>
          <p:cNvPr id="2051" name="Rectangle 3"/>
          <p:cNvSpPr>
            <a:spLocks noGrp="1" noChangeArrowheads="1"/>
          </p:cNvSpPr>
          <p:nvPr>
            <p:ph type="subTitle" idx="1"/>
          </p:nvPr>
        </p:nvSpPr>
        <p:spPr>
          <a:xfrm>
            <a:off x="1676400" y="4724400"/>
            <a:ext cx="5715000" cy="1295400"/>
          </a:xfrm>
        </p:spPr>
        <p:txBody>
          <a:bodyPr/>
          <a:lstStyle/>
          <a:p>
            <a:pPr>
              <a:lnSpc>
                <a:spcPct val="80000"/>
              </a:lnSpc>
            </a:pPr>
            <a:r>
              <a:rPr lang="en-US" sz="2800" dirty="0"/>
              <a:t>RELS 2330.1</a:t>
            </a:r>
          </a:p>
          <a:p>
            <a:pPr>
              <a:lnSpc>
                <a:spcPct val="80000"/>
              </a:lnSpc>
            </a:pPr>
            <a:r>
              <a:rPr lang="en-US" sz="2800" dirty="0"/>
              <a:t>Instructor: David Sable</a:t>
            </a:r>
          </a:p>
          <a:p>
            <a:pPr>
              <a:lnSpc>
                <a:spcPct val="80000"/>
              </a:lnSpc>
            </a:pPr>
            <a:r>
              <a:rPr lang="en-US" sz="2800" dirty="0"/>
              <a:t>david.sable@smu.ca</a:t>
            </a:r>
          </a:p>
        </p:txBody>
      </p:sp>
      <p:pic>
        <p:nvPicPr>
          <p:cNvPr id="9" name="Picture 10" descr="C:\DOCUME~1\DAVIDS~1\LOCALS~1\Temp\scl1.PNG"/>
          <p:cNvPicPr>
            <a:picLocks noChangeAspect="1" noChangeArrowheads="1"/>
          </p:cNvPicPr>
          <p:nvPr/>
        </p:nvPicPr>
        <p:blipFill>
          <a:blip r:embed="rId3" cstate="print"/>
          <a:srcRect/>
          <a:stretch>
            <a:fillRect/>
          </a:stretch>
        </p:blipFill>
        <p:spPr bwMode="auto">
          <a:xfrm>
            <a:off x="304800" y="228601"/>
            <a:ext cx="2493034" cy="1295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CSR in Canada (Part 2) </a:t>
            </a:r>
          </a:p>
        </p:txBody>
      </p:sp>
      <p:sp>
        <p:nvSpPr>
          <p:cNvPr id="4" name="Content Placeholder 3"/>
          <p:cNvSpPr>
            <a:spLocks noGrp="1"/>
          </p:cNvSpPr>
          <p:nvPr>
            <p:ph sz="half" idx="1"/>
          </p:nvPr>
        </p:nvSpPr>
        <p:spPr/>
        <p:txBody>
          <a:bodyPr/>
          <a:lstStyle/>
          <a:p>
            <a:r>
              <a:rPr lang="en-US" sz="2000" b="1" dirty="0"/>
              <a:t>Information Technologies and Communications</a:t>
            </a:r>
            <a:r>
              <a:rPr lang="en-US" sz="2000" dirty="0"/>
              <a:t> </a:t>
            </a:r>
          </a:p>
          <a:p>
            <a:r>
              <a:rPr lang="en-US" sz="2000" dirty="0">
                <a:hlinkClick r:id="rId3"/>
              </a:rPr>
              <a:t>Research in Motion</a:t>
            </a:r>
            <a:endParaRPr lang="en-US" sz="2000" dirty="0"/>
          </a:p>
          <a:p>
            <a:r>
              <a:rPr lang="en-US" sz="2000" dirty="0">
                <a:hlinkClick r:id="rId4"/>
              </a:rPr>
              <a:t>Google</a:t>
            </a:r>
            <a:endParaRPr lang="en-US" sz="2000" dirty="0"/>
          </a:p>
          <a:p>
            <a:endParaRPr lang="en-US" sz="2000" dirty="0"/>
          </a:p>
          <a:p>
            <a:r>
              <a:rPr lang="en-US" sz="2000" b="1" dirty="0"/>
              <a:t>Aerospace</a:t>
            </a:r>
          </a:p>
          <a:p>
            <a:r>
              <a:rPr lang="en-US" sz="2000" dirty="0">
                <a:hlinkClick r:id="rId5"/>
              </a:rPr>
              <a:t>Bombardier</a:t>
            </a:r>
            <a:endParaRPr lang="en-US" sz="2000" dirty="0"/>
          </a:p>
          <a:p>
            <a:pPr>
              <a:buNone/>
            </a:pPr>
            <a:br>
              <a:rPr lang="en-US" dirty="0"/>
            </a:br>
            <a:br>
              <a:rPr lang="en-US" dirty="0"/>
            </a:br>
            <a:endParaRPr lang="en-US" dirty="0"/>
          </a:p>
        </p:txBody>
      </p:sp>
      <p:sp>
        <p:nvSpPr>
          <p:cNvPr id="6" name="Content Placeholder 5"/>
          <p:cNvSpPr>
            <a:spLocks noGrp="1"/>
          </p:cNvSpPr>
          <p:nvPr>
            <p:ph sz="half" idx="2"/>
          </p:nvPr>
        </p:nvSpPr>
        <p:spPr/>
        <p:txBody>
          <a:bodyPr/>
          <a:lstStyle/>
          <a:p>
            <a:r>
              <a:rPr lang="en-US" sz="2000" b="1" dirty="0"/>
              <a:t>Automotive Industry</a:t>
            </a:r>
          </a:p>
          <a:p>
            <a:r>
              <a:rPr lang="en-US" sz="2000" b="1" dirty="0">
                <a:hlinkClick r:id="rId6"/>
              </a:rPr>
              <a:t>Toyota</a:t>
            </a:r>
            <a:endParaRPr lang="en-US" sz="2000" dirty="0"/>
          </a:p>
          <a:p>
            <a:endParaRPr lang="en-US" sz="2000" b="1" dirty="0"/>
          </a:p>
          <a:p>
            <a:r>
              <a:rPr lang="en-US" sz="2000" b="1" dirty="0"/>
              <a:t>Chemical Industry</a:t>
            </a:r>
          </a:p>
          <a:p>
            <a:r>
              <a:rPr lang="en-US" sz="2000" dirty="0">
                <a:hlinkClick r:id="rId7"/>
              </a:rPr>
              <a:t>Dow Canada</a:t>
            </a:r>
            <a:r>
              <a:rPr lang="en-US" sz="2000" dirty="0"/>
              <a:t> </a:t>
            </a:r>
          </a:p>
          <a:p>
            <a:r>
              <a:rPr lang="en-US" sz="2000" dirty="0" err="1">
                <a:hlinkClick r:id="rId8"/>
              </a:rPr>
              <a:t>Dupont</a:t>
            </a:r>
            <a:r>
              <a:rPr lang="en-US" sz="2000" dirty="0">
                <a:hlinkClick r:id="rId8"/>
              </a:rPr>
              <a:t> Canada Inc</a:t>
            </a:r>
            <a:r>
              <a:rPr lang="en-US" sz="2000" dirty="0"/>
              <a:t>. </a:t>
            </a:r>
          </a:p>
          <a:p>
            <a:r>
              <a:rPr lang="en-US" sz="2000" dirty="0">
                <a:hlinkClick r:id="rId9"/>
              </a:rPr>
              <a:t>SC Johnson</a:t>
            </a:r>
            <a:r>
              <a:rPr lang="en-US" sz="2000" dirty="0"/>
              <a:t> </a:t>
            </a:r>
          </a:p>
          <a:p>
            <a:endParaRPr lang="en-US" dirty="0"/>
          </a:p>
        </p:txBody>
      </p:sp>
      <p:sp>
        <p:nvSpPr>
          <p:cNvPr id="7" name="Footer Placeholder 6"/>
          <p:cNvSpPr>
            <a:spLocks noGrp="1"/>
          </p:cNvSpPr>
          <p:nvPr>
            <p:ph type="ftr" sz="quarter" idx="11"/>
          </p:nvPr>
        </p:nvSpPr>
        <p:spPr/>
        <p:txBody>
          <a:bodyPr/>
          <a:lstStyle/>
          <a:p>
            <a:r>
              <a:rPr lang="en-US"/>
              <a:t>copyright © 2019</a:t>
            </a:r>
          </a:p>
        </p:txBody>
      </p:sp>
      <p:sp>
        <p:nvSpPr>
          <p:cNvPr id="8" name="Slide Number Placeholder 7"/>
          <p:cNvSpPr>
            <a:spLocks noGrp="1"/>
          </p:cNvSpPr>
          <p:nvPr>
            <p:ph type="sldNum" sz="quarter" idx="12"/>
          </p:nvPr>
        </p:nvSpPr>
        <p:spPr/>
        <p:txBody>
          <a:bodyPr/>
          <a:lstStyle/>
          <a:p>
            <a:fld id="{5455D114-65A0-4584-80A3-8DDE0E50941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BF9EF51F-D1E3-4B0A-BFA7-E8483115EED8}" type="slidenum">
              <a:rPr lang="en-US"/>
              <a:pPr/>
              <a:t>11</a:t>
            </a:fld>
            <a:endParaRPr lang="en-US"/>
          </a:p>
        </p:txBody>
      </p:sp>
      <p:sp>
        <p:nvSpPr>
          <p:cNvPr id="125954" name="Rectangle 2"/>
          <p:cNvSpPr>
            <a:spLocks noGrp="1" noChangeArrowheads="1"/>
          </p:cNvSpPr>
          <p:nvPr>
            <p:ph type="title"/>
          </p:nvPr>
        </p:nvSpPr>
        <p:spPr/>
        <p:txBody>
          <a:bodyPr/>
          <a:lstStyle/>
          <a:p>
            <a:r>
              <a:rPr lang="en-US" dirty="0"/>
              <a:t>Resistance to CSR</a:t>
            </a:r>
          </a:p>
        </p:txBody>
      </p:sp>
      <p:sp>
        <p:nvSpPr>
          <p:cNvPr id="125955" name="Rectangle 3"/>
          <p:cNvSpPr>
            <a:spLocks noGrp="1" noChangeArrowheads="1"/>
          </p:cNvSpPr>
          <p:nvPr>
            <p:ph type="body" idx="1"/>
          </p:nvPr>
        </p:nvSpPr>
        <p:spPr>
          <a:xfrm>
            <a:off x="457200" y="1600200"/>
            <a:ext cx="8229600" cy="4800600"/>
          </a:xfrm>
        </p:spPr>
        <p:txBody>
          <a:bodyPr/>
          <a:lstStyle/>
          <a:p>
            <a:pPr>
              <a:lnSpc>
                <a:spcPct val="90000"/>
              </a:lnSpc>
            </a:pPr>
            <a:r>
              <a:rPr lang="en-US" sz="2800" dirty="0"/>
              <a:t>It is still true that many companies maintain that:</a:t>
            </a:r>
          </a:p>
          <a:p>
            <a:pPr marL="0" indent="0">
              <a:lnSpc>
                <a:spcPct val="90000"/>
              </a:lnSpc>
              <a:buNone/>
            </a:pPr>
            <a:r>
              <a:rPr lang="en-US" sz="2800" dirty="0"/>
              <a:t>"There is one and only one social responsibility of business -- to use its resources and engage in activities designed to increase its profits so long as it stays within the rules of the game, which is to say, engages in open and free competition without deception or fraud.“ </a:t>
            </a:r>
          </a:p>
          <a:p>
            <a:pPr>
              <a:lnSpc>
                <a:spcPct val="90000"/>
              </a:lnSpc>
              <a:buNone/>
            </a:pPr>
            <a:r>
              <a:rPr lang="en-US" sz="2800" dirty="0"/>
              <a:t>-- </a:t>
            </a:r>
            <a:r>
              <a:rPr lang="en-US" sz="2000" dirty="0"/>
              <a:t>(</a:t>
            </a:r>
            <a:r>
              <a:rPr lang="en-US" sz="2000" dirty="0">
                <a:hlinkClick r:id="rId3" tooltip="Milton Friedman"/>
              </a:rPr>
              <a:t>Milton Friedman</a:t>
            </a:r>
            <a:r>
              <a:rPr lang="en-US" sz="2000" dirty="0"/>
              <a:t>, economist)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AD614D52-E87B-45E9-8E4C-17855ADC4000}" type="slidenum">
              <a:rPr lang="en-US"/>
              <a:pPr/>
              <a:t>12</a:t>
            </a:fld>
            <a:endParaRPr lang="en-US"/>
          </a:p>
        </p:txBody>
      </p:sp>
      <p:sp>
        <p:nvSpPr>
          <p:cNvPr id="134146" name="Rectangle 2"/>
          <p:cNvSpPr>
            <a:spLocks noGrp="1" noChangeArrowheads="1"/>
          </p:cNvSpPr>
          <p:nvPr>
            <p:ph type="title"/>
          </p:nvPr>
        </p:nvSpPr>
        <p:spPr>
          <a:xfrm>
            <a:off x="457200" y="277813"/>
            <a:ext cx="8229600" cy="1017587"/>
          </a:xfrm>
        </p:spPr>
        <p:txBody>
          <a:bodyPr/>
          <a:lstStyle/>
          <a:p>
            <a:r>
              <a:rPr lang="en-US" dirty="0"/>
              <a:t>Who Do the Laws Protect?</a:t>
            </a:r>
          </a:p>
        </p:txBody>
      </p:sp>
      <p:sp>
        <p:nvSpPr>
          <p:cNvPr id="134147" name="Rectangle 3"/>
          <p:cNvSpPr>
            <a:spLocks noGrp="1" noChangeArrowheads="1"/>
          </p:cNvSpPr>
          <p:nvPr>
            <p:ph type="body" idx="1"/>
          </p:nvPr>
        </p:nvSpPr>
        <p:spPr>
          <a:xfrm>
            <a:off x="457200" y="1295400"/>
            <a:ext cx="8229600" cy="4525963"/>
          </a:xfrm>
        </p:spPr>
        <p:txBody>
          <a:bodyPr/>
          <a:lstStyle/>
          <a:p>
            <a:pPr>
              <a:lnSpc>
                <a:spcPct val="90000"/>
              </a:lnSpc>
            </a:pPr>
            <a:r>
              <a:rPr lang="en-US" sz="2800" dirty="0"/>
              <a:t>Publicly traded companies, as lawful entities, are required to conduct business so as to insure “success” of the company. For most financial directors that means one thing: </a:t>
            </a:r>
            <a:r>
              <a:rPr lang="en-US" sz="2800" u="sng" dirty="0"/>
              <a:t>timely profits…</a:t>
            </a:r>
          </a:p>
          <a:p>
            <a:pPr>
              <a:lnSpc>
                <a:spcPct val="90000"/>
              </a:lnSpc>
            </a:pPr>
            <a:r>
              <a:rPr lang="en-US" sz="2800" dirty="0"/>
              <a:t>In general, many shareholders pull out their investments as soon as they see a “better” opportunity elsewhere.</a:t>
            </a:r>
          </a:p>
          <a:p>
            <a:pPr>
              <a:lnSpc>
                <a:spcPct val="90000"/>
              </a:lnSpc>
            </a:pPr>
            <a:r>
              <a:rPr lang="en-US" sz="2800" dirty="0"/>
              <a:t>However, there has been growing success for socially responsible investment funds. Read the article at </a:t>
            </a:r>
            <a:r>
              <a:rPr lang="en-US" sz="2800" dirty="0">
                <a:hlinkClick r:id="rId3"/>
              </a:rPr>
              <a:t>this link </a:t>
            </a:r>
            <a:r>
              <a:rPr lang="en-US" sz="2800" dirty="0"/>
              <a:t>for the Canadian story. </a:t>
            </a:r>
          </a:p>
          <a:p>
            <a:pPr>
              <a:lnSpc>
                <a:spcPct val="90000"/>
              </a:lnSpc>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CD53C39B-DA4B-45DA-AE61-D4D1ECDD1274}" type="slidenum">
              <a:rPr lang="en-US"/>
              <a:pPr/>
              <a:t>13</a:t>
            </a:fld>
            <a:endParaRPr lang="en-US"/>
          </a:p>
        </p:txBody>
      </p:sp>
      <p:sp>
        <p:nvSpPr>
          <p:cNvPr id="134146" name="Rectangle 2"/>
          <p:cNvSpPr>
            <a:spLocks noGrp="1" noChangeArrowheads="1"/>
          </p:cNvSpPr>
          <p:nvPr>
            <p:ph type="title"/>
          </p:nvPr>
        </p:nvSpPr>
        <p:spPr/>
        <p:txBody>
          <a:bodyPr/>
          <a:lstStyle/>
          <a:p>
            <a:r>
              <a:rPr lang="en-US"/>
              <a:t>CSR and Personal Ethics</a:t>
            </a:r>
          </a:p>
        </p:txBody>
      </p:sp>
      <p:sp>
        <p:nvSpPr>
          <p:cNvPr id="134147" name="Rectangle 3"/>
          <p:cNvSpPr>
            <a:spLocks noGrp="1" noChangeArrowheads="1"/>
          </p:cNvSpPr>
          <p:nvPr>
            <p:ph type="body" idx="1"/>
          </p:nvPr>
        </p:nvSpPr>
        <p:spPr/>
        <p:txBody>
          <a:bodyPr/>
          <a:lstStyle/>
          <a:p>
            <a:r>
              <a:rPr lang="en-US" sz="2800" dirty="0"/>
              <a:t>Even though there are many positive examples of corporate and government policies that employ CSR, in the end their effectiveness depends on the personal ethics of everyone who works in the organization…</a:t>
            </a:r>
          </a:p>
          <a:p>
            <a:r>
              <a:rPr lang="en-US" sz="2800" dirty="0"/>
              <a:t>[to be continued in the next Module]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Weekly Assignment</a:t>
            </a:r>
          </a:p>
        </p:txBody>
      </p:sp>
      <p:sp>
        <p:nvSpPr>
          <p:cNvPr id="3" name="Content Placeholder 2"/>
          <p:cNvSpPr>
            <a:spLocks noGrp="1"/>
          </p:cNvSpPr>
          <p:nvPr>
            <p:ph idx="1"/>
          </p:nvPr>
        </p:nvSpPr>
        <p:spPr>
          <a:xfrm>
            <a:off x="457200" y="1447801"/>
            <a:ext cx="8229600" cy="4114800"/>
          </a:xfrm>
        </p:spPr>
        <p:txBody>
          <a:bodyPr/>
          <a:lstStyle/>
          <a:p>
            <a:r>
              <a:rPr lang="en-US" sz="2400" dirty="0">
                <a:solidFill>
                  <a:srgbClr val="FFFF00"/>
                </a:solidFill>
              </a:rPr>
              <a:t>Choose two companies that are reporting on corporate social responsibility. Are they acting in agreement with our definition of spirituality in the workplace (see below)? Why?  Don’t’ rely only on the corporate web site. Check independent sources before you answer </a:t>
            </a:r>
            <a:r>
              <a:rPr lang="en-US" sz="2400">
                <a:solidFill>
                  <a:srgbClr val="FFFF00"/>
                </a:solidFill>
              </a:rPr>
              <a:t>the question.</a:t>
            </a:r>
            <a:endParaRPr lang="en-US" sz="2400" dirty="0">
              <a:solidFill>
                <a:srgbClr val="FFFF00"/>
              </a:solidFill>
            </a:endParaRPr>
          </a:p>
          <a:p>
            <a:endParaRPr lang="en-US" sz="2400" dirty="0">
              <a:solidFill>
                <a:srgbClr val="FFFF00"/>
              </a:solidFill>
            </a:endParaRPr>
          </a:p>
          <a:p>
            <a:pPr marL="347472" indent="-347472">
              <a:spcBef>
                <a:spcPts val="672"/>
              </a:spcBef>
              <a:spcAft>
                <a:spcPts val="0"/>
              </a:spcAft>
              <a:buFont typeface="Wingdings"/>
              <a:buChar char="Ø"/>
            </a:pPr>
            <a:r>
              <a:rPr lang="en-US" sz="2000" dirty="0">
                <a:solidFill>
                  <a:srgbClr val="FFFF00"/>
                </a:solidFill>
              </a:rPr>
              <a:t>Consensus Definition: </a:t>
            </a:r>
            <a:r>
              <a:rPr lang="en-US" sz="2000" dirty="0">
                <a:effectLst>
                  <a:outerShdw blurRad="50800" dist="38100" algn="tr" rotWithShape="0">
                    <a:prstClr val="black">
                      <a:alpha val="40000"/>
                    </a:prstClr>
                  </a:outerShdw>
                </a:effectLst>
              </a:rPr>
              <a:t>“Spirituality in the Workplace is about individuals and organizations seeing work as a spiritual path, as an opportunity to grow and to contribute to society in a meaningful way.  It is about care, compassion and support of others; about integrity and people being true to themselves and others.  It means individuals and organizations attempting to live their values more fully in the work they do.” </a:t>
            </a:r>
            <a:endParaRPr lang="en-US" sz="2000" dirty="0"/>
          </a:p>
          <a:p>
            <a:endParaRPr lang="en-US" sz="2400" dirty="0">
              <a:solidFill>
                <a:srgbClr val="FFFF00"/>
              </a:solidFill>
            </a:endParaRPr>
          </a:p>
          <a:p>
            <a:endParaRPr lang="en-US" dirty="0"/>
          </a:p>
        </p:txBody>
      </p:sp>
      <p:sp>
        <p:nvSpPr>
          <p:cNvPr id="4" name="Footer Placeholder 3"/>
          <p:cNvSpPr>
            <a:spLocks noGrp="1"/>
          </p:cNvSpPr>
          <p:nvPr>
            <p:ph type="ftr" sz="quarter" idx="11"/>
          </p:nvPr>
        </p:nvSpPr>
        <p:spPr/>
        <p:txBody>
          <a:bodyPr/>
          <a:lstStyle/>
          <a:p>
            <a:r>
              <a:rPr lang="en-US"/>
              <a:t>copyright © 2019</a:t>
            </a:r>
          </a:p>
        </p:txBody>
      </p:sp>
      <p:sp>
        <p:nvSpPr>
          <p:cNvPr id="5" name="Slide Number Placeholder 4"/>
          <p:cNvSpPr>
            <a:spLocks noGrp="1"/>
          </p:cNvSpPr>
          <p:nvPr>
            <p:ph type="sldNum" sz="quarter" idx="12"/>
          </p:nvPr>
        </p:nvSpPr>
        <p:spPr/>
        <p:txBody>
          <a:bodyPr/>
          <a:lstStyle/>
          <a:p>
            <a:fld id="{D5DE4EB8-F8A2-43EA-8B0A-85351B748BEA}"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F06AD317-2D72-459A-968B-E7C00D140E55}" type="slidenum">
              <a:rPr lang="en-US"/>
              <a:pPr/>
              <a:t>2</a:t>
            </a:fld>
            <a:endParaRPr lang="en-US"/>
          </a:p>
        </p:txBody>
      </p:sp>
      <p:sp>
        <p:nvSpPr>
          <p:cNvPr id="121858" name="Rectangle 2"/>
          <p:cNvSpPr>
            <a:spLocks noGrp="1" noChangeArrowheads="1"/>
          </p:cNvSpPr>
          <p:nvPr>
            <p:ph type="title"/>
          </p:nvPr>
        </p:nvSpPr>
        <p:spPr/>
        <p:txBody>
          <a:bodyPr/>
          <a:lstStyle/>
          <a:p>
            <a:r>
              <a:rPr lang="en-US"/>
              <a:t>Objectives</a:t>
            </a:r>
          </a:p>
        </p:txBody>
      </p:sp>
      <p:sp>
        <p:nvSpPr>
          <p:cNvPr id="121859" name="Rectangle 3"/>
          <p:cNvSpPr>
            <a:spLocks noGrp="1" noChangeArrowheads="1"/>
          </p:cNvSpPr>
          <p:nvPr>
            <p:ph type="body" idx="1"/>
          </p:nvPr>
        </p:nvSpPr>
        <p:spPr/>
        <p:txBody>
          <a:bodyPr/>
          <a:lstStyle/>
          <a:p>
            <a:r>
              <a:rPr lang="en-US" dirty="0"/>
              <a:t>Introduce Corporate Social Responsibility (CSR) and triple bottom line reporting.</a:t>
            </a:r>
          </a:p>
          <a:p>
            <a:r>
              <a:rPr lang="en-US" dirty="0"/>
              <a:t>Explore some examples of CSR.</a:t>
            </a:r>
          </a:p>
          <a:p>
            <a:r>
              <a:rPr lang="en-US" dirty="0"/>
              <a:t>Explore the relationship of CSR to spirituality in the workplace.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9C41BB6D-A666-43D3-A903-65C2D33C6612}" type="slidenum">
              <a:rPr lang="en-US"/>
              <a:pPr/>
              <a:t>3</a:t>
            </a:fld>
            <a:endParaRPr lang="en-US" dirty="0"/>
          </a:p>
        </p:txBody>
      </p:sp>
      <p:sp>
        <p:nvSpPr>
          <p:cNvPr id="128002" name="Rectangle 2"/>
          <p:cNvSpPr>
            <a:spLocks noGrp="1" noChangeArrowheads="1"/>
          </p:cNvSpPr>
          <p:nvPr>
            <p:ph type="title"/>
          </p:nvPr>
        </p:nvSpPr>
        <p:spPr>
          <a:xfrm>
            <a:off x="457200" y="277813"/>
            <a:ext cx="8229600" cy="941387"/>
          </a:xfrm>
        </p:spPr>
        <p:txBody>
          <a:bodyPr/>
          <a:lstStyle/>
          <a:p>
            <a:r>
              <a:rPr lang="en-US"/>
              <a:t>Corporate Social Responsibility</a:t>
            </a:r>
          </a:p>
        </p:txBody>
      </p:sp>
      <p:sp>
        <p:nvSpPr>
          <p:cNvPr id="128003" name="Rectangle 3"/>
          <p:cNvSpPr>
            <a:spLocks noGrp="1" noChangeArrowheads="1"/>
          </p:cNvSpPr>
          <p:nvPr>
            <p:ph type="body" idx="1"/>
          </p:nvPr>
        </p:nvSpPr>
        <p:spPr>
          <a:xfrm>
            <a:off x="457200" y="1295400"/>
            <a:ext cx="8229600" cy="5029200"/>
          </a:xfrm>
        </p:spPr>
        <p:txBody>
          <a:bodyPr/>
          <a:lstStyle/>
          <a:p>
            <a:pPr>
              <a:lnSpc>
                <a:spcPct val="80000"/>
              </a:lnSpc>
            </a:pPr>
            <a:r>
              <a:rPr lang="en-US" sz="2800" dirty="0"/>
              <a:t>Definition: Corporate Social Responsibility  (CSR)  occurs when organizations take responsibility for the impact of their activities on customers, suppliers, employees, shareholders, communities and other stakeholders, as well as the environment. CSR extends beyond legal requirements and includes voluntarily steps to improve the quality of life for employees and their families as well as for the local community and society at large.</a:t>
            </a:r>
          </a:p>
          <a:p>
            <a:pPr>
              <a:lnSpc>
                <a:spcPct val="80000"/>
              </a:lnSpc>
            </a:pPr>
            <a:endParaRPr lang="en-US" sz="2800" dirty="0"/>
          </a:p>
          <a:p>
            <a:pPr>
              <a:lnSpc>
                <a:spcPct val="80000"/>
              </a:lnSpc>
            </a:pPr>
            <a:r>
              <a:rPr lang="en-US" sz="2400" dirty="0"/>
              <a:t>Watch the video: </a:t>
            </a:r>
            <a:r>
              <a:rPr lang="en-CA" sz="2400" dirty="0">
                <a:hlinkClick r:id="rId3"/>
              </a:rPr>
              <a:t>What is Corporate Social Responsibility (CSR)?</a:t>
            </a:r>
            <a:r>
              <a:rPr lang="en-CA" sz="2400" dirty="0"/>
              <a:t>  </a:t>
            </a:r>
          </a:p>
          <a:p>
            <a:pPr>
              <a:lnSpc>
                <a:spcPct val="80000"/>
              </a:lnSpc>
            </a:pPr>
            <a:r>
              <a:rPr lang="en-CA" sz="2400" dirty="0"/>
              <a:t>(this video is entertaining as well as informative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 for </a:t>
            </a:r>
            <a:br>
              <a:rPr lang="en-US" dirty="0"/>
            </a:br>
            <a:r>
              <a:rPr lang="en-US" dirty="0"/>
              <a:t>Triple Bottom Line Reporting</a:t>
            </a:r>
          </a:p>
        </p:txBody>
      </p:sp>
      <p:sp>
        <p:nvSpPr>
          <p:cNvPr id="3" name="Content Placeholder 2"/>
          <p:cNvSpPr>
            <a:spLocks noGrp="1"/>
          </p:cNvSpPr>
          <p:nvPr>
            <p:ph idx="1"/>
          </p:nvPr>
        </p:nvSpPr>
        <p:spPr/>
        <p:txBody>
          <a:bodyPr/>
          <a:lstStyle/>
          <a:p>
            <a:pPr marL="0" indent="0">
              <a:buNone/>
            </a:pPr>
            <a:r>
              <a:rPr lang="en-US" sz="2400" dirty="0">
                <a:hlinkClick r:id="rId3" tooltip="John Elkington"/>
              </a:rPr>
              <a:t>John </a:t>
            </a:r>
            <a:r>
              <a:rPr lang="en-US" sz="2400" dirty="0" err="1">
                <a:hlinkClick r:id="rId3" tooltip="John Elkington"/>
              </a:rPr>
              <a:t>Elkington</a:t>
            </a:r>
            <a:r>
              <a:rPr lang="en-US" sz="2400" dirty="0">
                <a:hlinkClick r:id="rId3" tooltip="John Elkington"/>
              </a:rPr>
              <a:t> </a:t>
            </a:r>
            <a:r>
              <a:rPr lang="en-US" sz="2400" dirty="0"/>
              <a:t>in his 1997 book </a:t>
            </a:r>
            <a:r>
              <a:rPr lang="en-US" sz="2400" i="1" dirty="0"/>
              <a:t>Cannibals with Forks: the Triple Bottom Line of 21st Century Business </a:t>
            </a:r>
            <a:r>
              <a:rPr lang="en-US" sz="2400" dirty="0"/>
              <a:t>introduced the idea that companies needed to demonstrate corporate social responsibility with </a:t>
            </a:r>
            <a:r>
              <a:rPr lang="en-US" sz="2400" u="sng" dirty="0"/>
              <a:t>accountable reporting in three dimensions</a:t>
            </a:r>
            <a:r>
              <a:rPr lang="en-US" sz="2400" dirty="0"/>
              <a:t>:</a:t>
            </a:r>
          </a:p>
          <a:p>
            <a:r>
              <a:rPr lang="en-US" dirty="0">
                <a:solidFill>
                  <a:srgbClr val="FFFF00"/>
                </a:solidFill>
              </a:rPr>
              <a:t>Impacts on people</a:t>
            </a:r>
          </a:p>
          <a:p>
            <a:r>
              <a:rPr lang="en-US" dirty="0">
                <a:solidFill>
                  <a:srgbClr val="FFFF00"/>
                </a:solidFill>
              </a:rPr>
              <a:t>Impacts on the planet (environment)</a:t>
            </a:r>
          </a:p>
          <a:p>
            <a:r>
              <a:rPr lang="en-US" dirty="0">
                <a:solidFill>
                  <a:srgbClr val="FFFF00"/>
                </a:solidFill>
              </a:rPr>
              <a:t>Impacts on profits</a:t>
            </a:r>
          </a:p>
        </p:txBody>
      </p:sp>
      <p:sp>
        <p:nvSpPr>
          <p:cNvPr id="4" name="Footer Placeholder 3"/>
          <p:cNvSpPr>
            <a:spLocks noGrp="1"/>
          </p:cNvSpPr>
          <p:nvPr>
            <p:ph type="ftr" sz="quarter" idx="11"/>
          </p:nvPr>
        </p:nvSpPr>
        <p:spPr/>
        <p:txBody>
          <a:bodyPr/>
          <a:lstStyle/>
          <a:p>
            <a:r>
              <a:rPr lang="en-US"/>
              <a:t>copyright © 2019</a:t>
            </a:r>
            <a:endParaRPr lang="en-US" dirty="0"/>
          </a:p>
        </p:txBody>
      </p:sp>
      <p:sp>
        <p:nvSpPr>
          <p:cNvPr id="5" name="Slide Number Placeholder 4"/>
          <p:cNvSpPr>
            <a:spLocks noGrp="1"/>
          </p:cNvSpPr>
          <p:nvPr>
            <p:ph type="sldNum" sz="quarter" idx="12"/>
          </p:nvPr>
        </p:nvSpPr>
        <p:spPr/>
        <p:txBody>
          <a:bodyPr/>
          <a:lstStyle/>
          <a:p>
            <a:fld id="{D5DE4EB8-F8A2-43EA-8B0A-85351B748BEA}" type="slidenum">
              <a:rPr lang="en-US" smtClean="0"/>
              <a:pPr/>
              <a:t>4</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8813" y="5029200"/>
            <a:ext cx="2333625"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CSR: Fair Trade</a:t>
            </a:r>
          </a:p>
        </p:txBody>
      </p:sp>
      <p:sp>
        <p:nvSpPr>
          <p:cNvPr id="3" name="Content Placeholder 2"/>
          <p:cNvSpPr>
            <a:spLocks noGrp="1"/>
          </p:cNvSpPr>
          <p:nvPr>
            <p:ph idx="1"/>
          </p:nvPr>
        </p:nvSpPr>
        <p:spPr>
          <a:xfrm>
            <a:off x="381000" y="1371600"/>
            <a:ext cx="8229600" cy="4953000"/>
          </a:xfrm>
        </p:spPr>
        <p:txBody>
          <a:bodyPr/>
          <a:lstStyle/>
          <a:p>
            <a:r>
              <a:rPr lang="en-US" dirty="0">
                <a:hlinkClick r:id="rId3"/>
              </a:rPr>
              <a:t>Fair Trade </a:t>
            </a:r>
            <a:r>
              <a:rPr lang="en-US" dirty="0"/>
              <a:t>&lt;http://fairtrade.ca/&gt;</a:t>
            </a:r>
          </a:p>
        </p:txBody>
      </p:sp>
      <p:sp>
        <p:nvSpPr>
          <p:cNvPr id="4" name="Footer Placeholder 3"/>
          <p:cNvSpPr>
            <a:spLocks noGrp="1"/>
          </p:cNvSpPr>
          <p:nvPr>
            <p:ph type="ftr" sz="quarter" idx="11"/>
          </p:nvPr>
        </p:nvSpPr>
        <p:spPr/>
        <p:txBody>
          <a:bodyPr/>
          <a:lstStyle/>
          <a:p>
            <a:r>
              <a:rPr lang="en-US"/>
              <a:t>copyright © 2019</a:t>
            </a:r>
          </a:p>
        </p:txBody>
      </p:sp>
      <p:sp>
        <p:nvSpPr>
          <p:cNvPr id="5" name="Slide Number Placeholder 4"/>
          <p:cNvSpPr>
            <a:spLocks noGrp="1"/>
          </p:cNvSpPr>
          <p:nvPr>
            <p:ph type="sldNum" sz="quarter" idx="12"/>
          </p:nvPr>
        </p:nvSpPr>
        <p:spPr/>
        <p:txBody>
          <a:bodyPr/>
          <a:lstStyle/>
          <a:p>
            <a:fld id="{D5DE4EB8-F8A2-43EA-8B0A-85351B748BEA}" type="slidenum">
              <a:rPr lang="en-US" smtClean="0"/>
              <a:pPr/>
              <a:t>5</a:t>
            </a:fld>
            <a:endParaRPr lang="en-US"/>
          </a:p>
        </p:txBody>
      </p:sp>
      <p:pic>
        <p:nvPicPr>
          <p:cNvPr id="37890" name="Picture 2" descr="http://t2.gstatic.com/images?q=tbn:ANd9GcTFyxoqrcmAPOn73H2XHb6BmyWSGLFenyrJz9qUlac9kOnM8hVl">
            <a:hlinkClick r:id="rId3"/>
          </p:cNvPr>
          <p:cNvPicPr>
            <a:picLocks noChangeAspect="1" noChangeArrowheads="1"/>
          </p:cNvPicPr>
          <p:nvPr/>
        </p:nvPicPr>
        <p:blipFill>
          <a:blip r:embed="rId4" cstate="print"/>
          <a:srcRect/>
          <a:stretch>
            <a:fillRect/>
          </a:stretch>
        </p:blipFill>
        <p:spPr bwMode="auto">
          <a:xfrm>
            <a:off x="533400" y="2077300"/>
            <a:ext cx="2133600" cy="2143126"/>
          </a:xfrm>
          <a:prstGeom prst="rect">
            <a:avLst/>
          </a:prstGeom>
          <a:noFill/>
        </p:spPr>
      </p:pic>
      <p:pic>
        <p:nvPicPr>
          <p:cNvPr id="37892" name="Picture 4" descr="http://t2.gstatic.com/images?q=tbn:ANd9GcSh26uBgNGE5Zd3CqBlQeT0UTX9AW2TKn9zeRcDETdSUzo_icUSWg"/>
          <p:cNvPicPr>
            <a:picLocks noChangeAspect="1" noChangeArrowheads="1"/>
          </p:cNvPicPr>
          <p:nvPr/>
        </p:nvPicPr>
        <p:blipFill>
          <a:blip r:embed="rId5" cstate="print"/>
          <a:srcRect/>
          <a:stretch>
            <a:fillRect/>
          </a:stretch>
        </p:blipFill>
        <p:spPr bwMode="auto">
          <a:xfrm>
            <a:off x="6194437" y="3643213"/>
            <a:ext cx="1958963" cy="2683371"/>
          </a:xfrm>
          <a:prstGeom prst="rect">
            <a:avLst/>
          </a:prstGeom>
          <a:noFill/>
        </p:spPr>
      </p:pic>
      <p:pic>
        <p:nvPicPr>
          <p:cNvPr id="37894" name="Picture 6" descr="http://t2.gstatic.com/images?q=tbn:ANd9GcSinHli4sYVFPYwWucRIGGCAu99RwCBU9m9OtxQS_ZOFpbIJMxjyg"/>
          <p:cNvPicPr>
            <a:picLocks noChangeAspect="1" noChangeArrowheads="1"/>
          </p:cNvPicPr>
          <p:nvPr/>
        </p:nvPicPr>
        <p:blipFill>
          <a:blip r:embed="rId6" cstate="print"/>
          <a:srcRect/>
          <a:stretch>
            <a:fillRect/>
          </a:stretch>
        </p:blipFill>
        <p:spPr bwMode="auto">
          <a:xfrm>
            <a:off x="2667000" y="3148863"/>
            <a:ext cx="3527437" cy="208988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for Fair Trade</a:t>
            </a:r>
          </a:p>
        </p:txBody>
      </p:sp>
      <p:sp>
        <p:nvSpPr>
          <p:cNvPr id="4" name="Footer Placeholder 3"/>
          <p:cNvSpPr>
            <a:spLocks noGrp="1"/>
          </p:cNvSpPr>
          <p:nvPr>
            <p:ph type="ftr" sz="quarter" idx="11"/>
          </p:nvPr>
        </p:nvSpPr>
        <p:spPr/>
        <p:txBody>
          <a:bodyPr/>
          <a:lstStyle/>
          <a:p>
            <a:r>
              <a:rPr lang="en-US"/>
              <a:t>copyright © 2019</a:t>
            </a:r>
            <a:endParaRPr lang="en-US" dirty="0"/>
          </a:p>
        </p:txBody>
      </p:sp>
      <p:sp>
        <p:nvSpPr>
          <p:cNvPr id="5" name="Slide Number Placeholder 4"/>
          <p:cNvSpPr>
            <a:spLocks noGrp="1"/>
          </p:cNvSpPr>
          <p:nvPr>
            <p:ph type="sldNum" sz="quarter" idx="12"/>
          </p:nvPr>
        </p:nvSpPr>
        <p:spPr/>
        <p:txBody>
          <a:bodyPr/>
          <a:lstStyle/>
          <a:p>
            <a:fld id="{D5DE4EB8-F8A2-43EA-8B0A-85351B748BEA}" type="slidenum">
              <a:rPr lang="en-US" smtClean="0"/>
              <a:pPr/>
              <a:t>6</a:t>
            </a:fld>
            <a:endParaRPr lang="en-US"/>
          </a:p>
        </p:txBody>
      </p:sp>
      <p:pic>
        <p:nvPicPr>
          <p:cNvPr id="1026"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447800"/>
            <a:ext cx="27813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552700"/>
            <a:ext cx="3347416"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0" y="4433888"/>
            <a:ext cx="276225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 y="4291013"/>
            <a:ext cx="25431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CSR and Fair Trade in Canada</a:t>
            </a:r>
          </a:p>
        </p:txBody>
      </p:sp>
      <p:sp>
        <p:nvSpPr>
          <p:cNvPr id="4" name="Footer Placeholder 3"/>
          <p:cNvSpPr>
            <a:spLocks noGrp="1"/>
          </p:cNvSpPr>
          <p:nvPr>
            <p:ph type="ftr" sz="quarter" idx="11"/>
          </p:nvPr>
        </p:nvSpPr>
        <p:spPr/>
        <p:txBody>
          <a:bodyPr/>
          <a:lstStyle/>
          <a:p>
            <a:r>
              <a:rPr lang="en-US"/>
              <a:t>copyright © 2019</a:t>
            </a:r>
          </a:p>
        </p:txBody>
      </p:sp>
      <p:sp>
        <p:nvSpPr>
          <p:cNvPr id="5" name="Slide Number Placeholder 4"/>
          <p:cNvSpPr>
            <a:spLocks noGrp="1"/>
          </p:cNvSpPr>
          <p:nvPr>
            <p:ph type="sldNum" sz="quarter" idx="12"/>
          </p:nvPr>
        </p:nvSpPr>
        <p:spPr/>
        <p:txBody>
          <a:bodyPr/>
          <a:lstStyle/>
          <a:p>
            <a:fld id="{D5DE4EB8-F8A2-43EA-8B0A-85351B748BEA}" type="slidenum">
              <a:rPr lang="en-US" smtClean="0"/>
              <a:pPr/>
              <a:t>7</a:t>
            </a:fld>
            <a:endParaRPr lang="en-US"/>
          </a:p>
        </p:txBody>
      </p:sp>
      <p:pic>
        <p:nvPicPr>
          <p:cNvPr id="75778" name="Picture 2" descr="C:\DOCUME~1\DAVIDS~1\LOCALS~1\Temp\scl1.PNG">
            <a:hlinkClick r:id="rId3"/>
          </p:cNvPr>
          <p:cNvPicPr>
            <a:picLocks noChangeAspect="1" noChangeArrowheads="1"/>
          </p:cNvPicPr>
          <p:nvPr/>
        </p:nvPicPr>
        <p:blipFill>
          <a:blip r:embed="rId4" cstate="print"/>
          <a:srcRect/>
          <a:stretch>
            <a:fillRect/>
          </a:stretch>
        </p:blipFill>
        <p:spPr bwMode="auto">
          <a:xfrm>
            <a:off x="685800" y="2338387"/>
            <a:ext cx="7343249" cy="1781175"/>
          </a:xfrm>
          <a:prstGeom prst="rect">
            <a:avLst/>
          </a:prstGeom>
          <a:noFill/>
        </p:spPr>
      </p:pic>
      <p:sp>
        <p:nvSpPr>
          <p:cNvPr id="3" name="TextBox 2"/>
          <p:cNvSpPr txBox="1"/>
          <p:nvPr/>
        </p:nvSpPr>
        <p:spPr>
          <a:xfrm>
            <a:off x="1871240" y="5086348"/>
            <a:ext cx="5343963" cy="461665"/>
          </a:xfrm>
          <a:prstGeom prst="rect">
            <a:avLst/>
          </a:prstGeom>
          <a:noFill/>
        </p:spPr>
        <p:txBody>
          <a:bodyPr wrap="none" rtlCol="0">
            <a:spAutoFit/>
          </a:bodyPr>
          <a:lstStyle/>
          <a:p>
            <a:r>
              <a:rPr lang="en-US" sz="2400" dirty="0"/>
              <a:t>Our Story: </a:t>
            </a:r>
            <a:r>
              <a:rPr lang="en-CA" sz="2400" dirty="0"/>
              <a:t>justuscoffee.com/about-us/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Just Us Distribution of Profits</a:t>
            </a:r>
          </a:p>
        </p:txBody>
      </p:sp>
      <p:sp>
        <p:nvSpPr>
          <p:cNvPr id="3" name="Footer Placeholder 2"/>
          <p:cNvSpPr>
            <a:spLocks noGrp="1"/>
          </p:cNvSpPr>
          <p:nvPr>
            <p:ph type="ftr" sz="quarter" idx="11"/>
          </p:nvPr>
        </p:nvSpPr>
        <p:spPr>
          <a:xfrm>
            <a:off x="1447800" y="6245225"/>
            <a:ext cx="4572000" cy="476250"/>
          </a:xfrm>
        </p:spPr>
        <p:txBody>
          <a:bodyPr/>
          <a:lstStyle/>
          <a:p>
            <a:r>
              <a:rPr lang="en-US"/>
              <a:t>copyright © 2019</a:t>
            </a:r>
            <a:endParaRPr lang="en-US" dirty="0"/>
          </a:p>
        </p:txBody>
      </p:sp>
      <p:sp>
        <p:nvSpPr>
          <p:cNvPr id="4" name="Slide Number Placeholder 3"/>
          <p:cNvSpPr>
            <a:spLocks noGrp="1"/>
          </p:cNvSpPr>
          <p:nvPr>
            <p:ph type="sldNum" sz="quarter" idx="12"/>
          </p:nvPr>
        </p:nvSpPr>
        <p:spPr/>
        <p:txBody>
          <a:bodyPr/>
          <a:lstStyle/>
          <a:p>
            <a:fld id="{0D0B3B2A-F0FB-4CA9-99FF-48A30CDD1D4F}" type="slidenum">
              <a:rPr lang="en-US" smtClean="0"/>
              <a:pPr/>
              <a:t>8</a:t>
            </a:fld>
            <a:endParaRPr lang="en-US" dirty="0"/>
          </a:p>
        </p:txBody>
      </p:sp>
      <p:graphicFrame>
        <p:nvGraphicFramePr>
          <p:cNvPr id="8" name="Table 7"/>
          <p:cNvGraphicFramePr>
            <a:graphicFrameLocks noGrp="1"/>
          </p:cNvGraphicFramePr>
          <p:nvPr/>
        </p:nvGraphicFramePr>
        <p:xfrm>
          <a:off x="1219200" y="1371600"/>
          <a:ext cx="6781800" cy="4953002"/>
        </p:xfrm>
        <a:graphic>
          <a:graphicData uri="http://schemas.openxmlformats.org/drawingml/2006/table">
            <a:tbl>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gridCol w="169545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tblGrid>
              <a:tr h="1022109">
                <a:tc>
                  <a:txBody>
                    <a:bodyPr/>
                    <a:lstStyle/>
                    <a:p>
                      <a:pPr marL="0" marR="0">
                        <a:spcBef>
                          <a:spcPts val="0"/>
                        </a:spcBef>
                        <a:spcAft>
                          <a:spcPts val="0"/>
                        </a:spcAft>
                      </a:pPr>
                      <a:r>
                        <a:rPr lang="en-US" sz="1400" b="1" baseline="0" dirty="0">
                          <a:latin typeface="Times New Roman"/>
                          <a:ea typeface="Calibri"/>
                          <a:cs typeface="Times New Roman"/>
                        </a:rPr>
                        <a:t>Distribution of Profits</a:t>
                      </a:r>
                      <a:endParaRPr lang="en-US" sz="1400" baseline="0" dirty="0">
                        <a:latin typeface="Times New Roman"/>
                        <a:ea typeface="Calibri"/>
                        <a:cs typeface="Times New Roman"/>
                      </a:endParaRP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baseline="0" dirty="0">
                          <a:latin typeface="Times New Roman"/>
                          <a:ea typeface="Calibri"/>
                          <a:cs typeface="Times New Roman"/>
                        </a:rPr>
                        <a:t>2010</a:t>
                      </a:r>
                      <a:endParaRPr lang="en-US" sz="1400" baseline="0" dirty="0">
                        <a:latin typeface="Times New Roman"/>
                        <a:ea typeface="Calibri"/>
                        <a:cs typeface="Times New Roman"/>
                      </a:endParaRP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baseline="0" dirty="0">
                          <a:latin typeface="Times New Roman"/>
                          <a:ea typeface="Calibri"/>
                          <a:cs typeface="Times New Roman"/>
                        </a:rPr>
                        <a:t>2009</a:t>
                      </a:r>
                      <a:endParaRPr lang="en-US" sz="1400" baseline="0" dirty="0">
                        <a:latin typeface="Times New Roman"/>
                        <a:ea typeface="Calibri"/>
                        <a:cs typeface="Times New Roman"/>
                      </a:endParaRP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baseline="0">
                          <a:latin typeface="Times New Roman"/>
                          <a:ea typeface="Calibri"/>
                          <a:cs typeface="Times New Roman"/>
                        </a:rPr>
                        <a:t>As % of income from Operations 2010</a:t>
                      </a:r>
                      <a:endParaRPr lang="en-US" sz="1400" baseline="0">
                        <a:latin typeface="Times New Roman"/>
                        <a:ea typeface="Calibri"/>
                        <a:cs typeface="Times New Roman"/>
                      </a:endParaRP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3579">
                <a:tc>
                  <a:txBody>
                    <a:bodyPr/>
                    <a:lstStyle/>
                    <a:p>
                      <a:pPr marL="0" marR="0">
                        <a:spcBef>
                          <a:spcPts val="0"/>
                        </a:spcBef>
                        <a:spcAft>
                          <a:spcPts val="0"/>
                        </a:spcAft>
                      </a:pPr>
                      <a:r>
                        <a:rPr lang="en-US" sz="1400" baseline="0" dirty="0">
                          <a:latin typeface="Times New Roman"/>
                          <a:ea typeface="Calibri"/>
                          <a:cs typeface="Times New Roman"/>
                        </a:rPr>
                        <a:t>Allocation to Small Producers Fund for development projects</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$53,442</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$34,204</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a:latin typeface="Times New Roman"/>
                          <a:ea typeface="Calibri"/>
                          <a:cs typeface="Times New Roman"/>
                        </a:rPr>
                        <a:t>10%</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78519">
                <a:tc>
                  <a:txBody>
                    <a:bodyPr/>
                    <a:lstStyle/>
                    <a:p>
                      <a:pPr marL="0" marR="0">
                        <a:spcBef>
                          <a:spcPts val="0"/>
                        </a:spcBef>
                        <a:spcAft>
                          <a:spcPts val="0"/>
                        </a:spcAft>
                      </a:pPr>
                      <a:r>
                        <a:rPr lang="en-US" sz="1400" baseline="0" dirty="0">
                          <a:latin typeface="Times New Roman"/>
                          <a:ea typeface="Calibri"/>
                          <a:cs typeface="Times New Roman"/>
                        </a:rPr>
                        <a:t>Profit Sharing to Members, Community Investor and Employees</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159,413</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$117,695</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30%</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22109">
                <a:tc>
                  <a:txBody>
                    <a:bodyPr/>
                    <a:lstStyle/>
                    <a:p>
                      <a:pPr marL="0" marR="0">
                        <a:spcBef>
                          <a:spcPts val="0"/>
                        </a:spcBef>
                        <a:spcAft>
                          <a:spcPts val="0"/>
                        </a:spcAft>
                      </a:pPr>
                      <a:r>
                        <a:rPr lang="en-US" sz="1400" baseline="0">
                          <a:latin typeface="Times New Roman"/>
                          <a:ea typeface="Calibri"/>
                          <a:cs typeface="Times New Roman"/>
                        </a:rPr>
                        <a:t>Investment back into Just Us! Co-opertative Equity</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a:latin typeface="Times New Roman"/>
                          <a:ea typeface="Calibri"/>
                          <a:cs typeface="Times New Roman"/>
                        </a:rPr>
                        <a:t>$261,871</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a:latin typeface="Times New Roman"/>
                          <a:ea typeface="Calibri"/>
                          <a:cs typeface="Times New Roman"/>
                        </a:rPr>
                        <a:t>$167,377</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49%</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6686">
                <a:tc>
                  <a:txBody>
                    <a:bodyPr/>
                    <a:lstStyle/>
                    <a:p>
                      <a:pPr marL="0" marR="0">
                        <a:spcBef>
                          <a:spcPts val="0"/>
                        </a:spcBef>
                        <a:spcAft>
                          <a:spcPts val="0"/>
                        </a:spcAft>
                      </a:pPr>
                      <a:r>
                        <a:rPr lang="en-US" sz="1400" baseline="0">
                          <a:latin typeface="Times New Roman"/>
                          <a:ea typeface="Calibri"/>
                          <a:cs typeface="Times New Roman"/>
                        </a:rPr>
                        <a:t>Taxes</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a:latin typeface="Times New Roman"/>
                          <a:ea typeface="Calibri"/>
                          <a:cs typeface="Times New Roman"/>
                        </a:rPr>
                        <a:t>$59,689</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a:latin typeface="Times New Roman"/>
                          <a:ea typeface="Calibri"/>
                          <a:cs typeface="Times New Roman"/>
                        </a:rPr>
                        <a:t>$22,759</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aseline="0" dirty="0">
                          <a:latin typeface="Times New Roman"/>
                          <a:ea typeface="Calibri"/>
                          <a:cs typeface="Times New Roman"/>
                        </a:rPr>
                        <a:t>11%</a:t>
                      </a:r>
                    </a:p>
                  </a:txBody>
                  <a:tcPr marL="73094" marR="73094" marT="73094" marB="730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sz="3600" dirty="0"/>
              <a:t>CSR in Canada (Part 1)</a:t>
            </a:r>
          </a:p>
        </p:txBody>
      </p:sp>
      <p:sp>
        <p:nvSpPr>
          <p:cNvPr id="148483" name="Rectangle 3"/>
          <p:cNvSpPr>
            <a:spLocks noGrp="1" noChangeArrowheads="1"/>
          </p:cNvSpPr>
          <p:nvPr>
            <p:ph sz="half" idx="1"/>
          </p:nvPr>
        </p:nvSpPr>
        <p:spPr>
          <a:xfrm>
            <a:off x="457200" y="1295400"/>
            <a:ext cx="4038600" cy="4876800"/>
          </a:xfrm>
        </p:spPr>
        <p:txBody>
          <a:bodyPr/>
          <a:lstStyle/>
          <a:p>
            <a:r>
              <a:rPr lang="en-US" sz="2000" b="1" dirty="0"/>
              <a:t>Transportation Services Industry</a:t>
            </a:r>
          </a:p>
          <a:p>
            <a:r>
              <a:rPr lang="en-US" sz="2000" dirty="0">
                <a:hlinkClick r:id="rId3"/>
              </a:rPr>
              <a:t>Air Canada </a:t>
            </a:r>
            <a:endParaRPr lang="en-US" sz="2000" dirty="0"/>
          </a:p>
          <a:p>
            <a:r>
              <a:rPr lang="en-US" sz="2000" dirty="0">
                <a:hlinkClick r:id="rId4"/>
              </a:rPr>
              <a:t>Canadian National Railway Company</a:t>
            </a:r>
            <a:r>
              <a:rPr lang="en-US" sz="2000" dirty="0">
                <a:hlinkClick r:id="rId5"/>
              </a:rPr>
              <a:t> </a:t>
            </a:r>
            <a:r>
              <a:rPr lang="en-US" sz="2000" dirty="0"/>
              <a:t> </a:t>
            </a:r>
          </a:p>
          <a:p>
            <a:pPr marL="0" indent="0">
              <a:buNone/>
            </a:pPr>
            <a:endParaRPr lang="en-US" sz="2000" dirty="0"/>
          </a:p>
        </p:txBody>
      </p:sp>
      <p:sp>
        <p:nvSpPr>
          <p:cNvPr id="7" name="Content Placeholder 6"/>
          <p:cNvSpPr>
            <a:spLocks noGrp="1"/>
          </p:cNvSpPr>
          <p:nvPr>
            <p:ph sz="half" idx="2"/>
          </p:nvPr>
        </p:nvSpPr>
        <p:spPr>
          <a:xfrm>
            <a:off x="4648200" y="1447800"/>
            <a:ext cx="4038600" cy="4525963"/>
          </a:xfrm>
        </p:spPr>
        <p:txBody>
          <a:bodyPr/>
          <a:lstStyle/>
          <a:p>
            <a:r>
              <a:rPr lang="en-US" sz="2000" b="1" dirty="0"/>
              <a:t>Financial Services Industry</a:t>
            </a:r>
          </a:p>
          <a:p>
            <a:r>
              <a:rPr lang="en-US" sz="2000" dirty="0">
                <a:hlinkClick r:id="rId6"/>
              </a:rPr>
              <a:t>TD Bank</a:t>
            </a:r>
            <a:endParaRPr lang="en-US" sz="2000" dirty="0"/>
          </a:p>
          <a:p>
            <a:r>
              <a:rPr lang="en-US" sz="2000" dirty="0">
                <a:hlinkClick r:id="rId7"/>
              </a:rPr>
              <a:t>BMO Financial Group </a:t>
            </a:r>
            <a:endParaRPr lang="en-US" sz="2000" dirty="0"/>
          </a:p>
          <a:p>
            <a:r>
              <a:rPr lang="en-US" sz="2000" dirty="0">
                <a:hlinkClick r:id="rId8"/>
              </a:rPr>
              <a:t>Royal Bank of Canada</a:t>
            </a:r>
            <a:r>
              <a:rPr lang="en-US" sz="2000" dirty="0"/>
              <a:t> </a:t>
            </a:r>
          </a:p>
          <a:p>
            <a:r>
              <a:rPr lang="en-US" sz="2000" dirty="0">
                <a:hlinkClick r:id="rId9"/>
              </a:rPr>
              <a:t>Scotiabank</a:t>
            </a:r>
            <a:r>
              <a:rPr lang="en-US" sz="2000" dirty="0"/>
              <a:t> </a:t>
            </a:r>
          </a:p>
          <a:p>
            <a:pPr marL="0" indent="0">
              <a:buNone/>
            </a:pPr>
            <a:endParaRPr lang="en-US" sz="2000" dirty="0"/>
          </a:p>
          <a:p>
            <a:r>
              <a:rPr lang="en-US" sz="2000" b="1" dirty="0"/>
              <a:t>Insurance</a:t>
            </a:r>
          </a:p>
          <a:p>
            <a:r>
              <a:rPr lang="en-US" sz="2000" dirty="0">
                <a:hlinkClick r:id="rId10"/>
              </a:rPr>
              <a:t>Great-West </a:t>
            </a:r>
            <a:r>
              <a:rPr lang="en-US" sz="2000" dirty="0" err="1">
                <a:hlinkClick r:id="rId10"/>
              </a:rPr>
              <a:t>Lifeco</a:t>
            </a:r>
            <a:r>
              <a:rPr lang="en-US" sz="2000" dirty="0">
                <a:hlinkClick r:id="rId10"/>
              </a:rPr>
              <a:t>. Inc</a:t>
            </a:r>
            <a:r>
              <a:rPr lang="en-US" sz="2000" dirty="0">
                <a:hlinkClick r:id="rId11"/>
              </a:rPr>
              <a:t>.</a:t>
            </a:r>
            <a:endParaRPr lang="en-US" sz="2000" dirty="0"/>
          </a:p>
          <a:p>
            <a:r>
              <a:rPr lang="en-US" sz="2000" dirty="0">
                <a:hlinkClick r:id="rId12"/>
              </a:rPr>
              <a:t>Manulife Financial Corp</a:t>
            </a:r>
            <a:endParaRPr lang="en-US" sz="2000" dirty="0"/>
          </a:p>
          <a:p>
            <a:r>
              <a:rPr lang="en-US" sz="2000" dirty="0">
                <a:hlinkClick r:id="rId13"/>
              </a:rPr>
              <a:t>Sun Life Financial Inc.</a:t>
            </a:r>
            <a:r>
              <a:rPr lang="en-US" sz="2000" dirty="0"/>
              <a:t>  </a:t>
            </a:r>
          </a:p>
          <a:p>
            <a:endParaRPr lang="en-US" dirty="0"/>
          </a:p>
        </p:txBody>
      </p:sp>
      <p:sp>
        <p:nvSpPr>
          <p:cNvPr id="5" name="Footer Placeholder 4"/>
          <p:cNvSpPr>
            <a:spLocks noGrp="1"/>
          </p:cNvSpPr>
          <p:nvPr>
            <p:ph type="ftr" sz="quarter" idx="11"/>
          </p:nvPr>
        </p:nvSpPr>
        <p:spPr/>
        <p:txBody>
          <a:bodyPr/>
          <a:lstStyle/>
          <a:p>
            <a:r>
              <a:rPr lang="en-US"/>
              <a:t>copyright © 2019</a:t>
            </a:r>
          </a:p>
        </p:txBody>
      </p:sp>
      <p:sp>
        <p:nvSpPr>
          <p:cNvPr id="6" name="Slide Number Placeholder 5"/>
          <p:cNvSpPr>
            <a:spLocks noGrp="1"/>
          </p:cNvSpPr>
          <p:nvPr>
            <p:ph type="sldNum" sz="quarter" idx="12"/>
          </p:nvPr>
        </p:nvSpPr>
        <p:spPr/>
        <p:txBody>
          <a:bodyPr/>
          <a:lstStyle/>
          <a:p>
            <a:fld id="{09FD7537-0E4E-4B60-838D-AFF9E2F5013C}" type="slidenum">
              <a:rPr lang="en-US"/>
              <a:pPr/>
              <a:t>9</a:t>
            </a:fld>
            <a:endParaRPr lang="en-US"/>
          </a:p>
        </p:txBody>
      </p:sp>
      <p:sp>
        <p:nvSpPr>
          <p:cNvPr id="2" name="Right Arrow 1"/>
          <p:cNvSpPr/>
          <p:nvPr/>
        </p:nvSpPr>
        <p:spPr bwMode="auto">
          <a:xfrm>
            <a:off x="6248400" y="5715000"/>
            <a:ext cx="978408" cy="484632"/>
          </a:xfrm>
          <a:prstGeom prst="rightArrow">
            <a:avLst/>
          </a:prstGeom>
          <a:solidFill>
            <a:srgbClr val="993366"/>
          </a:solidFill>
          <a:ln w="15875"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3366"/>
        </a:solidFill>
        <a:ln w="15875" cap="flat" cmpd="sng" algn="ctr">
          <a:solidFill>
            <a:srgbClr val="FFFF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993366"/>
        </a:solidFill>
        <a:ln w="15875" cap="flat" cmpd="sng" algn="ctr">
          <a:solidFill>
            <a:srgbClr val="FFFF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11039</TotalTime>
  <Words>2512</Words>
  <Application>Microsoft Office PowerPoint</Application>
  <PresentationFormat>On-screen Show (4:3)</PresentationFormat>
  <Paragraphs>162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Times New Roman</vt:lpstr>
      <vt:lpstr>Wingdings</vt:lpstr>
      <vt:lpstr>Ripple</vt:lpstr>
      <vt:lpstr>Spirituality and Work Module 10:   Corporate Social Responsibility</vt:lpstr>
      <vt:lpstr>Objectives</vt:lpstr>
      <vt:lpstr>Corporate Social Responsibility</vt:lpstr>
      <vt:lpstr>Framework for  Triple Bottom Line Reporting</vt:lpstr>
      <vt:lpstr>CSR: Fair Trade</vt:lpstr>
      <vt:lpstr>Support for Fair Trade</vt:lpstr>
      <vt:lpstr>CSR and Fair Trade in Canada</vt:lpstr>
      <vt:lpstr>Just Us Distribution of Profits</vt:lpstr>
      <vt:lpstr>CSR in Canada (Part 1)</vt:lpstr>
      <vt:lpstr>CSR in Canada (Part 2) </vt:lpstr>
      <vt:lpstr>Resistance to CSR</vt:lpstr>
      <vt:lpstr>Who Do the Laws Protect?</vt:lpstr>
      <vt:lpstr>CSR and Personal Ethics</vt:lpstr>
      <vt:lpstr>Weekly Assignment</vt:lpstr>
    </vt:vector>
  </TitlesOfParts>
  <Company>IT Human Resource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Spirituality and Work</dc:title>
  <dc:creator>David Sable</dc:creator>
  <cp:lastModifiedBy>Editors</cp:lastModifiedBy>
  <cp:revision>147</cp:revision>
  <dcterms:created xsi:type="dcterms:W3CDTF">2006-09-09T20:53:26Z</dcterms:created>
  <dcterms:modified xsi:type="dcterms:W3CDTF">2019-06-01T14:52:05Z</dcterms:modified>
</cp:coreProperties>
</file>