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Roboto" panose="020B0604020202020204" charset="0"/>
      <p:regular r:id="rId13"/>
      <p:bold r:id="rId14"/>
      <p:italic r:id="rId15"/>
      <p:boldItalic r:id="rId16"/>
    </p:embeddedFont>
    <p:embeddedFont>
      <p:font typeface="Proxima Nova"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2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youtube.com/watch?v=Abk0mhu4a-g"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51150b718e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51150b718e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55f11fc3e7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55f11fc3e7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512bd812f6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512bd812f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55f11fc3e7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55f11fc3e7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512bd812f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512bd812f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55f11fc3e7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55f11fc3e7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55f11fc3e7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55f11fc3e7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51150b718e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51150b718e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u="sng">
                <a:solidFill>
                  <a:schemeClr val="hlink"/>
                </a:solidFill>
                <a:hlinkClick r:id="rId3"/>
              </a:rPr>
              <a:t>https://www.youtube.com/watch?v=Abk0mhu4a-g</a:t>
            </a:r>
            <a:r>
              <a:rPr lang="en-GB"/>
              <a:t> play till 2:26</a:t>
            </a:r>
            <a:endParaRPr/>
          </a:p>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51150b718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51150b718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1" name="Google Shape;11;p2"/>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 name="Google Shape;12;p2"/>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txBox="1">
            <a:spLocks noGrp="1"/>
          </p:cNvSpPr>
          <p:nvPr>
            <p:ph type="title" hasCustomPrompt="1"/>
          </p:nvPr>
        </p:nvSpPr>
        <p:spPr>
          <a:xfrm>
            <a:off x="311700" y="991475"/>
            <a:ext cx="8520600" cy="1917900"/>
          </a:xfrm>
          <a:prstGeom prst="rect">
            <a:avLst/>
          </a:prstGeom>
        </p:spPr>
        <p:txBody>
          <a:bodyPr spcFirstLastPara="1" wrap="square" lIns="91425" tIns="91425" rIns="91425" bIns="91425" anchor="ctr" anchorCtr="0"/>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071300"/>
            <a:ext cx="8520600" cy="901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6" name="Google Shape;16;p3"/>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2" name="Google Shape;22;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7" name="Google Shape;37;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lt2"/>
            </a:solidFill>
            <a:prstDash val="solid"/>
            <a:round/>
            <a:headEnd type="none" w="sm" len="sm"/>
            <a:tailEnd type="none" w="sm" len="sm"/>
          </a:ln>
        </p:spPr>
      </p:cxnSp>
      <p:sp>
        <p:nvSpPr>
          <p:cNvPr id="41" name="Google Shape;41;p9"/>
          <p:cNvSpPr txBox="1">
            <a:spLocks noGrp="1"/>
          </p:cNvSpPr>
          <p:nvPr>
            <p:ph type="title"/>
          </p:nvPr>
        </p:nvSpPr>
        <p:spPr>
          <a:xfrm>
            <a:off x="265500" y="1205825"/>
            <a:ext cx="4045200" cy="15096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4" name="Google Shape;44;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682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2100"/>
              <a:buNone/>
              <a:defRPr sz="2100"/>
            </a:lvl1pPr>
          </a:lstStyle>
          <a:p>
            <a:endParaRPr/>
          </a:p>
        </p:txBody>
      </p:sp>
      <p:sp>
        <p:nvSpPr>
          <p:cNvPr id="47" name="Google Shape;47;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marL="914400" lvl="1"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marL="1371600" lvl="2"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marL="1828800" lvl="3"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marL="2286000" lvl="4"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marL="2743200" lvl="5"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marL="3200400" lvl="6"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marL="3657600" lvl="7"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marL="4114800" lvl="8" indent="-317500">
              <a:lnSpc>
                <a:spcPct val="115000"/>
              </a:lnSpc>
              <a:spcBef>
                <a:spcPts val="1600"/>
              </a:spcBef>
              <a:spcAft>
                <a:spcPts val="160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day.org/june-6-1944/" TargetMode="External"/><Relationship Id="rId7" Type="http://schemas.openxmlformats.org/officeDocument/2006/relationships/hyperlink" Target="https://www.historyonthenet.com/d-day"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hyperlink" Target="https://www.nationalww2museum.org/war/articles/d-day-allies-invade-europe" TargetMode="External"/><Relationship Id="rId5" Type="http://schemas.openxmlformats.org/officeDocument/2006/relationships/hyperlink" Target="https://www.army.mil/d-day/" TargetMode="External"/><Relationship Id="rId4" Type="http://schemas.openxmlformats.org/officeDocument/2006/relationships/hyperlink" Target="https://www.history.com/topics/world-war-ii/d-day"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Abk0mhu4a-g"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D-Day: Allied Invasion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311700" y="4612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i="1"/>
              <a:t>Citations</a:t>
            </a:r>
            <a:r>
              <a:rPr lang="en-GB"/>
              <a:t>	</a:t>
            </a:r>
            <a:endParaRPr/>
          </a:p>
        </p:txBody>
      </p:sp>
      <p:sp>
        <p:nvSpPr>
          <p:cNvPr id="112" name="Google Shape;112;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100" u="sng">
                <a:solidFill>
                  <a:schemeClr val="hlink"/>
                </a:solidFill>
                <a:latin typeface="Arial"/>
                <a:ea typeface="Arial"/>
                <a:cs typeface="Arial"/>
                <a:sym typeface="Arial"/>
                <a:hlinkClick r:id="rId3"/>
              </a:rPr>
              <a:t>https://www.dday.org/june-6-1944/</a:t>
            </a:r>
            <a:endParaRPr/>
          </a:p>
          <a:p>
            <a:pPr marL="0" lvl="0" indent="0" algn="l" rtl="0">
              <a:spcBef>
                <a:spcPts val="1600"/>
              </a:spcBef>
              <a:spcAft>
                <a:spcPts val="0"/>
              </a:spcAft>
              <a:buNone/>
            </a:pPr>
            <a:r>
              <a:rPr lang="en-GB" sz="1100" u="sng">
                <a:solidFill>
                  <a:schemeClr val="hlink"/>
                </a:solidFill>
                <a:latin typeface="Arial"/>
                <a:ea typeface="Arial"/>
                <a:cs typeface="Arial"/>
                <a:sym typeface="Arial"/>
                <a:hlinkClick r:id="rId4"/>
              </a:rPr>
              <a:t>https://www.history.com/topics/world-war-ii/d-day</a:t>
            </a:r>
            <a:endParaRPr/>
          </a:p>
          <a:p>
            <a:pPr marL="0" lvl="0" indent="0" algn="l" rtl="0">
              <a:spcBef>
                <a:spcPts val="1600"/>
              </a:spcBef>
              <a:spcAft>
                <a:spcPts val="0"/>
              </a:spcAft>
              <a:buNone/>
            </a:pPr>
            <a:r>
              <a:rPr lang="en-GB" sz="1100" u="sng">
                <a:solidFill>
                  <a:schemeClr val="hlink"/>
                </a:solidFill>
                <a:latin typeface="Arial"/>
                <a:ea typeface="Arial"/>
                <a:cs typeface="Arial"/>
                <a:sym typeface="Arial"/>
                <a:hlinkClick r:id="rId5"/>
              </a:rPr>
              <a:t>https://www.army.mil/d-day/</a:t>
            </a:r>
            <a:endParaRPr/>
          </a:p>
          <a:p>
            <a:pPr marL="0" lvl="0" indent="0" algn="l" rtl="0">
              <a:spcBef>
                <a:spcPts val="1600"/>
              </a:spcBef>
              <a:spcAft>
                <a:spcPts val="0"/>
              </a:spcAft>
              <a:buNone/>
            </a:pPr>
            <a:r>
              <a:rPr lang="en-GB" sz="1100" u="sng">
                <a:solidFill>
                  <a:schemeClr val="hlink"/>
                </a:solidFill>
                <a:latin typeface="Arial"/>
                <a:ea typeface="Arial"/>
                <a:cs typeface="Arial"/>
                <a:sym typeface="Arial"/>
                <a:hlinkClick r:id="rId6"/>
              </a:rPr>
              <a:t>https://www.nationalww2museum.org/war/articles/d-day-allies-invade-europe</a:t>
            </a:r>
            <a:endParaRPr/>
          </a:p>
          <a:p>
            <a:pPr marL="0" lvl="0" indent="0" algn="l" rtl="0">
              <a:spcBef>
                <a:spcPts val="1600"/>
              </a:spcBef>
              <a:spcAft>
                <a:spcPts val="0"/>
              </a:spcAft>
              <a:buNone/>
            </a:pPr>
            <a:r>
              <a:rPr lang="en-GB" sz="1100" u="sng">
                <a:solidFill>
                  <a:schemeClr val="hlink"/>
                </a:solidFill>
                <a:latin typeface="Arial"/>
                <a:ea typeface="Arial"/>
                <a:cs typeface="Arial"/>
                <a:sym typeface="Arial"/>
                <a:hlinkClick r:id="rId7"/>
              </a:rPr>
              <a:t>https://www.historyonthenet.com/d-day</a:t>
            </a:r>
            <a:endParaRPr/>
          </a:p>
          <a:p>
            <a:pPr marL="0" lvl="0" indent="0" algn="l" rtl="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i="1"/>
              <a:t>D-Day Overview</a:t>
            </a:r>
            <a:endParaRPr i="1"/>
          </a:p>
        </p:txBody>
      </p:sp>
      <p:sp>
        <p:nvSpPr>
          <p:cNvPr id="65" name="Google Shape;65;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Attack began on June 6th, 1944</a:t>
            </a:r>
            <a:endParaRPr/>
          </a:p>
          <a:p>
            <a:pPr marL="0" lvl="0" indent="0" algn="l" rtl="0">
              <a:spcBef>
                <a:spcPts val="1600"/>
              </a:spcBef>
              <a:spcAft>
                <a:spcPts val="0"/>
              </a:spcAft>
              <a:buNone/>
            </a:pPr>
            <a:r>
              <a:rPr lang="en-GB"/>
              <a:t>Allies invaded France</a:t>
            </a:r>
            <a:endParaRPr/>
          </a:p>
          <a:p>
            <a:pPr marL="457200" lvl="0" indent="-342900" algn="l" rtl="0">
              <a:spcBef>
                <a:spcPts val="1600"/>
              </a:spcBef>
              <a:spcAft>
                <a:spcPts val="0"/>
              </a:spcAft>
              <a:buSzPts val="1800"/>
              <a:buChar char="-"/>
            </a:pPr>
            <a:r>
              <a:rPr lang="en-GB"/>
              <a:t>Allies include U.S., Canada, Great Britain, Free French fighters</a:t>
            </a:r>
            <a:endParaRPr/>
          </a:p>
          <a:p>
            <a:pPr marL="0" lvl="0" indent="0" algn="l" rtl="0">
              <a:spcBef>
                <a:spcPts val="1600"/>
              </a:spcBef>
              <a:spcAft>
                <a:spcPts val="0"/>
              </a:spcAft>
              <a:buNone/>
            </a:pPr>
            <a:r>
              <a:rPr lang="en-GB"/>
              <a:t>Established a beachhead as a part of Operation Overlord</a:t>
            </a:r>
            <a:endParaRPr/>
          </a:p>
          <a:p>
            <a:pPr marL="0" lvl="0" indent="0" algn="l" rtl="0">
              <a:spcBef>
                <a:spcPts val="1600"/>
              </a:spcBef>
              <a:spcAft>
                <a:spcPts val="0"/>
              </a:spcAft>
              <a:buNone/>
            </a:pPr>
            <a:r>
              <a:rPr lang="en-GB"/>
              <a:t>Air assault, parachute landings, and an amphibious attack on the beaches in France</a:t>
            </a:r>
            <a:endParaRPr/>
          </a:p>
          <a:p>
            <a:pPr marL="0" lvl="0" indent="0" algn="l" rtl="0">
              <a:spcBef>
                <a:spcPts val="1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i="1"/>
              <a:t>Why did the Allies strike back?</a:t>
            </a:r>
            <a:endParaRPr i="1"/>
          </a:p>
        </p:txBody>
      </p:sp>
      <p:sp>
        <p:nvSpPr>
          <p:cNvPr id="71" name="Google Shape;71;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Germany had invaded France </a:t>
            </a:r>
            <a:endParaRPr/>
          </a:p>
          <a:p>
            <a:pPr marL="457200" lvl="0" indent="-342900" algn="l" rtl="0">
              <a:spcBef>
                <a:spcPts val="1600"/>
              </a:spcBef>
              <a:spcAft>
                <a:spcPts val="0"/>
              </a:spcAft>
              <a:buSzPts val="1800"/>
              <a:buChar char="-"/>
            </a:pPr>
            <a:r>
              <a:rPr lang="en-GB"/>
              <a:t>Planned to take over all of Europe</a:t>
            </a:r>
            <a:endParaRPr/>
          </a:p>
          <a:p>
            <a:pPr marL="0" lvl="0" indent="0" algn="l" rtl="0">
              <a:spcBef>
                <a:spcPts val="1600"/>
              </a:spcBef>
              <a:spcAft>
                <a:spcPts val="0"/>
              </a:spcAft>
              <a:buNone/>
            </a:pPr>
            <a:r>
              <a:rPr lang="en-GB"/>
              <a:t>Allied forces had been able to slow down the expansion of German troops</a:t>
            </a:r>
            <a:endParaRPr/>
          </a:p>
          <a:p>
            <a:pPr marL="0" lvl="0" indent="0" algn="l" rtl="0">
              <a:spcBef>
                <a:spcPts val="1600"/>
              </a:spcBef>
              <a:spcAft>
                <a:spcPts val="0"/>
              </a:spcAft>
              <a:buNone/>
            </a:pPr>
            <a:r>
              <a:rPr lang="en-GB"/>
              <a:t>This was a good time to go on the offensive</a:t>
            </a:r>
            <a:endParaRPr/>
          </a:p>
          <a:p>
            <a:pPr marL="457200" lvl="0" indent="-342900" algn="l" rtl="0">
              <a:spcBef>
                <a:spcPts val="1600"/>
              </a:spcBef>
              <a:spcAft>
                <a:spcPts val="0"/>
              </a:spcAft>
              <a:buSzPts val="1800"/>
              <a:buChar char="-"/>
            </a:pPr>
            <a:r>
              <a:rPr lang="en-GB"/>
              <a:t>D-Day (Operation Overlord) was their chance to strike back and retake France</a:t>
            </a:r>
            <a:endParaRPr/>
          </a:p>
          <a:p>
            <a:pPr marL="0" lvl="0" indent="0" algn="l" rtl="0">
              <a:spcBef>
                <a:spcPts val="16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i="1"/>
              <a:t>Leading up to D-Day</a:t>
            </a:r>
            <a:endParaRPr i="1"/>
          </a:p>
        </p:txBody>
      </p:sp>
      <p:sp>
        <p:nvSpPr>
          <p:cNvPr id="77" name="Google Shape;77;p16"/>
          <p:cNvSpPr txBox="1">
            <a:spLocks noGrp="1"/>
          </p:cNvSpPr>
          <p:nvPr>
            <p:ph type="body" idx="1"/>
          </p:nvPr>
        </p:nvSpPr>
        <p:spPr>
          <a:xfrm>
            <a:off x="311700" y="1129850"/>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Allied troops performed multiple practice runs of the invasion </a:t>
            </a:r>
            <a:endParaRPr/>
          </a:p>
          <a:p>
            <a:pPr marL="457200" lvl="0" indent="-342900" algn="l" rtl="0">
              <a:spcBef>
                <a:spcPts val="1600"/>
              </a:spcBef>
              <a:spcAft>
                <a:spcPts val="0"/>
              </a:spcAft>
              <a:buSzPts val="1800"/>
              <a:buChar char="-"/>
            </a:pPr>
            <a:r>
              <a:rPr lang="en-GB"/>
              <a:t>Exercise Tiger was a practice invasion on April 28th, 1944</a:t>
            </a:r>
            <a:endParaRPr/>
          </a:p>
          <a:p>
            <a:pPr marL="457200" lvl="0" indent="-342900" algn="l" rtl="0">
              <a:spcBef>
                <a:spcPts val="0"/>
              </a:spcBef>
              <a:spcAft>
                <a:spcPts val="0"/>
              </a:spcAft>
              <a:buSzPts val="1800"/>
              <a:buChar char="-"/>
            </a:pPr>
            <a:r>
              <a:rPr lang="en-GB"/>
              <a:t>749 U.S. soldiers were killed from a surprise attack of German torpedo boats</a:t>
            </a:r>
            <a:endParaRPr/>
          </a:p>
          <a:p>
            <a:pPr marL="0" lvl="0" indent="0" algn="l" rtl="0">
              <a:spcBef>
                <a:spcPts val="1600"/>
              </a:spcBef>
              <a:spcAft>
                <a:spcPts val="0"/>
              </a:spcAft>
              <a:buNone/>
            </a:pPr>
            <a:r>
              <a:rPr lang="en-GB"/>
              <a:t>The real invasion date had to be during a full moon and spring tide </a:t>
            </a:r>
            <a:endParaRPr/>
          </a:p>
          <a:p>
            <a:pPr marL="0" lvl="0" indent="0" algn="l" rtl="0">
              <a:spcBef>
                <a:spcPts val="1600"/>
              </a:spcBef>
              <a:spcAft>
                <a:spcPts val="0"/>
              </a:spcAft>
              <a:buNone/>
            </a:pPr>
            <a:r>
              <a:rPr lang="en-GB"/>
              <a:t>Days leading up to June 6th experienced awful weather</a:t>
            </a:r>
            <a:endParaRPr/>
          </a:p>
          <a:p>
            <a:pPr marL="457200" lvl="0" indent="-342900" algn="l" rtl="0">
              <a:spcBef>
                <a:spcPts val="1600"/>
              </a:spcBef>
              <a:spcAft>
                <a:spcPts val="0"/>
              </a:spcAft>
              <a:buSzPts val="1800"/>
              <a:buChar char="-"/>
            </a:pPr>
            <a:r>
              <a:rPr lang="en-GB"/>
              <a:t>German forces assumed the Allies would wait until conditions were more favorable</a:t>
            </a:r>
            <a:endParaRPr/>
          </a:p>
          <a:p>
            <a:pPr marL="457200" lvl="0" indent="-342900" algn="l" rtl="0">
              <a:spcBef>
                <a:spcPts val="0"/>
              </a:spcBef>
              <a:spcAft>
                <a:spcPts val="0"/>
              </a:spcAft>
              <a:buSzPts val="1800"/>
              <a:buChar char="-"/>
            </a:pPr>
            <a:r>
              <a:rPr lang="en-GB"/>
              <a:t>President Eisenhower decided on June 6th, although the forecast was still unsure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i="1"/>
              <a:t>Operation Fortitude</a:t>
            </a:r>
            <a:endParaRPr i="1"/>
          </a:p>
        </p:txBody>
      </p:sp>
      <p:sp>
        <p:nvSpPr>
          <p:cNvPr id="83" name="Google Shape;83;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Deception tactic used by Allies to fool Germany into thinking the attack was coming at a different location </a:t>
            </a:r>
            <a:endParaRPr/>
          </a:p>
          <a:p>
            <a:pPr marL="457200" lvl="0" indent="-342900" algn="l" rtl="0">
              <a:spcBef>
                <a:spcPts val="1600"/>
              </a:spcBef>
              <a:spcAft>
                <a:spcPts val="0"/>
              </a:spcAft>
              <a:buSzPts val="1800"/>
              <a:buChar char="-"/>
            </a:pPr>
            <a:r>
              <a:rPr lang="en-GB"/>
              <a:t>Divided into two sub plans → North and South</a:t>
            </a:r>
            <a:endParaRPr/>
          </a:p>
          <a:p>
            <a:pPr marL="457200" lvl="0" indent="-342900" algn="l" rtl="0">
              <a:spcBef>
                <a:spcPts val="0"/>
              </a:spcBef>
              <a:spcAft>
                <a:spcPts val="0"/>
              </a:spcAft>
              <a:buSzPts val="1800"/>
              <a:buChar char="-"/>
            </a:pPr>
            <a:r>
              <a:rPr lang="en-GB"/>
              <a:t>Created fake field armies that threatened Norway (Fortitude North) and Pas de Calais (Fortitude South)</a:t>
            </a:r>
            <a:endParaRPr/>
          </a:p>
          <a:p>
            <a:pPr marL="0" lvl="0" indent="0" algn="l" rtl="0">
              <a:spcBef>
                <a:spcPts val="1600"/>
              </a:spcBef>
              <a:spcAft>
                <a:spcPts val="1600"/>
              </a:spcAft>
              <a:buNone/>
            </a:pPr>
            <a:r>
              <a:rPr lang="en-GB"/>
              <a:t>This plan successfully diverted Axis attention on Normandy, leaving those beaches more vulnerable to be attacked by the real Allied forces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i="1"/>
              <a:t>June 6th Invasion</a:t>
            </a:r>
            <a:endParaRPr i="1"/>
          </a:p>
          <a:p>
            <a:pPr marL="0" lvl="0" indent="0" algn="l" rtl="0">
              <a:spcBef>
                <a:spcPts val="0"/>
              </a:spcBef>
              <a:spcAft>
                <a:spcPts val="0"/>
              </a:spcAft>
              <a:buNone/>
            </a:pPr>
            <a:endParaRPr/>
          </a:p>
        </p:txBody>
      </p:sp>
      <p:sp>
        <p:nvSpPr>
          <p:cNvPr id="89" name="Google Shape;89;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The night before June 6th, Allied paratroopers dropped into France behind the German forces on the beachfront</a:t>
            </a:r>
            <a:endParaRPr/>
          </a:p>
          <a:p>
            <a:pPr marL="457200" lvl="0" indent="-342900" algn="l" rtl="0">
              <a:spcBef>
                <a:spcPts val="1600"/>
              </a:spcBef>
              <a:spcAft>
                <a:spcPts val="0"/>
              </a:spcAft>
              <a:buSzPts val="1800"/>
              <a:buChar char="-"/>
            </a:pPr>
            <a:r>
              <a:rPr lang="en-GB"/>
              <a:t>Thousands of dummy paratroopers were dropped to help protect the actual soldiers and attract attention</a:t>
            </a:r>
            <a:endParaRPr/>
          </a:p>
          <a:p>
            <a:pPr marL="457200" lvl="0" indent="-342900" algn="l" rtl="0">
              <a:spcBef>
                <a:spcPts val="0"/>
              </a:spcBef>
              <a:spcAft>
                <a:spcPts val="0"/>
              </a:spcAft>
              <a:buSzPts val="1800"/>
              <a:buChar char="-"/>
            </a:pPr>
            <a:r>
              <a:rPr lang="en-GB"/>
              <a:t>Set up position, seized roads and bridges, prepared for Allied troops to invade beaches and move inland </a:t>
            </a:r>
            <a:endParaRPr/>
          </a:p>
          <a:p>
            <a:pPr marL="0" lvl="0" indent="0" algn="l" rtl="0">
              <a:spcBef>
                <a:spcPts val="1600"/>
              </a:spcBef>
              <a:spcAft>
                <a:spcPts val="1600"/>
              </a:spcAft>
              <a:buNone/>
            </a:pPr>
            <a:r>
              <a:rPr lang="en-GB"/>
              <a:t>Amphibious Allied forces faced enemy fire from Germans who were in an advantageous position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i="1"/>
              <a:t>U.S. Forces on French Beaches</a:t>
            </a:r>
            <a:endParaRPr i="1"/>
          </a:p>
        </p:txBody>
      </p:sp>
      <p:sp>
        <p:nvSpPr>
          <p:cNvPr id="95" name="Google Shape;95;p19"/>
          <p:cNvSpPr txBox="1">
            <a:spLocks noGrp="1"/>
          </p:cNvSpPr>
          <p:nvPr>
            <p:ph type="body" idx="1"/>
          </p:nvPr>
        </p:nvSpPr>
        <p:spPr>
          <a:xfrm>
            <a:off x="311700" y="1136350"/>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Soldiers battled through  5 foot waves, rough seas, thrashing wind to get to the beach from the boats</a:t>
            </a:r>
            <a:endParaRPr/>
          </a:p>
          <a:p>
            <a:pPr marL="0" lvl="0" indent="0" algn="l" rtl="0">
              <a:spcBef>
                <a:spcPts val="1600"/>
              </a:spcBef>
              <a:spcAft>
                <a:spcPts val="0"/>
              </a:spcAft>
              <a:buNone/>
            </a:pPr>
            <a:r>
              <a:rPr lang="en-GB"/>
              <a:t>Allied Air forces played a huge role in allowing amphibious forces to reach land by suppressing German forces</a:t>
            </a:r>
            <a:endParaRPr/>
          </a:p>
          <a:p>
            <a:pPr marL="0" lvl="0" indent="0" algn="l" rtl="0">
              <a:spcBef>
                <a:spcPts val="1600"/>
              </a:spcBef>
              <a:spcAft>
                <a:spcPts val="1600"/>
              </a:spcAft>
              <a:buNone/>
            </a:pPr>
            <a:r>
              <a:rPr lang="en-GB" sz="1400">
                <a:solidFill>
                  <a:srgbClr val="222222"/>
                </a:solidFill>
                <a:highlight>
                  <a:srgbClr val="FFFFFF"/>
                </a:highlight>
                <a:latin typeface="Roboto"/>
                <a:ea typeface="Roboto"/>
                <a:cs typeface="Roboto"/>
                <a:sym typeface="Roboto"/>
              </a:rPr>
              <a:t>"The sea was very rough, and everybody got seasick and we were soaking wet, cold and miserable. It was June, but it felt like November, December. We were under fire all the way. When we got 200,300 yards from shore, we started taking artillery and mortars, and then as we got closer in the small arms opened up. And they cut us down pretty good. Some of the men couldn't swim, and we were carrying 60 pounds of equipment or weapons. It was a tough deal," said Staff Sergeant John Robert Slaughter, Company D, 116th Infantry, 29th Division, according to a journal called American History.</a:t>
            </a: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20" descr="US troops embarking on the journey to the beaches of Normandy with this incredible original D-Day footage where US Troops storm the Beaches of Normandy in a effort to secure the beachheads and silence the German gunners once and for all.&#10;&#10;Filmed 0n June 6 1944." title="Original D-Day footage US Troops storming the Beaches of Normandy">
            <a:hlinkClick r:id="rId3"/>
          </p:cNvPr>
          <p:cNvPicPr preferRelativeResize="0"/>
          <p:nvPr/>
        </p:nvPicPr>
        <p:blipFill>
          <a:blip r:embed="rId4">
            <a:alphaModFix/>
          </a:blip>
          <a:stretch>
            <a:fillRect/>
          </a:stretch>
        </p:blipFill>
        <p:spPr>
          <a:xfrm>
            <a:off x="1244600" y="76200"/>
            <a:ext cx="6654800" cy="49911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i="1"/>
              <a:t>Beginning of the end</a:t>
            </a:r>
            <a:r>
              <a:rPr lang="en-GB"/>
              <a:t>	</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06" name="Google Shape;106;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This attack by Allied forces began to drive the enemy out of France which weakened German power in Europe</a:t>
            </a:r>
            <a:endParaRPr/>
          </a:p>
          <a:p>
            <a:pPr marL="457200" lvl="0" indent="-342900" algn="l" rtl="0">
              <a:spcBef>
                <a:spcPts val="1600"/>
              </a:spcBef>
              <a:spcAft>
                <a:spcPts val="0"/>
              </a:spcAft>
              <a:buSzPts val="1800"/>
              <a:buChar char="-"/>
            </a:pPr>
            <a:r>
              <a:rPr lang="en-GB"/>
              <a:t>By the end of D-Day, over 150,000 troops had landed in Normandy</a:t>
            </a:r>
            <a:endParaRPr/>
          </a:p>
          <a:p>
            <a:pPr marL="457200" lvl="0" indent="-342900" algn="l" rtl="0">
              <a:spcBef>
                <a:spcPts val="0"/>
              </a:spcBef>
              <a:spcAft>
                <a:spcPts val="0"/>
              </a:spcAft>
              <a:buSzPts val="1800"/>
              <a:buChar char="-"/>
            </a:pPr>
            <a:r>
              <a:rPr lang="en-GB"/>
              <a:t>Once they established position, they pushed inland which allowed more Allied troops to land on those beaches </a:t>
            </a:r>
            <a:endParaRPr/>
          </a:p>
          <a:p>
            <a:pPr marL="457200" lvl="0" indent="-342900" algn="l" rtl="0">
              <a:spcBef>
                <a:spcPts val="0"/>
              </a:spcBef>
              <a:spcAft>
                <a:spcPts val="0"/>
              </a:spcAft>
              <a:buSzPts val="1800"/>
              <a:buChar char="-"/>
            </a:pPr>
            <a:r>
              <a:rPr lang="en-GB"/>
              <a:t>By June 17th, over half a million Allied troops had arrived and all that support led to the Allies pushing the Germans out of France</a:t>
            </a:r>
            <a:endParaRPr/>
          </a:p>
          <a:p>
            <a:pPr marL="457200" lvl="0" indent="-342900" algn="l" rtl="0">
              <a:spcBef>
                <a:spcPts val="0"/>
              </a:spcBef>
              <a:spcAft>
                <a:spcPts val="0"/>
              </a:spcAft>
              <a:buSzPts val="1800"/>
              <a:buChar char="-"/>
            </a:pPr>
            <a:r>
              <a:rPr lang="en-GB"/>
              <a:t>Losing France really hurt Axis power</a:t>
            </a:r>
            <a:endParaRPr/>
          </a:p>
          <a:p>
            <a:pPr marL="457200" lvl="0" indent="-342900" algn="l" rtl="0">
              <a:spcBef>
                <a:spcPts val="0"/>
              </a:spcBef>
              <a:spcAft>
                <a:spcPts val="0"/>
              </a:spcAft>
              <a:buSzPts val="1800"/>
              <a:buChar char="-"/>
            </a:pPr>
            <a:r>
              <a:rPr lang="en-GB"/>
              <a:t>Less than a year later (May 7th, 1945), Germany surrendered unconditionally</a:t>
            </a:r>
            <a:endParaRPr/>
          </a:p>
          <a:p>
            <a:pPr marL="45720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625</Words>
  <Application>Microsoft Office PowerPoint</Application>
  <PresentationFormat>On-screen Show (16:9)</PresentationFormat>
  <Paragraphs>49</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Roboto</vt:lpstr>
      <vt:lpstr>Arial</vt:lpstr>
      <vt:lpstr>Proxima Nova</vt:lpstr>
      <vt:lpstr>Spearmint</vt:lpstr>
      <vt:lpstr>D-Day: Allied Invasion</vt:lpstr>
      <vt:lpstr>D-Day Overview</vt:lpstr>
      <vt:lpstr>Why did the Allies strike back?</vt:lpstr>
      <vt:lpstr>Leading up to D-Day</vt:lpstr>
      <vt:lpstr>Operation Fortitude</vt:lpstr>
      <vt:lpstr>June 6th Invasion </vt:lpstr>
      <vt:lpstr>U.S. Forces on French Beaches</vt:lpstr>
      <vt:lpstr>PowerPoint Presentation</vt:lpstr>
      <vt:lpstr>Beginning of the end   </vt:lpstr>
      <vt:lpstr>Citations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D-Day: Allied Invasion</dc:title>
  <dc:creator>Jordan Zlogar</dc:creator>
  <cp:lastModifiedBy>Zlogar, Jordan</cp:lastModifiedBy>
  <cp:revision>1</cp:revision>
  <dcterms:modified xsi:type="dcterms:W3CDTF">2019-04-30T21:37:33Z</dcterms:modified>
</cp:coreProperties>
</file>