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Average"/>
      <p:regular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verag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0fc7b44eb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0fc7b44e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7f81a8c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7f81a8c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0fc7b44eb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0fc7b44eb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0fc7b44eb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0fc7b44eb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0fc7b44eb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0fc7b44eb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0fc7b44eb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0fc7b44eb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0fc7b44eb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0fc7b44eb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6680303a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6680303a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0fc7b44eb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0fc7b44eb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7ce02efd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7ce02efd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0fce6d053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0fce6d05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0fc7b44eb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0fc7b44eb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0fc7b44eb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0fc7b44eb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7d6d24c1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7d6d24c1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10f16e7f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10f16e7f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0fce6d05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0fce6d05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0fc7b44eb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0fc7b44eb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0fc7b44eb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0fc7b44eb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0fc7b44eb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0fc7b44eb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0fc7b44e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0fc7b44e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7f81a8c8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7f81a8c8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7f81a8c8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7f81a8c8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acf.hhs.gov/sites/default/files/cb/pi1806.pdf" TargetMode="External"/><Relationship Id="rId4" Type="http://schemas.openxmlformats.org/officeDocument/2006/relationships/hyperlink" Target="http://search.ebscohost.com.ezproxy.uta.edu/login.aspx?direct=true&amp;db=a9h&amp;AN=131357343&amp;site=ehost-live" TargetMode="External"/><Relationship Id="rId5" Type="http://schemas.openxmlformats.org/officeDocument/2006/relationships/hyperlink" Target="http://search.ebscohost.com.ezproxy.uta.edu/login.aspx?direct=true&amp;db=a9h&amp;AN=131357343&amp;site=ehost-live" TargetMode="External"/><Relationship Id="rId6" Type="http://schemas.openxmlformats.org/officeDocument/2006/relationships/hyperlink" Target="https://www.childwelfare.gov/pubPDFs/about.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childwelfare.gov/pubs/factsheets/about/" TargetMode="External"/><Relationship Id="rId4" Type="http://schemas.openxmlformats.org/officeDocument/2006/relationships/hyperlink" Target="https://www.cwla.org/wp-content/uploads/2018/04/118415-CWLA-Legislative-Agenda.pdf" TargetMode="External"/><Relationship Id="rId5" Type="http://schemas.openxmlformats.org/officeDocument/2006/relationships/hyperlink" Target="https://casaforchildren.org/advocate-for-children/advocate-for-legislation/capt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nyspcc.org/about-the-new-york-society-for-the-prevention-of-cruelty-to-children/histo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0bOH8ABpco"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3gc0q2e5i0M"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Child Welfare</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Child Abuse Prevention and Treatment Act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Historical Background</a:t>
            </a:r>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Originally enacted on January 31, 1974</a:t>
            </a:r>
            <a:endParaRPr sz="1600"/>
          </a:p>
          <a:p>
            <a:pPr indent="-330200" lvl="0" marL="457200" rtl="0" algn="l">
              <a:lnSpc>
                <a:spcPct val="150000"/>
              </a:lnSpc>
              <a:spcBef>
                <a:spcPts val="0"/>
              </a:spcBef>
              <a:spcAft>
                <a:spcPts val="0"/>
              </a:spcAft>
              <a:buSzPts val="1600"/>
              <a:buChar char="-"/>
            </a:pPr>
            <a:r>
              <a:rPr lang="en" sz="1600"/>
              <a:t>Has been amended several times and was last reauthorized on December 20, 2010</a:t>
            </a:r>
            <a:endParaRPr sz="1600"/>
          </a:p>
          <a:p>
            <a:pPr indent="-330200" lvl="0" marL="457200" rtl="0" algn="l">
              <a:lnSpc>
                <a:spcPct val="150000"/>
              </a:lnSpc>
              <a:spcBef>
                <a:spcPts val="0"/>
              </a:spcBef>
              <a:spcAft>
                <a:spcPts val="0"/>
              </a:spcAft>
              <a:buSzPts val="1600"/>
              <a:buChar char="-"/>
            </a:pPr>
            <a:r>
              <a:rPr lang="en" sz="1600"/>
              <a:t>Was amended in 2015, 2016, and 2018</a:t>
            </a:r>
            <a:endParaRPr sz="1600"/>
          </a:p>
          <a:p>
            <a:pPr indent="-330200" lvl="0" marL="457200" rtl="0" algn="l">
              <a:lnSpc>
                <a:spcPct val="150000"/>
              </a:lnSpc>
              <a:spcBef>
                <a:spcPts val="0"/>
              </a:spcBef>
              <a:spcAft>
                <a:spcPts val="0"/>
              </a:spcAft>
              <a:buSzPts val="1600"/>
              <a:buChar char="-"/>
            </a:pPr>
            <a:r>
              <a:rPr lang="en" sz="1600"/>
              <a:t>Most recently, certain provisions of the act were amended on January 7,201</a:t>
            </a:r>
            <a:r>
              <a:rPr lang="en" sz="1600"/>
              <a:t>9</a:t>
            </a:r>
            <a:endParaRPr sz="1600"/>
          </a:p>
          <a:p>
            <a:pPr indent="-330200" lvl="1" marL="914400" rtl="0" algn="l">
              <a:lnSpc>
                <a:spcPct val="150000"/>
              </a:lnSpc>
              <a:spcBef>
                <a:spcPts val="0"/>
              </a:spcBef>
              <a:spcAft>
                <a:spcPts val="0"/>
              </a:spcAft>
              <a:buSzPts val="1600"/>
              <a:buChar char="-"/>
            </a:pPr>
            <a:r>
              <a:rPr lang="en" sz="1600"/>
              <a:t> by the Victims of Child Abuse Act Reauthorization Act of 2018</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Historical Background 2018</a:t>
            </a:r>
            <a:endParaRPr/>
          </a:p>
        </p:txBody>
      </p:sp>
      <p:sp>
        <p:nvSpPr>
          <p:cNvPr id="120" name="Google Shape;120;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States are required to come up with a plan to not </a:t>
            </a:r>
            <a:r>
              <a:rPr lang="en" sz="1600"/>
              <a:t>inappropriately</a:t>
            </a:r>
            <a:r>
              <a:rPr lang="en" sz="1600"/>
              <a:t> diagnose children with </a:t>
            </a:r>
            <a:endParaRPr sz="1600"/>
          </a:p>
          <a:p>
            <a:pPr indent="-330200" lvl="1" marL="914400" rtl="0" algn="l">
              <a:spcBef>
                <a:spcPts val="0"/>
              </a:spcBef>
              <a:spcAft>
                <a:spcPts val="0"/>
              </a:spcAft>
              <a:buSzPts val="1600"/>
              <a:buChar char="-"/>
            </a:pPr>
            <a:r>
              <a:rPr lang="en" sz="1600"/>
              <a:t>Mental Illness </a:t>
            </a:r>
            <a:endParaRPr sz="1600"/>
          </a:p>
          <a:p>
            <a:pPr indent="-330200" lvl="1" marL="914400" rtl="0" algn="l">
              <a:spcBef>
                <a:spcPts val="0"/>
              </a:spcBef>
              <a:spcAft>
                <a:spcPts val="0"/>
              </a:spcAft>
              <a:buSzPts val="1600"/>
              <a:buChar char="-"/>
            </a:pPr>
            <a:r>
              <a:rPr lang="en" sz="1600"/>
              <a:t>Emotional/ behavioral disorders </a:t>
            </a:r>
            <a:endParaRPr sz="1600"/>
          </a:p>
          <a:p>
            <a:pPr indent="-330200" lvl="1" marL="914400" rtl="0" algn="l">
              <a:spcBef>
                <a:spcPts val="0"/>
              </a:spcBef>
              <a:spcAft>
                <a:spcPts val="0"/>
              </a:spcAft>
              <a:buSzPts val="1600"/>
              <a:buChar char="-"/>
            </a:pPr>
            <a:r>
              <a:rPr lang="en" sz="1600"/>
              <a:t>Medically fragile conditions</a:t>
            </a:r>
            <a:endParaRPr sz="1600"/>
          </a:p>
          <a:p>
            <a:pPr indent="-330200" lvl="1" marL="914400" rtl="0" algn="l">
              <a:spcBef>
                <a:spcPts val="0"/>
              </a:spcBef>
              <a:spcAft>
                <a:spcPts val="0"/>
              </a:spcAft>
              <a:buSzPts val="1600"/>
              <a:buChar char="-"/>
            </a:pPr>
            <a:r>
              <a:rPr lang="en" sz="1600"/>
              <a:t>Developmental disabilities</a:t>
            </a:r>
            <a:endParaRPr sz="1600"/>
          </a:p>
          <a:p>
            <a:pPr indent="-330200" lvl="0" marL="457200" rtl="0" algn="l">
              <a:spcBef>
                <a:spcPts val="0"/>
              </a:spcBef>
              <a:spcAft>
                <a:spcPts val="0"/>
              </a:spcAft>
              <a:buSzPts val="1600"/>
              <a:buChar char="-"/>
            </a:pPr>
            <a:r>
              <a:rPr lang="en" sz="1600"/>
              <a:t>Updated services for children under the age of five: to address needs of all vulnerable children. Foster care, in-home, community-based settings</a:t>
            </a:r>
            <a:endParaRPr sz="1600"/>
          </a:p>
          <a:p>
            <a:pPr indent="-330200" lvl="0" marL="457200" rtl="0" algn="l">
              <a:spcBef>
                <a:spcPts val="0"/>
              </a:spcBef>
              <a:spcAft>
                <a:spcPts val="0"/>
              </a:spcAft>
              <a:buSzPts val="1600"/>
              <a:buChar char="-"/>
            </a:pPr>
            <a:r>
              <a:rPr lang="en" sz="1600"/>
              <a:t>Took steps to track and prevent child maltreatment deaths: </a:t>
            </a:r>
            <a:endParaRPr sz="1600"/>
          </a:p>
          <a:p>
            <a:pPr indent="-330200" lvl="0" marL="457200" rtl="0" algn="l">
              <a:spcBef>
                <a:spcPts val="0"/>
              </a:spcBef>
              <a:spcAft>
                <a:spcPts val="0"/>
              </a:spcAft>
              <a:buSzPts val="1600"/>
              <a:buChar char="-"/>
            </a:pPr>
            <a:r>
              <a:rPr lang="en" sz="1600"/>
              <a:t>Family reunification services are made more of a priority</a:t>
            </a:r>
            <a:endParaRPr sz="1600"/>
          </a:p>
          <a:p>
            <a:pPr indent="-330200" lvl="0" marL="457200" rtl="0" algn="l">
              <a:spcBef>
                <a:spcPts val="0"/>
              </a:spcBef>
              <a:spcAft>
                <a:spcPts val="0"/>
              </a:spcAft>
              <a:buSzPts val="1600"/>
              <a:buChar char="-"/>
            </a:pPr>
            <a:r>
              <a:rPr lang="en" sz="1600"/>
              <a:t>Updated the Chafee program: program to provide funding to support youth aging out of the foster care system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Description of Policy</a:t>
            </a:r>
            <a:endParaRPr/>
          </a:p>
        </p:txBody>
      </p:sp>
      <p:sp>
        <p:nvSpPr>
          <p:cNvPr id="126" name="Google Shape;126;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Budget</a:t>
            </a:r>
            <a:endParaRPr sz="1600"/>
          </a:p>
          <a:p>
            <a:pPr indent="-330200" lvl="1" marL="914400" rtl="0" algn="l">
              <a:lnSpc>
                <a:spcPct val="150000"/>
              </a:lnSpc>
              <a:spcBef>
                <a:spcPts val="0"/>
              </a:spcBef>
              <a:spcAft>
                <a:spcPts val="0"/>
              </a:spcAft>
              <a:buSzPts val="1600"/>
              <a:buChar char="-"/>
            </a:pPr>
            <a:r>
              <a:rPr lang="en" sz="1600"/>
              <a:t>Consolidated Appropriations Act of 2018</a:t>
            </a:r>
            <a:endParaRPr sz="1600"/>
          </a:p>
          <a:p>
            <a:pPr indent="-330200" lvl="2" marL="1371600" rtl="0" algn="l">
              <a:lnSpc>
                <a:spcPct val="150000"/>
              </a:lnSpc>
              <a:spcBef>
                <a:spcPts val="0"/>
              </a:spcBef>
              <a:spcAft>
                <a:spcPts val="0"/>
              </a:spcAft>
              <a:buSzPts val="1600"/>
              <a:buChar char="-"/>
            </a:pPr>
            <a:r>
              <a:rPr lang="en" sz="1600"/>
              <a:t>Appropriated $85.3 million for the CAPTA state grant in the 2018 fiscal year</a:t>
            </a:r>
            <a:endParaRPr sz="1600"/>
          </a:p>
          <a:p>
            <a:pPr indent="-330200" lvl="1" marL="914400" rtl="0" algn="l">
              <a:lnSpc>
                <a:spcPct val="150000"/>
              </a:lnSpc>
              <a:spcBef>
                <a:spcPts val="0"/>
              </a:spcBef>
              <a:spcAft>
                <a:spcPts val="0"/>
              </a:spcAft>
              <a:buSzPts val="1600"/>
              <a:buChar char="-"/>
            </a:pPr>
            <a:r>
              <a:rPr lang="en" sz="1600"/>
              <a:t>Is budget changing?</a:t>
            </a:r>
            <a:endParaRPr sz="1600"/>
          </a:p>
          <a:p>
            <a:pPr indent="-330200" lvl="2" marL="1371600" rtl="0" algn="l">
              <a:lnSpc>
                <a:spcPct val="150000"/>
              </a:lnSpc>
              <a:spcBef>
                <a:spcPts val="0"/>
              </a:spcBef>
              <a:spcAft>
                <a:spcPts val="0"/>
              </a:spcAft>
              <a:buSzPts val="1600"/>
              <a:buChar char="-"/>
            </a:pPr>
            <a:r>
              <a:rPr lang="en" sz="1600"/>
              <a:t>Child Welfare Services: increase from $269 million to $325 million</a:t>
            </a:r>
            <a:endParaRPr sz="1600"/>
          </a:p>
          <a:p>
            <a:pPr indent="-330200" lvl="2" marL="1371600" rtl="0" algn="l">
              <a:lnSpc>
                <a:spcPct val="150000"/>
              </a:lnSpc>
              <a:spcBef>
                <a:spcPts val="0"/>
              </a:spcBef>
              <a:spcAft>
                <a:spcPts val="0"/>
              </a:spcAft>
              <a:buSzPts val="1600"/>
              <a:buChar char="-"/>
            </a:pPr>
            <a:r>
              <a:rPr lang="en" sz="1600"/>
              <a:t>Promoting Safe and </a:t>
            </a:r>
            <a:r>
              <a:rPr lang="en" sz="1600"/>
              <a:t>Stable</a:t>
            </a:r>
            <a:r>
              <a:rPr lang="en" sz="1600"/>
              <a:t> Families: increase from $365 million to $505 million</a:t>
            </a:r>
            <a:endParaRPr sz="1600"/>
          </a:p>
          <a:p>
            <a:pPr indent="-330200" lvl="2" marL="1371600" rtl="0" algn="l">
              <a:lnSpc>
                <a:spcPct val="150000"/>
              </a:lnSpc>
              <a:spcBef>
                <a:spcPts val="0"/>
              </a:spcBef>
              <a:spcAft>
                <a:spcPts val="0"/>
              </a:spcAft>
              <a:buSzPts val="1600"/>
              <a:buChar char="-"/>
            </a:pPr>
            <a:r>
              <a:rPr lang="en" sz="1600"/>
              <a:t>Adoption Opportunities Act: increase by $60 million </a:t>
            </a:r>
            <a:endParaRPr sz="1600"/>
          </a:p>
          <a:p>
            <a:pPr indent="-330200" lvl="2" marL="1371600" rtl="0" algn="l">
              <a:lnSpc>
                <a:spcPct val="150000"/>
              </a:lnSpc>
              <a:spcBef>
                <a:spcPts val="0"/>
              </a:spcBef>
              <a:spcAft>
                <a:spcPts val="0"/>
              </a:spcAft>
              <a:buSzPts val="1600"/>
              <a:buChar char="-"/>
            </a:pPr>
            <a:r>
              <a:rPr lang="en" sz="1600"/>
              <a:t>Adoption and Kinship Incentives Fund: required to fund at $75 million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Policy Goals</a:t>
            </a:r>
            <a:endParaRPr/>
          </a:p>
        </p:txBody>
      </p:sp>
      <p:sp>
        <p:nvSpPr>
          <p:cNvPr id="132" name="Google Shape;132;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Funding to states to support prevention, assessment, investigation, </a:t>
            </a:r>
            <a:r>
              <a:rPr lang="en" sz="1600"/>
              <a:t>persecution</a:t>
            </a:r>
            <a:r>
              <a:rPr lang="en" sz="1600"/>
              <a:t>, and treatment </a:t>
            </a:r>
            <a:endParaRPr sz="1600"/>
          </a:p>
          <a:p>
            <a:pPr indent="-330200" lvl="0" marL="457200" rtl="0" algn="l">
              <a:lnSpc>
                <a:spcPct val="150000"/>
              </a:lnSpc>
              <a:spcBef>
                <a:spcPts val="0"/>
              </a:spcBef>
              <a:spcAft>
                <a:spcPts val="0"/>
              </a:spcAft>
              <a:buSzPts val="1600"/>
              <a:buChar char="-"/>
            </a:pPr>
            <a:r>
              <a:rPr lang="en" sz="1600"/>
              <a:t>Grants to public agencies and nonprofit organizations </a:t>
            </a:r>
            <a:endParaRPr sz="1600"/>
          </a:p>
          <a:p>
            <a:pPr indent="-330200" lvl="0" marL="457200" rtl="0" algn="l">
              <a:lnSpc>
                <a:spcPct val="150000"/>
              </a:lnSpc>
              <a:spcBef>
                <a:spcPts val="0"/>
              </a:spcBef>
              <a:spcAft>
                <a:spcPts val="0"/>
              </a:spcAft>
              <a:buSzPts val="1600"/>
              <a:buChar char="-"/>
            </a:pPr>
            <a:r>
              <a:rPr lang="en" sz="1600"/>
              <a:t>Remove children from unsafe environments where they are experiencing abuse or neglect, including referrals to child protective services </a:t>
            </a:r>
            <a:endParaRPr sz="1600"/>
          </a:p>
          <a:p>
            <a:pPr indent="-330200" lvl="0" marL="457200" rtl="0" algn="l">
              <a:lnSpc>
                <a:spcPct val="150000"/>
              </a:lnSpc>
              <a:spcBef>
                <a:spcPts val="0"/>
              </a:spcBef>
              <a:spcAft>
                <a:spcPts val="0"/>
              </a:spcAft>
              <a:buSzPts val="1600"/>
              <a:buChar char="-"/>
            </a:pPr>
            <a:r>
              <a:rPr lang="en" sz="1600"/>
              <a:t>Also includes newborns affected by prenatal exposure to alcohol or illegal drugs according to laws in each state </a:t>
            </a:r>
            <a:endParaRPr sz="1600"/>
          </a:p>
          <a:p>
            <a:pPr indent="-330200" lvl="0" marL="457200" rtl="0" algn="l">
              <a:lnSpc>
                <a:spcPct val="150000"/>
              </a:lnSpc>
              <a:spcBef>
                <a:spcPts val="0"/>
              </a:spcBef>
              <a:spcAft>
                <a:spcPts val="0"/>
              </a:spcAft>
              <a:buSzPts val="1600"/>
              <a:buChar char="-"/>
            </a:pPr>
            <a:r>
              <a:rPr lang="en" sz="1600"/>
              <a:t>Develop a plan of self care for infants and children</a:t>
            </a:r>
            <a:endParaRPr sz="1600"/>
          </a:p>
          <a:p>
            <a:pPr indent="-330200" lvl="0" marL="457200" rtl="0" algn="l">
              <a:lnSpc>
                <a:spcPct val="150000"/>
              </a:lnSpc>
              <a:spcBef>
                <a:spcPts val="0"/>
              </a:spcBef>
              <a:spcAft>
                <a:spcPts val="0"/>
              </a:spcAft>
              <a:buSzPts val="1600"/>
              <a:buChar char="-"/>
            </a:pPr>
            <a:r>
              <a:rPr lang="en" sz="1600"/>
              <a:t>Aid in the process of young adults aging out of the foster care system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Major Issues/Problems with Policy</a:t>
            </a:r>
            <a:endParaRPr/>
          </a:p>
        </p:txBody>
      </p:sp>
      <p:sp>
        <p:nvSpPr>
          <p:cNvPr id="138" name="Google Shape;138;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The Chafee program (provides funding to help youth aging out of foster care): no more than 30% of funds may be used for room and board</a:t>
            </a:r>
            <a:endParaRPr sz="1600"/>
          </a:p>
          <a:p>
            <a:pPr indent="-330200" lvl="0" marL="457200" rtl="0" algn="l">
              <a:lnSpc>
                <a:spcPct val="150000"/>
              </a:lnSpc>
              <a:spcBef>
                <a:spcPts val="0"/>
              </a:spcBef>
              <a:spcAft>
                <a:spcPts val="0"/>
              </a:spcAft>
              <a:buSzPts val="1600"/>
              <a:buChar char="-"/>
            </a:pPr>
            <a:r>
              <a:rPr lang="en" sz="1600"/>
              <a:t>Too few health care and court personnel are aware of the mandatory reporting requirements (not noticing markers for prenatal substance exposure is a big one)</a:t>
            </a:r>
            <a:endParaRPr sz="1600"/>
          </a:p>
          <a:p>
            <a:pPr indent="-330200" lvl="0" marL="457200" rtl="0" algn="l">
              <a:lnSpc>
                <a:spcPct val="150000"/>
              </a:lnSpc>
              <a:spcBef>
                <a:spcPts val="0"/>
              </a:spcBef>
              <a:spcAft>
                <a:spcPts val="0"/>
              </a:spcAft>
              <a:buSzPts val="1600"/>
              <a:buChar char="-"/>
            </a:pPr>
            <a:r>
              <a:rPr lang="en" sz="1600"/>
              <a:t>Only state law, not much federal overview: CAPTA does not have a definition under federal law of what constitutes child abuse/neglect</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Proposals/Possibilities for Reform of the Policy</a:t>
            </a:r>
            <a:endParaRPr/>
          </a:p>
        </p:txBody>
      </p:sp>
      <p:sp>
        <p:nvSpPr>
          <p:cNvPr id="144" name="Google Shape;144;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Who is advocating for reform of the policy</a:t>
            </a:r>
            <a:endParaRPr sz="1600"/>
          </a:p>
          <a:p>
            <a:pPr indent="-330200" lvl="1" marL="914400" rtl="0" algn="l">
              <a:lnSpc>
                <a:spcPct val="150000"/>
              </a:lnSpc>
              <a:spcBef>
                <a:spcPts val="0"/>
              </a:spcBef>
              <a:spcAft>
                <a:spcPts val="0"/>
              </a:spcAft>
              <a:buSzPts val="1600"/>
              <a:buChar char="-"/>
            </a:pPr>
            <a:r>
              <a:rPr lang="en" sz="1600"/>
              <a:t>Child Welfare League of America (CWLA)</a:t>
            </a:r>
            <a:endParaRPr sz="1600"/>
          </a:p>
          <a:p>
            <a:pPr indent="-330200" lvl="2" marL="1371600" rtl="0" algn="l">
              <a:lnSpc>
                <a:spcPct val="150000"/>
              </a:lnSpc>
              <a:spcBef>
                <a:spcPts val="0"/>
              </a:spcBef>
              <a:spcAft>
                <a:spcPts val="0"/>
              </a:spcAft>
              <a:buSzPts val="1600"/>
              <a:buChar char="-"/>
            </a:pPr>
            <a:r>
              <a:rPr lang="en" sz="1600"/>
              <a:t>A coalition of hundreds of private and public agencies that have worked to serve children and families who are vulnerable since 1920</a:t>
            </a:r>
            <a:endParaRPr sz="1600"/>
          </a:p>
          <a:p>
            <a:pPr indent="-330200" lvl="1" marL="914400" rtl="0" algn="l">
              <a:lnSpc>
                <a:spcPct val="150000"/>
              </a:lnSpc>
              <a:spcBef>
                <a:spcPts val="0"/>
              </a:spcBef>
              <a:spcAft>
                <a:spcPts val="0"/>
              </a:spcAft>
              <a:buSzPts val="1600"/>
              <a:buChar char="-"/>
            </a:pPr>
            <a:r>
              <a:rPr lang="en" sz="1600"/>
              <a:t>Court Appointed Special Advocates (CASA) and Guardians ad Litem (GAL)</a:t>
            </a:r>
            <a:endParaRPr sz="1600"/>
          </a:p>
          <a:p>
            <a:pPr indent="-330200" lvl="2" marL="1371600" rtl="0" algn="l">
              <a:lnSpc>
                <a:spcPct val="150000"/>
              </a:lnSpc>
              <a:spcBef>
                <a:spcPts val="0"/>
              </a:spcBef>
              <a:spcAft>
                <a:spcPts val="0"/>
              </a:spcAft>
              <a:buSzPts val="1600"/>
              <a:buChar char="-"/>
            </a:pPr>
            <a:r>
              <a:rPr lang="en" sz="1600"/>
              <a:t>Each volunteer is appointed by a judge to advocate for a child’s best interest in court. </a:t>
            </a:r>
            <a:endParaRPr sz="1600"/>
          </a:p>
          <a:p>
            <a:pPr indent="-330200" lvl="2" marL="1371600" rtl="0" algn="l">
              <a:lnSpc>
                <a:spcPct val="150000"/>
              </a:lnSpc>
              <a:spcBef>
                <a:spcPts val="0"/>
              </a:spcBef>
              <a:spcAft>
                <a:spcPts val="0"/>
              </a:spcAft>
              <a:buSzPts val="1600"/>
              <a:buChar char="-"/>
            </a:pPr>
            <a:r>
              <a:rPr lang="en" sz="1600"/>
              <a:t>Help judges get a fuller picture of each child’s life, enabling the judge to make a well-informed decision for the child</a:t>
            </a:r>
            <a:endParaRPr sz="1600"/>
          </a:p>
          <a:p>
            <a:pPr indent="0" lvl="0" marL="0" rtl="0" algn="l">
              <a:lnSpc>
                <a:spcPct val="150000"/>
              </a:lnSpc>
              <a:spcBef>
                <a:spcPts val="1600"/>
              </a:spcBef>
              <a:spcAft>
                <a:spcPts val="1600"/>
              </a:spcAft>
              <a:buNone/>
            </a:pPr>
            <a:r>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Reformation</a:t>
            </a:r>
            <a:endParaRPr/>
          </a:p>
        </p:txBody>
      </p:sp>
      <p:sp>
        <p:nvSpPr>
          <p:cNvPr id="150" name="Google Shape;150;p28"/>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How are they accomplishing this?</a:t>
            </a:r>
            <a:endParaRPr sz="1600"/>
          </a:p>
          <a:p>
            <a:pPr indent="-330200" lvl="1" marL="914400" rtl="0" algn="l">
              <a:lnSpc>
                <a:spcPct val="150000"/>
              </a:lnSpc>
              <a:spcBef>
                <a:spcPts val="0"/>
              </a:spcBef>
              <a:spcAft>
                <a:spcPts val="0"/>
              </a:spcAft>
              <a:buSzPts val="1600"/>
              <a:buChar char="-"/>
            </a:pPr>
            <a:r>
              <a:rPr lang="en" sz="1600"/>
              <a:t>CWLA</a:t>
            </a:r>
            <a:endParaRPr sz="1600"/>
          </a:p>
          <a:p>
            <a:pPr indent="-330200" lvl="2" marL="1371600" rtl="0" algn="l">
              <a:lnSpc>
                <a:spcPct val="150000"/>
              </a:lnSpc>
              <a:spcBef>
                <a:spcPts val="0"/>
              </a:spcBef>
              <a:spcAft>
                <a:spcPts val="0"/>
              </a:spcAft>
              <a:buSzPts val="1600"/>
              <a:buChar char="-"/>
            </a:pPr>
            <a:r>
              <a:rPr lang="en" sz="1600"/>
              <a:t>Advocating for Congress to fully fund CAPTA at $120 million and Community-Based Grants for the Prevention of Child Abuse and Neglect (CB-CAP) at $80 million</a:t>
            </a:r>
            <a:endParaRPr sz="1600"/>
          </a:p>
          <a:p>
            <a:pPr indent="-330200" lvl="3" marL="1828800" rtl="0" algn="l">
              <a:lnSpc>
                <a:spcPct val="150000"/>
              </a:lnSpc>
              <a:spcBef>
                <a:spcPts val="0"/>
              </a:spcBef>
              <a:spcAft>
                <a:spcPts val="0"/>
              </a:spcAft>
              <a:buSzPts val="1600"/>
              <a:buChar char="-"/>
            </a:pPr>
            <a:r>
              <a:rPr lang="en" sz="1600"/>
              <a:t>In 2012, the US paid $80 billion to address child abuse and neglect. Fully funding CAPTA would help to prevent child abuse and neglect before it happens</a:t>
            </a:r>
            <a:endParaRPr sz="1600"/>
          </a:p>
          <a:p>
            <a:pPr indent="0" lvl="0" marL="0" rtl="0" algn="l">
              <a:lnSpc>
                <a:spcPct val="150000"/>
              </a:lnSpc>
              <a:spcBef>
                <a:spcPts val="1600"/>
              </a:spcBef>
              <a:spcAft>
                <a:spcPts val="1600"/>
              </a:spcAft>
              <a:buNone/>
            </a:pPr>
            <a:r>
              <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Reformation </a:t>
            </a:r>
            <a:endParaRPr/>
          </a:p>
        </p:txBody>
      </p:sp>
      <p:sp>
        <p:nvSpPr>
          <p:cNvPr id="156" name="Google Shape;156;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1" marL="914400" rtl="0" algn="l">
              <a:lnSpc>
                <a:spcPct val="150000"/>
              </a:lnSpc>
              <a:spcBef>
                <a:spcPts val="0"/>
              </a:spcBef>
              <a:spcAft>
                <a:spcPts val="0"/>
              </a:spcAft>
              <a:buSzPts val="1600"/>
              <a:buChar char="-"/>
            </a:pPr>
            <a:r>
              <a:rPr lang="en" sz="1600"/>
              <a:t>CASA</a:t>
            </a:r>
            <a:endParaRPr sz="1600"/>
          </a:p>
          <a:p>
            <a:pPr indent="-330200" lvl="2" marL="1371600" rtl="0" algn="l">
              <a:lnSpc>
                <a:spcPct val="150000"/>
              </a:lnSpc>
              <a:spcBef>
                <a:spcPts val="0"/>
              </a:spcBef>
              <a:spcAft>
                <a:spcPts val="0"/>
              </a:spcAft>
              <a:buSzPts val="1600"/>
              <a:buChar char="-"/>
            </a:pPr>
            <a:r>
              <a:rPr lang="en" sz="1600"/>
              <a:t>Believe children who have been abused and/or neglected are amongst the most vulnerable populations </a:t>
            </a:r>
            <a:endParaRPr sz="1600"/>
          </a:p>
          <a:p>
            <a:pPr indent="-330200" lvl="2" marL="1371600" rtl="0" algn="l">
              <a:lnSpc>
                <a:spcPct val="150000"/>
              </a:lnSpc>
              <a:spcBef>
                <a:spcPts val="0"/>
              </a:spcBef>
              <a:spcAft>
                <a:spcPts val="0"/>
              </a:spcAft>
              <a:buSzPts val="1600"/>
              <a:buChar char="-"/>
            </a:pPr>
            <a:r>
              <a:rPr lang="en" sz="1600"/>
              <a:t>Fighting to maintain current level of service to children by retaining the provision allowing the CAPTA GAL to be an attorney or CASA </a:t>
            </a:r>
            <a:endParaRPr sz="1600"/>
          </a:p>
          <a:p>
            <a:pPr indent="-330200" lvl="0" marL="457200" rtl="0" algn="l">
              <a:lnSpc>
                <a:spcPct val="150000"/>
              </a:lnSpc>
              <a:spcBef>
                <a:spcPts val="0"/>
              </a:spcBef>
              <a:spcAft>
                <a:spcPts val="0"/>
              </a:spcAft>
              <a:buSzPts val="1600"/>
              <a:buChar char="-"/>
            </a:pPr>
            <a:r>
              <a:rPr lang="en" sz="1600"/>
              <a:t>Chance of success</a:t>
            </a:r>
            <a:endParaRPr sz="1600"/>
          </a:p>
          <a:p>
            <a:pPr indent="-330200" lvl="1" marL="914400" rtl="0" algn="l">
              <a:lnSpc>
                <a:spcPct val="150000"/>
              </a:lnSpc>
              <a:spcBef>
                <a:spcPts val="0"/>
              </a:spcBef>
              <a:spcAft>
                <a:spcPts val="0"/>
              </a:spcAft>
              <a:buSzPts val="1600"/>
              <a:buChar char="-"/>
            </a:pPr>
            <a:r>
              <a:rPr lang="en" sz="1600"/>
              <a:t>Hopeful for both organizations to succeed in advocating for reformation</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11635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Signs to look for:</a:t>
            </a:r>
            <a:endParaRPr/>
          </a:p>
        </p:txBody>
      </p:sp>
      <p:pic>
        <p:nvPicPr>
          <p:cNvPr id="162" name="Google Shape;162;p30"/>
          <p:cNvPicPr preferRelativeResize="0"/>
          <p:nvPr/>
        </p:nvPicPr>
        <p:blipFill>
          <a:blip r:embed="rId3">
            <a:alphaModFix/>
          </a:blip>
          <a:stretch>
            <a:fillRect/>
          </a:stretch>
        </p:blipFill>
        <p:spPr>
          <a:xfrm>
            <a:off x="268750" y="572700"/>
            <a:ext cx="2797625" cy="4240224"/>
          </a:xfrm>
          <a:prstGeom prst="rect">
            <a:avLst/>
          </a:prstGeom>
          <a:noFill/>
          <a:ln>
            <a:noFill/>
          </a:ln>
        </p:spPr>
      </p:pic>
      <p:pic>
        <p:nvPicPr>
          <p:cNvPr id="163" name="Google Shape;163;p30"/>
          <p:cNvPicPr preferRelativeResize="0"/>
          <p:nvPr/>
        </p:nvPicPr>
        <p:blipFill>
          <a:blip r:embed="rId4">
            <a:alphaModFix/>
          </a:blip>
          <a:stretch>
            <a:fillRect/>
          </a:stretch>
        </p:blipFill>
        <p:spPr>
          <a:xfrm>
            <a:off x="3066375" y="475175"/>
            <a:ext cx="2797625" cy="4435275"/>
          </a:xfrm>
          <a:prstGeom prst="rect">
            <a:avLst/>
          </a:prstGeom>
          <a:noFill/>
          <a:ln>
            <a:noFill/>
          </a:ln>
        </p:spPr>
      </p:pic>
      <p:pic>
        <p:nvPicPr>
          <p:cNvPr id="164" name="Google Shape;164;p30"/>
          <p:cNvPicPr preferRelativeResize="0"/>
          <p:nvPr/>
        </p:nvPicPr>
        <p:blipFill>
          <a:blip r:embed="rId5">
            <a:alphaModFix/>
          </a:blip>
          <a:stretch>
            <a:fillRect/>
          </a:stretch>
        </p:blipFill>
        <p:spPr>
          <a:xfrm>
            <a:off x="5778700" y="559813"/>
            <a:ext cx="2777720" cy="4265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276225" y="20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Signs to look for Pt.2</a:t>
            </a:r>
            <a:endParaRPr/>
          </a:p>
        </p:txBody>
      </p:sp>
      <p:pic>
        <p:nvPicPr>
          <p:cNvPr id="170" name="Google Shape;170;p31"/>
          <p:cNvPicPr preferRelativeResize="0"/>
          <p:nvPr/>
        </p:nvPicPr>
        <p:blipFill>
          <a:blip r:embed="rId3">
            <a:alphaModFix/>
          </a:blip>
          <a:stretch>
            <a:fillRect/>
          </a:stretch>
        </p:blipFill>
        <p:spPr>
          <a:xfrm>
            <a:off x="4471525" y="54850"/>
            <a:ext cx="3314325" cy="2557396"/>
          </a:xfrm>
          <a:prstGeom prst="rect">
            <a:avLst/>
          </a:prstGeom>
          <a:noFill/>
          <a:ln>
            <a:noFill/>
          </a:ln>
        </p:spPr>
      </p:pic>
      <p:pic>
        <p:nvPicPr>
          <p:cNvPr id="171" name="Google Shape;171;p31"/>
          <p:cNvPicPr preferRelativeResize="0"/>
          <p:nvPr/>
        </p:nvPicPr>
        <p:blipFill>
          <a:blip r:embed="rId4">
            <a:alphaModFix/>
          </a:blip>
          <a:stretch>
            <a:fillRect/>
          </a:stretch>
        </p:blipFill>
        <p:spPr>
          <a:xfrm>
            <a:off x="4471535" y="2326750"/>
            <a:ext cx="3314325" cy="2748475"/>
          </a:xfrm>
          <a:prstGeom prst="rect">
            <a:avLst/>
          </a:prstGeom>
          <a:noFill/>
          <a:ln>
            <a:noFill/>
          </a:ln>
        </p:spPr>
      </p:pic>
      <p:pic>
        <p:nvPicPr>
          <p:cNvPr id="172" name="Google Shape;172;p31"/>
          <p:cNvPicPr preferRelativeResize="0"/>
          <p:nvPr/>
        </p:nvPicPr>
        <p:blipFill>
          <a:blip r:embed="rId5">
            <a:alphaModFix/>
          </a:blip>
          <a:stretch>
            <a:fillRect/>
          </a:stretch>
        </p:blipFill>
        <p:spPr>
          <a:xfrm>
            <a:off x="152400" y="926350"/>
            <a:ext cx="4081973" cy="4064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Child Welfare System?</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0"/>
              </a:spcAft>
              <a:buNone/>
            </a:pPr>
            <a:r>
              <a:rPr lang="en" sz="1600"/>
              <a:t>“The Child Welfare System is a group of services designed to promote the well-being of children by ensuring safety, achieving permanency, and strengthening families to care for their children successfully”</a:t>
            </a:r>
            <a:endParaRPr sz="1600"/>
          </a:p>
          <a:p>
            <a:pPr indent="0" lvl="0" marL="0" rtl="0" algn="ctr">
              <a:spcBef>
                <a:spcPts val="1600"/>
              </a:spcBef>
              <a:spcAft>
                <a:spcPts val="1600"/>
              </a:spcAft>
              <a:buNone/>
            </a:pPr>
            <a:r>
              <a:rPr lang="en" sz="1600"/>
              <a:t>-Childwelfare.gov</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did we learn?</a:t>
            </a:r>
            <a:endParaRPr/>
          </a:p>
        </p:txBody>
      </p:sp>
      <p:sp>
        <p:nvSpPr>
          <p:cNvPr id="178" name="Google Shape;178;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The Child Welfare System has affected many throughout the years.</a:t>
            </a:r>
            <a:endParaRPr sz="1600"/>
          </a:p>
          <a:p>
            <a:pPr indent="-330200" lvl="0" marL="457200" rtl="0" algn="l">
              <a:lnSpc>
                <a:spcPct val="150000"/>
              </a:lnSpc>
              <a:spcBef>
                <a:spcPts val="0"/>
              </a:spcBef>
              <a:spcAft>
                <a:spcPts val="0"/>
              </a:spcAft>
              <a:buSzPts val="1600"/>
              <a:buChar char="-"/>
            </a:pPr>
            <a:r>
              <a:rPr lang="en" sz="1600"/>
              <a:t>If it wasn’t for Etta Wheeler advocating safety for children in New York, where would we be right now? </a:t>
            </a:r>
            <a:endParaRPr sz="1600"/>
          </a:p>
          <a:p>
            <a:pPr indent="-330200" lvl="0" marL="457200" rtl="0" algn="l">
              <a:lnSpc>
                <a:spcPct val="150000"/>
              </a:lnSpc>
              <a:spcBef>
                <a:spcPts val="0"/>
              </a:spcBef>
              <a:spcAft>
                <a:spcPts val="0"/>
              </a:spcAft>
              <a:buSzPts val="1600"/>
              <a:buChar char="-"/>
            </a:pPr>
            <a:r>
              <a:rPr lang="en" sz="1600"/>
              <a:t>Updating programs and making the youth a priority has helped the system expand </a:t>
            </a:r>
            <a:endParaRPr sz="1600"/>
          </a:p>
          <a:p>
            <a:pPr indent="-330200" lvl="0" marL="457200" rtl="0" algn="l">
              <a:lnSpc>
                <a:spcPct val="150000"/>
              </a:lnSpc>
              <a:spcBef>
                <a:spcPts val="0"/>
              </a:spcBef>
              <a:spcAft>
                <a:spcPts val="0"/>
              </a:spcAft>
              <a:buSzPts val="1600"/>
              <a:buChar char="-"/>
            </a:pPr>
            <a:r>
              <a:rPr lang="en" sz="1600"/>
              <a:t>Budgets have increased in the past years for prevention purposes which is a good thing :) we can’t go anywhere if there isn’t money.</a:t>
            </a:r>
            <a:endParaRPr sz="1600"/>
          </a:p>
          <a:p>
            <a:pPr indent="-330200" lvl="0" marL="457200" rtl="0" algn="l">
              <a:lnSpc>
                <a:spcPct val="150000"/>
              </a:lnSpc>
              <a:spcBef>
                <a:spcPts val="0"/>
              </a:spcBef>
              <a:spcAft>
                <a:spcPts val="0"/>
              </a:spcAft>
              <a:buSzPts val="1600"/>
              <a:buChar char="-"/>
            </a:pPr>
            <a:r>
              <a:rPr lang="en" sz="1600"/>
              <a:t>Child Welfare is </a:t>
            </a:r>
            <a:r>
              <a:rPr lang="en" sz="1600"/>
              <a:t>multifaceted</a:t>
            </a:r>
            <a:r>
              <a:rPr lang="en" sz="1600"/>
              <a:t> but the ultimate goal is to protect children!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84" name="Google Shape;184;p33"/>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p>
            <a:pPr indent="-317500" lvl="0" marL="457200" rtl="0" algn="l">
              <a:lnSpc>
                <a:spcPct val="200000"/>
              </a:lnSpc>
              <a:spcBef>
                <a:spcPts val="0"/>
              </a:spcBef>
              <a:spcAft>
                <a:spcPts val="0"/>
              </a:spcAft>
              <a:buClr>
                <a:schemeClr val="dk1"/>
              </a:buClr>
              <a:buSzPts val="1400"/>
              <a:buChar char="●"/>
            </a:pPr>
            <a:r>
              <a:rPr lang="en" sz="1400">
                <a:solidFill>
                  <a:schemeClr val="dk1"/>
                </a:solidFill>
              </a:rPr>
              <a:t>Administration for Children and Families. (2018). Retrieved from acf.hhf.gov: </a:t>
            </a:r>
            <a:r>
              <a:rPr lang="en" sz="1400" u="sng">
                <a:solidFill>
                  <a:schemeClr val="hlink"/>
                </a:solidFill>
                <a:hlinkClick r:id="rId3"/>
              </a:rPr>
              <a:t>https://www.acf.hhs.gov/sites/default/files/cb/pi1806.pdf</a:t>
            </a:r>
            <a:r>
              <a:rPr lang="en" sz="1400">
                <a:solidFill>
                  <a:schemeClr val="dk1"/>
                </a:solidFill>
              </a:rPr>
              <a:t> </a:t>
            </a:r>
            <a:endParaRPr sz="1400">
              <a:solidFill>
                <a:schemeClr val="dk1"/>
              </a:solidFill>
            </a:endParaRPr>
          </a:p>
          <a:p>
            <a:pPr indent="-317500" lvl="0" marL="457200" rtl="0" algn="l">
              <a:lnSpc>
                <a:spcPct val="218181"/>
              </a:lnSpc>
              <a:spcBef>
                <a:spcPts val="0"/>
              </a:spcBef>
              <a:spcAft>
                <a:spcPts val="0"/>
              </a:spcAft>
              <a:buClr>
                <a:srgbClr val="FFFFFF"/>
              </a:buClr>
              <a:buSzPts val="1400"/>
              <a:buChar char="●"/>
            </a:pPr>
            <a:r>
              <a:rPr lang="en" sz="1400">
                <a:solidFill>
                  <a:srgbClr val="FFFFFF"/>
                </a:solidFill>
              </a:rPr>
              <a:t>Chasnoff, I. J., Barber, G., Brook, J., &amp; Akin, B. A. (2018). The Child Abuse Prevention and Treatment Act: Knowledge of Health Care and Legal Professionals.</a:t>
            </a:r>
            <a:r>
              <a:rPr i="1" lang="en" sz="1400">
                <a:solidFill>
                  <a:srgbClr val="FFFFFF"/>
                </a:solidFill>
              </a:rPr>
              <a:t>Child Welfare</a:t>
            </a:r>
            <a:r>
              <a:rPr lang="en" sz="1400">
                <a:solidFill>
                  <a:srgbClr val="FFFFFF"/>
                </a:solidFill>
              </a:rPr>
              <a:t>, </a:t>
            </a:r>
            <a:r>
              <a:rPr i="1" lang="en" sz="1400">
                <a:solidFill>
                  <a:srgbClr val="FFFFFF"/>
                </a:solidFill>
              </a:rPr>
              <a:t>96</a:t>
            </a:r>
            <a:r>
              <a:rPr lang="en" sz="1400">
                <a:solidFill>
                  <a:srgbClr val="FFFFFF"/>
                </a:solidFill>
              </a:rPr>
              <a:t>(3), 41–58. Retrieved from </a:t>
            </a:r>
            <a:r>
              <a:rPr lang="en" sz="1400" u="sng">
                <a:solidFill>
                  <a:srgbClr val="FFD966"/>
                </a:solidFill>
                <a:hlinkClick r:id="rId4"/>
              </a:rPr>
              <a:t>http://search.ebscohost.com.ezproxy.uta.edu/login.aspx?direct=true&amp;db=a9h&amp;AN=131357343&amp;site=ehost-live</a:t>
            </a:r>
            <a:endParaRPr sz="1400" u="sng">
              <a:solidFill>
                <a:srgbClr val="FFD966"/>
              </a:solidFill>
              <a:hlinkClick r:id="rId5"/>
            </a:endParaRPr>
          </a:p>
          <a:p>
            <a:pPr indent="-317500" lvl="0" marL="457200" rtl="0" algn="l">
              <a:lnSpc>
                <a:spcPct val="218181"/>
              </a:lnSpc>
              <a:spcBef>
                <a:spcPts val="0"/>
              </a:spcBef>
              <a:spcAft>
                <a:spcPts val="0"/>
              </a:spcAft>
              <a:buClr>
                <a:schemeClr val="dk1"/>
              </a:buClr>
              <a:buSzPts val="1400"/>
              <a:buChar char="●"/>
            </a:pPr>
            <a:r>
              <a:rPr lang="en" sz="1100">
                <a:solidFill>
                  <a:srgbClr val="000000"/>
                </a:solidFill>
                <a:latin typeface="Calibri"/>
                <a:ea typeface="Calibri"/>
                <a:cs typeface="Calibri"/>
                <a:sym typeface="Calibri"/>
              </a:rPr>
              <a:t> </a:t>
            </a:r>
            <a:r>
              <a:rPr lang="en" sz="1400">
                <a:solidFill>
                  <a:schemeClr val="dk1"/>
                </a:solidFill>
              </a:rPr>
              <a:t>Child Welfare Information Gateway. (2019). </a:t>
            </a:r>
            <a:r>
              <a:rPr i="1" lang="en" sz="1400">
                <a:solidFill>
                  <a:schemeClr val="dk1"/>
                </a:solidFill>
              </a:rPr>
              <a:t>About CAPTA: A Legislative History.</a:t>
            </a:r>
            <a:r>
              <a:rPr lang="en" sz="1400">
                <a:solidFill>
                  <a:schemeClr val="dk1"/>
                </a:solidFill>
              </a:rPr>
              <a:t>Retrieved April 1, 2019, from </a:t>
            </a:r>
            <a:r>
              <a:rPr lang="en" sz="1400" u="sng">
                <a:solidFill>
                  <a:schemeClr val="hlink"/>
                </a:solidFill>
                <a:hlinkClick r:id="rId6"/>
              </a:rPr>
              <a:t>https://www.childwelfare.gov/pubPDFs/about.pdf</a:t>
            </a:r>
            <a:endParaRPr sz="14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a:t>
            </a:r>
            <a:endParaRPr/>
          </a:p>
        </p:txBody>
      </p:sp>
      <p:sp>
        <p:nvSpPr>
          <p:cNvPr id="190" name="Google Shape;190;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dk1"/>
              </a:buClr>
              <a:buSzPts val="1400"/>
              <a:buFont typeface="Times New Roman"/>
              <a:buChar char="●"/>
            </a:pPr>
            <a:r>
              <a:rPr lang="en" sz="1400">
                <a:solidFill>
                  <a:schemeClr val="dk1"/>
                </a:solidFill>
              </a:rPr>
              <a:t>Child Welfare Information Gateway. (2019). </a:t>
            </a:r>
            <a:r>
              <a:rPr i="1" lang="en" sz="1400">
                <a:solidFill>
                  <a:schemeClr val="dk1"/>
                </a:solidFill>
              </a:rPr>
              <a:t>About CAPTA: A Legislative History.</a:t>
            </a:r>
            <a:r>
              <a:rPr lang="en" sz="1400">
                <a:solidFill>
                  <a:schemeClr val="dk1"/>
                </a:solidFill>
              </a:rPr>
              <a:t>Retrieved April 11, 2019 from </a:t>
            </a:r>
            <a:r>
              <a:rPr lang="en" sz="1400" u="sng">
                <a:solidFill>
                  <a:schemeClr val="accent5"/>
                </a:solidFill>
                <a:hlinkClick r:id="rId3"/>
              </a:rPr>
              <a:t>https://www.childwelfare.gov/pubs/factsheets/about/</a:t>
            </a:r>
            <a:endParaRPr sz="1400">
              <a:solidFill>
                <a:schemeClr val="dk1"/>
              </a:solidFill>
            </a:endParaRPr>
          </a:p>
          <a:p>
            <a:pPr indent="-317500" lvl="0" marL="457200" rtl="0" algn="l">
              <a:lnSpc>
                <a:spcPct val="200000"/>
              </a:lnSpc>
              <a:spcBef>
                <a:spcPts val="0"/>
              </a:spcBef>
              <a:spcAft>
                <a:spcPts val="0"/>
              </a:spcAft>
              <a:buClr>
                <a:schemeClr val="dk1"/>
              </a:buClr>
              <a:buSzPts val="1400"/>
              <a:buChar char="●"/>
            </a:pPr>
            <a:r>
              <a:rPr lang="en" sz="1400">
                <a:solidFill>
                  <a:schemeClr val="dk1"/>
                </a:solidFill>
              </a:rPr>
              <a:t>Child Welfare League of America. (2018). </a:t>
            </a:r>
            <a:r>
              <a:rPr i="1" lang="en" sz="1400">
                <a:solidFill>
                  <a:schemeClr val="dk1"/>
                </a:solidFill>
              </a:rPr>
              <a:t>Legislative Agenda 2018.</a:t>
            </a:r>
            <a:r>
              <a:rPr lang="en" sz="1400">
                <a:solidFill>
                  <a:schemeClr val="dk1"/>
                </a:solidFill>
              </a:rPr>
              <a:t>Retrieved from cwla.org: </a:t>
            </a:r>
            <a:r>
              <a:rPr lang="en" sz="1400" u="sng">
                <a:solidFill>
                  <a:schemeClr val="hlink"/>
                </a:solidFill>
                <a:hlinkClick r:id="rId4"/>
              </a:rPr>
              <a:t>https://www.cwla.org/wp-content/uploads/2018/04/118415-CWLA-Legislative-Agenda.pdf</a:t>
            </a:r>
            <a:endParaRPr sz="1400">
              <a:solidFill>
                <a:schemeClr val="dk1"/>
              </a:solidFill>
            </a:endParaRPr>
          </a:p>
          <a:p>
            <a:pPr indent="-317500" lvl="0" marL="457200" rtl="0" algn="l">
              <a:lnSpc>
                <a:spcPct val="200000"/>
              </a:lnSpc>
              <a:spcBef>
                <a:spcPts val="0"/>
              </a:spcBef>
              <a:spcAft>
                <a:spcPts val="0"/>
              </a:spcAft>
              <a:buClr>
                <a:schemeClr val="dk1"/>
              </a:buClr>
              <a:buSzPts val="1400"/>
              <a:buChar char="●"/>
            </a:pPr>
            <a:r>
              <a:rPr lang="en" sz="1400">
                <a:solidFill>
                  <a:schemeClr val="dk1"/>
                </a:solidFill>
              </a:rPr>
              <a:t>Court Appointed Special Advocates. (2019). </a:t>
            </a:r>
            <a:r>
              <a:rPr i="1" lang="en" sz="1400">
                <a:solidFill>
                  <a:schemeClr val="dk1"/>
                </a:solidFill>
              </a:rPr>
              <a:t>Child Abuse Prevention and Treatment Act</a:t>
            </a:r>
            <a:r>
              <a:rPr lang="en" sz="1400">
                <a:solidFill>
                  <a:schemeClr val="dk1"/>
                </a:solidFill>
              </a:rPr>
              <a:t>. Retrieved from casaforchildren.org: </a:t>
            </a:r>
            <a:r>
              <a:rPr lang="en" sz="1400" u="sng">
                <a:solidFill>
                  <a:schemeClr val="hlink"/>
                </a:solidFill>
                <a:hlinkClick r:id="rId5"/>
              </a:rPr>
              <a:t>https://casaforchildren.org/advocate-for-children/advocate-for-legislation/capta/</a:t>
            </a:r>
            <a:r>
              <a:rPr lang="en" sz="1400">
                <a:solidFill>
                  <a:schemeClr val="dk1"/>
                </a:solidFill>
              </a:rPr>
              <a:t> </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a:t>
            </a:r>
            <a:endParaRPr/>
          </a:p>
        </p:txBody>
      </p:sp>
      <p:sp>
        <p:nvSpPr>
          <p:cNvPr id="196" name="Google Shape;196;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dk1"/>
              </a:buClr>
              <a:buSzPts val="1400"/>
              <a:buChar char="●"/>
            </a:pPr>
            <a:r>
              <a:rPr lang="en" sz="1400">
                <a:solidFill>
                  <a:schemeClr val="dk1"/>
                </a:solidFill>
              </a:rPr>
              <a:t>The New York Society for the Prevention of Cruelty to Children (2017). </a:t>
            </a:r>
            <a:r>
              <a:rPr i="1" lang="en" sz="1400">
                <a:solidFill>
                  <a:schemeClr val="dk1"/>
                </a:solidFill>
              </a:rPr>
              <a:t>History: 1870-1874: The Catalyst. </a:t>
            </a:r>
            <a:r>
              <a:rPr lang="en" sz="1400">
                <a:solidFill>
                  <a:schemeClr val="dk1"/>
                </a:solidFill>
              </a:rPr>
              <a:t>Retrieved from </a:t>
            </a:r>
            <a:r>
              <a:rPr lang="en" sz="1400" u="sng">
                <a:solidFill>
                  <a:schemeClr val="accent5"/>
                </a:solidFill>
                <a:hlinkClick r:id="rId3"/>
              </a:rPr>
              <a:t>https://nyspcc.org/about-the-new-york-society-for-the-prevention-of-cruelty-to-children/history/</a:t>
            </a:r>
            <a:r>
              <a:rPr lang="en" sz="1400">
                <a:solidFill>
                  <a:schemeClr val="dk1"/>
                </a:solidFill>
              </a:rPr>
              <a:t> </a:t>
            </a:r>
            <a:endParaRPr sz="1400">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997250" y="633388"/>
            <a:ext cx="6667500" cy="3876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2076825" y="0"/>
            <a:ext cx="4990350"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 </a:t>
            </a:r>
            <a:endParaRPr/>
          </a:p>
        </p:txBody>
      </p:sp>
      <p:sp>
        <p:nvSpPr>
          <p:cNvPr id="82" name="Google Shape;82;p17"/>
          <p:cNvSpPr txBox="1"/>
          <p:nvPr>
            <p:ph idx="1" type="body"/>
          </p:nvPr>
        </p:nvSpPr>
        <p:spPr>
          <a:xfrm>
            <a:off x="311700" y="1152475"/>
            <a:ext cx="3473700" cy="34263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Set in 1933 during the great depression</a:t>
            </a:r>
            <a:endParaRPr sz="1600"/>
          </a:p>
          <a:p>
            <a:pPr indent="-330200" lvl="0" marL="457200" rtl="0" algn="l">
              <a:lnSpc>
                <a:spcPct val="150000"/>
              </a:lnSpc>
              <a:spcBef>
                <a:spcPts val="0"/>
              </a:spcBef>
              <a:spcAft>
                <a:spcPts val="0"/>
              </a:spcAft>
              <a:buSzPts val="1600"/>
              <a:buChar char="-"/>
            </a:pPr>
            <a:r>
              <a:rPr lang="en" sz="1600"/>
              <a:t>40 </a:t>
            </a:r>
            <a:r>
              <a:rPr lang="en" sz="1600"/>
              <a:t>years before the child abuse prevention and treatment act</a:t>
            </a:r>
            <a:endParaRPr sz="1600"/>
          </a:p>
          <a:p>
            <a:pPr indent="0" lvl="0" marL="0" rtl="0" algn="l">
              <a:lnSpc>
                <a:spcPct val="150000"/>
              </a:lnSpc>
              <a:spcBef>
                <a:spcPts val="1600"/>
              </a:spcBef>
              <a:spcAft>
                <a:spcPts val="1600"/>
              </a:spcAft>
              <a:buNone/>
            </a:pPr>
            <a:r>
              <a:t/>
            </a:r>
            <a:endParaRPr/>
          </a:p>
        </p:txBody>
      </p:sp>
      <p:pic>
        <p:nvPicPr>
          <p:cNvPr descr="Watch the video in 270p HD. The song &quot;It's a hard knock life.&quot; from (My favourite) the original version of the movie Annie made in 1982" id="83" name="Google Shape;83;p17" title="&quot;It's a hard knock life&quot; ORIGINAL Annie 1982">
            <a:hlinkClick r:id="rId3"/>
          </p:cNvPr>
          <p:cNvPicPr preferRelativeResize="0"/>
          <p:nvPr/>
        </p:nvPicPr>
        <p:blipFill>
          <a:blip r:embed="rId4">
            <a:alphaModFix/>
          </a:blip>
          <a:stretch>
            <a:fillRect/>
          </a:stretch>
        </p:blipFill>
        <p:spPr>
          <a:xfrm>
            <a:off x="3785400" y="728850"/>
            <a:ext cx="5358650" cy="4019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Description of Problem</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How many people affected by problem</a:t>
            </a:r>
            <a:endParaRPr sz="1600"/>
          </a:p>
          <a:p>
            <a:pPr indent="-330200" lvl="1" marL="914400" rtl="0" algn="l">
              <a:lnSpc>
                <a:spcPct val="150000"/>
              </a:lnSpc>
              <a:spcBef>
                <a:spcPts val="0"/>
              </a:spcBef>
              <a:spcAft>
                <a:spcPts val="0"/>
              </a:spcAft>
              <a:buSzPts val="1600"/>
              <a:buChar char="-"/>
            </a:pPr>
            <a:r>
              <a:rPr lang="en" sz="1600"/>
              <a:t>49 states reported a total of 1700 fatalities in 2016</a:t>
            </a:r>
            <a:endParaRPr sz="1600"/>
          </a:p>
          <a:p>
            <a:pPr indent="-330200" lvl="1" marL="914400" rtl="0" algn="l">
              <a:lnSpc>
                <a:spcPct val="150000"/>
              </a:lnSpc>
              <a:spcBef>
                <a:spcPts val="0"/>
              </a:spcBef>
              <a:spcAft>
                <a:spcPts val="0"/>
              </a:spcAft>
              <a:buSzPts val="1600"/>
              <a:buChar char="-"/>
            </a:pPr>
            <a:r>
              <a:rPr lang="en" sz="1600"/>
              <a:t>For perspective, average of nearly five children dying each day due to abuse or neglect</a:t>
            </a:r>
            <a:endParaRPr sz="1600"/>
          </a:p>
          <a:p>
            <a:pPr indent="-330200" lvl="1" marL="914400" rtl="0" algn="l">
              <a:lnSpc>
                <a:spcPct val="150000"/>
              </a:lnSpc>
              <a:spcBef>
                <a:spcPts val="0"/>
              </a:spcBef>
              <a:spcAft>
                <a:spcPts val="0"/>
              </a:spcAft>
              <a:buSzPts val="1600"/>
              <a:buChar char="-"/>
            </a:pPr>
            <a:r>
              <a:rPr lang="en" sz="1600"/>
              <a:t>Researchers say the exact number is hard to pinpoint because of underreporting</a:t>
            </a:r>
            <a:endParaRPr sz="1600"/>
          </a:p>
          <a:p>
            <a:pPr indent="-330200" lvl="0" marL="457200" rtl="0" algn="l">
              <a:lnSpc>
                <a:spcPct val="150000"/>
              </a:lnSpc>
              <a:spcBef>
                <a:spcPts val="0"/>
              </a:spcBef>
              <a:spcAft>
                <a:spcPts val="0"/>
              </a:spcAft>
              <a:buSzPts val="1600"/>
              <a:buChar char="-"/>
            </a:pPr>
            <a:r>
              <a:rPr lang="en" sz="1600"/>
              <a:t>Demographic characteristics</a:t>
            </a:r>
            <a:endParaRPr sz="1600"/>
          </a:p>
          <a:p>
            <a:pPr indent="-330200" lvl="1" marL="914400" rtl="0" algn="l">
              <a:lnSpc>
                <a:spcPct val="150000"/>
              </a:lnSpc>
              <a:spcBef>
                <a:spcPts val="0"/>
              </a:spcBef>
              <a:spcAft>
                <a:spcPts val="0"/>
              </a:spcAft>
              <a:buSzPts val="1600"/>
              <a:buChar char="-"/>
            </a:pPr>
            <a:r>
              <a:rPr lang="en" sz="1600"/>
              <a:t>70% of child fatalities involved children younger than three-years-old</a:t>
            </a:r>
            <a:endParaRPr sz="1600"/>
          </a:p>
          <a:p>
            <a:pPr indent="-330200" lvl="1" marL="914400" rtl="0" algn="l">
              <a:lnSpc>
                <a:spcPct val="150000"/>
              </a:lnSpc>
              <a:spcBef>
                <a:spcPts val="0"/>
              </a:spcBef>
              <a:spcAft>
                <a:spcPts val="0"/>
              </a:spcAft>
              <a:buSzPts val="1600"/>
              <a:buChar char="-"/>
            </a:pPr>
            <a:r>
              <a:rPr lang="en" sz="1600"/>
              <a:t>Children under one-year-old accounted for 44.4% of all fatalities</a:t>
            </a:r>
            <a:endParaRPr sz="1600"/>
          </a:p>
          <a:p>
            <a:pPr indent="-330200" lvl="0" marL="457200" rtl="0" algn="l">
              <a:lnSpc>
                <a:spcPct val="150000"/>
              </a:lnSpc>
              <a:spcBef>
                <a:spcPts val="0"/>
              </a:spcBef>
              <a:spcAft>
                <a:spcPts val="0"/>
              </a:spcAft>
              <a:buSzPts val="1600"/>
              <a:buChar char="-"/>
            </a:pPr>
            <a:r>
              <a:rPr lang="en" sz="1600"/>
              <a:t>Is number changing</a:t>
            </a:r>
            <a:endParaRPr sz="1600"/>
          </a:p>
          <a:p>
            <a:pPr indent="-330200" lvl="1" marL="914400" rtl="0" algn="l">
              <a:lnSpc>
                <a:spcPct val="150000"/>
              </a:lnSpc>
              <a:spcBef>
                <a:spcPts val="0"/>
              </a:spcBef>
              <a:spcAft>
                <a:spcPts val="0"/>
              </a:spcAft>
              <a:buSzPts val="1600"/>
              <a:buChar char="-"/>
            </a:pPr>
            <a:r>
              <a:rPr lang="en" sz="1600"/>
              <a:t>7.4% more fatalities than in 2012</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Personalizing the Problem</a:t>
            </a:r>
            <a:endParaRPr/>
          </a:p>
        </p:txBody>
      </p:sp>
      <p:sp>
        <p:nvSpPr>
          <p:cNvPr id="95" name="Google Shape;95;p19"/>
          <p:cNvSpPr txBox="1"/>
          <p:nvPr>
            <p:ph idx="1" type="body"/>
          </p:nvPr>
        </p:nvSpPr>
        <p:spPr>
          <a:xfrm>
            <a:off x="311700" y="1152475"/>
            <a:ext cx="3199200" cy="3468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Derek Clark: history of child abuse</a:t>
            </a:r>
            <a:endParaRPr sz="1600"/>
          </a:p>
          <a:p>
            <a:pPr indent="0" lvl="0" marL="0" rtl="0" algn="l">
              <a:spcBef>
                <a:spcPts val="1600"/>
              </a:spcBef>
              <a:spcAft>
                <a:spcPts val="1600"/>
              </a:spcAft>
              <a:buNone/>
            </a:pPr>
            <a:r>
              <a:t/>
            </a:r>
            <a:endParaRPr sz="1600"/>
          </a:p>
        </p:txBody>
      </p:sp>
      <p:pic>
        <p:nvPicPr>
          <p:cNvPr descr="Child abuse prevention speaker Derek Clark explains why you should never give up on a child. In this video, he shares his inspirational survivor story.&#10;Despite the brutal child abuse that Derek endured, he was able to thrive in life due  to his resilience. Find out more about motivational and inspirational speaker Derek Clark at https://www.iwillnevergiveup.com &#10;He is a popular keynote speaker for foster care, child welfare, child abuse and neglect conferences." id="96" name="Google Shape;96;p19" title="Child Abuse Prevention Speaker: Survived Brutal Child Abuse. Inspirational Story">
            <a:hlinkClick r:id="rId3"/>
          </p:cNvPr>
          <p:cNvPicPr preferRelativeResize="0"/>
          <p:nvPr/>
        </p:nvPicPr>
        <p:blipFill>
          <a:blip r:embed="rId4">
            <a:alphaModFix/>
          </a:blip>
          <a:stretch>
            <a:fillRect/>
          </a:stretch>
        </p:blipFill>
        <p:spPr>
          <a:xfrm>
            <a:off x="3689168" y="1017725"/>
            <a:ext cx="5321382" cy="3991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Historical Background: The First Case</a:t>
            </a:r>
            <a:endParaRPr/>
          </a:p>
        </p:txBody>
      </p:sp>
      <p:sp>
        <p:nvSpPr>
          <p:cNvPr id="102" name="Google Shape;102;p20"/>
          <p:cNvSpPr txBox="1"/>
          <p:nvPr>
            <p:ph idx="1" type="body"/>
          </p:nvPr>
        </p:nvSpPr>
        <p:spPr>
          <a:xfrm>
            <a:off x="311700" y="1152475"/>
            <a:ext cx="49011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The first anti-cruelty laws were on behalf of animals, not children: American Society for the Prevention of Cruelty to Animals (ASPCA)</a:t>
            </a:r>
            <a:endParaRPr sz="1600"/>
          </a:p>
          <a:p>
            <a:pPr indent="-330200" lvl="0" marL="457200" rtl="0" algn="l">
              <a:spcBef>
                <a:spcPts val="0"/>
              </a:spcBef>
              <a:spcAft>
                <a:spcPts val="0"/>
              </a:spcAft>
              <a:buSzPts val="1600"/>
              <a:buChar char="-"/>
            </a:pPr>
            <a:r>
              <a:rPr lang="en" sz="1600"/>
              <a:t>Etta Wheeler was a church worker who found out about the case of an abused child named Mary Ellen</a:t>
            </a:r>
            <a:endParaRPr sz="1600"/>
          </a:p>
          <a:p>
            <a:pPr indent="-330200" lvl="0" marL="457200" rtl="0" algn="l">
              <a:spcBef>
                <a:spcPts val="0"/>
              </a:spcBef>
              <a:spcAft>
                <a:spcPts val="0"/>
              </a:spcAft>
              <a:buSzPts val="1600"/>
              <a:buChar char="-"/>
            </a:pPr>
            <a:r>
              <a:rPr lang="en" sz="1600"/>
              <a:t> Etta Wheeler took the situation to the ASPCA and successfully removed the child from the home</a:t>
            </a:r>
            <a:endParaRPr sz="1600"/>
          </a:p>
          <a:p>
            <a:pPr indent="-330200" lvl="0" marL="457200" rtl="0" algn="l">
              <a:spcBef>
                <a:spcPts val="0"/>
              </a:spcBef>
              <a:spcAft>
                <a:spcPts val="0"/>
              </a:spcAft>
              <a:buSzPts val="1600"/>
              <a:buChar char="-"/>
            </a:pPr>
            <a:r>
              <a:rPr lang="en" sz="1600"/>
              <a:t>Mary Ellen’s Court Statement </a:t>
            </a:r>
            <a:endParaRPr sz="1600"/>
          </a:p>
        </p:txBody>
      </p:sp>
      <p:pic>
        <p:nvPicPr>
          <p:cNvPr id="103" name="Google Shape;103;p20"/>
          <p:cNvPicPr preferRelativeResize="0"/>
          <p:nvPr/>
        </p:nvPicPr>
        <p:blipFill>
          <a:blip r:embed="rId3">
            <a:alphaModFix/>
          </a:blip>
          <a:stretch>
            <a:fillRect/>
          </a:stretch>
        </p:blipFill>
        <p:spPr>
          <a:xfrm>
            <a:off x="5212800" y="1017725"/>
            <a:ext cx="3619500" cy="393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21"/>
          <p:cNvPicPr preferRelativeResize="0"/>
          <p:nvPr/>
        </p:nvPicPr>
        <p:blipFill>
          <a:blip r:embed="rId3">
            <a:alphaModFix/>
          </a:blip>
          <a:stretch>
            <a:fillRect/>
          </a:stretch>
        </p:blipFill>
        <p:spPr>
          <a:xfrm>
            <a:off x="1443050" y="445025"/>
            <a:ext cx="6257925" cy="412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