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79" r:id="rId4"/>
    <p:sldId id="282" r:id="rId5"/>
    <p:sldId id="281" r:id="rId6"/>
    <p:sldId id="28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609BDF-6329-48A1-98D1-2EDDCDACE4FB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CD532D-696C-473E-BCD6-F693E829376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AFAFF736-42CD-4DF0-9478-013264ED31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effectLst/>
              </a:rPr>
              <a:t>Chapter 3</a:t>
            </a:r>
          </a:p>
          <a:p>
            <a:pPr>
              <a:lnSpc>
                <a:spcPct val="90000"/>
              </a:lnSpc>
            </a:pPr>
            <a:endParaRPr lang="en-US" altLang="en-US" sz="28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 err="1">
                <a:effectLst/>
              </a:rPr>
              <a:t>Burnor</a:t>
            </a:r>
            <a:r>
              <a:rPr lang="en-US" altLang="en-US" sz="2800" dirty="0">
                <a:effectLst/>
              </a:rPr>
              <a:t> &amp; </a:t>
            </a:r>
            <a:r>
              <a:rPr lang="en-US" altLang="en-US" sz="2800" dirty="0" err="1">
                <a:effectLst/>
              </a:rPr>
              <a:t>Raley</a:t>
            </a:r>
            <a:endParaRPr lang="en-US" altLang="en-US" sz="2800" dirty="0">
              <a:effectLst/>
            </a:endParaRPr>
          </a:p>
        </p:txBody>
      </p:sp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464014F4-2687-4700-A5B5-B4A342BCAF1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effectLst/>
              </a:rPr>
              <a:t>Personal Autonomy and Moral Agency</a:t>
            </a:r>
          </a:p>
        </p:txBody>
      </p:sp>
    </p:spTree>
    <p:extLst>
      <p:ext uri="{BB962C8B-B14F-4D97-AF65-F5344CB8AC3E}">
        <p14:creationId xmlns:p14="http://schemas.microsoft.com/office/powerpoint/2010/main" val="312934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C59A51-9C1B-430A-AB2C-457763856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D0A535-8C33-4FB3-A7A4-AE163FDBC6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making choices, individuals are self determining autonomous agents</a:t>
            </a:r>
          </a:p>
          <a:p>
            <a:pPr lvl="1"/>
            <a:r>
              <a:rPr lang="en-US" dirty="0"/>
              <a:t>Morally responsible for choices</a:t>
            </a:r>
          </a:p>
          <a:p>
            <a:r>
              <a:rPr lang="en-US" dirty="0"/>
              <a:t>Those that lack autonomy not normally responsible for choices</a:t>
            </a:r>
          </a:p>
          <a:p>
            <a:r>
              <a:rPr lang="en-US" dirty="0"/>
              <a:t>Consider the following examples:</a:t>
            </a:r>
          </a:p>
          <a:p>
            <a:pPr lvl="1"/>
            <a:r>
              <a:rPr lang="en-US" dirty="0"/>
              <a:t>See p. 46-47</a:t>
            </a:r>
          </a:p>
        </p:txBody>
      </p:sp>
    </p:spTree>
    <p:extLst>
      <p:ext uri="{BB962C8B-B14F-4D97-AF65-F5344CB8AC3E}">
        <p14:creationId xmlns:p14="http://schemas.microsoft.com/office/powerpoint/2010/main" val="254345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F4A4A64-91F2-4F30-8E47-853466774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autonomy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E7302C-F46B-4770-977A-1BE5F328777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be autonomous 4 conditions must be satisfied</a:t>
            </a:r>
          </a:p>
          <a:p>
            <a:pPr lvl="1"/>
            <a:r>
              <a:rPr lang="en-US" dirty="0"/>
              <a:t>Independence condition: capacity to make choices without external constraint or inner compulsion</a:t>
            </a:r>
          </a:p>
          <a:p>
            <a:pPr lvl="2"/>
            <a:r>
              <a:rPr lang="en-US" dirty="0"/>
              <a:t>ex: hypnosis, threat (external constraints), obsessive/compulsive behaviors, addictions(internal) </a:t>
            </a:r>
          </a:p>
          <a:p>
            <a:pPr lvl="1"/>
            <a:r>
              <a:rPr lang="en-US" dirty="0"/>
              <a:t>Competency condition: Capacity necessary to rationally deliberate upon choices.</a:t>
            </a:r>
          </a:p>
          <a:p>
            <a:pPr lvl="2"/>
            <a:r>
              <a:rPr lang="en-US" dirty="0"/>
              <a:t>Understand facts, consequences, relevant values, rationally supported conclusions (ex. P. 48)</a:t>
            </a:r>
          </a:p>
          <a:p>
            <a:pPr lvl="1"/>
            <a:r>
              <a:rPr lang="en-US" dirty="0"/>
              <a:t>Authenticity condition: capacity to discern and evaluate values, goals, commitments.</a:t>
            </a:r>
          </a:p>
        </p:txBody>
      </p:sp>
    </p:spTree>
    <p:extLst>
      <p:ext uri="{BB962C8B-B14F-4D97-AF65-F5344CB8AC3E}">
        <p14:creationId xmlns:p14="http://schemas.microsoft.com/office/powerpoint/2010/main" val="395392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A6BDE0-F969-4D6D-BE21-EDD5EFED5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issues with autonomy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A269F8-D8C5-4D11-8CFF-EC79EEABA41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D16349"/>
              </a:buClr>
            </a:pPr>
            <a:r>
              <a:rPr lang="en-US" sz="2500" dirty="0">
                <a:solidFill>
                  <a:prstClr val="black"/>
                </a:solidFill>
              </a:rPr>
              <a:t>But, what about those who temporarily lose autonomy?</a:t>
            </a:r>
          </a:p>
          <a:p>
            <a:pPr lvl="1">
              <a:buClr>
                <a:srgbClr val="CCB400"/>
              </a:buClr>
            </a:pPr>
            <a:r>
              <a:rPr lang="en-US" sz="2000" dirty="0">
                <a:solidFill>
                  <a:srgbClr val="646B86"/>
                </a:solidFill>
              </a:rPr>
              <a:t>Lack moral capacity</a:t>
            </a:r>
          </a:p>
          <a:p>
            <a:pPr lvl="1">
              <a:buClr>
                <a:srgbClr val="CCB400"/>
              </a:buClr>
            </a:pPr>
            <a:r>
              <a:rPr lang="en-US" sz="2000" dirty="0">
                <a:solidFill>
                  <a:srgbClr val="646B86"/>
                </a:solidFill>
              </a:rPr>
              <a:t>(Alzheimer's patients, children..</a:t>
            </a:r>
            <a:r>
              <a:rPr lang="en-US" sz="2000" dirty="0" err="1">
                <a:solidFill>
                  <a:srgbClr val="646B86"/>
                </a:solidFill>
              </a:rPr>
              <a:t>etc</a:t>
            </a:r>
            <a:r>
              <a:rPr lang="en-US" sz="2000" dirty="0">
                <a:solidFill>
                  <a:srgbClr val="646B86"/>
                </a:solidFill>
              </a:rPr>
              <a:t>.) </a:t>
            </a:r>
          </a:p>
          <a:p>
            <a:pPr>
              <a:buClr>
                <a:srgbClr val="CCB400"/>
              </a:buClr>
            </a:pPr>
            <a:r>
              <a:rPr lang="en-US" sz="2500" dirty="0"/>
              <a:t>Autonomy in certain situations not others.</a:t>
            </a:r>
          </a:p>
          <a:p>
            <a:pPr lvl="1">
              <a:buClr>
                <a:srgbClr val="CCB400"/>
              </a:buClr>
            </a:pPr>
            <a:r>
              <a:rPr lang="en-US" sz="2000" dirty="0">
                <a:solidFill>
                  <a:srgbClr val="646B86"/>
                </a:solidFill>
              </a:rPr>
              <a:t>Ex: fear of heights</a:t>
            </a:r>
          </a:p>
          <a:p>
            <a:pPr>
              <a:buClr>
                <a:srgbClr val="CCB400"/>
              </a:buClr>
            </a:pPr>
            <a:r>
              <a:rPr lang="en-US" sz="2500" dirty="0"/>
              <a:t>Oppressive social structures </a:t>
            </a:r>
          </a:p>
          <a:p>
            <a:pPr lvl="1">
              <a:buClr>
                <a:srgbClr val="CCB400"/>
              </a:buClr>
            </a:pPr>
            <a:r>
              <a:rPr lang="en-US" sz="2000" dirty="0"/>
              <a:t>Ex: poor, ethnic groups, religious groups, immigrants</a:t>
            </a:r>
          </a:p>
          <a:p>
            <a:pPr lvl="2">
              <a:buClr>
                <a:srgbClr val="8CADAE"/>
              </a:buClr>
            </a:pPr>
            <a:endParaRPr lang="en-US" sz="19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9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1A340A-1193-4BD0-96DF-83C1B78D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for Autonomy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73C74-2E8B-45DC-A662-EC9DF1C0C7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Anyone with autonomy has moral responsibility</a:t>
            </a:r>
          </a:p>
          <a:p>
            <a:r>
              <a:rPr lang="en-US" dirty="0"/>
              <a:t>Persons with inner compulsions or external constraints have little or no moral responsibility.</a:t>
            </a:r>
          </a:p>
          <a:p>
            <a:r>
              <a:rPr lang="en-US" dirty="0"/>
              <a:t>Persons choices must be respected without interference (moral deference)</a:t>
            </a:r>
          </a:p>
          <a:p>
            <a:pPr lvl="1"/>
            <a:r>
              <a:rPr lang="en-US" dirty="0"/>
              <a:t>People lacking capacity not owed moral deference</a:t>
            </a:r>
          </a:p>
          <a:p>
            <a:pPr lvl="1"/>
            <a:r>
              <a:rPr lang="en-US" dirty="0"/>
              <a:t>Sometimes person’s choices are overruled for their own good (paternalism)</a:t>
            </a:r>
          </a:p>
        </p:txBody>
      </p:sp>
    </p:spTree>
    <p:extLst>
      <p:ext uri="{BB962C8B-B14F-4D97-AF65-F5344CB8AC3E}">
        <p14:creationId xmlns:p14="http://schemas.microsoft.com/office/powerpoint/2010/main" val="68490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03B94CD-9CE8-4E15-8E17-9A25E7BBA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Agents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7C37F2-26B6-4BB7-8E18-83740A6F836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Moral agent-An autonomous person exercising their capacity to make moral choices</a:t>
            </a:r>
          </a:p>
          <a:p>
            <a:pPr lvl="1"/>
            <a:r>
              <a:rPr lang="en-US" dirty="0"/>
              <a:t>Different levels of agency depending on capacity</a:t>
            </a:r>
          </a:p>
          <a:p>
            <a:pPr lvl="2"/>
            <a:r>
              <a:rPr lang="en-US" dirty="0"/>
              <a:t>Independent choice: exercise capacity to choose without constraint or compulsion</a:t>
            </a:r>
          </a:p>
          <a:p>
            <a:pPr lvl="2"/>
            <a:r>
              <a:rPr lang="en-US" dirty="0"/>
              <a:t>Competent choice: make an independent choice and exercise capability to engage in rational deliberation</a:t>
            </a:r>
          </a:p>
          <a:p>
            <a:pPr lvl="2"/>
            <a:r>
              <a:rPr lang="en-US" dirty="0"/>
              <a:t>Authentic choice: make a choice that is both independent and competent, and be abele to authentically assess his/her values.</a:t>
            </a:r>
          </a:p>
          <a:p>
            <a:pPr lvl="2"/>
            <a:endParaRPr lang="en-US" dirty="0"/>
          </a:p>
          <a:p>
            <a:r>
              <a:rPr lang="en-US" dirty="0"/>
              <a:t>Note: End at p.56.  </a:t>
            </a:r>
          </a:p>
        </p:txBody>
      </p:sp>
    </p:spTree>
    <p:extLst>
      <p:ext uri="{BB962C8B-B14F-4D97-AF65-F5344CB8AC3E}">
        <p14:creationId xmlns:p14="http://schemas.microsoft.com/office/powerpoint/2010/main" val="3083084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301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Personal Autonomy and Moral Agency</vt:lpstr>
      <vt:lpstr>Autonomy</vt:lpstr>
      <vt:lpstr>Personal autonomy</vt:lpstr>
      <vt:lpstr>Other issues with autonomy</vt:lpstr>
      <vt:lpstr>Implications for Autonomy</vt:lpstr>
      <vt:lpstr>Moral Agents </vt:lpstr>
    </vt:vector>
  </TitlesOfParts>
  <Company>Bergen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Casual Arguments</dc:title>
  <dc:creator>Lavina Sequeira</dc:creator>
  <cp:lastModifiedBy>Lavina Sequeira</cp:lastModifiedBy>
  <cp:revision>21</cp:revision>
  <dcterms:created xsi:type="dcterms:W3CDTF">2013-04-10T14:36:24Z</dcterms:created>
  <dcterms:modified xsi:type="dcterms:W3CDTF">2019-05-28T13:52:18Z</dcterms:modified>
</cp:coreProperties>
</file>