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70" r:id="rId2"/>
    <p:sldId id="343" r:id="rId3"/>
    <p:sldId id="317" r:id="rId4"/>
    <p:sldId id="344" r:id="rId5"/>
    <p:sldId id="318" r:id="rId6"/>
    <p:sldId id="319" r:id="rId7"/>
    <p:sldId id="321" r:id="rId8"/>
    <p:sldId id="345" r:id="rId9"/>
    <p:sldId id="347" r:id="rId10"/>
    <p:sldId id="346" r:id="rId11"/>
    <p:sldId id="325" r:id="rId12"/>
    <p:sldId id="348" r:id="rId13"/>
    <p:sldId id="326" r:id="rId14"/>
    <p:sldId id="327" r:id="rId15"/>
    <p:sldId id="328" r:id="rId16"/>
    <p:sldId id="329" r:id="rId17"/>
    <p:sldId id="330" r:id="rId18"/>
    <p:sldId id="349" r:id="rId19"/>
    <p:sldId id="350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5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797E9F"/>
    <a:srgbClr val="BBB5B5"/>
    <a:srgbClr val="8CAF47"/>
    <a:srgbClr val="7AAEA0"/>
    <a:srgbClr val="82B4A7"/>
    <a:srgbClr val="9F8AB8"/>
    <a:srgbClr val="A4C8BF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>
      <p:cViewPr varScale="1">
        <p:scale>
          <a:sx n="84" d="100"/>
          <a:sy n="84" d="100"/>
        </p:scale>
        <p:origin x="8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2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E7B59-2F44-4D20-8890-488D2D12F66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E7B59-2F44-4D20-8890-488D2D12F66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5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8A93E-06D5-462A-9027-A0FE258306F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7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9C400-4940-455D-B704-D012F10C4FFE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22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91C76-F850-440D-ABE3-7947D47F5A8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76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81F33-DC84-40CD-92B9-2A46C812DC2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25630-BA08-4158-9B2C-EC04C1A28DE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10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25630-BA08-4158-9B2C-EC04C1A28DE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13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25630-BA08-4158-9B2C-EC04C1A28DE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3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6180E-2057-4577-AF09-AB94BE07CB6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6326E-768D-4F64-BC4F-E70914CBCD1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37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93D27-4F60-46CD-8A65-A848E573000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23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33F9C-C3E0-4D7E-BB2E-F51DC20D4D4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37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9D8BA-EDFE-43D6-8C57-420F5E425F8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0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7F9C7-5E46-4104-867D-DEBE805B231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07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30D3E-18CE-4353-93AB-8B9C1D58A55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90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85568-5AEC-412B-912E-08B6306873CA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50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C51C1-4061-4103-AE80-AAD3E40A6CE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24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5B165-C657-4B0F-B4B4-C96E28C7F963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6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5BEA0-0E39-4D11-A1E7-BD023D198169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88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5BEA0-0E39-4D11-A1E7-BD023D198169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3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6326E-768D-4F64-BC4F-E70914CBCD1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15926-1771-46AD-B59C-9F4F19CE711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7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69D12-BA28-4AC7-A996-E3B68DC2ABD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3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B6E23-4BF8-4786-8CB4-DBEDB6DDF66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B6E23-4BF8-4786-8CB4-DBEDB6DDF66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7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B6E23-4BF8-4786-8CB4-DBEDB6DDF66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1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B6E23-4BF8-4786-8CB4-DBEDB6DDF66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8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0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4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6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6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6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4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8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1–</a:t>
            </a:r>
            <a:fld id="{31C2FF8C-6163-4BE2-A987-19791D97A0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2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ttPPT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16" name="Title Placeholder 1"/>
          <p:cNvSpPr txBox="1">
            <a:spLocks/>
          </p:cNvSpPr>
          <p:nvPr/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Chapter 12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Strategic </a:t>
            </a: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7738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8"/>
          <p:cNvSpPr>
            <a:spLocks/>
          </p:cNvSpPr>
          <p:nvPr/>
        </p:nvSpPr>
        <p:spPr bwMode="auto">
          <a:xfrm>
            <a:off x="3320479" y="2817051"/>
            <a:ext cx="914400" cy="3014266"/>
          </a:xfrm>
          <a:prstGeom prst="leftBrace">
            <a:avLst>
              <a:gd name="adj1" fmla="val 0"/>
              <a:gd name="adj2" fmla="val 90000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14C56811-10AD-4275-88C7-F2C078DDB9C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Managerial Discretion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4879" y="2817051"/>
            <a:ext cx="4702175" cy="301426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  <a:buClr>
                <a:schemeClr val="tx1"/>
              </a:buClr>
            </a:pPr>
            <a:r>
              <a:rPr lang="en-US" sz="2400" dirty="0"/>
              <a:t>The degree of latitude for action when making strategic decisions, especially those concerned with effective implementation of strategies.</a:t>
            </a:r>
          </a:p>
          <a:p>
            <a:pPr>
              <a:spcBef>
                <a:spcPct val="30000"/>
              </a:spcBef>
            </a:pPr>
            <a:r>
              <a:rPr lang="en-US" sz="2400" dirty="0"/>
              <a:t>How managers exercise discretion when determining appropriate strategic actions is critical to the firm’s success.</a:t>
            </a:r>
          </a:p>
          <a:p>
            <a:endParaRPr lang="en-US" sz="24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49275" y="1524000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External</a:t>
            </a:r>
          </a:p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545528" y="2500709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b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Organization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blackWhite">
          <a:xfrm>
            <a:off x="545528" y="3477418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b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Organization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569912" y="4994672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Managerial </a:t>
            </a:r>
            <a:b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Discretion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905000" y="4648200"/>
            <a:ext cx="0" cy="34647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200" y="1371600"/>
            <a:ext cx="2971800" cy="3276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Managerial Discretion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5AB84091-7CEC-4DCD-98DF-CFD67AAE5AE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79742"/>
            <a:ext cx="4114799" cy="51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Management Teams</a:t>
            </a:r>
            <a:endParaRPr lang="en-US" dirty="0"/>
          </a:p>
        </p:txBody>
      </p:sp>
      <p:sp>
        <p:nvSpPr>
          <p:cNvPr id="1730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omposed </a:t>
            </a:r>
            <a:r>
              <a:rPr lang="en-US" dirty="0" smtClean="0"/>
              <a:t>of the key managers who are responsible for selecting and implementing the firm’s strategies.</a:t>
            </a:r>
          </a:p>
          <a:p>
            <a:r>
              <a:rPr lang="en-US" dirty="0" smtClean="0"/>
              <a:t>A heterogeneous top management team: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 smtClean="0"/>
              <a:t>varied expertise and knowledge.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 smtClean="0"/>
              <a:t>draw on multiple perspectives.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 smtClean="0"/>
              <a:t>evaluate alternative strategies.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uilds </a:t>
            </a:r>
            <a:r>
              <a:rPr lang="en-US" dirty="0" smtClean="0"/>
              <a:t>consensus.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5AB84091-7CEC-4DCD-98DF-CFD67AAE5A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 Management Teams, Firm Performance, and Strategic Change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Heterogeneous top management teams: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difficulty functioning effectively as a team.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r</a:t>
            </a:r>
            <a:r>
              <a:rPr lang="en-US" dirty="0" smtClean="0"/>
              <a:t>equire </a:t>
            </a:r>
            <a:r>
              <a:rPr lang="en-US" dirty="0"/>
              <a:t>effective management of the team to facilitate the process of decision </a:t>
            </a:r>
            <a:r>
              <a:rPr lang="en-US" dirty="0" smtClean="0"/>
              <a:t>making, </a:t>
            </a:r>
            <a:r>
              <a:rPr lang="en-US" dirty="0"/>
              <a:t>but …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associated positively with innovation and strategic change.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force the team or members to “think outside of the box” and be more creative.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greater capacity to provide effective strategic leadership in formulating strategy.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41314074-111F-4FB2-957F-486CD1149497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CEO and Top Management Team Power</a:t>
            </a:r>
            <a:endParaRPr lang="en-US" dirty="0"/>
          </a:p>
        </p:txBody>
      </p:sp>
      <p:sp>
        <p:nvSpPr>
          <p:cNvPr id="1771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performance is achieved when board of directors are more directly involved in shaping strategic direction.</a:t>
            </a:r>
          </a:p>
          <a:p>
            <a:r>
              <a:rPr lang="en-US" dirty="0" smtClean="0"/>
              <a:t>A powerful CEO may: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ppoint </a:t>
            </a:r>
            <a:r>
              <a:rPr lang="en-US" dirty="0" smtClean="0"/>
              <a:t>sympathetic outside board members.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 smtClean="0"/>
              <a:t>inside board members who report to the CEO.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 smtClean="0"/>
              <a:t>significant control over the board’s actions.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 smtClean="0"/>
              <a:t>also hold the position of chairman of the board (CEO duality).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12–</a:t>
            </a:r>
            <a:fld id="{55AC845D-22D1-47C4-BE36-2ED3E8C475D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uiExpand="1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and Top Management Power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Duality often relates to poor performance and slow response to change.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CEOs of long tenure can also wield substantial power.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CEOs can gain so much power that they are virtually independent of oversight by the board of directors.</a:t>
            </a:r>
          </a:p>
          <a:p>
            <a:pPr>
              <a:spcBef>
                <a:spcPct val="50000"/>
              </a:spcBef>
            </a:pPr>
            <a:r>
              <a:rPr lang="en-US" dirty="0"/>
              <a:t>The most effective forms of governance share power and influence among the CEO and board of directors.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B96016E6-FE48-40A4-A080-E3515DCBDA6B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Succession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Organizations select managers and strategic leaders from two types of managerial labor </a:t>
            </a:r>
            <a:r>
              <a:rPr lang="en-US" dirty="0" smtClean="0"/>
              <a:t>markets</a:t>
            </a:r>
            <a:endParaRPr lang="en-US" dirty="0"/>
          </a:p>
          <a:p>
            <a:pPr lvl="1">
              <a:spcBef>
                <a:spcPct val="40000"/>
              </a:spcBef>
            </a:pPr>
            <a:r>
              <a:rPr lang="en-US" dirty="0"/>
              <a:t>Internal managerial labor market</a:t>
            </a:r>
          </a:p>
          <a:p>
            <a:pPr lvl="2">
              <a:spcBef>
                <a:spcPct val="40000"/>
              </a:spcBef>
            </a:pPr>
            <a:r>
              <a:rPr lang="en-US" sz="2400" dirty="0"/>
              <a:t>Advancement opportunities related to managerial positions within a firm.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External managerial labor market</a:t>
            </a:r>
          </a:p>
          <a:p>
            <a:pPr lvl="2">
              <a:spcBef>
                <a:spcPct val="40000"/>
              </a:spcBef>
            </a:pPr>
            <a:r>
              <a:rPr lang="en-US" sz="2400" dirty="0"/>
              <a:t>Career opportunities for managers in organizations other than the one for which they currently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43357276-86B1-44C5-A1E6-C59AF1B5B13E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Labor </a:t>
            </a:r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35000"/>
              </a:spcBef>
            </a:pPr>
            <a:r>
              <a:rPr lang="en-US" dirty="0"/>
              <a:t>Advantages of internal managerial labor market include: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e</a:t>
            </a:r>
            <a:r>
              <a:rPr lang="en-US" dirty="0" smtClean="0"/>
              <a:t>xperience </a:t>
            </a:r>
            <a:r>
              <a:rPr lang="en-US" dirty="0"/>
              <a:t>with the firm and industry environment.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f</a:t>
            </a:r>
            <a:r>
              <a:rPr lang="en-US" dirty="0" smtClean="0"/>
              <a:t>amiliarity </a:t>
            </a:r>
            <a:r>
              <a:rPr lang="en-US" dirty="0"/>
              <a:t>with company products, markets, technologies, and operating procedures.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/>
              <a:t>turnover among existing personnel.</a:t>
            </a:r>
          </a:p>
          <a:p>
            <a:pPr>
              <a:spcBef>
                <a:spcPct val="35000"/>
              </a:spcBef>
            </a:pPr>
            <a:r>
              <a:rPr lang="en-US" dirty="0"/>
              <a:t>Advantages of the external managerial labor market include: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l</a:t>
            </a:r>
            <a:r>
              <a:rPr lang="en-US" dirty="0" smtClean="0"/>
              <a:t>ong-tenured </a:t>
            </a:r>
            <a:r>
              <a:rPr lang="en-US" dirty="0"/>
              <a:t>insiders may be “stale in the saddle”</a:t>
            </a:r>
            <a:r>
              <a:rPr lang="en-US" dirty="0">
                <a:cs typeface="Arial" panose="020B0604020202020204" pitchFamily="34" charset="0"/>
              </a:rPr>
              <a:t>—o</a:t>
            </a:r>
            <a:r>
              <a:rPr lang="en-US" dirty="0"/>
              <a:t>utsiders may bring fresh perspectives.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BBB9F16F-FF53-4791-9972-BA488445BA3E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uiExpand="1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CEO Succession and Top Management Team Composition on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BBB9F16F-FF53-4791-9972-BA488445BA3E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 b="5882"/>
          <a:stretch/>
        </p:blipFill>
        <p:spPr>
          <a:xfrm>
            <a:off x="212526" y="1498611"/>
            <a:ext cx="8718948" cy="49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of Effective Strategic Leadership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BBB9F16F-FF53-4791-9972-BA488445BA3E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 b="5584"/>
          <a:stretch/>
        </p:blipFill>
        <p:spPr>
          <a:xfrm>
            <a:off x="433805" y="1333499"/>
            <a:ext cx="8276391" cy="50673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197114"/>
            <a:ext cx="8229600" cy="9787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latin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</a:rPr>
              <a:t>Studying </a:t>
            </a:r>
            <a:r>
              <a:rPr lang="en-US" sz="2400" b="1" dirty="0">
                <a:latin typeface="Arial" panose="020B0604020202020204" pitchFamily="34" charset="0"/>
              </a:rPr>
              <a:t>this chapter should provide you with the strategic management knowledge needed to: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787872"/>
            <a:ext cx="8229600" cy="45858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</a:rPr>
              <a:t>Define </a:t>
            </a:r>
            <a:r>
              <a:rPr lang="en-US" dirty="0">
                <a:latin typeface="Arial" panose="020B0604020202020204" pitchFamily="34" charset="0"/>
              </a:rPr>
              <a:t>strategic leadership and describe top-level managers’ importance.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Explain what top management teams are and how they affect firm performance.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</a:rPr>
              <a:t>Describe the managerial succession process using internal and external managerial labor markets.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</a:rPr>
              <a:t>Discuss </a:t>
            </a:r>
            <a:r>
              <a:rPr lang="en-US" dirty="0">
                <a:latin typeface="Arial" panose="020B0604020202020204" pitchFamily="34" charset="0"/>
              </a:rPr>
              <a:t>the value of strategic leadership in determining the firm’s strategic direction.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Describe the importance of strategic leaders in managing the firm’s resources.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Explain what must be done for a firm to sustain an effective culture.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Describe what strategic leaders can do to establish and emphasize ethical practices.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Discuss the importance and use of organizational controls.</a:t>
            </a:r>
          </a:p>
        </p:txBody>
      </p:sp>
    </p:spTree>
    <p:extLst>
      <p:ext uri="{BB962C8B-B14F-4D97-AF65-F5344CB8AC3E}">
        <p14:creationId xmlns:p14="http://schemas.microsoft.com/office/powerpoint/2010/main" val="2691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Strategic Leadership Actions: Determining Strategic Direction</a:t>
            </a:r>
            <a:endParaRPr lang="en-US" dirty="0"/>
          </a:p>
        </p:txBody>
      </p:sp>
      <p:sp>
        <p:nvSpPr>
          <p:cNvPr id="19559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strategic direction involves developing a long-term vision of the firm’s strategic intent.</a:t>
            </a:r>
          </a:p>
          <a:p>
            <a:pPr lvl="1"/>
            <a:r>
              <a:rPr lang="en-US" dirty="0" smtClean="0"/>
              <a:t>Five to ten years into the future</a:t>
            </a:r>
          </a:p>
          <a:p>
            <a:pPr lvl="1"/>
            <a:r>
              <a:rPr lang="en-US" dirty="0" smtClean="0"/>
              <a:t>Philosophy with goals</a:t>
            </a:r>
          </a:p>
          <a:p>
            <a:pPr lvl="1"/>
            <a:r>
              <a:rPr lang="en-US" dirty="0" smtClean="0"/>
              <a:t>The image and character the firm seeks</a:t>
            </a:r>
          </a:p>
          <a:p>
            <a:r>
              <a:rPr lang="en-US" dirty="0" smtClean="0"/>
              <a:t>Ideal long-term vision has two </a:t>
            </a:r>
            <a:r>
              <a:rPr lang="en-US" dirty="0" smtClean="0"/>
              <a:t>parts</a:t>
            </a:r>
            <a:endParaRPr lang="en-US" dirty="0" smtClean="0"/>
          </a:p>
          <a:p>
            <a:pPr lvl="1"/>
            <a:r>
              <a:rPr lang="en-US" dirty="0" smtClean="0"/>
              <a:t>Core ideology</a:t>
            </a:r>
          </a:p>
          <a:p>
            <a:pPr lvl="1"/>
            <a:r>
              <a:rPr lang="en-US" dirty="0" smtClean="0"/>
              <a:t>Envisioned future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CBA2670A-134E-4BF9-A0CA-0A6AB7C367B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5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5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5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5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Effectively Managing the </a:t>
            </a:r>
            <a:r>
              <a:rPr lang="en-US" sz="3200" dirty="0" smtClean="0"/>
              <a:t>Resource </a:t>
            </a:r>
            <a:r>
              <a:rPr lang="en-US" sz="3200" dirty="0"/>
              <a:t>Portfolio: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Exploiting and Maintaining Core Competencies</a:t>
            </a:r>
            <a:endParaRPr lang="en-US" sz="3200" dirty="0"/>
          </a:p>
        </p:txBody>
      </p:sp>
      <p:sp>
        <p:nvSpPr>
          <p:cNvPr id="1976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</a:p>
          <a:p>
            <a:pPr lvl="1"/>
            <a:r>
              <a:rPr lang="en-US" dirty="0" smtClean="0"/>
              <a:t>Resources and capabilities of a firm that serve as a source of competitive advantage over its rivals.</a:t>
            </a:r>
          </a:p>
          <a:p>
            <a:pPr lvl="1"/>
            <a:r>
              <a:rPr lang="en-US" dirty="0" smtClean="0"/>
              <a:t>Leadership must verify that the firm’s competencies are emphasized in strategy implementation efforts.</a:t>
            </a:r>
          </a:p>
          <a:p>
            <a:pPr lvl="1"/>
            <a:r>
              <a:rPr lang="en-US" dirty="0" smtClean="0"/>
              <a:t>Firms must continuously develop or even change their core competencies to stay ahead of competitors.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45D6BB86-BE92-4E6F-BDC2-28756D0D6EF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7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7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 uiExpand="1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Effectively Managing the </a:t>
            </a:r>
            <a:r>
              <a:rPr lang="en-US" sz="3200" dirty="0" smtClean="0"/>
              <a:t>Resource </a:t>
            </a:r>
            <a:r>
              <a:rPr lang="en-US" sz="3200" dirty="0"/>
              <a:t>Portfolio: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Developing Human Capital and Social Capital</a:t>
            </a:r>
            <a:endParaRPr lang="en-US" sz="3200" dirty="0"/>
          </a:p>
        </p:txBody>
      </p:sp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capital</a:t>
            </a:r>
          </a:p>
          <a:p>
            <a:pPr lvl="1"/>
            <a:r>
              <a:rPr lang="en-US" dirty="0" smtClean="0"/>
              <a:t>The knowledge and skills of the firm’s entire workforce are a capital resource that requires investment in training and development.</a:t>
            </a:r>
          </a:p>
          <a:p>
            <a:r>
              <a:rPr lang="en-US" dirty="0" smtClean="0"/>
              <a:t>Social capital</a:t>
            </a:r>
          </a:p>
          <a:p>
            <a:pPr lvl="1"/>
            <a:r>
              <a:rPr lang="en-US" dirty="0" smtClean="0"/>
              <a:t>Relationships inside and outside the firm that help it accomplish tasks and create value for customers and shareholders.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D0C3A639-9077-478E-B03D-844A149C08F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Sustaining an Effective </a:t>
            </a:r>
            <a:br>
              <a:rPr lang="en-US" dirty="0" smtClean="0"/>
            </a:br>
            <a:r>
              <a:rPr lang="en-US" dirty="0" smtClean="0"/>
              <a:t>Organizational Culture</a:t>
            </a:r>
            <a:endParaRPr lang="en-US" dirty="0"/>
          </a:p>
        </p:txBody>
      </p:sp>
      <p:sp>
        <p:nvSpPr>
          <p:cNvPr id="20173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 Culture</a:t>
            </a:r>
          </a:p>
          <a:p>
            <a:pPr lvl="1"/>
            <a:r>
              <a:rPr lang="en-US" dirty="0" smtClean="0"/>
              <a:t>The complex set of ideologies, symbols and core values shared through the firm, that influences the way business is conducted.</a:t>
            </a:r>
          </a:p>
          <a:p>
            <a:r>
              <a:rPr lang="en-US" dirty="0" smtClean="0"/>
              <a:t>Entrepreneurial Mind-set (Orientation)</a:t>
            </a:r>
          </a:p>
          <a:p>
            <a:pPr lvl="1"/>
            <a:r>
              <a:rPr lang="en-US" dirty="0" smtClean="0"/>
              <a:t>Personal characteristics that encourage or discourage entrepreneurial opportunities.</a:t>
            </a:r>
          </a:p>
          <a:p>
            <a:pPr lvl="2"/>
            <a:r>
              <a:rPr lang="en-US" dirty="0" smtClean="0"/>
              <a:t>Autonomy</a:t>
            </a:r>
          </a:p>
          <a:p>
            <a:pPr lvl="2"/>
            <a:r>
              <a:rPr lang="en-US" dirty="0" err="1" smtClean="0"/>
              <a:t>Proactiveness</a:t>
            </a:r>
            <a:endParaRPr lang="en-US" dirty="0" smtClean="0"/>
          </a:p>
          <a:p>
            <a:pPr lvl="2"/>
            <a:r>
              <a:rPr lang="en-US" dirty="0" smtClean="0"/>
              <a:t>Innovativeness</a:t>
            </a:r>
          </a:p>
          <a:p>
            <a:pPr lvl="2"/>
            <a:r>
              <a:rPr lang="en-US" dirty="0" smtClean="0"/>
              <a:t>Risk taking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E7C36DFB-85E3-45B1-9245-E3CD109DED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1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1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1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1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1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1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5" grpId="0" uiExpand="1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Sustaining an Effective </a:t>
            </a:r>
            <a:br>
              <a:rPr lang="en-US" dirty="0"/>
            </a:br>
            <a:r>
              <a:rPr lang="en-US" dirty="0"/>
              <a:t>Organizational </a:t>
            </a:r>
            <a:r>
              <a:rPr lang="en-US" dirty="0" smtClean="0"/>
              <a:t>Culture </a:t>
            </a:r>
            <a:r>
              <a:rPr lang="en-US" sz="3200" dirty="0" smtClean="0"/>
              <a:t>(cont’d)</a:t>
            </a:r>
            <a:endParaRPr lang="en-US" sz="3200" dirty="0"/>
          </a:p>
        </p:txBody>
      </p:sp>
      <p:sp>
        <p:nvSpPr>
          <p:cNvPr id="2037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a firm’s organizational culture is more difficult than maintaining it.</a:t>
            </a:r>
          </a:p>
          <a:p>
            <a:pPr lvl="1"/>
            <a:r>
              <a:rPr lang="en-US" dirty="0" smtClean="0"/>
              <a:t>Effective strategic leaders recognize when change in culture is needed.</a:t>
            </a:r>
          </a:p>
          <a:p>
            <a:r>
              <a:rPr lang="en-US" dirty="0" smtClean="0"/>
              <a:t>Shaping and reinforcing culture requires: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ffective communication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roblem </a:t>
            </a:r>
            <a:r>
              <a:rPr lang="en-US" dirty="0" smtClean="0"/>
              <a:t>solving </a:t>
            </a:r>
            <a:r>
              <a:rPr lang="en-US" dirty="0" smtClean="0"/>
              <a:t>skills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election </a:t>
            </a:r>
            <a:r>
              <a:rPr lang="en-US" dirty="0" smtClean="0"/>
              <a:t>of the right </a:t>
            </a:r>
            <a:r>
              <a:rPr lang="en-US" dirty="0" smtClean="0"/>
              <a:t>people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 smtClean="0"/>
              <a:t>performance </a:t>
            </a:r>
            <a:r>
              <a:rPr lang="en-US" dirty="0" smtClean="0"/>
              <a:t>appraisals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ppropriate </a:t>
            </a:r>
            <a:r>
              <a:rPr lang="en-US" dirty="0" smtClean="0"/>
              <a:t>reward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A50F2F98-7F76-4B6D-9811-7E538F86882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3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3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uiExpand="1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Emphasizing Ethical Practices</a:t>
            </a:r>
            <a:endParaRPr lang="en-US" sz="4000" dirty="0"/>
          </a:p>
        </p:txBody>
      </p:sp>
      <p:sp>
        <p:nvSpPr>
          <p:cNvPr id="2058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Effectiveness of processes used to implement the firm’s strategies increases when based on ethical practices.</a:t>
            </a:r>
          </a:p>
          <a:p>
            <a:r>
              <a:rPr lang="en-US" dirty="0" smtClean="0"/>
              <a:t>Ethical practices create social capital and goodwill for the firm.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83B76072-0410-4A9B-88EA-C539015203E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uiExpand="1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Emphasizing Ethical Practices (cont’d)</a:t>
            </a:r>
            <a:endParaRPr lang="en-US" dirty="0"/>
          </a:p>
        </p:txBody>
      </p:sp>
      <p:sp>
        <p:nvSpPr>
          <p:cNvPr id="2078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that develop an ethical organizational culture include: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stablishing </a:t>
            </a:r>
            <a:r>
              <a:rPr lang="en-US" dirty="0" smtClean="0"/>
              <a:t>and communicating specific goals to describe the firm’s ethical standards.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ontinuously </a:t>
            </a:r>
            <a:r>
              <a:rPr lang="en-US" dirty="0" smtClean="0"/>
              <a:t>revising and updating the code of conduct.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isseminating </a:t>
            </a:r>
            <a:r>
              <a:rPr lang="en-US" dirty="0" smtClean="0"/>
              <a:t>the code of conduct to all stakeholders to  inform them of the firm’s ethical standards and practices.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1C7D4841-17F1-4CE9-A3AE-C794B8BA408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9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Emphasizing Ethical Practices (cont’d)</a:t>
            </a:r>
            <a:endParaRPr lang="en-US" dirty="0"/>
          </a:p>
        </p:txBody>
      </p:sp>
      <p:sp>
        <p:nvSpPr>
          <p:cNvPr id="2099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that develop an ethical organizational culture include: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 smtClean="0"/>
              <a:t>and implementing methods and procedures to use in achieving the firm’s ethical standards.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reating </a:t>
            </a:r>
            <a:r>
              <a:rPr lang="en-US" dirty="0" smtClean="0"/>
              <a:t>and using explicit reward systems that recognize acts of courage.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reating </a:t>
            </a:r>
            <a:r>
              <a:rPr lang="en-US" dirty="0" smtClean="0"/>
              <a:t>a work environment in which all people are treated with dignity.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B3E5DA34-FEE0-4192-AA3A-A5D4A7D0C2D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9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uiExpand="1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Establishing Balanced </a:t>
            </a:r>
            <a:br>
              <a:rPr lang="en-US" dirty="0" smtClean="0"/>
            </a:br>
            <a:r>
              <a:rPr lang="en-US" dirty="0" smtClean="0"/>
              <a:t>Organizational Controls</a:t>
            </a:r>
            <a:endParaRPr lang="en-US" dirty="0"/>
          </a:p>
        </p:txBody>
      </p:sp>
      <p:sp>
        <p:nvSpPr>
          <p:cNvPr id="2119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Formal, information-based procedures used by managers to maintain or alter patterns in organizational activities.</a:t>
            </a:r>
          </a:p>
          <a:p>
            <a:r>
              <a:rPr lang="en-US" dirty="0" smtClean="0"/>
              <a:t>Controls help strategic leaders to: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uild credibility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emonstrate </a:t>
            </a:r>
            <a:r>
              <a:rPr lang="en-US" dirty="0" smtClean="0"/>
              <a:t>the value of strategies to the firm’s </a:t>
            </a:r>
            <a:r>
              <a:rPr lang="en-US" dirty="0" smtClean="0"/>
              <a:t>stakeholders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romote </a:t>
            </a:r>
            <a:r>
              <a:rPr lang="en-US" smtClean="0"/>
              <a:t>and </a:t>
            </a:r>
            <a:r>
              <a:rPr lang="en-US" smtClean="0"/>
              <a:t>support strategic change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0149B829-B40B-41B3-97BD-E3980A7D1C1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1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5" grpId="0" uiExpand="1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Establishing Balanced </a:t>
            </a:r>
            <a:br>
              <a:rPr lang="en-US" dirty="0" smtClean="0"/>
            </a:br>
            <a:r>
              <a:rPr lang="en-US" dirty="0" smtClean="0"/>
              <a:t>Organizational Controls (cont’d)</a:t>
            </a:r>
            <a:endParaRPr lang="en-US" sz="4400" dirty="0"/>
          </a:p>
        </p:txBody>
      </p:sp>
      <p:sp>
        <p:nvSpPr>
          <p:cNvPr id="21402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Balanced Scorecard</a:t>
            </a:r>
          </a:p>
          <a:p>
            <a:pPr lvl="1"/>
            <a:r>
              <a:rPr lang="en-US" dirty="0" smtClean="0"/>
              <a:t>A framework used to verify that the firm has established both strategic and financial controls to assess its performance.</a:t>
            </a:r>
          </a:p>
          <a:p>
            <a:pPr lvl="1"/>
            <a:r>
              <a:rPr lang="en-US" dirty="0" smtClean="0"/>
              <a:t>Prevents overemphasis of financial controls at the expense of strategic controls</a:t>
            </a:r>
          </a:p>
          <a:p>
            <a:r>
              <a:rPr lang="en-US" dirty="0" smtClean="0"/>
              <a:t>Four perspectives of the balanced scorecard</a:t>
            </a:r>
          </a:p>
          <a:p>
            <a:pPr lvl="1"/>
            <a:r>
              <a:rPr lang="en-US" dirty="0" smtClean="0"/>
              <a:t>Financial </a:t>
            </a:r>
          </a:p>
          <a:p>
            <a:pPr lvl="1"/>
            <a:r>
              <a:rPr lang="en-US" dirty="0" smtClean="0"/>
              <a:t>Internal business processes</a:t>
            </a:r>
          </a:p>
          <a:p>
            <a:pPr lvl="1"/>
            <a:r>
              <a:rPr lang="en-US" dirty="0" smtClean="0"/>
              <a:t>Learning and growth</a:t>
            </a:r>
          </a:p>
          <a:p>
            <a:pPr lvl="1"/>
            <a:r>
              <a:rPr lang="en-US" dirty="0" smtClean="0"/>
              <a:t>Customer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5159EF74-140C-464D-A516-E986D70A854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4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4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4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40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uiExpand="1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Leadership and </a:t>
            </a:r>
            <a:r>
              <a:rPr lang="en-US" dirty="0" smtClean="0"/>
              <a:t>Strategic Management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4B24789B-9FEB-49BF-ADA4-AAC6E0A26216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28" y="1249067"/>
            <a:ext cx="4494143" cy="53501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Establishing Balanced </a:t>
            </a:r>
            <a:br>
              <a:rPr lang="en-US" dirty="0" smtClean="0"/>
            </a:br>
            <a:r>
              <a:rPr lang="en-US" dirty="0" smtClean="0"/>
              <a:t>Organizational Controls (cont’d)</a:t>
            </a:r>
            <a:endParaRPr lang="en-US" sz="4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12–</a:t>
            </a:r>
            <a:fld id="{5159EF74-140C-464D-A516-E986D70A854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044" y="1346199"/>
            <a:ext cx="5923911" cy="50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Leadership and Style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Strategic leadership requires the ability to: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nticipate </a:t>
            </a:r>
            <a:r>
              <a:rPr lang="en-US" dirty="0"/>
              <a:t>and envision.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 </a:t>
            </a:r>
            <a:r>
              <a:rPr lang="en-US" dirty="0"/>
              <a:t>flexibility.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mpower </a:t>
            </a:r>
            <a:r>
              <a:rPr lang="en-US" dirty="0"/>
              <a:t>others to create strategic change </a:t>
            </a:r>
            <a:r>
              <a:rPr lang="en-US" dirty="0" smtClean="0"/>
              <a:t>through selecting and implementing </a:t>
            </a:r>
            <a:r>
              <a:rPr lang="en-US" dirty="0"/>
              <a:t>a </a:t>
            </a:r>
            <a:r>
              <a:rPr lang="en-US" dirty="0" smtClean="0"/>
              <a:t>firm’s strategies as </a:t>
            </a:r>
            <a:r>
              <a:rPr lang="en-US" dirty="0"/>
              <a:t>necessary.</a:t>
            </a:r>
          </a:p>
          <a:p>
            <a:r>
              <a:rPr lang="en-US" dirty="0"/>
              <a:t>Strategic leadership is: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ulti-functional </a:t>
            </a:r>
            <a:r>
              <a:rPr lang="en-US" dirty="0"/>
              <a:t>work </a:t>
            </a:r>
            <a:r>
              <a:rPr lang="en-US" dirty="0" smtClean="0"/>
              <a:t>involving </a:t>
            </a:r>
            <a:r>
              <a:rPr lang="en-US" dirty="0"/>
              <a:t>working through others.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onsideration </a:t>
            </a:r>
            <a:r>
              <a:rPr lang="en-US" dirty="0"/>
              <a:t>of the entire enterprise rather than just a sub-unit.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managerial frame of reference.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4B24789B-9FEB-49BF-ADA4-AAC6E0A26216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6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Leadership (cont’d)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Effective strategic leaders: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m</a:t>
            </a:r>
            <a:r>
              <a:rPr lang="en-US" dirty="0" smtClean="0"/>
              <a:t>anage </a:t>
            </a:r>
            <a:r>
              <a:rPr lang="en-US" dirty="0"/>
              <a:t>the firm’s operations effectively.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s</a:t>
            </a:r>
            <a:r>
              <a:rPr lang="en-US" dirty="0" smtClean="0"/>
              <a:t>ustain </a:t>
            </a:r>
            <a:r>
              <a:rPr lang="en-US" dirty="0"/>
              <a:t>a high performance over time.</a:t>
            </a:r>
          </a:p>
          <a:p>
            <a:pPr lvl="1">
              <a:spcBef>
                <a:spcPct val="35000"/>
              </a:spcBef>
            </a:pPr>
            <a:r>
              <a:rPr lang="en-US" dirty="0" smtClean="0"/>
              <a:t>make </a:t>
            </a:r>
            <a:r>
              <a:rPr lang="en-US" dirty="0"/>
              <a:t>better decisions than their competitors.</a:t>
            </a:r>
          </a:p>
          <a:p>
            <a:pPr lvl="1">
              <a:spcBef>
                <a:spcPct val="35000"/>
              </a:spcBef>
            </a:pPr>
            <a:r>
              <a:rPr lang="en-US" dirty="0" smtClean="0"/>
              <a:t>make </a:t>
            </a:r>
            <a:r>
              <a:rPr lang="en-US" dirty="0"/>
              <a:t>candid, courageous, pragmatic decisions.</a:t>
            </a:r>
          </a:p>
          <a:p>
            <a:pPr lvl="1">
              <a:spcBef>
                <a:spcPct val="35000"/>
              </a:spcBef>
            </a:pPr>
            <a:r>
              <a:rPr lang="en-US" dirty="0" smtClean="0"/>
              <a:t>understand </a:t>
            </a:r>
            <a:r>
              <a:rPr lang="en-US" dirty="0"/>
              <a:t>how their decisions affect the internal systems in use by the firm.</a:t>
            </a:r>
          </a:p>
          <a:p>
            <a:pPr lvl="1">
              <a:spcBef>
                <a:spcPct val="35000"/>
              </a:spcBef>
            </a:pPr>
            <a:r>
              <a:rPr lang="en-US" dirty="0" smtClean="0"/>
              <a:t>solicit </a:t>
            </a:r>
            <a:r>
              <a:rPr lang="en-US" dirty="0"/>
              <a:t>feedback from peers, superiors and employees about their decisions and visions.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8CE3FE93-710C-421C-AFDD-5B8E14228D7D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uiExpand="1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Top-Level Managers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Managers often use their discretion when making strategic decisions and implementing strategies.</a:t>
            </a:r>
          </a:p>
          <a:p>
            <a:r>
              <a:rPr lang="en-US" dirty="0"/>
              <a:t>Factors affecting the amount of decision-making discretion </a:t>
            </a:r>
            <a:endParaRPr lang="en-US" dirty="0" smtClean="0"/>
          </a:p>
          <a:p>
            <a:pPr lvl="1"/>
            <a:r>
              <a:rPr lang="en-US" dirty="0" smtClean="0"/>
              <a:t>External </a:t>
            </a:r>
            <a:r>
              <a:rPr lang="en-US" dirty="0"/>
              <a:t>environmental sources</a:t>
            </a:r>
          </a:p>
          <a:p>
            <a:pPr lvl="1"/>
            <a:r>
              <a:rPr lang="en-US" dirty="0"/>
              <a:t>Characteristics of the organization</a:t>
            </a:r>
          </a:p>
          <a:p>
            <a:pPr lvl="1"/>
            <a:r>
              <a:rPr lang="en-US" dirty="0"/>
              <a:t>Characteristics of the manager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24DC4F3B-99BC-4960-B3C6-1C4C3B32F759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14C56811-10AD-4275-88C7-F2C078DDB9C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Managerial Discretion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1825" y="1598613"/>
            <a:ext cx="4702175" cy="32781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Industry structure</a:t>
            </a:r>
          </a:p>
          <a:p>
            <a:r>
              <a:rPr lang="en-US" sz="2400" dirty="0"/>
              <a:t>Rate of market growth</a:t>
            </a:r>
          </a:p>
          <a:p>
            <a:r>
              <a:rPr lang="en-US" sz="2400" dirty="0"/>
              <a:t>Number and type of competitors</a:t>
            </a:r>
          </a:p>
          <a:p>
            <a:r>
              <a:rPr lang="en-US" sz="2400" dirty="0"/>
              <a:t>Nature and degree of political/legal constraints</a:t>
            </a:r>
          </a:p>
          <a:p>
            <a:r>
              <a:rPr lang="en-US" sz="2400" dirty="0"/>
              <a:t>Degree to which products can be differentiated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blackWhite">
          <a:xfrm>
            <a:off x="549275" y="1524000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External</a:t>
            </a:r>
          </a:p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</a:p>
        </p:txBody>
      </p:sp>
      <p:sp>
        <p:nvSpPr>
          <p:cNvPr id="164871" name="AutoShape 7"/>
          <p:cNvSpPr>
            <a:spLocks/>
          </p:cNvSpPr>
          <p:nvPr/>
        </p:nvSpPr>
        <p:spPr bwMode="auto">
          <a:xfrm>
            <a:off x="3352800" y="1524000"/>
            <a:ext cx="914400" cy="3429000"/>
          </a:xfrm>
          <a:prstGeom prst="leftBrace">
            <a:avLst>
              <a:gd name="adj1" fmla="val 0"/>
              <a:gd name="adj2" fmla="val 151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14C56811-10AD-4275-88C7-F2C078DDB9C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Managerial Discretion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1825" y="1524001"/>
            <a:ext cx="4702175" cy="2667000"/>
          </a:xfrm>
        </p:spPr>
        <p:txBody>
          <a:bodyPr>
            <a:normAutofit/>
          </a:bodyPr>
          <a:lstStyle/>
          <a:p>
            <a:r>
              <a:rPr lang="en-US" sz="2400" dirty="0"/>
              <a:t>Size</a:t>
            </a:r>
          </a:p>
          <a:p>
            <a:r>
              <a:rPr lang="en-US" sz="2400" dirty="0"/>
              <a:t>Age</a:t>
            </a:r>
          </a:p>
          <a:p>
            <a:r>
              <a:rPr lang="en-US" sz="2400" dirty="0"/>
              <a:t>Culture</a:t>
            </a:r>
          </a:p>
          <a:p>
            <a:r>
              <a:rPr lang="en-US" sz="2400" dirty="0"/>
              <a:t>Availability of resources</a:t>
            </a:r>
          </a:p>
          <a:p>
            <a:r>
              <a:rPr lang="en-US" sz="2400" dirty="0"/>
              <a:t>Patterns of interaction among employees</a:t>
            </a:r>
          </a:p>
          <a:p>
            <a:endParaRPr lang="en-US" sz="24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49275" y="1524000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External</a:t>
            </a:r>
          </a:p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549275" y="2493963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b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Organization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3338513" y="1524000"/>
            <a:ext cx="914400" cy="2667000"/>
          </a:xfrm>
          <a:prstGeom prst="leftBrace">
            <a:avLst>
              <a:gd name="adj1" fmla="val 0"/>
              <a:gd name="adj2" fmla="val 59523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14C56811-10AD-4275-88C7-F2C078DDB9C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Managerial Discretion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3400" y="2095500"/>
            <a:ext cx="4702175" cy="2667000"/>
          </a:xfrm>
        </p:spPr>
        <p:txBody>
          <a:bodyPr>
            <a:normAutofit/>
          </a:bodyPr>
          <a:lstStyle/>
          <a:p>
            <a:r>
              <a:rPr lang="en-US" sz="2400" dirty="0"/>
              <a:t>Tolerance for ambiguity</a:t>
            </a:r>
          </a:p>
          <a:p>
            <a:r>
              <a:rPr lang="en-US" sz="2400" dirty="0"/>
              <a:t>Commitment to the firm and its desired strategic outcomes</a:t>
            </a:r>
          </a:p>
          <a:p>
            <a:r>
              <a:rPr lang="en-US" sz="2400" dirty="0"/>
              <a:t>Interpersonal skills</a:t>
            </a:r>
          </a:p>
          <a:p>
            <a:r>
              <a:rPr lang="en-US" sz="2400" dirty="0"/>
              <a:t>Aspiration level</a:t>
            </a:r>
          </a:p>
          <a:p>
            <a:r>
              <a:rPr lang="en-US" sz="2400" dirty="0"/>
              <a:t>Degree of self-confidence</a:t>
            </a:r>
          </a:p>
          <a:p>
            <a:endParaRPr lang="en-US" sz="24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49275" y="1524000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External</a:t>
            </a:r>
          </a:p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545528" y="2500709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b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Organization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blackWhite">
          <a:xfrm>
            <a:off x="545528" y="3477418"/>
            <a:ext cx="2782888" cy="9699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b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Organization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3352800" y="1981200"/>
            <a:ext cx="900113" cy="2895600"/>
          </a:xfrm>
          <a:prstGeom prst="leftBrace">
            <a:avLst>
              <a:gd name="adj1" fmla="val 0"/>
              <a:gd name="adj2" fmla="val 75130"/>
            </a:avLst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rgbClr val="FFFFFF"/>
      </a:lt1>
      <a:dk2>
        <a:srgbClr val="A5A5A5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703F00"/>
      </a:accent4>
      <a:accent5>
        <a:srgbClr val="9A2C00"/>
      </a:accent5>
      <a:accent6>
        <a:srgbClr val="C41200"/>
      </a:accent6>
      <a:hlink>
        <a:srgbClr val="8C6E13"/>
      </a:hlink>
      <a:folHlink>
        <a:srgbClr val="C412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</TotalTime>
  <Words>2820</Words>
  <Application>Microsoft Office PowerPoint</Application>
  <PresentationFormat>On-screen Show (4:3)</PresentationFormat>
  <Paragraphs>268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Tahoma</vt:lpstr>
      <vt:lpstr>1_Strategic Management 11e</vt:lpstr>
      <vt:lpstr>PowerPoint Presentation</vt:lpstr>
      <vt:lpstr>Learning Objectives</vt:lpstr>
      <vt:lpstr>Strategic Leadership and Strategic Management Process</vt:lpstr>
      <vt:lpstr>Strategic Leadership and Style</vt:lpstr>
      <vt:lpstr>Strategic Leadership (cont’d)</vt:lpstr>
      <vt:lpstr>The Role of Top-Level Managers</vt:lpstr>
      <vt:lpstr>Factors Affecting Managerial Discretion</vt:lpstr>
      <vt:lpstr>Factors Affecting Managerial Discretion</vt:lpstr>
      <vt:lpstr>Factors Affecting Managerial Discretion</vt:lpstr>
      <vt:lpstr>Factors Affecting Managerial Discretion</vt:lpstr>
      <vt:lpstr>Factors Affecting Managerial Discretion</vt:lpstr>
      <vt:lpstr>Top Management Teams</vt:lpstr>
      <vt:lpstr>Top Management Teams, Firm Performance, and Strategic Change</vt:lpstr>
      <vt:lpstr>CEO and Top Management Team Power</vt:lpstr>
      <vt:lpstr>CEO and Top Management Power</vt:lpstr>
      <vt:lpstr>Managerial Succession</vt:lpstr>
      <vt:lpstr>Managerial Labor Markets</vt:lpstr>
      <vt:lpstr>Effects of CEO Succession and Top Management Team Composition on Strategy</vt:lpstr>
      <vt:lpstr>Exercise of Effective Strategic Leadership</vt:lpstr>
      <vt:lpstr>Key Strategic Leadership Actions: Determining Strategic Direction</vt:lpstr>
      <vt:lpstr>Effectively Managing the Resource Portfolio:  Exploiting and Maintaining Core Competencies</vt:lpstr>
      <vt:lpstr>Effectively Managing the Resource Portfolio: Developing Human Capital and Social Capital</vt:lpstr>
      <vt:lpstr>Sustaining an Effective  Organizational Culture</vt:lpstr>
      <vt:lpstr>Sustaining an Effective  Organizational Culture (cont’d)</vt:lpstr>
      <vt:lpstr>Emphasizing Ethical Practices</vt:lpstr>
      <vt:lpstr>Emphasizing Ethical Practices (cont’d)</vt:lpstr>
      <vt:lpstr>Emphasizing Ethical Practices (cont’d)</vt:lpstr>
      <vt:lpstr>Establishing Balanced  Organizational Controls</vt:lpstr>
      <vt:lpstr>Establishing Balanced  Organizational Controls (cont’d)</vt:lpstr>
      <vt:lpstr>Establishing Balanced  Organizational Controls (cont’d)</vt:lpstr>
    </vt:vector>
  </TitlesOfParts>
  <Manager>Julia Chase</Manager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12</dc:subject>
  <dc:creator>Charlie Cook - ccook@uwa.edu</dc:creator>
  <cp:lastModifiedBy>Austin</cp:lastModifiedBy>
  <cp:revision>193</cp:revision>
  <dcterms:created xsi:type="dcterms:W3CDTF">2013-05-29T18:31:50Z</dcterms:created>
  <dcterms:modified xsi:type="dcterms:W3CDTF">2015-12-18T16:03:27Z</dcterms:modified>
</cp:coreProperties>
</file>