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31BD3-3656-41F0-A1F1-0A5662DD5FD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80080-C6BE-4D53-818B-0D84B4DD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38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i="1" smtClean="0"/>
              <a:t>Cades_Giuseppe-ZZZ-</a:t>
            </a:r>
            <a:r>
              <a:rPr lang="en-US" altLang="en-US" b="1" i="1" smtClean="0"/>
              <a:t>Alexander</a:t>
            </a:r>
            <a:r>
              <a:rPr lang="en-US" altLang="en-US" i="1" smtClean="0"/>
              <a:t>_</a:t>
            </a:r>
            <a:r>
              <a:rPr lang="en-US" altLang="en-US" b="1" i="1" smtClean="0"/>
              <a:t>the</a:t>
            </a:r>
            <a:r>
              <a:rPr lang="en-US" altLang="en-US" i="1" smtClean="0"/>
              <a:t>_</a:t>
            </a:r>
            <a:r>
              <a:rPr lang="en-US" altLang="en-US" b="1" i="1" smtClean="0"/>
              <a:t>Great</a:t>
            </a:r>
            <a:r>
              <a:rPr lang="en-US" altLang="en-US" i="1" smtClean="0"/>
              <a:t>_in_</a:t>
            </a:r>
            <a:r>
              <a:rPr lang="en-US" altLang="en-US" b="1" i="1" smtClean="0"/>
              <a:t>the</a:t>
            </a:r>
            <a:r>
              <a:rPr lang="en-US" altLang="en-US" i="1" smtClean="0"/>
              <a:t>_Workshop_of_Apelles </a:t>
            </a:r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A007D76-AF6C-4199-9CAC-C03B46352942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183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2599-27CD-490F-BEEF-1EB769DD5C32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4C2-9052-4B40-89F2-36BC1BD30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5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2599-27CD-490F-BEEF-1EB769DD5C32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4C2-9052-4B40-89F2-36BC1BD30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2599-27CD-490F-BEEF-1EB769DD5C32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4C2-9052-4B40-89F2-36BC1BD30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2599-27CD-490F-BEEF-1EB769DD5C32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4C2-9052-4B40-89F2-36BC1BD30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2599-27CD-490F-BEEF-1EB769DD5C32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4C2-9052-4B40-89F2-36BC1BD30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2599-27CD-490F-BEEF-1EB769DD5C32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4C2-9052-4B40-89F2-36BC1BD30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7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2599-27CD-490F-BEEF-1EB769DD5C32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4C2-9052-4B40-89F2-36BC1BD30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0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2599-27CD-490F-BEEF-1EB769DD5C32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4C2-9052-4B40-89F2-36BC1BD30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0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2599-27CD-490F-BEEF-1EB769DD5C32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4C2-9052-4B40-89F2-36BC1BD30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7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2599-27CD-490F-BEEF-1EB769DD5C32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4C2-9052-4B40-89F2-36BC1BD30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4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2599-27CD-490F-BEEF-1EB769DD5C32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4C2-9052-4B40-89F2-36BC1BD30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E2599-27CD-490F-BEEF-1EB769DD5C32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E4C2-9052-4B40-89F2-36BC1BD30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13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-xPRbj88V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457200"/>
            <a:ext cx="7543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b="1" dirty="0" smtClean="0"/>
              <a:t>The Hellenistic World</a:t>
            </a:r>
          </a:p>
        </p:txBody>
      </p:sp>
      <p:pic>
        <p:nvPicPr>
          <p:cNvPr id="32771" name="Picture 4" descr="http://www.artclon.com/OtherFile/Cades_Giuseppe-ZZZ-Alexander_the_Great_in_the_Workshop_of_Apel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55320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63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Alexandria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3124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most populous city of Mediterranean (~300,000) </a:t>
            </a:r>
          </a:p>
          <a:p>
            <a:pPr eaLnBrk="1" hangingPunct="1">
              <a:defRPr/>
            </a:pPr>
            <a:r>
              <a:rPr lang="en-US" dirty="0" smtClean="0"/>
              <a:t>Alexandrian Museum and Library </a:t>
            </a:r>
          </a:p>
          <a:p>
            <a:pPr lvl="1" eaLnBrk="1" hangingPunct="1">
              <a:defRPr/>
            </a:pPr>
            <a:r>
              <a:rPr lang="en-US" dirty="0" smtClean="0"/>
              <a:t>Greek and Egyptian </a:t>
            </a:r>
          </a:p>
          <a:p>
            <a:pPr lvl="1" eaLnBrk="1" hangingPunct="1">
              <a:defRPr/>
            </a:pPr>
            <a:r>
              <a:rPr lang="en-US" dirty="0" smtClean="0"/>
              <a:t>Cross-cultural 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/>
              <a:t>	fertilization</a:t>
            </a:r>
          </a:p>
        </p:txBody>
      </p:sp>
      <p:pic>
        <p:nvPicPr>
          <p:cNvPr id="39940" name="Picture 2" descr="Library of Alexandria - Ancientvine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91467"/>
            <a:ext cx="6781800" cy="301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74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effectLst/>
              </a:rPr>
              <a:t>Aristarchus</a:t>
            </a:r>
            <a:r>
              <a:rPr lang="en-US" dirty="0">
                <a:effectLst/>
              </a:rPr>
              <a:t> (</a:t>
            </a:r>
            <a:r>
              <a:rPr lang="en-US" dirty="0" smtClean="0">
                <a:effectLst/>
              </a:rPr>
              <a:t>310–230 </a:t>
            </a:r>
            <a:r>
              <a:rPr lang="en-US" dirty="0">
                <a:effectLst/>
              </a:rPr>
              <a:t>BCE): Heliocentric cosmos </a:t>
            </a:r>
          </a:p>
          <a:p>
            <a:pPr lvl="0"/>
            <a:r>
              <a:rPr lang="en-US" b="1" dirty="0">
                <a:effectLst/>
              </a:rPr>
              <a:t>Euclid</a:t>
            </a:r>
            <a:r>
              <a:rPr lang="en-US" dirty="0">
                <a:effectLst/>
              </a:rPr>
              <a:t> (fl. 300 BCE): Geometry</a:t>
            </a:r>
          </a:p>
          <a:p>
            <a:pPr lvl="0"/>
            <a:r>
              <a:rPr lang="en-US" b="1" dirty="0">
                <a:effectLst/>
              </a:rPr>
              <a:t>Eratosthenes</a:t>
            </a:r>
            <a:r>
              <a:rPr lang="en-US" dirty="0">
                <a:effectLst/>
              </a:rPr>
              <a:t> (fl. 225 BCE): circumference of Earth</a:t>
            </a:r>
          </a:p>
          <a:p>
            <a:pPr lvl="0"/>
            <a:r>
              <a:rPr lang="en-US" b="1" dirty="0">
                <a:effectLst/>
              </a:rPr>
              <a:t>Archimedes</a:t>
            </a:r>
            <a:r>
              <a:rPr lang="en-US" dirty="0">
                <a:effectLst/>
              </a:rPr>
              <a:t> (287 – 212 BCE): Archimedean screw and </a:t>
            </a:r>
            <a:r>
              <a:rPr lang="en-US" dirty="0" err="1">
                <a:effectLst/>
              </a:rPr>
              <a:t>Antikythera</a:t>
            </a:r>
            <a:r>
              <a:rPr lang="en-US" dirty="0">
                <a:effectLst/>
              </a:rPr>
              <a:t> Mechanism</a:t>
            </a:r>
          </a:p>
          <a:p>
            <a:pPr lvl="0"/>
            <a:r>
              <a:rPr lang="en-US" b="1" dirty="0">
                <a:effectLst/>
              </a:rPr>
              <a:t>Hero</a:t>
            </a:r>
            <a:r>
              <a:rPr lang="en-US" dirty="0">
                <a:effectLst/>
              </a:rPr>
              <a:t> (fl. 60 BCE): steam-driven toys </a:t>
            </a:r>
          </a:p>
          <a:p>
            <a:pPr lvl="0"/>
            <a:r>
              <a:rPr lang="en-US" b="1" dirty="0">
                <a:effectLst/>
              </a:rPr>
              <a:t>Galen</a:t>
            </a:r>
            <a:r>
              <a:rPr lang="en-US" dirty="0">
                <a:effectLst/>
              </a:rPr>
              <a:t> (129 – c. 200 CE): medicine</a:t>
            </a:r>
          </a:p>
          <a:p>
            <a:pPr lvl="0"/>
            <a:r>
              <a:rPr lang="en-US" b="1" dirty="0">
                <a:effectLst/>
              </a:rPr>
              <a:t>Ptolemy</a:t>
            </a:r>
            <a:r>
              <a:rPr lang="en-US" dirty="0">
                <a:effectLst/>
              </a:rPr>
              <a:t> (Second century CE): astronomy and </a:t>
            </a:r>
            <a:r>
              <a:rPr lang="en-US" dirty="0" smtClean="0">
                <a:effectLst/>
              </a:rPr>
              <a:t>geography</a:t>
            </a:r>
            <a:endParaRPr lang="en-US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55097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effectLst/>
              </a:rPr>
              <a:t>Famous Scholars who studied at or were associated with the Museum: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859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4572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Hero of </a:t>
            </a:r>
            <a:br>
              <a:rPr lang="en-US" dirty="0" smtClean="0"/>
            </a:br>
            <a:r>
              <a:rPr lang="en-US" dirty="0" smtClean="0"/>
              <a:t>Alexandria</a:t>
            </a:r>
          </a:p>
        </p:txBody>
      </p:sp>
      <p:pic>
        <p:nvPicPr>
          <p:cNvPr id="41987" name="Picture 4" descr="http://rds.yahoo.com/_ylt=A2KJkK14SFBN3BIAXAijzbkF/SIG=13oc2l3qh/EXP=1297135864/**http%3a/media.weirdworm.com/img/stories/6-people-who-almost-changed-history/heron-of-alexandria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36099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5638800" y="5987256"/>
            <a:ext cx="248443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/>
              <a:t>Hero’s steam engine</a:t>
            </a:r>
          </a:p>
        </p:txBody>
      </p:sp>
      <p:pic>
        <p:nvPicPr>
          <p:cNvPr id="41989" name="Picture 2" descr="http://www.iihr.uiowa.edu/wp-content/uploads/2011/04/hero-125x1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6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10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Archimedes </a:t>
            </a:r>
            <a:br>
              <a:rPr lang="en-US" dirty="0" smtClean="0"/>
            </a:br>
            <a:r>
              <a:rPr lang="en-US" dirty="0" smtClean="0"/>
              <a:t>(287 – 212 BCE) </a:t>
            </a:r>
            <a:endParaRPr lang="en-US" dirty="0"/>
          </a:p>
        </p:txBody>
      </p:sp>
      <p:pic>
        <p:nvPicPr>
          <p:cNvPr id="43011" name="Picture 2" descr="Archimedean Scr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7847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914400" y="6019800"/>
            <a:ext cx="289877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 smtClean="0">
                <a:hlinkClick r:id="rId3"/>
              </a:rPr>
              <a:t>Watch: Archimedean </a:t>
            </a:r>
            <a:r>
              <a:rPr lang="en-US" altLang="en-US" dirty="0">
                <a:hlinkClick r:id="rId3"/>
              </a:rPr>
              <a:t>screw</a:t>
            </a:r>
            <a:endParaRPr lang="en-US" altLang="en-US" dirty="0"/>
          </a:p>
        </p:txBody>
      </p:sp>
      <p:pic>
        <p:nvPicPr>
          <p:cNvPr id="43013" name="Picture 8" descr="http://images.fineartamerica.com/images-medium-large/archimedes-287-212-bc-grang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2259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0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38" y="76200"/>
            <a:ext cx="8991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Greek Computer (</a:t>
            </a:r>
            <a:r>
              <a:rPr lang="en-US" dirty="0" err="1" smtClean="0"/>
              <a:t>Antikythera</a:t>
            </a:r>
            <a:r>
              <a:rPr lang="en-US" dirty="0" smtClean="0"/>
              <a:t> mechanism)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1"/>
            <a:ext cx="8229600" cy="67865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dirty="0" smtClean="0"/>
              <a:t>Watch Nova Documentary (see link on BB) and answer given questions on outline. </a:t>
            </a:r>
            <a:endParaRPr lang="en-US" sz="2000" dirty="0"/>
          </a:p>
        </p:txBody>
      </p:sp>
      <p:pic>
        <p:nvPicPr>
          <p:cNvPr id="44036" name="Picture 2" descr="http://www.daily-inspirational.com/wp-content/uploads/2011/09/ancient-greek-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6194"/>
            <a:ext cx="7737259" cy="450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2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049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island where the </a:t>
            </a:r>
            <a:r>
              <a:rPr lang="en-US" dirty="0" err="1" smtClean="0"/>
              <a:t>Antikythera</a:t>
            </a:r>
            <a:r>
              <a:rPr lang="en-US" dirty="0" smtClean="0"/>
              <a:t> mechanism was found. </a:t>
            </a:r>
            <a:endParaRPr lang="en-US" dirty="0"/>
          </a:p>
        </p:txBody>
      </p:sp>
      <p:pic>
        <p:nvPicPr>
          <p:cNvPr id="45060" name="Picture 4" descr="http://www.21stcenturysciencetech.com/articles/Spring03/RC1.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5181600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9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Eratosthenes</a:t>
            </a:r>
            <a:r>
              <a:rPr lang="en-US" dirty="0" smtClean="0"/>
              <a:t> (c. 275-194BC)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600200"/>
            <a:ext cx="4724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Alexandrian geographer</a:t>
            </a:r>
          </a:p>
          <a:p>
            <a:pPr eaLnBrk="1" hangingPunct="1">
              <a:defRPr/>
            </a:pPr>
            <a:r>
              <a:rPr lang="en-US" dirty="0" smtClean="0"/>
              <a:t>Divided planet into climatic zones</a:t>
            </a:r>
          </a:p>
          <a:p>
            <a:pPr eaLnBrk="1" hangingPunct="1">
              <a:defRPr/>
            </a:pPr>
            <a:r>
              <a:rPr lang="en-US" dirty="0" smtClean="0"/>
              <a:t>oceans are joined</a:t>
            </a:r>
          </a:p>
          <a:p>
            <a:pPr eaLnBrk="1" hangingPunct="1">
              <a:defRPr/>
            </a:pPr>
            <a:r>
              <a:rPr lang="en-US" dirty="0" smtClean="0"/>
              <a:t>Fairly accurate measure of earth’s circumference </a:t>
            </a:r>
          </a:p>
          <a:p>
            <a:pPr lvl="1" eaLnBrk="1" hangingPunct="1">
              <a:defRPr/>
            </a:pPr>
            <a:r>
              <a:rPr lang="en-US" dirty="0" smtClean="0"/>
              <a:t>24,675 miles</a:t>
            </a:r>
          </a:p>
          <a:p>
            <a:pPr lvl="1" eaLnBrk="1" hangingPunct="1">
              <a:defRPr/>
            </a:pPr>
            <a:r>
              <a:rPr lang="en-US" dirty="0" smtClean="0"/>
              <a:t>24,860 (actual)</a:t>
            </a:r>
          </a:p>
        </p:txBody>
      </p:sp>
      <p:pic>
        <p:nvPicPr>
          <p:cNvPr id="1026" name="Picture 2" descr="http://upload.wikimedia.org/wikipedia/commons/b/bc/Eratosthe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22312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46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10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From: http://www.phys-astro.sonoma.edu/observatory/eratosthenes/</a:t>
            </a:r>
          </a:p>
        </p:txBody>
      </p:sp>
      <p:pic>
        <p:nvPicPr>
          <p:cNvPr id="47107" name="Picture 5" descr="techniqu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067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Map of World (Eratosthenes)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8132" name="Picture 5" descr="mape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848600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787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Why did ancient science decline in late antiquity?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Some claim that it declined because of a clear need for it</a:t>
            </a:r>
            <a:r>
              <a:rPr lang="en-US" dirty="0" smtClean="0"/>
              <a:t>.</a:t>
            </a:r>
          </a:p>
          <a:p>
            <a:pPr lvl="0"/>
            <a:endParaRPr lang="en-US" sz="1400" dirty="0"/>
          </a:p>
          <a:p>
            <a:pPr lvl="0"/>
            <a:r>
              <a:rPr lang="en-US" dirty="0"/>
              <a:t>Some claim that the rise of certain religious cults weakened its authority because they were anti-intellectual (Isis, Demeter, Mithraism, and Christianity).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6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Rise of Macedonia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981200"/>
            <a:ext cx="4876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Philip II (359 – 336 B.C.)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b="1" dirty="0" smtClean="0"/>
              <a:t>336BC</a:t>
            </a:r>
            <a:r>
              <a:rPr lang="en-US" dirty="0" smtClean="0"/>
              <a:t> assassination of Philip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dirty="0" smtClean="0"/>
              <a:t>Alexander (r. 336 - 323 B.C.)</a:t>
            </a:r>
          </a:p>
        </p:txBody>
      </p:sp>
      <p:pic>
        <p:nvPicPr>
          <p:cNvPr id="33796" name="Picture 2" descr="http://2.bp.blogspot.com/_shJlII1-ofQ/S909VkF8mMI/AAAAAAAAAK4/hTNCztANLcc/s1600/alexander-the-gr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6385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70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2113"/>
            <a:ext cx="9372600" cy="646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67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Hellenistic 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362200"/>
            <a:ext cx="41910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Hellenistic Age (323-30BC) </a:t>
            </a:r>
          </a:p>
          <a:p>
            <a:pPr lvl="1" eaLnBrk="1" hangingPunct="1">
              <a:defRPr/>
            </a:pPr>
            <a:r>
              <a:rPr lang="en-US" dirty="0" smtClean="0"/>
              <a:t>Ends when Egypt fell to Rome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614738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32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304800"/>
            <a:ext cx="6096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Characteristics of </a:t>
            </a:r>
            <a:br>
              <a:rPr lang="en-US" sz="4000" dirty="0" smtClean="0"/>
            </a:br>
            <a:r>
              <a:rPr lang="en-US" sz="4000" dirty="0" smtClean="0"/>
              <a:t>the Hellenistic Age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2057400"/>
            <a:ext cx="61722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Heritage of classical Greece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dirty="0" smtClean="0"/>
              <a:t>Kingdoms and empires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(no longer city-states)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dirty="0" smtClean="0"/>
              <a:t>Cosmopolitism and Universalism</a:t>
            </a:r>
          </a:p>
        </p:txBody>
      </p:sp>
      <p:pic>
        <p:nvPicPr>
          <p:cNvPr id="37892" name="Picture 2" descr="http://2.bp.blogspot.com/_wcQqAuTWa-4/SPOD-3S1zRI/AAAAAAAABMY/lGBwwI_OJ1k/s320/Lovre+017+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19050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7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r>
              <a:rPr lang="en-US" dirty="0">
                <a:effectLst/>
              </a:rPr>
              <a:t>Three Hellenistic Kingdoms</a:t>
            </a:r>
            <a:r>
              <a:rPr lang="en-US" dirty="0" smtClean="0">
                <a:effectLst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286000"/>
            <a:ext cx="6553200" cy="3810000"/>
          </a:xfrm>
        </p:spPr>
        <p:txBody>
          <a:bodyPr/>
          <a:lstStyle/>
          <a:p>
            <a:r>
              <a:rPr lang="en-US" dirty="0" smtClean="0">
                <a:effectLst/>
              </a:rPr>
              <a:t>Macedonia </a:t>
            </a:r>
            <a:r>
              <a:rPr lang="en-US" dirty="0">
                <a:effectLst/>
              </a:rPr>
              <a:t>(including Greek </a:t>
            </a:r>
            <a:r>
              <a:rPr lang="en-US" dirty="0" smtClean="0">
                <a:effectLst/>
              </a:rPr>
              <a:t>Peninsula</a:t>
            </a:r>
            <a:r>
              <a:rPr lang="en-US" dirty="0">
                <a:effectLst/>
              </a:rPr>
              <a:t>)</a:t>
            </a:r>
          </a:p>
          <a:p>
            <a:pPr lvl="0"/>
            <a:r>
              <a:rPr lang="en-US" dirty="0">
                <a:effectLst/>
              </a:rPr>
              <a:t>Ptolemaic Egypt</a:t>
            </a:r>
          </a:p>
          <a:p>
            <a:pPr lvl="0"/>
            <a:r>
              <a:rPr lang="en-US" dirty="0">
                <a:effectLst/>
              </a:rPr>
              <a:t>Seleucid Empire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8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153400" cy="1676400"/>
          </a:xfrm>
        </p:spPr>
        <p:txBody>
          <a:bodyPr/>
          <a:lstStyle/>
          <a:p>
            <a:r>
              <a:rPr lang="en-US" sz="4000" dirty="0">
                <a:effectLst/>
              </a:rPr>
              <a:t>The Golden Age of Greek Science during Hellenistic Period</a:t>
            </a:r>
            <a:r>
              <a:rPr lang="en-US" sz="4000" dirty="0" smtClean="0">
                <a:effectLst/>
              </a:rPr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590800"/>
            <a:ext cx="4191000" cy="3505200"/>
          </a:xfrm>
        </p:spPr>
        <p:txBody>
          <a:bodyPr/>
          <a:lstStyle/>
          <a:p>
            <a:pPr lvl="0"/>
            <a:r>
              <a:rPr lang="en-US" dirty="0" smtClean="0">
                <a:effectLst/>
              </a:rPr>
              <a:t>A </a:t>
            </a:r>
            <a:r>
              <a:rPr lang="en-US" dirty="0">
                <a:effectLst/>
              </a:rPr>
              <a:t>hybrid of Hellenic natural philosophy and the state-supported science of the East</a:t>
            </a:r>
          </a:p>
          <a:p>
            <a:endParaRPr lang="en-US" dirty="0"/>
          </a:p>
        </p:txBody>
      </p:sp>
      <p:pic>
        <p:nvPicPr>
          <p:cNvPr id="106498" name="Picture 2" descr="http://abyss.uoregon.edu/%7Ejs/images/stargaz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3657600" cy="295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30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4188"/>
            <a:ext cx="9144000" cy="6373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8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effectLst/>
              </a:rPr>
              <a:t>Ptolemaic Egypt</a:t>
            </a:r>
            <a:r>
              <a:rPr lang="en-US" dirty="0" smtClean="0">
                <a:effectLst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153400" cy="5486400"/>
          </a:xfrm>
        </p:spPr>
        <p:txBody>
          <a:bodyPr/>
          <a:lstStyle/>
          <a:p>
            <a:pPr lvl="0"/>
            <a:r>
              <a:rPr lang="en-US" dirty="0" smtClean="0">
                <a:effectLst/>
              </a:rPr>
              <a:t>Lighthouse at Alexandria</a:t>
            </a:r>
          </a:p>
          <a:p>
            <a:pPr lvl="0"/>
            <a:r>
              <a:rPr lang="en-US" dirty="0" smtClean="0">
                <a:effectLst/>
              </a:rPr>
              <a:t>The Museum of Alexandria</a:t>
            </a:r>
            <a:endParaRPr lang="en-US" dirty="0">
              <a:effectLst/>
            </a:endParaRPr>
          </a:p>
        </p:txBody>
      </p:sp>
      <p:pic>
        <p:nvPicPr>
          <p:cNvPr id="118786" name="Picture 2" descr="http://www.sciencephoto.com/image/355037/large/T6660073-Pharos_lighthouse,_Ptolemaic_Egypt-S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5638800" cy="414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8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322</Words>
  <Application>Microsoft Office PowerPoint</Application>
  <PresentationFormat>On-screen Show (4:3)</PresentationFormat>
  <Paragraphs>62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Wingdings</vt:lpstr>
      <vt:lpstr>Office Theme</vt:lpstr>
      <vt:lpstr>The Hellenistic World</vt:lpstr>
      <vt:lpstr>The Rise of Macedonia</vt:lpstr>
      <vt:lpstr>PowerPoint Presentation</vt:lpstr>
      <vt:lpstr>Hellenistic Age</vt:lpstr>
      <vt:lpstr>Characteristics of  the Hellenistic Age</vt:lpstr>
      <vt:lpstr>Three Hellenistic Kingdoms:</vt:lpstr>
      <vt:lpstr>The Golden Age of Greek Science during Hellenistic Period:</vt:lpstr>
      <vt:lpstr>PowerPoint Presentation</vt:lpstr>
      <vt:lpstr>Ptolemaic Egypt:</vt:lpstr>
      <vt:lpstr>Alexandria </vt:lpstr>
      <vt:lpstr>Famous Scholars who studied at or were associated with the Museum:</vt:lpstr>
      <vt:lpstr>Hero of  Alexandria</vt:lpstr>
      <vt:lpstr>Archimedes  (287 – 212 BCE) </vt:lpstr>
      <vt:lpstr>Greek Computer (Antikythera mechanism) </vt:lpstr>
      <vt:lpstr>PowerPoint Presentation</vt:lpstr>
      <vt:lpstr>Eratosthenes (c. 275-194BC) </vt:lpstr>
      <vt:lpstr>From: http://www.phys-astro.sonoma.edu/observatory/eratosthenes/</vt:lpstr>
      <vt:lpstr>Map of World (Eratosthenes)</vt:lpstr>
      <vt:lpstr>Why did ancient science decline in late antiquity?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Hellenistic World</dc:title>
  <dc:creator>AdminDebbie</dc:creator>
  <cp:lastModifiedBy>haugh khym</cp:lastModifiedBy>
  <cp:revision>5</cp:revision>
  <dcterms:created xsi:type="dcterms:W3CDTF">2014-12-29T18:47:08Z</dcterms:created>
  <dcterms:modified xsi:type="dcterms:W3CDTF">2018-11-11T05:35:10Z</dcterms:modified>
</cp:coreProperties>
</file>