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6"/>
  </p:notesMasterIdLst>
  <p:sldIdLst>
    <p:sldId id="258" r:id="rId2"/>
    <p:sldId id="256" r:id="rId3"/>
    <p:sldId id="257" r:id="rId4"/>
    <p:sldId id="259" r:id="rId5"/>
    <p:sldId id="260" r:id="rId6"/>
    <p:sldId id="262" r:id="rId7"/>
    <p:sldId id="263" r:id="rId8"/>
    <p:sldId id="289" r:id="rId9"/>
    <p:sldId id="264" r:id="rId10"/>
    <p:sldId id="266" r:id="rId11"/>
    <p:sldId id="290" r:id="rId12"/>
    <p:sldId id="272" r:id="rId13"/>
    <p:sldId id="269" r:id="rId14"/>
    <p:sldId id="292" r:id="rId15"/>
    <p:sldId id="291" r:id="rId16"/>
    <p:sldId id="270" r:id="rId17"/>
    <p:sldId id="271" r:id="rId18"/>
    <p:sldId id="293" r:id="rId19"/>
    <p:sldId id="273" r:id="rId20"/>
    <p:sldId id="274" r:id="rId21"/>
    <p:sldId id="275" r:id="rId22"/>
    <p:sldId id="276" r:id="rId23"/>
    <p:sldId id="277" r:id="rId24"/>
    <p:sldId id="279" r:id="rId25"/>
    <p:sldId id="294" r:id="rId26"/>
    <p:sldId id="281" r:id="rId27"/>
    <p:sldId id="282" r:id="rId28"/>
    <p:sldId id="295" r:id="rId29"/>
    <p:sldId id="284" r:id="rId30"/>
    <p:sldId id="285" r:id="rId31"/>
    <p:sldId id="296" r:id="rId32"/>
    <p:sldId id="287" r:id="rId33"/>
    <p:sldId id="288" r:id="rId34"/>
    <p:sldId id="297"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003399"/>
    <a:srgbClr val="0000FF"/>
    <a:srgbClr val="959535"/>
    <a:srgbClr val="EEE1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48" autoAdjust="0"/>
    <p:restoredTop sz="94660"/>
  </p:normalViewPr>
  <p:slideViewPr>
    <p:cSldViewPr>
      <p:cViewPr varScale="1">
        <p:scale>
          <a:sx n="71" d="100"/>
          <a:sy n="71" d="100"/>
        </p:scale>
        <p:origin x="1254" y="60"/>
      </p:cViewPr>
      <p:guideLst>
        <p:guide orient="horz" pos="2160"/>
        <p:guide pos="2880"/>
      </p:guideLst>
    </p:cSldViewPr>
  </p:slideViewPr>
  <p:notesTextViewPr>
    <p:cViewPr>
      <p:scale>
        <a:sx n="100" d="100"/>
        <a:sy n="100" d="100"/>
      </p:scale>
      <p:origin x="0" y="0"/>
    </p:cViewPr>
  </p:notesTextViewPr>
  <p:notesViewPr>
    <p:cSldViewPr>
      <p:cViewPr>
        <p:scale>
          <a:sx n="75" d="100"/>
          <a:sy n="75" d="100"/>
        </p:scale>
        <p:origin x="-2430" y="22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5165884-42EA-4624-97EC-EF3EEC6A010A}" type="slidenum">
              <a:rPr lang="en-US"/>
              <a:pPr/>
              <a:t>‹#›</a:t>
            </a:fld>
            <a:endParaRPr lang="en-US"/>
          </a:p>
        </p:txBody>
      </p:sp>
    </p:spTree>
    <p:extLst>
      <p:ext uri="{BB962C8B-B14F-4D97-AF65-F5344CB8AC3E}">
        <p14:creationId xmlns:p14="http://schemas.microsoft.com/office/powerpoint/2010/main" val="220278074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C40AB2-2C89-4354-862C-8A62235A546D}" type="slidenum">
              <a:rPr lang="en-US"/>
              <a:pPr/>
              <a:t>1</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701035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B52D80-7919-479E-A343-563D98B30621}" type="slidenum">
              <a:rPr lang="en-US"/>
              <a:pPr/>
              <a:t>10</a:t>
            </a:fld>
            <a:endParaRPr 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r>
              <a:rPr lang="en-US"/>
              <a:t>LO3: Identify the business and economic implications of differences in culture.</a:t>
            </a:r>
          </a:p>
          <a:p>
            <a:r>
              <a:rPr lang="en-US"/>
              <a:t>While in earlier times the group was usually the family or the village, today the group may be a work team or business organization. </a:t>
            </a:r>
          </a:p>
          <a:p>
            <a:endParaRPr lang="en-US"/>
          </a:p>
        </p:txBody>
      </p:sp>
    </p:spTree>
    <p:extLst>
      <p:ext uri="{BB962C8B-B14F-4D97-AF65-F5344CB8AC3E}">
        <p14:creationId xmlns:p14="http://schemas.microsoft.com/office/powerpoint/2010/main" val="1160009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47F8C7-F648-4A84-9F6B-B4661F472030}" type="slidenum">
              <a:rPr lang="en-US"/>
              <a:pPr/>
              <a:t>11</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349812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C4AC57-1D49-4E45-8339-2A456894C4E5}" type="slidenum">
              <a:rPr lang="en-US"/>
              <a:pPr/>
              <a:t>12</a:t>
            </a:fld>
            <a:endParaRPr lang="en-US"/>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r>
              <a:rPr lang="en-US"/>
              <a:t>In a social setting, Asian employees often say they work for Sony, while a Western employee may say he/she is an electrical engineer.  </a:t>
            </a:r>
          </a:p>
          <a:p>
            <a:r>
              <a:rPr lang="en-US"/>
              <a:t>In Asia, the worth of an individual is more linked to the success of the group rather than individual achievement. </a:t>
            </a:r>
          </a:p>
          <a:p>
            <a:endParaRPr lang="en-US"/>
          </a:p>
        </p:txBody>
      </p:sp>
    </p:spTree>
    <p:extLst>
      <p:ext uri="{BB962C8B-B14F-4D97-AF65-F5344CB8AC3E}">
        <p14:creationId xmlns:p14="http://schemas.microsoft.com/office/powerpoint/2010/main" val="4171943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B9D510-77C2-438B-83AC-30F58AE7176E}" type="slidenum">
              <a:rPr lang="en-US"/>
              <a:pPr/>
              <a:t>13</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r>
              <a:rPr lang="en-US"/>
              <a:t>LO2: Identify  the forces that lead to differences in social culture.</a:t>
            </a:r>
          </a:p>
          <a:p>
            <a:r>
              <a:rPr lang="en-US"/>
              <a:t>The class of a person may be very important in some hiring and promotion decisions, particularly in sales organizations where the person will be dealing with customers that may also come from a particular class. </a:t>
            </a:r>
          </a:p>
          <a:p>
            <a:endParaRPr lang="en-US"/>
          </a:p>
        </p:txBody>
      </p:sp>
    </p:spTree>
    <p:extLst>
      <p:ext uri="{BB962C8B-B14F-4D97-AF65-F5344CB8AC3E}">
        <p14:creationId xmlns:p14="http://schemas.microsoft.com/office/powerpoint/2010/main" val="3799686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DDE1BF-92DA-411E-BCC9-082767A19D58}" type="slidenum">
              <a:rPr lang="en-US"/>
              <a:pPr/>
              <a:t>14</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t>Why is social stratification important? </a:t>
            </a:r>
          </a:p>
          <a:p>
            <a:r>
              <a:rPr lang="en-US"/>
              <a:t>The social stratification of a society is significant if it affects the operation of business organizations </a:t>
            </a:r>
          </a:p>
          <a:p>
            <a:r>
              <a:rPr lang="en-US"/>
              <a:t>In cultures where there is a great deal of consciousness over the class of others, the way individuals from different classes work together (i.e. management and labor) may be very prescribed and strained in some cultures (i.e. Britain), or have almost no significance in others (i.e. Japan). </a:t>
            </a:r>
          </a:p>
        </p:txBody>
      </p:sp>
    </p:spTree>
    <p:extLst>
      <p:ext uri="{BB962C8B-B14F-4D97-AF65-F5344CB8AC3E}">
        <p14:creationId xmlns:p14="http://schemas.microsoft.com/office/powerpoint/2010/main" val="153764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B81EC4-F563-4895-9853-47B75BBD2231}" type="slidenum">
              <a:rPr lang="en-US"/>
              <a:pPr/>
              <a:t>15</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r>
              <a:rPr lang="en-US"/>
              <a:t>LO3: Identify the business and economic implications of differences in culture.</a:t>
            </a:r>
          </a:p>
          <a:p>
            <a:r>
              <a:rPr lang="en-US" b="1"/>
              <a:t>Class consciousness </a:t>
            </a:r>
            <a:r>
              <a:rPr lang="en-US"/>
              <a:t> is a condition where people tend to perceive themselves in terms of their class background, and this shapes their relationships with others</a:t>
            </a:r>
          </a:p>
          <a:p>
            <a:r>
              <a:rPr lang="en-US"/>
              <a:t>The mobility permitted by culture affects whether individuals can move up in strata, and can limit the types of jobs and education available.  </a:t>
            </a:r>
          </a:p>
          <a:p>
            <a:r>
              <a:rPr lang="en-US"/>
              <a:t>In the U.S., individuals are very mobile ("anyone can become president"), in Britain there is less mobility, and the caste system in India used to limit mobility. </a:t>
            </a:r>
          </a:p>
          <a:p>
            <a:r>
              <a:rPr lang="en-US"/>
              <a:t>Despite the laws against it, the effects of the caste system in India still exist today, and are especially prevalent certain rural areas.</a:t>
            </a:r>
          </a:p>
          <a:p>
            <a:endParaRPr lang="en-US"/>
          </a:p>
        </p:txBody>
      </p:sp>
    </p:spTree>
    <p:extLst>
      <p:ext uri="{BB962C8B-B14F-4D97-AF65-F5344CB8AC3E}">
        <p14:creationId xmlns:p14="http://schemas.microsoft.com/office/powerpoint/2010/main" val="21867516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046728-5F75-4518-B110-FB717B64CB1A}" type="slidenum">
              <a:rPr lang="en-US"/>
              <a:pPr/>
              <a:t>16</a:t>
            </a:fld>
            <a:endParaRPr lang="en-US"/>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r>
              <a:rPr lang="en-US"/>
              <a:t>LO2: Identify the forces that lead to differences in social culture.</a:t>
            </a:r>
          </a:p>
          <a:p>
            <a:r>
              <a:rPr lang="en-US" b="1"/>
              <a:t>Country Focus: Islamic Capitalism in Turkey</a:t>
            </a:r>
            <a:r>
              <a:rPr lang="en-US"/>
              <a:t> examines the business environment in Turkey.  Turkey, a Muslim state, wants to join the European Union, a move many critics believe would not work.  </a:t>
            </a:r>
          </a:p>
          <a:p>
            <a:r>
              <a:rPr lang="en-US"/>
              <a:t>The </a:t>
            </a:r>
            <a:r>
              <a:rPr lang="en-US" b="1"/>
              <a:t>Opening Case:</a:t>
            </a:r>
            <a:r>
              <a:rPr lang="en-US"/>
              <a:t> </a:t>
            </a:r>
            <a:r>
              <a:rPr lang="en-US" b="1"/>
              <a:t>Culture and Business in Saudi Arabia</a:t>
            </a:r>
            <a:r>
              <a:rPr lang="en-US"/>
              <a:t> explores the implications of religion on the country’s business culture.</a:t>
            </a:r>
          </a:p>
          <a:p>
            <a:endParaRPr lang="en-US"/>
          </a:p>
          <a:p>
            <a:endParaRPr lang="en-US"/>
          </a:p>
        </p:txBody>
      </p:sp>
    </p:spTree>
    <p:extLst>
      <p:ext uri="{BB962C8B-B14F-4D97-AF65-F5344CB8AC3E}">
        <p14:creationId xmlns:p14="http://schemas.microsoft.com/office/powerpoint/2010/main" val="19535010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602AAB-69C8-4284-808E-B05993668977}" type="slidenum">
              <a:rPr lang="en-US"/>
              <a:pPr/>
              <a:t>17</a:t>
            </a:fld>
            <a:endParaRPr lang="en-US"/>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4651604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DA6872-0043-41E2-9899-367443028483}" type="slidenum">
              <a:rPr lang="en-US"/>
              <a:pPr/>
              <a:t>18</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553303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2A86A3-F91C-48E9-BF10-CD16671E2F91}" type="slidenum">
              <a:rPr lang="en-US"/>
              <a:pPr/>
              <a:t>19</a:t>
            </a:fld>
            <a:endParaRPr lang="en-US"/>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r>
              <a:rPr lang="en-US" sz="1000"/>
              <a:t>LO3: Identify the business and economic implications of differences in culture.</a:t>
            </a:r>
          </a:p>
          <a:p>
            <a:r>
              <a:rPr lang="en-US" sz="1000"/>
              <a:t>At the turn of the century Weber suggested that it was the Protestant work ethic (focus on hard work, wealth creation, and frugality) that was the driving force of capitalism.</a:t>
            </a:r>
          </a:p>
          <a:p>
            <a:r>
              <a:rPr lang="en-US" sz="1000"/>
              <a:t>This is the most widely practiced religion in the world, approximately 20% of the world’s people identify themselves as Christians.</a:t>
            </a:r>
          </a:p>
          <a:p>
            <a:r>
              <a:rPr lang="en-US" sz="1000"/>
              <a:t>Christianity grew out of Judaism and has monotheistic beliefs.</a:t>
            </a:r>
          </a:p>
          <a:p>
            <a:r>
              <a:rPr lang="en-US" sz="1000"/>
              <a:t>Christianity can be subdivided into three separate organizations:</a:t>
            </a:r>
          </a:p>
          <a:p>
            <a:pPr lvl="1">
              <a:buFontTx/>
              <a:buChar char="•"/>
            </a:pPr>
            <a:r>
              <a:rPr lang="en-US" sz="1000"/>
              <a:t>The Orthodox church</a:t>
            </a:r>
          </a:p>
          <a:p>
            <a:pPr lvl="1">
              <a:buFontTx/>
              <a:buChar char="•"/>
            </a:pPr>
            <a:r>
              <a:rPr lang="en-US" sz="1000"/>
              <a:t>The Roman Catholic church</a:t>
            </a:r>
          </a:p>
          <a:p>
            <a:pPr lvl="1">
              <a:buFontTx/>
              <a:buChar char="•"/>
            </a:pPr>
            <a:r>
              <a:rPr lang="en-US" sz="1000"/>
              <a:t>Protestants which is an umbrella for several denominations</a:t>
            </a:r>
          </a:p>
          <a:p>
            <a:r>
              <a:rPr lang="en-US" sz="1000"/>
              <a:t>Several sociologists have argued that protestants have made a significant economic impact</a:t>
            </a:r>
          </a:p>
          <a:p>
            <a:r>
              <a:rPr lang="en-US" sz="1000"/>
              <a:t>Max Weber commented</a:t>
            </a:r>
          </a:p>
          <a:p>
            <a:pPr lvl="1">
              <a:buFontTx/>
              <a:buChar char="•"/>
            </a:pPr>
            <a:r>
              <a:rPr lang="en-US" sz="1000"/>
              <a:t>That business leaders and owners of capital, as well as the higher grades of skilled labor, and even more the higher technically and commercially trained personnel of modern enterprises, are overwhelmingly Protestant.</a:t>
            </a:r>
          </a:p>
          <a:p>
            <a:pPr lvl="1">
              <a:buFontTx/>
              <a:buChar char="•"/>
            </a:pPr>
            <a:r>
              <a:rPr lang="en-US" sz="1000"/>
              <a:t>That Protestant ethics emphasize the importance of hard work and wealth creation (for the glory of God) and frugality (abstinence from worldly pleasures).</a:t>
            </a:r>
          </a:p>
          <a:p>
            <a:pPr lvl="1">
              <a:buFontTx/>
              <a:buChar char="•"/>
            </a:pPr>
            <a:r>
              <a:rPr lang="en-US" sz="1000"/>
              <a:t>That the combination of hard work and the accumulation of capital, which could be used to finance investment and expansion, paved the way for the development of capitalism in Western Europe and subsequently in the United States.</a:t>
            </a:r>
          </a:p>
          <a:p>
            <a:pPr lvl="1"/>
            <a:endParaRPr lang="en-US" sz="1000"/>
          </a:p>
          <a:p>
            <a:endParaRPr lang="en-US" sz="1000"/>
          </a:p>
        </p:txBody>
      </p:sp>
    </p:spTree>
    <p:extLst>
      <p:ext uri="{BB962C8B-B14F-4D97-AF65-F5344CB8AC3E}">
        <p14:creationId xmlns:p14="http://schemas.microsoft.com/office/powerpoint/2010/main" val="1707415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ED550A-84E8-4FEE-988F-2CA0579283B5}" type="slidenum">
              <a:rPr lang="en-US"/>
              <a:pPr/>
              <a:t>2</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987639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96567F-3A38-4A17-9E26-5FFBD8C3B739}" type="slidenum">
              <a:rPr lang="en-US"/>
              <a:pPr/>
              <a:t>20</a:t>
            </a:fld>
            <a:endParaRPr 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pPr>
              <a:lnSpc>
                <a:spcPct val="90000"/>
              </a:lnSpc>
            </a:pPr>
            <a:r>
              <a:rPr lang="en-US" sz="900"/>
              <a:t>LO3: Identify the business and economic implications of differences in culture.</a:t>
            </a:r>
          </a:p>
          <a:p>
            <a:pPr>
              <a:lnSpc>
                <a:spcPct val="90000"/>
              </a:lnSpc>
            </a:pPr>
            <a:r>
              <a:rPr lang="en-US" sz="900"/>
              <a:t>The central principle of Islam is that there is but the one true omnipotent God. </a:t>
            </a:r>
          </a:p>
          <a:p>
            <a:pPr lvl="1">
              <a:lnSpc>
                <a:spcPct val="90000"/>
              </a:lnSpc>
              <a:buFontTx/>
              <a:buChar char="•"/>
            </a:pPr>
            <a:r>
              <a:rPr lang="en-US" sz="900"/>
              <a:t>Islam requires unconditional acceptance of the uniqueness, power, and authority of God and the understanding that the objective of life is to fulfill the dictates of his will in the hope of admission to paradise </a:t>
            </a:r>
          </a:p>
          <a:p>
            <a:pPr>
              <a:lnSpc>
                <a:spcPct val="90000"/>
              </a:lnSpc>
            </a:pPr>
            <a:r>
              <a:rPr lang="en-US" sz="900"/>
              <a:t>According to Islam, worldly gain and temporal power are an illusion. </a:t>
            </a:r>
          </a:p>
          <a:p>
            <a:pPr>
              <a:lnSpc>
                <a:spcPct val="90000"/>
              </a:lnSpc>
            </a:pPr>
            <a:r>
              <a:rPr lang="en-US" sz="900"/>
              <a:t>Other major principles of Islam include: </a:t>
            </a:r>
          </a:p>
          <a:p>
            <a:pPr lvl="1">
              <a:lnSpc>
                <a:spcPct val="90000"/>
              </a:lnSpc>
              <a:buFontTx/>
              <a:buChar char="•"/>
            </a:pPr>
            <a:r>
              <a:rPr lang="en-US" sz="900"/>
              <a:t>Honoring and respecting parents</a:t>
            </a:r>
          </a:p>
          <a:p>
            <a:pPr lvl="1">
              <a:lnSpc>
                <a:spcPct val="90000"/>
              </a:lnSpc>
              <a:buFontTx/>
              <a:buChar char="•"/>
            </a:pPr>
            <a:r>
              <a:rPr lang="en-US" sz="900"/>
              <a:t>Respecting the rights of others</a:t>
            </a:r>
          </a:p>
          <a:p>
            <a:pPr lvl="1">
              <a:lnSpc>
                <a:spcPct val="90000"/>
              </a:lnSpc>
              <a:buFontTx/>
              <a:buChar char="•"/>
            </a:pPr>
            <a:r>
              <a:rPr lang="en-US" sz="900"/>
              <a:t>Being generous but not a squanderer</a:t>
            </a:r>
          </a:p>
          <a:p>
            <a:pPr lvl="1">
              <a:lnSpc>
                <a:spcPct val="90000"/>
              </a:lnSpc>
              <a:buFontTx/>
              <a:buChar char="•"/>
            </a:pPr>
            <a:r>
              <a:rPr lang="en-US" sz="900"/>
              <a:t>Avoiding killing except for justifiable causes</a:t>
            </a:r>
          </a:p>
          <a:p>
            <a:pPr lvl="1">
              <a:lnSpc>
                <a:spcPct val="90000"/>
              </a:lnSpc>
              <a:buFontTx/>
              <a:buChar char="•"/>
            </a:pPr>
            <a:r>
              <a:rPr lang="en-US" sz="900"/>
              <a:t>Not committing adultery</a:t>
            </a:r>
          </a:p>
          <a:p>
            <a:pPr lvl="1">
              <a:lnSpc>
                <a:spcPct val="90000"/>
              </a:lnSpc>
              <a:buFontTx/>
              <a:buChar char="•"/>
            </a:pPr>
            <a:r>
              <a:rPr lang="en-US" sz="900"/>
              <a:t>Dealing justly and equitably with others</a:t>
            </a:r>
          </a:p>
          <a:p>
            <a:pPr lvl="1">
              <a:lnSpc>
                <a:spcPct val="90000"/>
              </a:lnSpc>
              <a:buFontTx/>
              <a:buChar char="•"/>
            </a:pPr>
            <a:r>
              <a:rPr lang="en-US" sz="900"/>
              <a:t>Being of pure heart and mind</a:t>
            </a:r>
          </a:p>
          <a:p>
            <a:pPr lvl="1">
              <a:lnSpc>
                <a:spcPct val="90000"/>
              </a:lnSpc>
              <a:buFontTx/>
              <a:buChar char="•"/>
            </a:pPr>
            <a:r>
              <a:rPr lang="en-US" sz="900"/>
              <a:t>Safeguarding the possessions of orphans</a:t>
            </a:r>
          </a:p>
          <a:p>
            <a:pPr lvl="1">
              <a:lnSpc>
                <a:spcPct val="90000"/>
              </a:lnSpc>
              <a:buFontTx/>
              <a:buChar char="•"/>
            </a:pPr>
            <a:r>
              <a:rPr lang="en-US" sz="900"/>
              <a:t>Being humble and unpretentious</a:t>
            </a:r>
          </a:p>
          <a:p>
            <a:pPr>
              <a:lnSpc>
                <a:spcPct val="90000"/>
              </a:lnSpc>
            </a:pPr>
            <a:endParaRPr lang="en-US" sz="900"/>
          </a:p>
          <a:p>
            <a:pPr>
              <a:lnSpc>
                <a:spcPct val="90000"/>
              </a:lnSpc>
            </a:pPr>
            <a:r>
              <a:rPr lang="en-US" sz="900"/>
              <a:t>The Koran establishes some explicit economic principles, many of which are pro-free enterprise </a:t>
            </a:r>
          </a:p>
          <a:p>
            <a:pPr lvl="1">
              <a:lnSpc>
                <a:spcPct val="90000"/>
              </a:lnSpc>
              <a:buFontTx/>
              <a:buChar char="•"/>
            </a:pPr>
            <a:r>
              <a:rPr lang="en-US" sz="900"/>
              <a:t>The Koran speaks approvingly of free enterprise and of earning legitimate profit through trade and commerce (the prophet Mohammed was once a trader)</a:t>
            </a:r>
          </a:p>
          <a:p>
            <a:pPr lvl="1">
              <a:lnSpc>
                <a:spcPct val="90000"/>
              </a:lnSpc>
              <a:buFontTx/>
              <a:buChar char="•"/>
            </a:pPr>
            <a:r>
              <a:rPr lang="en-US" sz="900"/>
              <a:t>The protection of the right to private property is also embedded within Islam</a:t>
            </a:r>
          </a:p>
          <a:p>
            <a:pPr lvl="1">
              <a:lnSpc>
                <a:spcPct val="90000"/>
              </a:lnSpc>
            </a:pPr>
            <a:r>
              <a:rPr lang="en-US" sz="900"/>
              <a:t>Islam is critical of those who earn profit through the exploitation of others</a:t>
            </a:r>
          </a:p>
          <a:p>
            <a:pPr>
              <a:lnSpc>
                <a:spcPct val="90000"/>
              </a:lnSpc>
            </a:pPr>
            <a:r>
              <a:rPr lang="en-US" sz="900"/>
              <a:t>Given the Islamic proclivity to favor market-based systems, Muslim countries are likely to be receptive to international businesses as long as those businesses behave in a manner that is consistent with Islamic ethics.</a:t>
            </a:r>
          </a:p>
          <a:p>
            <a:pPr>
              <a:lnSpc>
                <a:spcPct val="90000"/>
              </a:lnSpc>
            </a:pPr>
            <a:endParaRPr lang="en-US" sz="900"/>
          </a:p>
        </p:txBody>
      </p:sp>
    </p:spTree>
    <p:extLst>
      <p:ext uri="{BB962C8B-B14F-4D97-AF65-F5344CB8AC3E}">
        <p14:creationId xmlns:p14="http://schemas.microsoft.com/office/powerpoint/2010/main" val="19890333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F5DA98-3BAB-4F7B-8A4A-92D3539E6FA8}" type="slidenum">
              <a:rPr lang="en-US"/>
              <a:pPr/>
              <a:t>21</a:t>
            </a:fld>
            <a:endParaRPr lang="en-US"/>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r>
              <a:rPr lang="en-US"/>
              <a:t>LO3: Identify the business and economic implications of differences in culture.</a:t>
            </a:r>
          </a:p>
          <a:p>
            <a:endParaRPr lang="en-US"/>
          </a:p>
        </p:txBody>
      </p:sp>
    </p:spTree>
    <p:extLst>
      <p:ext uri="{BB962C8B-B14F-4D97-AF65-F5344CB8AC3E}">
        <p14:creationId xmlns:p14="http://schemas.microsoft.com/office/powerpoint/2010/main" val="444492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82F26D-82F4-476A-B2FF-DD650BD0CB43}" type="slidenum">
              <a:rPr lang="en-US"/>
              <a:pPr/>
              <a:t>22</a:t>
            </a:fld>
            <a:endParaRPr lang="en-US"/>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r>
              <a:rPr lang="en-US"/>
              <a:t>LO3: Identify the business and economic implications of differences in culture.</a:t>
            </a:r>
          </a:p>
          <a:p>
            <a:endParaRPr lang="en-US"/>
          </a:p>
        </p:txBody>
      </p:sp>
    </p:spTree>
    <p:extLst>
      <p:ext uri="{BB962C8B-B14F-4D97-AF65-F5344CB8AC3E}">
        <p14:creationId xmlns:p14="http://schemas.microsoft.com/office/powerpoint/2010/main" val="3385557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F1B964-C083-4ECE-89B5-2ECDF2BA7467}" type="slidenum">
              <a:rPr lang="en-US"/>
              <a:pPr/>
              <a:t>23</a:t>
            </a:fld>
            <a:endParaRPr 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r>
              <a:rPr lang="en-US"/>
              <a:t>LO3: Identify the business and economic implications of differences in culture.</a:t>
            </a:r>
          </a:p>
          <a:p>
            <a:r>
              <a:rPr lang="en-US"/>
              <a:t>The close ties between Japanese auto companies and their suppliers, called keiretsus, have been an important ingredient in the Japanese success in the auto industry. </a:t>
            </a:r>
          </a:p>
          <a:p>
            <a:r>
              <a:rPr lang="en-US"/>
              <a:t>They have facilitated loyalty, reciprocal obligations, and honesty.  In countries where these relationships are more adversarial and not bound by these same values, the costs of doing business are probably higher. </a:t>
            </a:r>
          </a:p>
          <a:p>
            <a:r>
              <a:rPr lang="en-US" b="1"/>
              <a:t>Management Focus: DMG-Shanghai </a:t>
            </a:r>
            <a:r>
              <a:rPr lang="en-US"/>
              <a:t>underscores the importance of guanxi in getting business done in China.</a:t>
            </a:r>
            <a:r>
              <a:rPr lang="en-US" b="1"/>
              <a:t> </a:t>
            </a:r>
          </a:p>
        </p:txBody>
      </p:sp>
    </p:spTree>
    <p:extLst>
      <p:ext uri="{BB962C8B-B14F-4D97-AF65-F5344CB8AC3E}">
        <p14:creationId xmlns:p14="http://schemas.microsoft.com/office/powerpoint/2010/main" val="10959361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A6F747-799F-4C9F-BA2F-8AD8E165E1AA}" type="slidenum">
              <a:rPr lang="en-US"/>
              <a:pPr/>
              <a:t>24</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r>
              <a:rPr lang="en-US"/>
              <a:t>LO2: Identify the forces that lead to differences in social culture.</a:t>
            </a:r>
          </a:p>
          <a:p>
            <a:r>
              <a:rPr lang="en-US"/>
              <a:t>The language of a society allows it to communicate but also directs the attention of people towards certain features of the world and human interactions.  A good example is how the Inuit have 24 words for snow, but no word for the overall concept.</a:t>
            </a:r>
          </a:p>
          <a:p>
            <a:r>
              <a:rPr lang="en-US"/>
              <a:t>Language helps describe how different people see the world differently. </a:t>
            </a:r>
          </a:p>
          <a:p>
            <a:endParaRPr lang="en-US"/>
          </a:p>
        </p:txBody>
      </p:sp>
    </p:spTree>
    <p:extLst>
      <p:ext uri="{BB962C8B-B14F-4D97-AF65-F5344CB8AC3E}">
        <p14:creationId xmlns:p14="http://schemas.microsoft.com/office/powerpoint/2010/main" val="24361275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7B5B6A-9552-4840-B661-6F46AC08F7D8}" type="slidenum">
              <a:rPr lang="en-US"/>
              <a:pPr/>
              <a:t>25</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r>
              <a:rPr lang="en-US"/>
              <a:t>The language of a society allows it to communicate but also directs the attention of people towards certain features of the world and human interactions.  A good example is how the Inuit have 24 words for snow, but no word for the overall concept.</a:t>
            </a:r>
          </a:p>
          <a:p>
            <a:r>
              <a:rPr lang="en-US"/>
              <a:t>Language helps describe how different people see the world differently. </a:t>
            </a:r>
          </a:p>
          <a:p>
            <a:endParaRPr lang="en-US"/>
          </a:p>
        </p:txBody>
      </p:sp>
    </p:spTree>
    <p:extLst>
      <p:ext uri="{BB962C8B-B14F-4D97-AF65-F5344CB8AC3E}">
        <p14:creationId xmlns:p14="http://schemas.microsoft.com/office/powerpoint/2010/main" val="23688776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EA4FFA-8FB6-4219-9E1C-F4C0F1104778}" type="slidenum">
              <a:rPr lang="en-US"/>
              <a:pPr/>
              <a:t>26</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pPr>
              <a:buClr>
                <a:srgbClr val="8124C6"/>
              </a:buClr>
              <a:buFont typeface="Wingdings" pitchFamily="2" charset="2"/>
              <a:buNone/>
            </a:pPr>
            <a:r>
              <a:rPr lang="en-US"/>
              <a:t>The knowledge base, training, and educational opportunities available to a country's citizens can also give it a competitive advantage in the market and make it a more or less attractive place for expanding business  </a:t>
            </a:r>
          </a:p>
          <a:p>
            <a:pPr>
              <a:buClr>
                <a:srgbClr val="8124C6"/>
              </a:buClr>
              <a:buFont typeface="Wingdings" pitchFamily="2" charset="2"/>
              <a:buNone/>
            </a:pPr>
            <a:r>
              <a:rPr lang="en-US"/>
              <a:t>It is easier to start operations in a nation with a trained workforce, than in nation where time-consuming and costly training is necessary. </a:t>
            </a:r>
          </a:p>
          <a:p>
            <a:endParaRPr lang="en-US"/>
          </a:p>
        </p:txBody>
      </p:sp>
    </p:spTree>
    <p:extLst>
      <p:ext uri="{BB962C8B-B14F-4D97-AF65-F5344CB8AC3E}">
        <p14:creationId xmlns:p14="http://schemas.microsoft.com/office/powerpoint/2010/main" val="36757368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13E075-7E60-4439-A542-E5A0BFB6477D}" type="slidenum">
              <a:rPr lang="en-US"/>
              <a:pPr/>
              <a:t>27</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r>
              <a:rPr lang="en-US"/>
              <a:t>LO4: Recognize how differences in social culture influences values in the workplace. </a:t>
            </a:r>
          </a:p>
          <a:p>
            <a:r>
              <a:rPr lang="en-US"/>
              <a:t>How does a society's culture impact on the values found in the workplace?  </a:t>
            </a:r>
          </a:p>
          <a:p>
            <a:endParaRPr lang="en-US"/>
          </a:p>
        </p:txBody>
      </p:sp>
    </p:spTree>
    <p:extLst>
      <p:ext uri="{BB962C8B-B14F-4D97-AF65-F5344CB8AC3E}">
        <p14:creationId xmlns:p14="http://schemas.microsoft.com/office/powerpoint/2010/main" val="23443776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771A52-ACDF-40AD-AD23-10CC588028A8}" type="slidenum">
              <a:rPr lang="en-US"/>
              <a:pPr/>
              <a:t>28</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0074675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15B4EE-2AFE-49E5-8A6A-772D304D5C8A}" type="slidenum">
              <a:rPr lang="en-US"/>
              <a:pPr/>
              <a:t>29</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05782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50B445-D42A-4675-8719-AE59240F35AD}" type="slidenum">
              <a:rPr lang="en-US"/>
              <a:pPr/>
              <a:t>3</a:t>
            </a:fld>
            <a:endParaRPr lang="en-US"/>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r>
              <a:rPr lang="en-US"/>
              <a:t>Managers must be sensitive to trends in the evolution of a culture in order to maintain their effectiveness in the workplace. </a:t>
            </a:r>
          </a:p>
          <a:p>
            <a:endParaRPr lang="en-US"/>
          </a:p>
        </p:txBody>
      </p:sp>
    </p:spTree>
    <p:extLst>
      <p:ext uri="{BB962C8B-B14F-4D97-AF65-F5344CB8AC3E}">
        <p14:creationId xmlns:p14="http://schemas.microsoft.com/office/powerpoint/2010/main" val="8239510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F9DEA7-509B-4655-8BCF-57B173EDAF3A}" type="slidenum">
              <a:rPr lang="en-US"/>
              <a:pPr/>
              <a:t>30</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256358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83AFA9-DC75-416E-BCE6-6727555D2F09}" type="slidenum">
              <a:rPr lang="en-US"/>
              <a:pPr/>
              <a:t>31</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r>
              <a:rPr lang="en-US"/>
              <a:t>While Hofstede’s results are interesting, one should be careful about reading too much into them because:</a:t>
            </a:r>
          </a:p>
          <a:p>
            <a:r>
              <a:rPr lang="en-US"/>
              <a:t>He assumes a one-to-one relationship between culture and nation-state.  It seems clear that a nation can include multiple cultures.  The reality of culture in the workplace is considerably more complex than Hofstede’s results would suggest.</a:t>
            </a:r>
          </a:p>
          <a:p>
            <a:r>
              <a:rPr lang="en-US"/>
              <a:t>His research team was composed of Europeans and Americans.  This shaped their questions as well their analysis of the answers could be shaped by their own biases.</a:t>
            </a:r>
          </a:p>
          <a:p>
            <a:r>
              <a:rPr lang="en-US"/>
              <a:t>All of his respondents were from a single industry – the computer industry – and were employees of a single company, IBM!</a:t>
            </a:r>
          </a:p>
          <a:p>
            <a:endParaRPr lang="en-US"/>
          </a:p>
        </p:txBody>
      </p:sp>
    </p:spTree>
    <p:extLst>
      <p:ext uri="{BB962C8B-B14F-4D97-AF65-F5344CB8AC3E}">
        <p14:creationId xmlns:p14="http://schemas.microsoft.com/office/powerpoint/2010/main" val="25899861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9662E8-E3B2-4471-8B49-95B9D1CA0116}" type="slidenum">
              <a:rPr lang="en-US"/>
              <a:pPr/>
              <a:t>32</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r>
              <a:rPr lang="en-US"/>
              <a:t>LO5: Demonstrate an appreciation for the economic and business implications of cultural change.</a:t>
            </a:r>
          </a:p>
          <a:p>
            <a:r>
              <a:rPr lang="en-US"/>
              <a:t>For example, economic advancement is often accompanied by a shift away from collectivism towards individualism.  </a:t>
            </a:r>
          </a:p>
          <a:p>
            <a:endParaRPr lang="en-US"/>
          </a:p>
        </p:txBody>
      </p:sp>
    </p:spTree>
    <p:extLst>
      <p:ext uri="{BB962C8B-B14F-4D97-AF65-F5344CB8AC3E}">
        <p14:creationId xmlns:p14="http://schemas.microsoft.com/office/powerpoint/2010/main" val="23188760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733396-336B-44AF-8C92-0789BDA54C72}" type="slidenum">
              <a:rPr lang="en-US"/>
              <a:pPr/>
              <a:t>33</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9990664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AEB2E6-EEE5-4AF3-8D39-90649DE4451B}" type="slidenum">
              <a:rPr lang="en-US"/>
              <a:pPr/>
              <a:t>34</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18472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408677-9741-4542-86F3-B98965854473}" type="slidenum">
              <a:rPr lang="en-US"/>
              <a:pPr/>
              <a:t>4</a:t>
            </a:fld>
            <a:endParaRPr lang="en-US"/>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r>
              <a:rPr lang="en-US"/>
              <a:t>LO 1: Explain what is meant by the culture of a society.</a:t>
            </a:r>
          </a:p>
          <a:p>
            <a:r>
              <a:rPr lang="en-US"/>
              <a:t>While culture is a characteristic of society as a whole, it shapes individual behavior by identifying appropriate and inappropriate forms of human interaction. </a:t>
            </a:r>
          </a:p>
          <a:p>
            <a:r>
              <a:rPr lang="en-US"/>
              <a:t>In a sense culture is the collective programming of the mind which distinguishes the members of one human group from another.</a:t>
            </a:r>
          </a:p>
          <a:p>
            <a:endParaRPr lang="en-US"/>
          </a:p>
        </p:txBody>
      </p:sp>
    </p:spTree>
    <p:extLst>
      <p:ext uri="{BB962C8B-B14F-4D97-AF65-F5344CB8AC3E}">
        <p14:creationId xmlns:p14="http://schemas.microsoft.com/office/powerpoint/2010/main" val="3594560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EC7114-3BE3-4ECB-91CE-AB99391E583D}" type="slidenum">
              <a:rPr lang="en-US"/>
              <a:pPr/>
              <a:t>5</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sz="1000" b="1"/>
              <a:t>Folkways </a:t>
            </a:r>
            <a:r>
              <a:rPr lang="en-US" sz="1000"/>
              <a:t>are the routines conventions of everyday life, but generally have little moral significance.  </a:t>
            </a:r>
          </a:p>
          <a:p>
            <a:r>
              <a:rPr lang="en-US" sz="1000"/>
              <a:t>Examples would be dress, eating habits, and social graces.  An outsider can easily be forgiven for being ignorant of a folkway. </a:t>
            </a:r>
          </a:p>
          <a:p>
            <a:r>
              <a:rPr lang="en-US" sz="1000"/>
              <a:t> </a:t>
            </a:r>
          </a:p>
          <a:p>
            <a:r>
              <a:rPr lang="en-US" sz="1000"/>
              <a:t>Timeliness is a good example.  </a:t>
            </a:r>
          </a:p>
          <a:p>
            <a:r>
              <a:rPr lang="en-US" sz="1000"/>
              <a:t>(One way to reinforce the understanding of this concept is to ask individuals in the class what time they would choose to arrive at a party if the party invitation specified that the party starts at 8pm.  It is not uncommon for different individuals in the class to have widely varying positions on the “right” time to arrive for an 8pm party. ) </a:t>
            </a:r>
            <a:endParaRPr lang="en-US" sz="1000" b="1"/>
          </a:p>
          <a:p>
            <a:r>
              <a:rPr lang="en-US" sz="1000" b="1"/>
              <a:t>Mores</a:t>
            </a:r>
            <a:r>
              <a:rPr lang="en-US" sz="1000"/>
              <a:t> are serious standards of behavior.  </a:t>
            </a:r>
          </a:p>
          <a:p>
            <a:r>
              <a:rPr lang="en-US" sz="1000"/>
              <a:t>The term comes from the Latin </a:t>
            </a:r>
            <a:r>
              <a:rPr lang="en-US" sz="1000" i="1"/>
              <a:t>mos</a:t>
            </a:r>
            <a:r>
              <a:rPr lang="en-US" sz="1000"/>
              <a:t> (customs), and although mores are fewer in number than folkways, they are more coercive. </a:t>
            </a:r>
          </a:p>
          <a:p>
            <a:r>
              <a:rPr lang="en-US" sz="1000"/>
              <a:t>Negative mores are taboos, usually supported by religious or philosophical sanctions. Whereas folkways guide human conduct in the more mundane areas of life, mores tend to control those aspects connected with sex, the family, or religion.</a:t>
            </a:r>
          </a:p>
          <a:p>
            <a:r>
              <a:rPr lang="en-US" sz="1000"/>
              <a:t>Mores can vary greatly between countries: what in one country may be viewed as an innocent flirt in another may constitute a serious affront to someone's dignity or even harassment.  While it is acceptable, and even expected, to consume alcohol with business associates in Japan, where evening business contacts often border on drunkenness, such actions would be disallowed in the United Arab Emirates.</a:t>
            </a:r>
          </a:p>
          <a:p>
            <a:endParaRPr lang="en-US" sz="1000"/>
          </a:p>
        </p:txBody>
      </p:sp>
    </p:spTree>
    <p:extLst>
      <p:ext uri="{BB962C8B-B14F-4D97-AF65-F5344CB8AC3E}">
        <p14:creationId xmlns:p14="http://schemas.microsoft.com/office/powerpoint/2010/main" val="2307664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9F6337-99B7-4824-91EC-310F719F65AE}" type="slidenum">
              <a:rPr lang="en-US"/>
              <a:pPr/>
              <a:t>6</a:t>
            </a:fld>
            <a:endParaRPr lang="en-US"/>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45724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0C1206-59A3-4856-BA3F-660739646837}" type="slidenum">
              <a:rPr lang="en-US"/>
              <a:pPr/>
              <a:t>7</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a:t>LO2: Identify the forces that lead to differences in social culture.</a:t>
            </a:r>
          </a:p>
        </p:txBody>
      </p:sp>
    </p:spTree>
    <p:extLst>
      <p:ext uri="{BB962C8B-B14F-4D97-AF65-F5344CB8AC3E}">
        <p14:creationId xmlns:p14="http://schemas.microsoft.com/office/powerpoint/2010/main" val="30780351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571C02-479E-4AF0-840A-BE5A45377526}" type="slidenum">
              <a:rPr lang="en-US"/>
              <a:pPr/>
              <a:t>8</a:t>
            </a:fld>
            <a:endParaRPr lang="en-US"/>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33630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1040E7-A239-485B-A5D1-5D6D302FAE51}" type="slidenum">
              <a:rPr lang="en-US"/>
              <a:pPr/>
              <a:t>9</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r>
              <a:rPr lang="en-US" b="1"/>
              <a:t>Country Focus: Breaking India’s Caste System </a:t>
            </a:r>
            <a:r>
              <a:rPr lang="en-US"/>
              <a:t>explores the caste system in India that still influences society today particularly in the rural parts of the country.  </a:t>
            </a:r>
            <a:endParaRPr lang="en-US" b="1"/>
          </a:p>
        </p:txBody>
      </p:sp>
    </p:spTree>
    <p:extLst>
      <p:ext uri="{BB962C8B-B14F-4D97-AF65-F5344CB8AC3E}">
        <p14:creationId xmlns:p14="http://schemas.microsoft.com/office/powerpoint/2010/main" val="4631089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854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08547"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pic>
        <p:nvPicPr>
          <p:cNvPr id="108548" name="Picture 4" descr="untitled"/>
          <p:cNvPicPr>
            <a:picLocks noChangeAspect="1" noChangeArrowheads="1"/>
          </p:cNvPicPr>
          <p:nvPr/>
        </p:nvPicPr>
        <p:blipFill>
          <a:blip r:embed="rId2"/>
          <a:srcRect/>
          <a:stretch>
            <a:fillRect/>
          </a:stretch>
        </p:blipFill>
        <p:spPr bwMode="auto">
          <a:xfrm>
            <a:off x="0" y="0"/>
            <a:ext cx="9144000" cy="1266825"/>
          </a:xfrm>
          <a:prstGeom prst="rect">
            <a:avLst/>
          </a:prstGeom>
          <a:noFill/>
        </p:spPr>
      </p:pic>
      <p:pic>
        <p:nvPicPr>
          <p:cNvPr id="108549" name="Picture 5" descr="untitled 2"/>
          <p:cNvPicPr>
            <a:picLocks noChangeAspect="1" noChangeArrowheads="1"/>
          </p:cNvPicPr>
          <p:nvPr/>
        </p:nvPicPr>
        <p:blipFill>
          <a:blip r:embed="rId3"/>
          <a:srcRect/>
          <a:stretch>
            <a:fillRect/>
          </a:stretch>
        </p:blipFill>
        <p:spPr bwMode="auto">
          <a:xfrm>
            <a:off x="0" y="0"/>
            <a:ext cx="9144000" cy="1447800"/>
          </a:xfrm>
          <a:prstGeom prst="rect">
            <a:avLst/>
          </a:prstGeom>
          <a:noFill/>
        </p:spPr>
      </p:pic>
      <p:pic>
        <p:nvPicPr>
          <p:cNvPr id="108550" name="Picture 6" descr="untitled"/>
          <p:cNvPicPr>
            <a:picLocks noChangeAspect="1" noChangeArrowheads="1"/>
          </p:cNvPicPr>
          <p:nvPr/>
        </p:nvPicPr>
        <p:blipFill>
          <a:blip r:embed="rId2"/>
          <a:srcRect/>
          <a:stretch>
            <a:fillRect/>
          </a:stretch>
        </p:blipFill>
        <p:spPr bwMode="auto">
          <a:xfrm>
            <a:off x="0" y="0"/>
            <a:ext cx="9144000" cy="14478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2F5FE"/>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68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71685" name="Picture 5" descr="untitled"/>
          <p:cNvPicPr>
            <a:picLocks noChangeAspect="1" noChangeArrowheads="1"/>
          </p:cNvPicPr>
          <p:nvPr/>
        </p:nvPicPr>
        <p:blipFill>
          <a:blip r:embed="rId13"/>
          <a:srcRect/>
          <a:stretch>
            <a:fillRect/>
          </a:stretch>
        </p:blipFill>
        <p:spPr bwMode="auto">
          <a:xfrm>
            <a:off x="0" y="0"/>
            <a:ext cx="9144000" cy="1266825"/>
          </a:xfrm>
          <a:prstGeom prst="rect">
            <a:avLst/>
          </a:prstGeom>
          <a:noFill/>
        </p:spPr>
      </p:pic>
      <p:pic>
        <p:nvPicPr>
          <p:cNvPr id="71687" name="Picture 7" descr="untitled 2"/>
          <p:cNvPicPr>
            <a:picLocks noChangeAspect="1" noChangeArrowheads="1"/>
          </p:cNvPicPr>
          <p:nvPr/>
        </p:nvPicPr>
        <p:blipFill>
          <a:blip r:embed="rId14"/>
          <a:srcRect/>
          <a:stretch>
            <a:fillRect/>
          </a:stretch>
        </p:blipFill>
        <p:spPr bwMode="auto">
          <a:xfrm>
            <a:off x="0" y="0"/>
            <a:ext cx="9144000" cy="1447800"/>
          </a:xfrm>
          <a:prstGeom prst="rect">
            <a:avLst/>
          </a:prstGeom>
          <a:noFill/>
        </p:spPr>
      </p:pic>
      <p:pic>
        <p:nvPicPr>
          <p:cNvPr id="71691" name="Picture 11" descr="untitled"/>
          <p:cNvPicPr>
            <a:picLocks noChangeAspect="1" noChangeArrowheads="1"/>
          </p:cNvPicPr>
          <p:nvPr/>
        </p:nvPicPr>
        <p:blipFill>
          <a:blip r:embed="rId13"/>
          <a:srcRect/>
          <a:stretch>
            <a:fillRect/>
          </a:stretch>
        </p:blipFill>
        <p:spPr bwMode="auto">
          <a:xfrm>
            <a:off x="0" y="0"/>
            <a:ext cx="9144000" cy="1447800"/>
          </a:xfrm>
          <a:prstGeom prst="rect">
            <a:avLst/>
          </a:prstGeom>
          <a:noFill/>
        </p:spPr>
      </p:pic>
      <p:sp>
        <p:nvSpPr>
          <p:cNvPr id="3" name="Slide Number Placeholder 2"/>
          <p:cNvSpPr txBox="1">
            <a:spLocks noGrp="1"/>
          </p:cNvSpPr>
          <p:nvPr userDrawn="1"/>
        </p:nvSpPr>
        <p:spPr bwMode="auto">
          <a:xfrm>
            <a:off x="6797675" y="6507163"/>
            <a:ext cx="2193925" cy="350837"/>
          </a:xfrm>
          <a:prstGeom prst="rect">
            <a:avLst/>
          </a:prstGeom>
          <a:noFill/>
          <a:ln>
            <a:miter lim="800000"/>
            <a:headEnd/>
            <a:tailEnd/>
          </a:ln>
        </p:spPr>
        <p:txBody>
          <a:bodyPr anchor="b"/>
          <a:lstStyle/>
          <a:p>
            <a:pPr algn="r"/>
            <a:r>
              <a:rPr lang="en-US" altLang="zh-CN" sz="1000">
                <a:latin typeface="Times New Roman" pitchFamily="18" charset="0"/>
                <a:ea typeface="宋体"/>
                <a:cs typeface="宋体"/>
              </a:rPr>
              <a:t>4-</a:t>
            </a:r>
            <a:fld id="{1CBA335E-224A-4B08-88AE-96922F33C998}" type="slidenum">
              <a:rPr lang="en-US" altLang="zh-CN" sz="1000">
                <a:latin typeface="Times New Roman" pitchFamily="18" charset="0"/>
                <a:ea typeface="宋体"/>
                <a:cs typeface="宋体"/>
              </a:rPr>
              <a:pPr algn="r"/>
              <a:t>‹#›</a:t>
            </a:fld>
            <a:endParaRPr lang="en-US" altLang="zh-CN" sz="1000">
              <a:latin typeface="Times New Roman" pitchFamily="18" charset="0"/>
              <a:ea typeface="宋体"/>
              <a:cs typeface="宋体"/>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rgbClr val="FF9933"/>
        </a:buClr>
        <a:buFont typeface="Wingdings" pitchFamily="2" charset="2"/>
        <a:buChar char="Ø"/>
        <a:defRPr sz="3200">
          <a:solidFill>
            <a:schemeClr val="tx1"/>
          </a:solidFill>
          <a:latin typeface="+mn-lt"/>
          <a:ea typeface="+mn-ea"/>
          <a:cs typeface="+mn-cs"/>
        </a:defRPr>
      </a:lvl1pPr>
      <a:lvl2pPr marL="742950" indent="-285750" algn="l" rtl="0" fontAlgn="base">
        <a:spcBef>
          <a:spcPct val="20000"/>
        </a:spcBef>
        <a:spcAft>
          <a:spcPct val="0"/>
        </a:spcAft>
        <a:buClr>
          <a:srgbClr val="FF9933"/>
        </a:buClr>
        <a:buFont typeface="Wingdings" pitchFamily="2" charset="2"/>
        <a:buChar char="Ø"/>
        <a:defRPr sz="2800">
          <a:solidFill>
            <a:schemeClr val="tx1"/>
          </a:solidFill>
          <a:latin typeface="+mn-lt"/>
        </a:defRPr>
      </a:lvl2pPr>
      <a:lvl3pPr marL="1143000" indent="-228600" algn="l" rtl="0" fontAlgn="base">
        <a:spcBef>
          <a:spcPct val="20000"/>
        </a:spcBef>
        <a:spcAft>
          <a:spcPct val="0"/>
        </a:spcAft>
        <a:buClr>
          <a:srgbClr val="FF9933"/>
        </a:buClr>
        <a:buFont typeface="Wingdings" pitchFamily="2" charset="2"/>
        <a:buChar char="Ø"/>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algn="r"/>
            <a:r>
              <a:rPr lang="en-US" sz="6000">
                <a:solidFill>
                  <a:srgbClr val="FF9933"/>
                </a:solidFill>
                <a:latin typeface="Cambria" pitchFamily="18" charset="0"/>
              </a:rPr>
              <a:t>International Business</a:t>
            </a:r>
            <a:r>
              <a:rPr lang="en-US" sz="5400">
                <a:solidFill>
                  <a:srgbClr val="003399"/>
                </a:solidFill>
              </a:rPr>
              <a:t> </a:t>
            </a:r>
            <a:r>
              <a:rPr lang="en-US" sz="6000">
                <a:solidFill>
                  <a:srgbClr val="003399"/>
                </a:solidFill>
                <a:latin typeface="Cambria" pitchFamily="18" charset="0"/>
              </a:rPr>
              <a:t>9e</a:t>
            </a:r>
          </a:p>
        </p:txBody>
      </p:sp>
      <p:sp>
        <p:nvSpPr>
          <p:cNvPr id="5123" name="Rectangle 3"/>
          <p:cNvSpPr>
            <a:spLocks noGrp="1" noChangeArrowheads="1"/>
          </p:cNvSpPr>
          <p:nvPr>
            <p:ph type="subTitle" idx="1"/>
          </p:nvPr>
        </p:nvSpPr>
        <p:spPr/>
        <p:txBody>
          <a:bodyPr/>
          <a:lstStyle/>
          <a:p>
            <a:pPr algn="r"/>
            <a:endParaRPr lang="en-US"/>
          </a:p>
          <a:p>
            <a:pPr algn="r"/>
            <a:endParaRPr lang="en-US"/>
          </a:p>
          <a:p>
            <a:pPr algn="r"/>
            <a:r>
              <a:rPr lang="en-US">
                <a:solidFill>
                  <a:srgbClr val="003399"/>
                </a:solidFill>
              </a:rPr>
              <a:t>By Charles W.L. Hill</a:t>
            </a:r>
          </a:p>
        </p:txBody>
      </p:sp>
      <p:sp>
        <p:nvSpPr>
          <p:cNvPr id="198673" name="Text Box 2065"/>
          <p:cNvSpPr txBox="1">
            <a:spLocks noChangeArrowheads="1"/>
          </p:cNvSpPr>
          <p:nvPr/>
        </p:nvSpPr>
        <p:spPr bwMode="auto">
          <a:xfrm>
            <a:off x="130175" y="6443663"/>
            <a:ext cx="1812925" cy="244475"/>
          </a:xfrm>
          <a:prstGeom prst="rect">
            <a:avLst/>
          </a:prstGeom>
          <a:noFill/>
          <a:ln w="9525">
            <a:noFill/>
            <a:miter lim="800000"/>
            <a:headEnd/>
            <a:tailEnd/>
          </a:ln>
          <a:effectLst/>
        </p:spPr>
        <p:txBody>
          <a:bodyPr>
            <a:spAutoFit/>
          </a:bodyPr>
          <a:lstStyle/>
          <a:p>
            <a:r>
              <a:rPr lang="en-US" sz="1000" b="1" i="1">
                <a:latin typeface="Times New Roman" pitchFamily="18" charset="0"/>
                <a:ea typeface="ＭＳ Ｐゴシック" pitchFamily="34" charset="-128"/>
                <a:cs typeface="Arial" charset="0"/>
              </a:rPr>
              <a:t>McGraw-Hill/Irwin</a:t>
            </a:r>
            <a:endParaRPr lang="en-US" sz="1000" b="1" i="1">
              <a:effectLst>
                <a:outerShdw blurRad="38100" dist="38100" dir="2700000" algn="tl">
                  <a:srgbClr val="FFFFFF"/>
                </a:outerShdw>
              </a:effectLst>
              <a:latin typeface="Times New Roman" pitchFamily="18" charset="0"/>
              <a:ea typeface="ＭＳ Ｐゴシック" pitchFamily="34" charset="-128"/>
              <a:cs typeface="Arial" charset="0"/>
            </a:endParaRPr>
          </a:p>
        </p:txBody>
      </p:sp>
      <p:sp>
        <p:nvSpPr>
          <p:cNvPr id="198674" name="Text Box 2066"/>
          <p:cNvSpPr txBox="1">
            <a:spLocks noChangeArrowheads="1"/>
          </p:cNvSpPr>
          <p:nvPr/>
        </p:nvSpPr>
        <p:spPr bwMode="auto">
          <a:xfrm>
            <a:off x="3314700" y="6443663"/>
            <a:ext cx="5730875" cy="244475"/>
          </a:xfrm>
          <a:prstGeom prst="rect">
            <a:avLst/>
          </a:prstGeom>
          <a:noFill/>
          <a:ln w="9525">
            <a:noFill/>
            <a:miter lim="800000"/>
            <a:headEnd/>
            <a:tailEnd/>
          </a:ln>
          <a:effectLst/>
        </p:spPr>
        <p:txBody>
          <a:bodyPr>
            <a:spAutoFit/>
          </a:bodyPr>
          <a:lstStyle/>
          <a:p>
            <a:pPr algn="r"/>
            <a:r>
              <a:rPr lang="en-US" sz="1000" b="1" i="1">
                <a:latin typeface="Times New Roman" pitchFamily="18" charset="0"/>
                <a:ea typeface="ＭＳ Ｐゴシック" pitchFamily="34" charset="-128"/>
                <a:cs typeface="Arial" charset="0"/>
              </a:rPr>
              <a:t>        Copyright © 2013 by The McGraw-Hill Companies, Inc. All rights reserved.</a:t>
            </a:r>
            <a:endParaRPr lang="en-US" sz="1000" b="1" i="1">
              <a:effectLst>
                <a:outerShdw blurRad="38100" dist="38100" dir="2700000" algn="tl">
                  <a:srgbClr val="FFFFFF"/>
                </a:outerShdw>
              </a:effectLst>
              <a:latin typeface="Times New Roman" pitchFamily="18" charset="0"/>
              <a:ea typeface="ＭＳ Ｐゴシック" pitchFamily="34" charset="-128"/>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85725"/>
            <a:ext cx="8229600" cy="1143000"/>
          </a:xfrm>
        </p:spPr>
        <p:txBody>
          <a:bodyPr/>
          <a:lstStyle/>
          <a:p>
            <a:r>
              <a:rPr lang="en-US" sz="4800">
                <a:solidFill>
                  <a:srgbClr val="003399"/>
                </a:solidFill>
                <a:latin typeface="Cambria" pitchFamily="18" charset="0"/>
              </a:rPr>
              <a:t>How Are Individuals </a:t>
            </a:r>
            <a:br>
              <a:rPr lang="en-US" sz="4800">
                <a:solidFill>
                  <a:srgbClr val="003399"/>
                </a:solidFill>
                <a:latin typeface="Cambria" pitchFamily="18" charset="0"/>
              </a:rPr>
            </a:br>
            <a:r>
              <a:rPr lang="en-US" sz="4800">
                <a:solidFill>
                  <a:srgbClr val="003399"/>
                </a:solidFill>
                <a:latin typeface="Cambria" pitchFamily="18" charset="0"/>
              </a:rPr>
              <a:t>And Groups Different?</a:t>
            </a:r>
            <a:r>
              <a:rPr lang="en-US" sz="4000"/>
              <a:t> </a:t>
            </a:r>
          </a:p>
        </p:txBody>
      </p:sp>
      <p:sp>
        <p:nvSpPr>
          <p:cNvPr id="16387" name="Rectangle 3"/>
          <p:cNvSpPr>
            <a:spLocks noGrp="1" noChangeArrowheads="1"/>
          </p:cNvSpPr>
          <p:nvPr>
            <p:ph type="body" idx="1"/>
          </p:nvPr>
        </p:nvSpPr>
        <p:spPr/>
        <p:txBody>
          <a:bodyPr/>
          <a:lstStyle/>
          <a:p>
            <a:pPr>
              <a:lnSpc>
                <a:spcPct val="90000"/>
              </a:lnSpc>
            </a:pPr>
            <a:r>
              <a:rPr lang="en-US"/>
              <a:t>A </a:t>
            </a:r>
            <a:r>
              <a:rPr lang="en-US">
                <a:solidFill>
                  <a:srgbClr val="003399"/>
                </a:solidFill>
              </a:rPr>
              <a:t>group</a:t>
            </a:r>
            <a:r>
              <a:rPr lang="en-US"/>
              <a:t> is an association of two or more people who have a shared sense of identity and who interact with each other in structured ways on the basis of a common set of expectations about each other’s behavior</a:t>
            </a:r>
          </a:p>
          <a:p>
            <a:pPr lvl="1">
              <a:lnSpc>
                <a:spcPct val="90000"/>
              </a:lnSpc>
            </a:pPr>
            <a:r>
              <a:rPr lang="en-US"/>
              <a:t>individuals are involved in families, work groups, social groups, recreational groups, etc.</a:t>
            </a:r>
          </a:p>
          <a:p>
            <a:pPr>
              <a:lnSpc>
                <a:spcPct val="90000"/>
              </a:lnSpc>
            </a:pPr>
            <a:r>
              <a:rPr lang="en-US"/>
              <a:t>Societies place different values on groups </a:t>
            </a:r>
          </a:p>
          <a:p>
            <a:pPr>
              <a:lnSpc>
                <a:spcPct val="90000"/>
              </a:lnSpc>
            </a:pPr>
            <a:endParaRPr lang="en-US"/>
          </a:p>
          <a:p>
            <a:pPr>
              <a:lnSpc>
                <a:spcPct val="90000"/>
              </a:lnSpc>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How Are Individuals </a:t>
            </a:r>
            <a:br>
              <a:rPr lang="en-US" sz="4800">
                <a:solidFill>
                  <a:srgbClr val="003399"/>
                </a:solidFill>
                <a:latin typeface="Cambria" pitchFamily="18" charset="0"/>
              </a:rPr>
            </a:br>
            <a:r>
              <a:rPr lang="en-US" sz="4800">
                <a:solidFill>
                  <a:srgbClr val="003399"/>
                </a:solidFill>
                <a:latin typeface="Cambria" pitchFamily="18" charset="0"/>
              </a:rPr>
              <a:t>And Groups Different?</a:t>
            </a:r>
            <a:r>
              <a:rPr lang="en-US" sz="4000"/>
              <a:t> </a:t>
            </a:r>
          </a:p>
        </p:txBody>
      </p:sp>
      <p:sp>
        <p:nvSpPr>
          <p:cNvPr id="91139" name="Rectangle 3"/>
          <p:cNvSpPr>
            <a:spLocks noGrp="1" noChangeArrowheads="1"/>
          </p:cNvSpPr>
          <p:nvPr>
            <p:ph type="body" idx="1"/>
          </p:nvPr>
        </p:nvSpPr>
        <p:spPr/>
        <p:txBody>
          <a:bodyPr/>
          <a:lstStyle/>
          <a:p>
            <a:pPr>
              <a:lnSpc>
                <a:spcPct val="90000"/>
              </a:lnSpc>
            </a:pPr>
            <a:r>
              <a:rPr lang="en-US" sz="2800"/>
              <a:t>In Western societies, there is a focus on the individual</a:t>
            </a:r>
          </a:p>
          <a:p>
            <a:pPr lvl="1">
              <a:lnSpc>
                <a:spcPct val="90000"/>
              </a:lnSpc>
            </a:pPr>
            <a:r>
              <a:rPr lang="en-US" sz="2400"/>
              <a:t>individual achievement is common </a:t>
            </a:r>
          </a:p>
          <a:p>
            <a:pPr lvl="1">
              <a:lnSpc>
                <a:spcPct val="90000"/>
              </a:lnSpc>
            </a:pPr>
            <a:r>
              <a:rPr lang="en-US" sz="2400"/>
              <a:t>dynamism of the U.S. economy</a:t>
            </a:r>
          </a:p>
          <a:p>
            <a:pPr lvl="1">
              <a:lnSpc>
                <a:spcPct val="90000"/>
              </a:lnSpc>
            </a:pPr>
            <a:r>
              <a:rPr lang="en-US" sz="2400"/>
              <a:t>high level of entrepreneurship</a:t>
            </a:r>
          </a:p>
          <a:p>
            <a:pPr>
              <a:lnSpc>
                <a:spcPct val="90000"/>
              </a:lnSpc>
            </a:pPr>
            <a:r>
              <a:rPr lang="en-US" sz="2800"/>
              <a:t>But, creates a lack of company loyalty and failure to gain company specific knowledge</a:t>
            </a:r>
          </a:p>
          <a:p>
            <a:pPr lvl="1">
              <a:lnSpc>
                <a:spcPct val="90000"/>
              </a:lnSpc>
            </a:pPr>
            <a:r>
              <a:rPr lang="en-US" sz="2400"/>
              <a:t>competition between individuals in a company instead of than team building</a:t>
            </a:r>
          </a:p>
          <a:p>
            <a:pPr lvl="1">
              <a:lnSpc>
                <a:spcPct val="90000"/>
              </a:lnSpc>
            </a:pPr>
            <a:r>
              <a:rPr lang="en-US" sz="2400"/>
              <a:t>less ability to develop a strong network of contacts within a firm</a:t>
            </a:r>
          </a:p>
          <a:p>
            <a:pPr>
              <a:lnSpc>
                <a:spcPct val="90000"/>
              </a:lnSpc>
            </a:pPr>
            <a:endParaRPr lang="en-US" sz="2800"/>
          </a:p>
          <a:p>
            <a:pPr>
              <a:lnSpc>
                <a:spcPct val="90000"/>
              </a:lnSpc>
            </a:pPr>
            <a:endParaRPr lang="en-US" sz="2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How Are Individuals </a:t>
            </a:r>
            <a:br>
              <a:rPr lang="en-US" sz="4800">
                <a:solidFill>
                  <a:srgbClr val="003399"/>
                </a:solidFill>
                <a:latin typeface="Cambria" pitchFamily="18" charset="0"/>
              </a:rPr>
            </a:br>
            <a:r>
              <a:rPr lang="en-US" sz="4800">
                <a:solidFill>
                  <a:srgbClr val="003399"/>
                </a:solidFill>
                <a:latin typeface="Cambria" pitchFamily="18" charset="0"/>
              </a:rPr>
              <a:t>And Groups Different?</a:t>
            </a:r>
            <a:r>
              <a:rPr lang="en-US" sz="4000"/>
              <a:t> </a:t>
            </a:r>
          </a:p>
        </p:txBody>
      </p:sp>
      <p:sp>
        <p:nvSpPr>
          <p:cNvPr id="22531" name="Rectangle 3"/>
          <p:cNvSpPr>
            <a:spLocks noGrp="1" noChangeArrowheads="1"/>
          </p:cNvSpPr>
          <p:nvPr>
            <p:ph type="body" idx="1"/>
          </p:nvPr>
        </p:nvSpPr>
        <p:spPr/>
        <p:txBody>
          <a:bodyPr/>
          <a:lstStyle/>
          <a:p>
            <a:pPr>
              <a:tabLst>
                <a:tab pos="744538" algn="l"/>
              </a:tabLst>
            </a:pPr>
            <a:r>
              <a:rPr lang="en-US"/>
              <a:t>In many Asian societies, the group is the primary unit of social organization  </a:t>
            </a:r>
          </a:p>
          <a:p>
            <a:pPr lvl="1">
              <a:tabLst>
                <a:tab pos="744538" algn="l"/>
              </a:tabLst>
            </a:pPr>
            <a:r>
              <a:rPr lang="en-US"/>
              <a:t>discourages job switching between firms</a:t>
            </a:r>
          </a:p>
          <a:p>
            <a:pPr lvl="1">
              <a:tabLst>
                <a:tab pos="744538" algn="l"/>
              </a:tabLst>
            </a:pPr>
            <a:r>
              <a:rPr lang="en-US"/>
              <a:t>encourages lifetime employment systems</a:t>
            </a:r>
          </a:p>
          <a:p>
            <a:pPr lvl="1">
              <a:tabLst>
                <a:tab pos="744538" algn="l"/>
              </a:tabLst>
            </a:pPr>
            <a:r>
              <a:rPr lang="en-US"/>
              <a:t>leads to cooperation in solving business problems</a:t>
            </a:r>
          </a:p>
          <a:p>
            <a:pPr>
              <a:tabLst>
                <a:tab pos="744538" algn="l"/>
              </a:tabLst>
            </a:pPr>
            <a:r>
              <a:rPr lang="en-US"/>
              <a:t>But, might also suppress individual creativity and initiative</a:t>
            </a:r>
          </a:p>
          <a:p>
            <a:pPr>
              <a:tabLst>
                <a:tab pos="744538" algn="l"/>
              </a:tabLst>
            </a:pPr>
            <a:endParaRPr lang="en-US"/>
          </a:p>
          <a:p>
            <a:pPr>
              <a:tabLst>
                <a:tab pos="744538" algn="l"/>
              </a:tabLst>
            </a:pP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z="4800">
                <a:solidFill>
                  <a:srgbClr val="003399"/>
                </a:solidFill>
                <a:latin typeface="Cambria" pitchFamily="18" charset="0"/>
              </a:rPr>
              <a:t>What Is Social Stratification?</a:t>
            </a:r>
          </a:p>
        </p:txBody>
      </p:sp>
      <p:sp>
        <p:nvSpPr>
          <p:cNvPr id="19459" name="Rectangle 3"/>
          <p:cNvSpPr>
            <a:spLocks noGrp="1" noChangeArrowheads="1"/>
          </p:cNvSpPr>
          <p:nvPr>
            <p:ph type="body" idx="1"/>
          </p:nvPr>
        </p:nvSpPr>
        <p:spPr/>
        <p:txBody>
          <a:bodyPr/>
          <a:lstStyle/>
          <a:p>
            <a:pPr marL="609600" indent="-609600"/>
            <a:r>
              <a:rPr lang="en-US"/>
              <a:t>All societies are stratified on a hierarchical basis into social categories, or </a:t>
            </a:r>
            <a:r>
              <a:rPr lang="en-US">
                <a:solidFill>
                  <a:srgbClr val="003399"/>
                </a:solidFill>
              </a:rPr>
              <a:t>social strata</a:t>
            </a:r>
          </a:p>
          <a:p>
            <a:pPr marL="990600" lvl="1" indent="-533400"/>
            <a:r>
              <a:rPr lang="en-US"/>
              <a:t>individuals are born into a particular stratum</a:t>
            </a:r>
          </a:p>
          <a:p>
            <a:pPr marL="609600" indent="-609600"/>
            <a:r>
              <a:rPr lang="en-US"/>
              <a:t>Must consider</a:t>
            </a:r>
          </a:p>
          <a:p>
            <a:pPr marL="990600" lvl="1" indent="-533400">
              <a:buFont typeface="Wingdings" pitchFamily="2" charset="2"/>
              <a:buAutoNum type="arabicPeriod"/>
            </a:pPr>
            <a:r>
              <a:rPr lang="en-US"/>
              <a:t>mobility between strata</a:t>
            </a:r>
          </a:p>
          <a:p>
            <a:pPr marL="990600" lvl="1" indent="-533400">
              <a:buFont typeface="Wingdings" pitchFamily="2" charset="2"/>
              <a:buAutoNum type="arabicPeriod"/>
            </a:pPr>
            <a:r>
              <a:rPr lang="en-US"/>
              <a:t>the significance placed on social strata in business contexts</a:t>
            </a:r>
          </a:p>
          <a:p>
            <a:pPr marL="609600" indent="-609600"/>
            <a:endParaRPr lang="en-US"/>
          </a:p>
          <a:p>
            <a:pPr marL="990600" lvl="1" indent="-533400"/>
            <a:endParaRPr lang="en-US">
              <a:solidFill>
                <a:srgbClr val="003399"/>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r>
              <a:rPr lang="en-US" sz="4800">
                <a:solidFill>
                  <a:srgbClr val="003399"/>
                </a:solidFill>
                <a:latin typeface="Cambria" pitchFamily="18" charset="0"/>
              </a:rPr>
              <a:t>What Is Social Stratification?</a:t>
            </a:r>
          </a:p>
        </p:txBody>
      </p:sp>
      <p:sp>
        <p:nvSpPr>
          <p:cNvPr id="95235" name="Rectangle 3"/>
          <p:cNvSpPr>
            <a:spLocks noGrp="1" noChangeArrowheads="1"/>
          </p:cNvSpPr>
          <p:nvPr>
            <p:ph type="body" idx="1"/>
          </p:nvPr>
        </p:nvSpPr>
        <p:spPr/>
        <p:txBody>
          <a:bodyPr/>
          <a:lstStyle/>
          <a:p>
            <a:pPr marL="533400" indent="-533400">
              <a:lnSpc>
                <a:spcPct val="90000"/>
              </a:lnSpc>
              <a:buFont typeface="Wingdings" pitchFamily="2" charset="2"/>
              <a:buAutoNum type="arabicPeriod"/>
              <a:tabLst>
                <a:tab pos="914400" algn="l"/>
              </a:tabLst>
            </a:pPr>
            <a:r>
              <a:rPr lang="en-US" sz="2800">
                <a:solidFill>
                  <a:srgbClr val="003399"/>
                </a:solidFill>
              </a:rPr>
              <a:t>Social mobility</a:t>
            </a:r>
            <a:r>
              <a:rPr lang="en-US" sz="2800"/>
              <a:t> - the extent to which individuals can move out of the strata into which they are born</a:t>
            </a:r>
          </a:p>
          <a:p>
            <a:pPr marL="1295400" lvl="2" indent="-381000">
              <a:lnSpc>
                <a:spcPct val="90000"/>
              </a:lnSpc>
              <a:tabLst>
                <a:tab pos="914400" algn="l"/>
              </a:tabLst>
            </a:pPr>
            <a:r>
              <a:rPr lang="en-US">
                <a:solidFill>
                  <a:srgbClr val="003399"/>
                </a:solidFill>
              </a:rPr>
              <a:t>caste system</a:t>
            </a:r>
            <a:r>
              <a:rPr lang="en-US"/>
              <a:t>  -</a:t>
            </a:r>
            <a:r>
              <a:rPr lang="en-US" sz="2000"/>
              <a:t> </a:t>
            </a:r>
            <a:r>
              <a:rPr lang="en-US"/>
              <a:t>closed system of stratification in which social position is determined by the family into which a person is born</a:t>
            </a:r>
          </a:p>
          <a:p>
            <a:pPr marL="1714500" lvl="3" indent="-342900">
              <a:lnSpc>
                <a:spcPct val="90000"/>
              </a:lnSpc>
              <a:buClr>
                <a:srgbClr val="FF9933"/>
              </a:buClr>
              <a:buFont typeface="Wingdings" pitchFamily="2" charset="2"/>
              <a:buChar char="Ø"/>
              <a:tabLst>
                <a:tab pos="914400" algn="l"/>
              </a:tabLst>
            </a:pPr>
            <a:r>
              <a:rPr lang="en-US" sz="2400"/>
              <a:t>change is usually not possible during an individual's lifetime </a:t>
            </a:r>
          </a:p>
          <a:p>
            <a:pPr marL="1295400" lvl="2" indent="-381000">
              <a:lnSpc>
                <a:spcPct val="90000"/>
              </a:lnSpc>
              <a:tabLst>
                <a:tab pos="914400" algn="l"/>
              </a:tabLst>
            </a:pPr>
            <a:r>
              <a:rPr lang="en-US">
                <a:solidFill>
                  <a:srgbClr val="003399"/>
                </a:solidFill>
              </a:rPr>
              <a:t>class system</a:t>
            </a:r>
            <a:r>
              <a:rPr lang="en-US"/>
              <a:t>  - form of open social stratification </a:t>
            </a:r>
          </a:p>
          <a:p>
            <a:pPr marL="1714500" lvl="3" indent="-342900">
              <a:lnSpc>
                <a:spcPct val="90000"/>
              </a:lnSpc>
              <a:buClr>
                <a:srgbClr val="FF9933"/>
              </a:buClr>
              <a:buFont typeface="Wingdings" pitchFamily="2" charset="2"/>
              <a:buChar char="Ø"/>
              <a:tabLst>
                <a:tab pos="914400" algn="l"/>
              </a:tabLst>
            </a:pPr>
            <a:r>
              <a:rPr lang="en-US" sz="2400"/>
              <a:t>position a person has by birth can be changed through achievement or luck</a:t>
            </a:r>
          </a:p>
          <a:p>
            <a:pPr marL="533400" indent="-533400">
              <a:lnSpc>
                <a:spcPct val="90000"/>
              </a:lnSpc>
              <a:tabLst>
                <a:tab pos="914400" algn="l"/>
              </a:tabLst>
            </a:pPr>
            <a:endParaRPr lang="en-US"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sz="4800">
                <a:solidFill>
                  <a:srgbClr val="003399"/>
                </a:solidFill>
                <a:latin typeface="Cambria" pitchFamily="18" charset="0"/>
              </a:rPr>
              <a:t>What Is Social Stratification?</a:t>
            </a:r>
          </a:p>
        </p:txBody>
      </p:sp>
      <p:sp>
        <p:nvSpPr>
          <p:cNvPr id="93187" name="Rectangle 3"/>
          <p:cNvSpPr>
            <a:spLocks noGrp="1" noChangeArrowheads="1"/>
          </p:cNvSpPr>
          <p:nvPr>
            <p:ph type="body" idx="1"/>
          </p:nvPr>
        </p:nvSpPr>
        <p:spPr/>
        <p:txBody>
          <a:bodyPr/>
          <a:lstStyle/>
          <a:p>
            <a:pPr marL="609600" indent="-609600">
              <a:buFont typeface="Wingdings" pitchFamily="2" charset="2"/>
              <a:buAutoNum type="arabicPeriod" startAt="2"/>
              <a:tabLst>
                <a:tab pos="1031875" algn="l"/>
                <a:tab pos="1319213" algn="l"/>
                <a:tab pos="1423988" algn="l"/>
              </a:tabLst>
            </a:pPr>
            <a:r>
              <a:rPr lang="en-US"/>
              <a:t>The significance attached to social strata in business contacts</a:t>
            </a:r>
          </a:p>
          <a:p>
            <a:pPr marL="1371600" lvl="2" indent="-457200">
              <a:tabLst>
                <a:tab pos="1031875" algn="l"/>
                <a:tab pos="1319213" algn="l"/>
                <a:tab pos="1423988" algn="l"/>
              </a:tabLst>
            </a:pPr>
            <a:r>
              <a:rPr lang="en-US">
                <a:solidFill>
                  <a:srgbClr val="003399"/>
                </a:solidFill>
              </a:rPr>
              <a:t>class consciousness</a:t>
            </a:r>
            <a:r>
              <a:rPr lang="en-US"/>
              <a:t> - a condition where people tend to perceive themselves in terms of their class background, and this shapes their relationships with others</a:t>
            </a:r>
          </a:p>
          <a:p>
            <a:pPr marL="1371600" lvl="2" indent="-457200">
              <a:tabLst>
                <a:tab pos="1031875" algn="l"/>
                <a:tab pos="1319213" algn="l"/>
                <a:tab pos="1423988" algn="l"/>
              </a:tabLst>
            </a:pPr>
            <a:r>
              <a:rPr lang="en-US"/>
              <a:t>an antagonistic relationship between management and labor raises the cost of production in countries with significant class differences</a:t>
            </a:r>
          </a:p>
          <a:p>
            <a:pPr marL="609600" indent="-609600">
              <a:tabLst>
                <a:tab pos="1031875" algn="l"/>
                <a:tab pos="1319213" algn="l"/>
                <a:tab pos="1423988" algn="l"/>
              </a:tabLst>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How Do Religious And</a:t>
            </a:r>
            <a:br>
              <a:rPr lang="en-US" sz="4800">
                <a:solidFill>
                  <a:srgbClr val="003399"/>
                </a:solidFill>
                <a:latin typeface="Cambria" pitchFamily="18" charset="0"/>
              </a:rPr>
            </a:br>
            <a:r>
              <a:rPr lang="en-US" sz="4800">
                <a:solidFill>
                  <a:srgbClr val="003399"/>
                </a:solidFill>
                <a:latin typeface="Cambria" pitchFamily="18" charset="0"/>
              </a:rPr>
              <a:t>Ethical Systems Differ?</a:t>
            </a:r>
          </a:p>
        </p:txBody>
      </p:sp>
      <p:sp>
        <p:nvSpPr>
          <p:cNvPr id="20483" name="Rectangle 3"/>
          <p:cNvSpPr>
            <a:spLocks noGrp="1" noChangeArrowheads="1"/>
          </p:cNvSpPr>
          <p:nvPr>
            <p:ph type="body" idx="1"/>
          </p:nvPr>
        </p:nvSpPr>
        <p:spPr/>
        <p:txBody>
          <a:bodyPr/>
          <a:lstStyle/>
          <a:p>
            <a:pPr marL="609600" indent="-609600">
              <a:tabLst>
                <a:tab pos="1031875" algn="l"/>
              </a:tabLst>
            </a:pPr>
            <a:r>
              <a:rPr lang="en-US" sz="2800">
                <a:solidFill>
                  <a:srgbClr val="003399"/>
                </a:solidFill>
              </a:rPr>
              <a:t>Religion</a:t>
            </a:r>
            <a:r>
              <a:rPr lang="en-US" sz="2800"/>
              <a:t> - a system of shared beliefs and rituals that are concerned with the realm of the sacred</a:t>
            </a:r>
          </a:p>
          <a:p>
            <a:pPr marL="609600" indent="-609600">
              <a:tabLst>
                <a:tab pos="1031875" algn="l"/>
              </a:tabLst>
            </a:pPr>
            <a:r>
              <a:rPr lang="en-US" sz="2800"/>
              <a:t>Four religions dominate society</a:t>
            </a:r>
          </a:p>
          <a:p>
            <a:pPr marL="990600" lvl="1" indent="-533400">
              <a:buFont typeface="Wingdings" pitchFamily="2" charset="2"/>
              <a:buAutoNum type="arabicPeriod"/>
              <a:tabLst>
                <a:tab pos="1031875" algn="l"/>
              </a:tabLst>
            </a:pPr>
            <a:r>
              <a:rPr lang="en-US" sz="2400"/>
              <a:t>Christianity</a:t>
            </a:r>
          </a:p>
          <a:p>
            <a:pPr marL="990600" lvl="1" indent="-533400">
              <a:buFont typeface="Wingdings" pitchFamily="2" charset="2"/>
              <a:buAutoNum type="arabicPeriod"/>
              <a:tabLst>
                <a:tab pos="1031875" algn="l"/>
              </a:tabLst>
            </a:pPr>
            <a:r>
              <a:rPr lang="en-US" sz="2400"/>
              <a:t>Islam</a:t>
            </a:r>
          </a:p>
          <a:p>
            <a:pPr marL="990600" lvl="1" indent="-533400">
              <a:buFont typeface="Wingdings" pitchFamily="2" charset="2"/>
              <a:buAutoNum type="arabicPeriod"/>
              <a:tabLst>
                <a:tab pos="1031875" algn="l"/>
              </a:tabLst>
            </a:pPr>
            <a:r>
              <a:rPr lang="en-US" sz="2400"/>
              <a:t>Hinduism</a:t>
            </a:r>
          </a:p>
          <a:p>
            <a:pPr marL="990600" lvl="1" indent="-533400">
              <a:buFont typeface="Wingdings" pitchFamily="2" charset="2"/>
              <a:buAutoNum type="arabicPeriod"/>
              <a:tabLst>
                <a:tab pos="1031875" algn="l"/>
              </a:tabLst>
            </a:pPr>
            <a:r>
              <a:rPr lang="en-US" sz="2400"/>
              <a:t>Buddhism</a:t>
            </a:r>
          </a:p>
          <a:p>
            <a:pPr marL="990600" lvl="1" indent="-533400">
              <a:buFont typeface="Wingdings" pitchFamily="2" charset="2"/>
              <a:buAutoNum type="arabicPeriod"/>
              <a:tabLst>
                <a:tab pos="1031875" algn="l"/>
              </a:tabLst>
            </a:pPr>
            <a:r>
              <a:rPr lang="en-US" sz="2400"/>
              <a:t>Confucianism is also important in influencing behavior and culture in many parts of Asia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How Do Religious And</a:t>
            </a:r>
            <a:br>
              <a:rPr lang="en-US" sz="4800">
                <a:solidFill>
                  <a:srgbClr val="003399"/>
                </a:solidFill>
                <a:latin typeface="Cambria" pitchFamily="18" charset="0"/>
              </a:rPr>
            </a:br>
            <a:r>
              <a:rPr lang="en-US" sz="4800">
                <a:solidFill>
                  <a:srgbClr val="003399"/>
                </a:solidFill>
                <a:latin typeface="Cambria" pitchFamily="18" charset="0"/>
              </a:rPr>
              <a:t>Ethical Systems Differ?</a:t>
            </a:r>
          </a:p>
        </p:txBody>
      </p:sp>
      <p:sp>
        <p:nvSpPr>
          <p:cNvPr id="21507" name="Rectangle 3"/>
          <p:cNvSpPr>
            <a:spLocks noGrp="1" noChangeArrowheads="1"/>
          </p:cNvSpPr>
          <p:nvPr>
            <p:ph type="body" idx="1"/>
          </p:nvPr>
        </p:nvSpPr>
        <p:spPr/>
        <p:txBody>
          <a:bodyPr/>
          <a:lstStyle/>
          <a:p>
            <a:pPr algn="ctr">
              <a:buFont typeface="Wingdings" pitchFamily="2" charset="2"/>
              <a:buNone/>
            </a:pPr>
            <a:r>
              <a:rPr lang="en-US" sz="1400"/>
              <a:t>World Religions</a:t>
            </a:r>
          </a:p>
          <a:p>
            <a:pPr algn="ctr">
              <a:buFont typeface="Wingdings" pitchFamily="2" charset="2"/>
              <a:buNone/>
            </a:pPr>
            <a:endParaRPr lang="en-US" sz="1400"/>
          </a:p>
        </p:txBody>
      </p:sp>
      <p:pic>
        <p:nvPicPr>
          <p:cNvPr id="21508" name="Picture 4"/>
          <p:cNvPicPr>
            <a:picLocks noChangeAspect="1" noChangeArrowheads="1"/>
          </p:cNvPicPr>
          <p:nvPr/>
        </p:nvPicPr>
        <p:blipFill>
          <a:blip r:embed="rId3"/>
          <a:srcRect/>
          <a:stretch>
            <a:fillRect/>
          </a:stretch>
        </p:blipFill>
        <p:spPr bwMode="auto">
          <a:xfrm>
            <a:off x="838200" y="1981200"/>
            <a:ext cx="7467600" cy="4114800"/>
          </a:xfrm>
          <a:prstGeom prst="rect">
            <a:avLst/>
          </a:prstGeom>
          <a:noFill/>
          <a:ln w="9525">
            <a:noFill/>
            <a:miter lim="800000"/>
            <a:headEnd/>
            <a:tailEnd/>
          </a:ln>
          <a:effectLst/>
        </p:spPr>
      </p:pic>
      <p:pic>
        <p:nvPicPr>
          <p:cNvPr id="21509" name="Picture 5"/>
          <p:cNvPicPr>
            <a:picLocks noChangeAspect="1" noChangeArrowheads="1"/>
          </p:cNvPicPr>
          <p:nvPr/>
        </p:nvPicPr>
        <p:blipFill>
          <a:blip r:embed="rId4"/>
          <a:srcRect/>
          <a:stretch>
            <a:fillRect/>
          </a:stretch>
        </p:blipFill>
        <p:spPr bwMode="auto">
          <a:xfrm>
            <a:off x="381000" y="1981200"/>
            <a:ext cx="8534400" cy="4419600"/>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How Do Religious And</a:t>
            </a:r>
            <a:br>
              <a:rPr lang="en-US" sz="4800">
                <a:solidFill>
                  <a:srgbClr val="003399"/>
                </a:solidFill>
                <a:latin typeface="Cambria" pitchFamily="18" charset="0"/>
              </a:rPr>
            </a:br>
            <a:r>
              <a:rPr lang="en-US" sz="4800">
                <a:solidFill>
                  <a:srgbClr val="003399"/>
                </a:solidFill>
                <a:latin typeface="Cambria" pitchFamily="18" charset="0"/>
              </a:rPr>
              <a:t>Ethical Systems Differ?</a:t>
            </a:r>
          </a:p>
        </p:txBody>
      </p:sp>
      <p:sp>
        <p:nvSpPr>
          <p:cNvPr id="97283" name="Rectangle 3"/>
          <p:cNvSpPr>
            <a:spLocks noGrp="1" noChangeArrowheads="1"/>
          </p:cNvSpPr>
          <p:nvPr>
            <p:ph type="body" idx="1"/>
          </p:nvPr>
        </p:nvSpPr>
        <p:spPr/>
        <p:txBody>
          <a:bodyPr/>
          <a:lstStyle/>
          <a:p>
            <a:pPr marL="609600" indent="-609600"/>
            <a:r>
              <a:rPr lang="en-US">
                <a:solidFill>
                  <a:srgbClr val="003399"/>
                </a:solidFill>
              </a:rPr>
              <a:t>Ethical systems</a:t>
            </a:r>
            <a:r>
              <a:rPr lang="en-US"/>
              <a:t> - a set of moral principles, or values, that are used to guide and shape behavior</a:t>
            </a:r>
          </a:p>
          <a:p>
            <a:pPr marL="990600" lvl="1" indent="-533400"/>
            <a:r>
              <a:rPr lang="en-US"/>
              <a:t>Religion and ethics are often closely intertwined</a:t>
            </a:r>
          </a:p>
          <a:p>
            <a:pPr marL="1371600" lvl="2" indent="-457200"/>
            <a:r>
              <a:rPr lang="en-US"/>
              <a:t>ex. Christian or Islamic ethics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4800">
                <a:solidFill>
                  <a:srgbClr val="003399"/>
                </a:solidFill>
                <a:latin typeface="Cambria" pitchFamily="18" charset="0"/>
              </a:rPr>
              <a:t>What Is Christianity?</a:t>
            </a:r>
          </a:p>
        </p:txBody>
      </p:sp>
      <p:sp>
        <p:nvSpPr>
          <p:cNvPr id="25603" name="Rectangle 3"/>
          <p:cNvSpPr>
            <a:spLocks noGrp="1" noChangeArrowheads="1"/>
          </p:cNvSpPr>
          <p:nvPr>
            <p:ph type="body" idx="1"/>
          </p:nvPr>
        </p:nvSpPr>
        <p:spPr/>
        <p:txBody>
          <a:bodyPr/>
          <a:lstStyle/>
          <a:p>
            <a:r>
              <a:rPr lang="en-US">
                <a:solidFill>
                  <a:srgbClr val="003399"/>
                </a:solidFill>
              </a:rPr>
              <a:t>Christianity </a:t>
            </a:r>
          </a:p>
          <a:p>
            <a:pPr lvl="1"/>
            <a:r>
              <a:rPr lang="en-US"/>
              <a:t>the world’s largest religion</a:t>
            </a:r>
          </a:p>
          <a:p>
            <a:pPr lvl="1"/>
            <a:r>
              <a:rPr lang="en-US"/>
              <a:t>found throughout Europe, the Americas, and other countries settled by Europeans </a:t>
            </a:r>
          </a:p>
          <a:p>
            <a:pPr lvl="1"/>
            <a:r>
              <a:rPr lang="en-US"/>
              <a:t>the</a:t>
            </a:r>
            <a:r>
              <a:rPr lang="en-US" b="1">
                <a:solidFill>
                  <a:srgbClr val="959535"/>
                </a:solidFill>
              </a:rPr>
              <a:t> </a:t>
            </a:r>
            <a:r>
              <a:rPr lang="en-US">
                <a:solidFill>
                  <a:srgbClr val="003399"/>
                </a:solidFill>
              </a:rPr>
              <a:t>Protestant work ethic</a:t>
            </a:r>
            <a:r>
              <a:rPr lang="en-US"/>
              <a:t> (Max Weber, 1804) </a:t>
            </a:r>
          </a:p>
          <a:p>
            <a:pPr lvl="2"/>
            <a:r>
              <a:rPr lang="en-US"/>
              <a:t>hard work, wealth creation, and frugality is the driving force of capitalism  </a:t>
            </a: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l"/>
            <a:r>
              <a:rPr lang="en-US">
                <a:solidFill>
                  <a:srgbClr val="003399"/>
                </a:solidFill>
                <a:latin typeface="Cambria" pitchFamily="18" charset="0"/>
              </a:rPr>
              <a:t>Chapter 4</a:t>
            </a:r>
          </a:p>
        </p:txBody>
      </p:sp>
      <p:sp>
        <p:nvSpPr>
          <p:cNvPr id="2051" name="Rectangle 3"/>
          <p:cNvSpPr>
            <a:spLocks noGrp="1" noChangeArrowheads="1"/>
          </p:cNvSpPr>
          <p:nvPr>
            <p:ph type="subTitle" idx="1"/>
          </p:nvPr>
        </p:nvSpPr>
        <p:spPr/>
        <p:txBody>
          <a:bodyPr/>
          <a:lstStyle/>
          <a:p>
            <a:pPr algn="r">
              <a:lnSpc>
                <a:spcPct val="90000"/>
              </a:lnSpc>
            </a:pPr>
            <a:r>
              <a:rPr lang="en-US" sz="6000" b="1">
                <a:solidFill>
                  <a:srgbClr val="FF9933"/>
                </a:solidFill>
              </a:rPr>
              <a:t>Differences </a:t>
            </a:r>
          </a:p>
          <a:p>
            <a:pPr algn="r">
              <a:lnSpc>
                <a:spcPct val="90000"/>
              </a:lnSpc>
            </a:pPr>
            <a:r>
              <a:rPr lang="en-US" sz="6000" b="1">
                <a:solidFill>
                  <a:srgbClr val="FF9933"/>
                </a:solidFill>
              </a:rPr>
              <a:t>in Culture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z="4800">
                <a:solidFill>
                  <a:srgbClr val="003399"/>
                </a:solidFill>
                <a:latin typeface="Cambria" pitchFamily="18" charset="0"/>
              </a:rPr>
              <a:t>What Is Islam?</a:t>
            </a:r>
          </a:p>
        </p:txBody>
      </p:sp>
      <p:sp>
        <p:nvSpPr>
          <p:cNvPr id="26627" name="Rectangle 3"/>
          <p:cNvSpPr>
            <a:spLocks noGrp="1" noChangeArrowheads="1"/>
          </p:cNvSpPr>
          <p:nvPr>
            <p:ph type="body" idx="1"/>
          </p:nvPr>
        </p:nvSpPr>
        <p:spPr/>
        <p:txBody>
          <a:bodyPr/>
          <a:lstStyle/>
          <a:p>
            <a:pPr>
              <a:lnSpc>
                <a:spcPct val="80000"/>
              </a:lnSpc>
            </a:pPr>
            <a:r>
              <a:rPr lang="en-US" sz="2800">
                <a:solidFill>
                  <a:srgbClr val="003399"/>
                </a:solidFill>
              </a:rPr>
              <a:t>Islam</a:t>
            </a:r>
          </a:p>
          <a:p>
            <a:pPr lvl="1">
              <a:lnSpc>
                <a:spcPct val="80000"/>
              </a:lnSpc>
            </a:pPr>
            <a:r>
              <a:rPr lang="en-US" sz="2400"/>
              <a:t>the world’s second largest religion dating to AD 610</a:t>
            </a:r>
          </a:p>
          <a:p>
            <a:pPr lvl="1">
              <a:lnSpc>
                <a:spcPct val="80000"/>
              </a:lnSpc>
            </a:pPr>
            <a:r>
              <a:rPr lang="en-US" sz="2400"/>
              <a:t>there is only one true omnipotent God </a:t>
            </a:r>
          </a:p>
          <a:p>
            <a:pPr lvl="1">
              <a:lnSpc>
                <a:spcPct val="80000"/>
              </a:lnSpc>
            </a:pPr>
            <a:r>
              <a:rPr lang="en-US" sz="2400"/>
              <a:t>an all-embracing way of life that governs one's being </a:t>
            </a:r>
          </a:p>
          <a:p>
            <a:pPr lvl="1">
              <a:lnSpc>
                <a:spcPct val="80000"/>
              </a:lnSpc>
            </a:pPr>
            <a:r>
              <a:rPr lang="en-US" sz="2400"/>
              <a:t>associated in the Western media with militants, terrorists, and violent upheavals</a:t>
            </a:r>
          </a:p>
          <a:p>
            <a:pPr lvl="2">
              <a:lnSpc>
                <a:spcPct val="80000"/>
              </a:lnSpc>
            </a:pPr>
            <a:r>
              <a:rPr lang="en-US"/>
              <a:t>but, in fact teaches peace, justice, and tolerance</a:t>
            </a:r>
          </a:p>
          <a:p>
            <a:pPr lvl="1">
              <a:lnSpc>
                <a:spcPct val="80000"/>
              </a:lnSpc>
            </a:pPr>
            <a:r>
              <a:rPr lang="en-US" sz="2400"/>
              <a:t>fundamentalists have gained political power and blame the West for many social problems</a:t>
            </a:r>
          </a:p>
          <a:p>
            <a:pPr lvl="1">
              <a:lnSpc>
                <a:spcPct val="80000"/>
              </a:lnSpc>
            </a:pPr>
            <a:r>
              <a:rPr lang="en-US" sz="2400"/>
              <a:t>people do not own property, but only act as stewards for God</a:t>
            </a:r>
          </a:p>
          <a:p>
            <a:pPr lvl="1">
              <a:lnSpc>
                <a:spcPct val="80000"/>
              </a:lnSpc>
            </a:pPr>
            <a:r>
              <a:rPr lang="en-US" sz="2400"/>
              <a:t>supportive of business, but the way business is practiced is prescribed</a:t>
            </a:r>
          </a:p>
          <a:p>
            <a:pPr>
              <a:lnSpc>
                <a:spcPct val="80000"/>
              </a:lnSpc>
            </a:pPr>
            <a:endParaRPr lang="en-US" sz="2400"/>
          </a:p>
          <a:p>
            <a:pPr>
              <a:lnSpc>
                <a:spcPct val="80000"/>
              </a:lnSpc>
            </a:pPr>
            <a:endParaRPr lang="en-US"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4800">
                <a:solidFill>
                  <a:srgbClr val="003399"/>
                </a:solidFill>
                <a:latin typeface="Cambria" pitchFamily="18" charset="0"/>
              </a:rPr>
              <a:t>What Is Hinduism?</a:t>
            </a:r>
          </a:p>
        </p:txBody>
      </p:sp>
      <p:sp>
        <p:nvSpPr>
          <p:cNvPr id="27651" name="Rectangle 3"/>
          <p:cNvSpPr>
            <a:spLocks noGrp="1" noChangeArrowheads="1"/>
          </p:cNvSpPr>
          <p:nvPr>
            <p:ph type="body" idx="1"/>
          </p:nvPr>
        </p:nvSpPr>
        <p:spPr/>
        <p:txBody>
          <a:bodyPr/>
          <a:lstStyle/>
          <a:p>
            <a:pPr>
              <a:lnSpc>
                <a:spcPct val="90000"/>
              </a:lnSpc>
            </a:pPr>
            <a:r>
              <a:rPr lang="en-US">
                <a:solidFill>
                  <a:srgbClr val="003399"/>
                </a:solidFill>
              </a:rPr>
              <a:t>Hinduism</a:t>
            </a:r>
          </a:p>
          <a:p>
            <a:pPr lvl="1">
              <a:lnSpc>
                <a:spcPct val="90000"/>
              </a:lnSpc>
            </a:pPr>
            <a:r>
              <a:rPr lang="en-US"/>
              <a:t>practiced primarily on the Indian sub-continent</a:t>
            </a:r>
          </a:p>
          <a:p>
            <a:pPr lvl="1">
              <a:lnSpc>
                <a:spcPct val="90000"/>
              </a:lnSpc>
            </a:pPr>
            <a:r>
              <a:rPr lang="en-US"/>
              <a:t>focuses on the importance of achieving spiritual growth and development, which may require material and physical self-denial</a:t>
            </a:r>
          </a:p>
          <a:p>
            <a:pPr lvl="1">
              <a:lnSpc>
                <a:spcPct val="90000"/>
              </a:lnSpc>
            </a:pPr>
            <a:r>
              <a:rPr lang="en-US"/>
              <a:t>Hindus are valued by their spiritual rather than material achievements</a:t>
            </a:r>
          </a:p>
          <a:p>
            <a:pPr lvl="1">
              <a:lnSpc>
                <a:spcPct val="90000"/>
              </a:lnSpc>
            </a:pPr>
            <a:r>
              <a:rPr lang="en-US"/>
              <a:t>promotion and adding new responsibilities may not be important, or may be infeasible due to the employee's caste</a:t>
            </a:r>
          </a:p>
          <a:p>
            <a:pPr>
              <a:lnSpc>
                <a:spcPct val="90000"/>
              </a:lnSpc>
            </a:pPr>
            <a:endParaRPr lang="en-US"/>
          </a:p>
          <a:p>
            <a:pPr>
              <a:lnSpc>
                <a:spcPct val="90000"/>
              </a:lnSpc>
            </a:pP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z="4800">
                <a:solidFill>
                  <a:srgbClr val="003399"/>
                </a:solidFill>
                <a:latin typeface="Cambria" pitchFamily="18" charset="0"/>
              </a:rPr>
              <a:t>What Is Buddhism?</a:t>
            </a:r>
          </a:p>
        </p:txBody>
      </p:sp>
      <p:sp>
        <p:nvSpPr>
          <p:cNvPr id="28675" name="Rectangle 3"/>
          <p:cNvSpPr>
            <a:spLocks noGrp="1" noChangeArrowheads="1"/>
          </p:cNvSpPr>
          <p:nvPr>
            <p:ph type="body" idx="1"/>
          </p:nvPr>
        </p:nvSpPr>
        <p:spPr/>
        <p:txBody>
          <a:bodyPr/>
          <a:lstStyle/>
          <a:p>
            <a:r>
              <a:rPr lang="en-US">
                <a:solidFill>
                  <a:srgbClr val="003399"/>
                </a:solidFill>
              </a:rPr>
              <a:t>Buddhism</a:t>
            </a:r>
          </a:p>
          <a:p>
            <a:pPr lvl="1"/>
            <a:r>
              <a:rPr lang="en-US"/>
              <a:t>has about 350 millions followers</a:t>
            </a:r>
          </a:p>
          <a:p>
            <a:pPr lvl="1"/>
            <a:r>
              <a:rPr lang="en-US"/>
              <a:t>stresses spiritual growth and the afterlife, rather than achievement while in this world  </a:t>
            </a:r>
          </a:p>
          <a:p>
            <a:pPr lvl="1"/>
            <a:r>
              <a:rPr lang="en-US"/>
              <a:t>does not emphasize wealth creation</a:t>
            </a:r>
          </a:p>
          <a:p>
            <a:pPr lvl="1"/>
            <a:r>
              <a:rPr lang="en-US"/>
              <a:t>entrepreneurial behavior is not stressed</a:t>
            </a:r>
          </a:p>
          <a:p>
            <a:pPr lvl="1"/>
            <a:r>
              <a:rPr lang="en-US"/>
              <a:t>does not support the caste system, individuals do have some mobility and can work with individuals from different classes</a:t>
            </a:r>
          </a:p>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z="4800">
                <a:solidFill>
                  <a:srgbClr val="003399"/>
                </a:solidFill>
                <a:latin typeface="Cambria" pitchFamily="18" charset="0"/>
              </a:rPr>
              <a:t>What Is Confucianism?</a:t>
            </a:r>
          </a:p>
        </p:txBody>
      </p:sp>
      <p:sp>
        <p:nvSpPr>
          <p:cNvPr id="29699" name="Rectangle 3"/>
          <p:cNvSpPr>
            <a:spLocks noGrp="1" noChangeArrowheads="1"/>
          </p:cNvSpPr>
          <p:nvPr>
            <p:ph type="body" idx="1"/>
          </p:nvPr>
        </p:nvSpPr>
        <p:spPr/>
        <p:txBody>
          <a:bodyPr/>
          <a:lstStyle/>
          <a:p>
            <a:pPr>
              <a:lnSpc>
                <a:spcPct val="90000"/>
              </a:lnSpc>
              <a:tabLst>
                <a:tab pos="744538" algn="l"/>
              </a:tabLst>
            </a:pPr>
            <a:r>
              <a:rPr lang="en-US">
                <a:solidFill>
                  <a:srgbClr val="003399"/>
                </a:solidFill>
              </a:rPr>
              <a:t>Confucianism</a:t>
            </a:r>
          </a:p>
          <a:p>
            <a:pPr lvl="1">
              <a:lnSpc>
                <a:spcPct val="90000"/>
              </a:lnSpc>
              <a:tabLst>
                <a:tab pos="744538" algn="l"/>
              </a:tabLst>
            </a:pPr>
            <a:r>
              <a:rPr lang="en-US"/>
              <a:t>ideology practiced mainly in China</a:t>
            </a:r>
          </a:p>
          <a:p>
            <a:pPr lvl="1">
              <a:lnSpc>
                <a:spcPct val="90000"/>
              </a:lnSpc>
              <a:tabLst>
                <a:tab pos="744538" algn="l"/>
              </a:tabLst>
            </a:pPr>
            <a:r>
              <a:rPr lang="en-US"/>
              <a:t>teaches the importance of attaining personal salvation through right action</a:t>
            </a:r>
          </a:p>
          <a:p>
            <a:pPr lvl="1">
              <a:lnSpc>
                <a:spcPct val="90000"/>
              </a:lnSpc>
              <a:tabLst>
                <a:tab pos="744538" algn="l"/>
              </a:tabLst>
            </a:pPr>
            <a:r>
              <a:rPr lang="en-US"/>
              <a:t>high morals, ethical conduct, and loyalty to others are stressed</a:t>
            </a:r>
          </a:p>
          <a:p>
            <a:pPr lvl="1">
              <a:lnSpc>
                <a:spcPct val="90000"/>
              </a:lnSpc>
              <a:tabLst>
                <a:tab pos="744538" algn="l"/>
              </a:tabLst>
            </a:pPr>
            <a:r>
              <a:rPr lang="en-US"/>
              <a:t>three key teachings of Confucianism - loyalty, reciprocal obligations, and honesty - may all lead to a lowering of the cost of doing business in Confucian societies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What Is The Role </a:t>
            </a:r>
            <a:br>
              <a:rPr lang="en-US" sz="4800">
                <a:solidFill>
                  <a:srgbClr val="003399"/>
                </a:solidFill>
                <a:latin typeface="Cambria" pitchFamily="18" charset="0"/>
              </a:rPr>
            </a:br>
            <a:r>
              <a:rPr lang="en-US" sz="4800">
                <a:solidFill>
                  <a:srgbClr val="003399"/>
                </a:solidFill>
                <a:latin typeface="Cambria" pitchFamily="18" charset="0"/>
              </a:rPr>
              <a:t>Of Language In Culture?</a:t>
            </a:r>
            <a:r>
              <a:rPr lang="en-US" sz="4000" b="1">
                <a:latin typeface="Cambria" pitchFamily="18" charset="0"/>
              </a:rPr>
              <a:t> </a:t>
            </a:r>
          </a:p>
        </p:txBody>
      </p:sp>
      <p:sp>
        <p:nvSpPr>
          <p:cNvPr id="32771" name="Rectangle 3"/>
          <p:cNvSpPr>
            <a:spLocks noGrp="1" noChangeArrowheads="1"/>
          </p:cNvSpPr>
          <p:nvPr>
            <p:ph type="body" idx="1"/>
          </p:nvPr>
        </p:nvSpPr>
        <p:spPr/>
        <p:txBody>
          <a:bodyPr/>
          <a:lstStyle/>
          <a:p>
            <a:pPr>
              <a:tabLst>
                <a:tab pos="744538" algn="l"/>
              </a:tabLst>
            </a:pPr>
            <a:r>
              <a:rPr lang="en-US"/>
              <a:t>Language  - the </a:t>
            </a:r>
            <a:r>
              <a:rPr lang="en-US">
                <a:solidFill>
                  <a:srgbClr val="003399"/>
                </a:solidFill>
              </a:rPr>
              <a:t>spoken</a:t>
            </a:r>
            <a:r>
              <a:rPr lang="en-US"/>
              <a:t> and </a:t>
            </a:r>
            <a:r>
              <a:rPr lang="en-US">
                <a:solidFill>
                  <a:srgbClr val="003399"/>
                </a:solidFill>
              </a:rPr>
              <a:t>unspoken</a:t>
            </a:r>
            <a:r>
              <a:rPr lang="en-US"/>
              <a:t> (nonverbal communication such as facial expressions, personal space, and hand gestures ) means of communication </a:t>
            </a:r>
          </a:p>
          <a:p>
            <a:pPr lvl="1">
              <a:tabLst>
                <a:tab pos="744538" algn="l"/>
              </a:tabLst>
            </a:pPr>
            <a:r>
              <a:rPr lang="en-US"/>
              <a:t>countries with more than one language often have more than one culture</a:t>
            </a:r>
          </a:p>
          <a:p>
            <a:pPr lvl="2">
              <a:tabLst>
                <a:tab pos="744538" algn="l"/>
              </a:tabLst>
            </a:pPr>
            <a:r>
              <a:rPr lang="en-US"/>
              <a:t>Canada, Belgium, Spain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What Is The Role </a:t>
            </a:r>
            <a:br>
              <a:rPr lang="en-US" sz="4800">
                <a:solidFill>
                  <a:srgbClr val="003399"/>
                </a:solidFill>
                <a:latin typeface="Cambria" pitchFamily="18" charset="0"/>
              </a:rPr>
            </a:br>
            <a:r>
              <a:rPr lang="en-US" sz="4800">
                <a:solidFill>
                  <a:srgbClr val="003399"/>
                </a:solidFill>
                <a:latin typeface="Cambria" pitchFamily="18" charset="0"/>
              </a:rPr>
              <a:t>Of Language In Culture?</a:t>
            </a:r>
            <a:r>
              <a:rPr lang="en-US" sz="4000" b="1">
                <a:latin typeface="Cambria" pitchFamily="18" charset="0"/>
              </a:rPr>
              <a:t> </a:t>
            </a:r>
          </a:p>
        </p:txBody>
      </p:sp>
      <p:sp>
        <p:nvSpPr>
          <p:cNvPr id="99331" name="Rectangle 3"/>
          <p:cNvSpPr>
            <a:spLocks noGrp="1" noChangeArrowheads="1"/>
          </p:cNvSpPr>
          <p:nvPr>
            <p:ph type="body" idx="1"/>
          </p:nvPr>
        </p:nvSpPr>
        <p:spPr/>
        <p:txBody>
          <a:bodyPr/>
          <a:lstStyle/>
          <a:p>
            <a:pPr>
              <a:lnSpc>
                <a:spcPct val="80000"/>
              </a:lnSpc>
            </a:pPr>
            <a:r>
              <a:rPr lang="en-US" sz="2800"/>
              <a:t>Language is one of the defining characteristics of culture</a:t>
            </a:r>
          </a:p>
          <a:p>
            <a:pPr lvl="1">
              <a:lnSpc>
                <a:spcPct val="80000"/>
              </a:lnSpc>
            </a:pPr>
            <a:r>
              <a:rPr lang="en-US" sz="2400"/>
              <a:t>Chinese is the mother tongue of the largest number of people</a:t>
            </a:r>
          </a:p>
          <a:p>
            <a:pPr lvl="1">
              <a:lnSpc>
                <a:spcPct val="80000"/>
              </a:lnSpc>
            </a:pPr>
            <a:r>
              <a:rPr lang="en-US" sz="2400"/>
              <a:t>English is the most widely spoken language in the world</a:t>
            </a:r>
          </a:p>
          <a:p>
            <a:pPr lvl="1">
              <a:lnSpc>
                <a:spcPct val="80000"/>
              </a:lnSpc>
            </a:pPr>
            <a:r>
              <a:rPr lang="en-US" sz="2400"/>
              <a:t>English is also becoming the language of international business</a:t>
            </a:r>
          </a:p>
          <a:p>
            <a:pPr lvl="1">
              <a:lnSpc>
                <a:spcPct val="80000"/>
              </a:lnSpc>
            </a:pPr>
            <a:r>
              <a:rPr lang="en-US" sz="2400"/>
              <a:t>but, knowledge of the local language is still beneficial, and in some cases, critical for business success</a:t>
            </a:r>
          </a:p>
          <a:p>
            <a:pPr lvl="1">
              <a:lnSpc>
                <a:spcPct val="80000"/>
              </a:lnSpc>
            </a:pPr>
            <a:r>
              <a:rPr lang="en-US" sz="2400"/>
              <a:t>failing to understand the nonverbal cues of another culture can lead to communication failure</a:t>
            </a:r>
          </a:p>
          <a:p>
            <a:pPr lvl="1">
              <a:lnSpc>
                <a:spcPct val="80000"/>
              </a:lnSpc>
            </a:pPr>
            <a:endParaRPr lang="en-US" sz="2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What Is The Role </a:t>
            </a:r>
            <a:br>
              <a:rPr lang="en-US" sz="4800">
                <a:solidFill>
                  <a:srgbClr val="003399"/>
                </a:solidFill>
                <a:latin typeface="Cambria" pitchFamily="18" charset="0"/>
              </a:rPr>
            </a:br>
            <a:r>
              <a:rPr lang="en-US" sz="4800">
                <a:solidFill>
                  <a:srgbClr val="003399"/>
                </a:solidFill>
                <a:latin typeface="Cambria" pitchFamily="18" charset="0"/>
              </a:rPr>
              <a:t>Of Education In Culture?</a:t>
            </a:r>
          </a:p>
        </p:txBody>
      </p:sp>
      <p:sp>
        <p:nvSpPr>
          <p:cNvPr id="34819" name="Rectangle 3"/>
          <p:cNvSpPr>
            <a:spLocks noGrp="1" noChangeArrowheads="1"/>
          </p:cNvSpPr>
          <p:nvPr>
            <p:ph type="body" idx="1"/>
          </p:nvPr>
        </p:nvSpPr>
        <p:spPr/>
        <p:txBody>
          <a:bodyPr/>
          <a:lstStyle/>
          <a:p>
            <a:pPr>
              <a:lnSpc>
                <a:spcPct val="90000"/>
              </a:lnSpc>
            </a:pPr>
            <a:r>
              <a:rPr lang="en-US" sz="2800"/>
              <a:t>Formal education is the medium through which individuals learn many of the language, conceptual, and mathematical skills that are indispensable in a modern society  </a:t>
            </a:r>
          </a:p>
          <a:p>
            <a:pPr lvl="1">
              <a:lnSpc>
                <a:spcPct val="90000"/>
              </a:lnSpc>
            </a:pPr>
            <a:r>
              <a:rPr lang="en-US" sz="2400"/>
              <a:t>important in determining a nation’s competitive advantage</a:t>
            </a:r>
          </a:p>
          <a:p>
            <a:pPr lvl="2">
              <a:lnSpc>
                <a:spcPct val="90000"/>
              </a:lnSpc>
            </a:pPr>
            <a:r>
              <a:rPr lang="en-US"/>
              <a:t>Japan’s postwar success can be linked to its excellent education system</a:t>
            </a:r>
          </a:p>
          <a:p>
            <a:pPr lvl="1">
              <a:lnSpc>
                <a:spcPct val="90000"/>
              </a:lnSpc>
            </a:pPr>
            <a:r>
              <a:rPr lang="en-US" sz="2400"/>
              <a:t>general education levels can be a good index for the kinds of products that might sell in a country</a:t>
            </a:r>
          </a:p>
          <a:p>
            <a:pPr lvl="2">
              <a:lnSpc>
                <a:spcPct val="90000"/>
              </a:lnSpc>
            </a:pPr>
            <a:r>
              <a:rPr lang="en-US"/>
              <a:t>ex. impact of literacy rates</a:t>
            </a:r>
          </a:p>
          <a:p>
            <a:pPr>
              <a:lnSpc>
                <a:spcPct val="90000"/>
              </a:lnSpc>
            </a:pPr>
            <a:endParaRPr lang="en-US"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How Does Culture </a:t>
            </a:r>
            <a:br>
              <a:rPr lang="en-US" sz="4800">
                <a:solidFill>
                  <a:srgbClr val="003399"/>
                </a:solidFill>
                <a:latin typeface="Cambria" pitchFamily="18" charset="0"/>
              </a:rPr>
            </a:br>
            <a:r>
              <a:rPr lang="en-US" sz="4800">
                <a:solidFill>
                  <a:srgbClr val="003399"/>
                </a:solidFill>
                <a:latin typeface="Cambria" pitchFamily="18" charset="0"/>
              </a:rPr>
              <a:t>Impact The Workplace?</a:t>
            </a:r>
          </a:p>
        </p:txBody>
      </p:sp>
      <p:sp>
        <p:nvSpPr>
          <p:cNvPr id="35843" name="Rectangle 3"/>
          <p:cNvSpPr>
            <a:spLocks noGrp="1" noChangeArrowheads="1"/>
          </p:cNvSpPr>
          <p:nvPr>
            <p:ph type="body" idx="1"/>
          </p:nvPr>
        </p:nvSpPr>
        <p:spPr/>
        <p:txBody>
          <a:bodyPr/>
          <a:lstStyle/>
          <a:p>
            <a:pPr marL="609600" indent="-609600">
              <a:lnSpc>
                <a:spcPct val="80000"/>
              </a:lnSpc>
            </a:pPr>
            <a:r>
              <a:rPr lang="en-US"/>
              <a:t>Management processes and practices must be adapted to culturally-determined work-related values</a:t>
            </a:r>
          </a:p>
          <a:p>
            <a:pPr marL="609600" indent="-609600">
              <a:lnSpc>
                <a:spcPct val="80000"/>
              </a:lnSpc>
            </a:pPr>
            <a:r>
              <a:rPr lang="en-US"/>
              <a:t>Geert Hofstede studied culture using data collected from 1967 to 1973 for 100,000 employees of IBM</a:t>
            </a:r>
          </a:p>
          <a:p>
            <a:pPr marL="990600" lvl="1" indent="-533400">
              <a:lnSpc>
                <a:spcPct val="80000"/>
              </a:lnSpc>
            </a:pPr>
            <a:r>
              <a:rPr lang="en-US"/>
              <a:t>Hofstede identified four dimensions that summarized different cultures</a:t>
            </a:r>
          </a:p>
          <a:p>
            <a:pPr marL="609600" indent="-609600">
              <a:lnSpc>
                <a:spcPct val="80000"/>
              </a:lnSpc>
              <a:buFont typeface="Wingdings" pitchFamily="2" charset="2"/>
              <a:buAutoNum type="arabicPeriod"/>
            </a:pPr>
            <a:endParaRPr lang="en-US"/>
          </a:p>
          <a:p>
            <a:pPr marL="609600" indent="-609600">
              <a:lnSpc>
                <a:spcPct val="80000"/>
              </a:lnSpc>
              <a:buFont typeface="Wingdings" pitchFamily="2" charset="2"/>
              <a:buAutoNum type="arabicPeriod"/>
            </a:pPr>
            <a:endParaRPr lang="en-US" sz="2400" b="1">
              <a:solidFill>
                <a:srgbClr val="959535"/>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How Does Culture </a:t>
            </a:r>
            <a:br>
              <a:rPr lang="en-US" sz="4800">
                <a:solidFill>
                  <a:srgbClr val="003399"/>
                </a:solidFill>
                <a:latin typeface="Cambria" pitchFamily="18" charset="0"/>
              </a:rPr>
            </a:br>
            <a:r>
              <a:rPr lang="en-US" sz="4800">
                <a:solidFill>
                  <a:srgbClr val="003399"/>
                </a:solidFill>
                <a:latin typeface="Cambria" pitchFamily="18" charset="0"/>
              </a:rPr>
              <a:t>Impact The Workplace?</a:t>
            </a:r>
          </a:p>
        </p:txBody>
      </p:sp>
      <p:sp>
        <p:nvSpPr>
          <p:cNvPr id="101379" name="Rectangle 3"/>
          <p:cNvSpPr>
            <a:spLocks noGrp="1" noChangeArrowheads="1"/>
          </p:cNvSpPr>
          <p:nvPr>
            <p:ph type="body" idx="1"/>
          </p:nvPr>
        </p:nvSpPr>
        <p:spPr/>
        <p:txBody>
          <a:bodyPr/>
          <a:lstStyle/>
          <a:p>
            <a:pPr marL="609600" indent="-609600">
              <a:lnSpc>
                <a:spcPct val="80000"/>
              </a:lnSpc>
            </a:pPr>
            <a:r>
              <a:rPr lang="en-US" sz="2800"/>
              <a:t>Hofstede’s dimensions of culture:</a:t>
            </a:r>
          </a:p>
          <a:p>
            <a:pPr marL="609600" indent="-609600">
              <a:lnSpc>
                <a:spcPct val="80000"/>
              </a:lnSpc>
              <a:buFont typeface="Wingdings" pitchFamily="2" charset="2"/>
              <a:buAutoNum type="arabicPeriod"/>
            </a:pPr>
            <a:r>
              <a:rPr lang="en-US" sz="2800">
                <a:solidFill>
                  <a:srgbClr val="003399"/>
                </a:solidFill>
              </a:rPr>
              <a:t>Power distance</a:t>
            </a:r>
            <a:r>
              <a:rPr lang="en-US" sz="2800" b="1">
                <a:solidFill>
                  <a:srgbClr val="959535"/>
                </a:solidFill>
              </a:rPr>
              <a:t>  </a:t>
            </a:r>
            <a:r>
              <a:rPr lang="en-US" sz="2800"/>
              <a:t>- how a society deals with the fact that people are unequal in physical and intellectual capabilities </a:t>
            </a:r>
            <a:endParaRPr lang="en-US" sz="2800" b="1">
              <a:solidFill>
                <a:srgbClr val="959535"/>
              </a:solidFill>
            </a:endParaRPr>
          </a:p>
          <a:p>
            <a:pPr marL="609600" indent="-609600">
              <a:lnSpc>
                <a:spcPct val="80000"/>
              </a:lnSpc>
              <a:buFont typeface="Wingdings" pitchFamily="2" charset="2"/>
              <a:buAutoNum type="arabicPeriod"/>
            </a:pPr>
            <a:r>
              <a:rPr lang="en-US" sz="2800">
                <a:solidFill>
                  <a:srgbClr val="003399"/>
                </a:solidFill>
              </a:rPr>
              <a:t>Uncertainty avoidance</a:t>
            </a:r>
            <a:r>
              <a:rPr lang="en-US" sz="2800" b="1">
                <a:solidFill>
                  <a:srgbClr val="959535"/>
                </a:solidFill>
              </a:rPr>
              <a:t> </a:t>
            </a:r>
            <a:r>
              <a:rPr lang="en-US" sz="2800"/>
              <a:t>- the relationship between the individual and his fellows </a:t>
            </a:r>
            <a:endParaRPr lang="en-US" sz="2800" b="1">
              <a:solidFill>
                <a:srgbClr val="959535"/>
              </a:solidFill>
            </a:endParaRPr>
          </a:p>
          <a:p>
            <a:pPr marL="609600" indent="-609600">
              <a:lnSpc>
                <a:spcPct val="80000"/>
              </a:lnSpc>
              <a:buFont typeface="Wingdings" pitchFamily="2" charset="2"/>
              <a:buAutoNum type="arabicPeriod"/>
            </a:pPr>
            <a:r>
              <a:rPr lang="en-US" sz="2800">
                <a:solidFill>
                  <a:srgbClr val="003399"/>
                </a:solidFill>
              </a:rPr>
              <a:t>Individualism versus collectivism</a:t>
            </a:r>
            <a:r>
              <a:rPr lang="en-US" sz="2800" b="1">
                <a:solidFill>
                  <a:srgbClr val="959535"/>
                </a:solidFill>
              </a:rPr>
              <a:t> </a:t>
            </a:r>
            <a:r>
              <a:rPr lang="en-US" sz="2800"/>
              <a:t>- the extent to which different cultures socialize their members into accepting ambiguous situations and tolerating ambiguity</a:t>
            </a:r>
            <a:endParaRPr lang="en-US" sz="2800" b="1">
              <a:solidFill>
                <a:srgbClr val="959535"/>
              </a:solidFill>
            </a:endParaRPr>
          </a:p>
          <a:p>
            <a:pPr marL="609600" indent="-609600">
              <a:lnSpc>
                <a:spcPct val="80000"/>
              </a:lnSpc>
              <a:buFont typeface="Wingdings" pitchFamily="2" charset="2"/>
              <a:buAutoNum type="arabicPeriod"/>
            </a:pPr>
            <a:r>
              <a:rPr lang="en-US" sz="2800">
                <a:solidFill>
                  <a:srgbClr val="003399"/>
                </a:solidFill>
              </a:rPr>
              <a:t>Masculinity versus femininity</a:t>
            </a:r>
            <a:r>
              <a:rPr lang="en-US" sz="2800"/>
              <a:t> -the relationship between gender and work roles</a:t>
            </a:r>
          </a:p>
          <a:p>
            <a:pPr marL="609600" indent="-609600">
              <a:lnSpc>
                <a:spcPct val="80000"/>
              </a:lnSpc>
              <a:buFont typeface="Wingdings" pitchFamily="2" charset="2"/>
              <a:buAutoNum type="arabicPeriod"/>
            </a:pPr>
            <a:endParaRPr lang="en-US" sz="2800" b="1">
              <a:solidFill>
                <a:srgbClr val="959535"/>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How Does Culture </a:t>
            </a:r>
            <a:br>
              <a:rPr lang="en-US" sz="4800">
                <a:solidFill>
                  <a:srgbClr val="003399"/>
                </a:solidFill>
                <a:latin typeface="Cambria" pitchFamily="18" charset="0"/>
              </a:rPr>
            </a:br>
            <a:r>
              <a:rPr lang="en-US" sz="4800">
                <a:solidFill>
                  <a:srgbClr val="003399"/>
                </a:solidFill>
                <a:latin typeface="Cambria" pitchFamily="18" charset="0"/>
              </a:rPr>
              <a:t>Impact The Workplace?</a:t>
            </a:r>
          </a:p>
        </p:txBody>
      </p:sp>
      <p:sp>
        <p:nvSpPr>
          <p:cNvPr id="38915" name="Rectangle 3"/>
          <p:cNvSpPr>
            <a:spLocks noGrp="1" noChangeArrowheads="1"/>
          </p:cNvSpPr>
          <p:nvPr>
            <p:ph type="body" idx="1"/>
          </p:nvPr>
        </p:nvSpPr>
        <p:spPr/>
        <p:txBody>
          <a:bodyPr/>
          <a:lstStyle/>
          <a:p>
            <a:pPr marL="609600" indent="-609600" algn="ctr">
              <a:buFont typeface="Wingdings" pitchFamily="2" charset="2"/>
              <a:buNone/>
            </a:pPr>
            <a:r>
              <a:rPr lang="en-US" sz="1400"/>
              <a:t>Work-Related Values for 20 Countries</a:t>
            </a:r>
          </a:p>
          <a:p>
            <a:pPr marL="609600" indent="-609600" algn="ctr">
              <a:buFont typeface="Wingdings" pitchFamily="2" charset="2"/>
              <a:buNone/>
            </a:pPr>
            <a:endParaRPr lang="en-US" sz="1400"/>
          </a:p>
        </p:txBody>
      </p:sp>
      <p:pic>
        <p:nvPicPr>
          <p:cNvPr id="38916" name="Picture 4"/>
          <p:cNvPicPr>
            <a:picLocks noChangeAspect="1" noChangeArrowheads="1"/>
          </p:cNvPicPr>
          <p:nvPr/>
        </p:nvPicPr>
        <p:blipFill>
          <a:blip r:embed="rId3"/>
          <a:srcRect/>
          <a:stretch>
            <a:fillRect/>
          </a:stretch>
        </p:blipFill>
        <p:spPr bwMode="auto">
          <a:xfrm>
            <a:off x="685800" y="2057400"/>
            <a:ext cx="7772400" cy="3962400"/>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28600"/>
            <a:ext cx="8229600" cy="1143000"/>
          </a:xfrm>
        </p:spPr>
        <p:txBody>
          <a:bodyPr/>
          <a:lstStyle/>
          <a:p>
            <a:r>
              <a:rPr lang="en-US">
                <a:solidFill>
                  <a:srgbClr val="003399"/>
                </a:solidFill>
                <a:latin typeface="Cambria" pitchFamily="18" charset="0"/>
              </a:rPr>
              <a:t>How Do Cultural Differences Affect International Business?</a:t>
            </a:r>
            <a:r>
              <a:rPr lang="en-US" sz="4000" b="1">
                <a:latin typeface="Cambria" pitchFamily="18" charset="0"/>
              </a:rPr>
              <a:t> </a:t>
            </a:r>
          </a:p>
        </p:txBody>
      </p:sp>
      <p:sp>
        <p:nvSpPr>
          <p:cNvPr id="4099" name="Rectangle 3"/>
          <p:cNvSpPr>
            <a:spLocks noGrp="1" noChangeArrowheads="1"/>
          </p:cNvSpPr>
          <p:nvPr>
            <p:ph type="body" idx="1"/>
          </p:nvPr>
        </p:nvSpPr>
        <p:spPr/>
        <p:txBody>
          <a:bodyPr/>
          <a:lstStyle/>
          <a:p>
            <a:pPr>
              <a:lnSpc>
                <a:spcPct val="90000"/>
              </a:lnSpc>
            </a:pPr>
            <a:r>
              <a:rPr lang="en-US" sz="2800"/>
              <a:t>Understanding and adapting to the local cultural is important international companies</a:t>
            </a:r>
            <a:r>
              <a:rPr lang="en-US" sz="2800" b="1">
                <a:solidFill>
                  <a:srgbClr val="003399"/>
                </a:solidFill>
              </a:rPr>
              <a:t> </a:t>
            </a:r>
          </a:p>
          <a:p>
            <a:pPr lvl="1">
              <a:lnSpc>
                <a:spcPct val="90000"/>
              </a:lnSpc>
            </a:pPr>
            <a:r>
              <a:rPr lang="en-US" sz="2400">
                <a:solidFill>
                  <a:srgbClr val="003399"/>
                </a:solidFill>
              </a:rPr>
              <a:t>cross-cultural literacy</a:t>
            </a:r>
            <a:r>
              <a:rPr lang="en-US" sz="2400"/>
              <a:t> - an understanding of how cultural differences across and within nations can affect the way in which business is practiced </a:t>
            </a:r>
          </a:p>
          <a:p>
            <a:pPr lvl="2">
              <a:lnSpc>
                <a:spcPct val="90000"/>
              </a:lnSpc>
            </a:pPr>
            <a:r>
              <a:rPr lang="en-US"/>
              <a:t>cross-cultural literacy is important for business success</a:t>
            </a:r>
          </a:p>
          <a:p>
            <a:pPr>
              <a:lnSpc>
                <a:spcPct val="90000"/>
              </a:lnSpc>
            </a:pPr>
            <a:r>
              <a:rPr lang="en-US" sz="2800"/>
              <a:t>A relationship may exist between culture and the costs of doing business in a country or region</a:t>
            </a:r>
          </a:p>
          <a:p>
            <a:pPr>
              <a:lnSpc>
                <a:spcPct val="90000"/>
              </a:lnSpc>
            </a:pPr>
            <a:r>
              <a:rPr lang="en-US" sz="2800"/>
              <a:t>MNEs can be agents of cultural change</a:t>
            </a:r>
          </a:p>
          <a:p>
            <a:pPr lvl="1">
              <a:lnSpc>
                <a:spcPct val="90000"/>
              </a:lnSpc>
            </a:pPr>
            <a:r>
              <a:rPr lang="en-US" sz="2400"/>
              <a:t>McDonald’s</a:t>
            </a:r>
          </a:p>
          <a:p>
            <a:pPr>
              <a:lnSpc>
                <a:spcPct val="90000"/>
              </a:lnSpc>
            </a:pPr>
            <a:endParaRPr lang="en-US" sz="28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How Does Culture </a:t>
            </a:r>
            <a:br>
              <a:rPr lang="en-US" sz="4800">
                <a:solidFill>
                  <a:srgbClr val="003399"/>
                </a:solidFill>
                <a:latin typeface="Cambria" pitchFamily="18" charset="0"/>
              </a:rPr>
            </a:br>
            <a:r>
              <a:rPr lang="en-US" sz="4800">
                <a:solidFill>
                  <a:srgbClr val="003399"/>
                </a:solidFill>
                <a:latin typeface="Cambria" pitchFamily="18" charset="0"/>
              </a:rPr>
              <a:t>Impact The Workplace?</a:t>
            </a:r>
          </a:p>
        </p:txBody>
      </p:sp>
      <p:sp>
        <p:nvSpPr>
          <p:cNvPr id="39939" name="Rectangle 3"/>
          <p:cNvSpPr>
            <a:spLocks noGrp="1" noChangeArrowheads="1"/>
          </p:cNvSpPr>
          <p:nvPr>
            <p:ph type="body" idx="1"/>
          </p:nvPr>
        </p:nvSpPr>
        <p:spPr/>
        <p:txBody>
          <a:bodyPr/>
          <a:lstStyle/>
          <a:p>
            <a:pPr>
              <a:lnSpc>
                <a:spcPct val="90000"/>
              </a:lnSpc>
            </a:pPr>
            <a:r>
              <a:rPr lang="en-US"/>
              <a:t>Hofstede later expanded added a fifth dimension called </a:t>
            </a:r>
            <a:r>
              <a:rPr lang="en-US">
                <a:solidFill>
                  <a:srgbClr val="003399"/>
                </a:solidFill>
              </a:rPr>
              <a:t>Confucian dynamism</a:t>
            </a:r>
            <a:r>
              <a:rPr lang="en-US"/>
              <a:t> or long-term orientation</a:t>
            </a:r>
          </a:p>
          <a:p>
            <a:pPr lvl="1">
              <a:lnSpc>
                <a:spcPct val="90000"/>
              </a:lnSpc>
            </a:pPr>
            <a:r>
              <a:rPr lang="en-US"/>
              <a:t>captures attitudes toward time, persistence, ordering by status, protection of face, respect for tradition, and reciprocation of gifts and favors</a:t>
            </a:r>
          </a:p>
          <a:p>
            <a:pPr lvl="2">
              <a:lnSpc>
                <a:spcPct val="90000"/>
              </a:lnSpc>
            </a:pPr>
            <a:r>
              <a:rPr lang="en-US"/>
              <a:t>Japan, Hong Kong, and Thailand scored high on this dimension</a:t>
            </a:r>
          </a:p>
          <a:p>
            <a:pPr lvl="2">
              <a:lnSpc>
                <a:spcPct val="90000"/>
              </a:lnSpc>
            </a:pPr>
            <a:r>
              <a:rPr lang="en-US"/>
              <a:t>the U.S. and Canada scored low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sz="4800">
                <a:solidFill>
                  <a:srgbClr val="003399"/>
                </a:solidFill>
                <a:latin typeface="Cambria" pitchFamily="18" charset="0"/>
              </a:rPr>
              <a:t>Was Hofstede Right?</a:t>
            </a:r>
          </a:p>
        </p:txBody>
      </p:sp>
      <p:sp>
        <p:nvSpPr>
          <p:cNvPr id="103427" name="Rectangle 3"/>
          <p:cNvSpPr>
            <a:spLocks noGrp="1" noChangeArrowheads="1"/>
          </p:cNvSpPr>
          <p:nvPr>
            <p:ph type="body" idx="1"/>
          </p:nvPr>
        </p:nvSpPr>
        <p:spPr/>
        <p:txBody>
          <a:bodyPr/>
          <a:lstStyle/>
          <a:p>
            <a:r>
              <a:rPr lang="en-US" sz="2800"/>
              <a:t>Hofstede’s work has been criticized for several reasons</a:t>
            </a:r>
          </a:p>
          <a:p>
            <a:pPr lvl="1"/>
            <a:r>
              <a:rPr lang="en-US" sz="2400"/>
              <a:t>made the assumption there is a one-to-one relationship between culture and the nation-state</a:t>
            </a:r>
          </a:p>
          <a:p>
            <a:pPr lvl="1"/>
            <a:r>
              <a:rPr lang="en-US" sz="2400"/>
              <a:t>study may have been culturally bound</a:t>
            </a:r>
          </a:p>
          <a:p>
            <a:pPr lvl="1"/>
            <a:r>
              <a:rPr lang="en-US" sz="2400"/>
              <a:t>used IBM as sole source of information</a:t>
            </a:r>
          </a:p>
          <a:p>
            <a:pPr lvl="1"/>
            <a:r>
              <a:rPr lang="en-US" sz="2400"/>
              <a:t>culture is not static – it evolves</a:t>
            </a:r>
          </a:p>
          <a:p>
            <a:r>
              <a:rPr lang="en-US" sz="2800"/>
              <a:t>But, it is a starting point for understanding how cultures differ, and the implications of those differences for managers </a:t>
            </a:r>
          </a:p>
          <a:p>
            <a:endParaRPr lang="en-US" sz="28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4800">
                <a:solidFill>
                  <a:srgbClr val="003399"/>
                </a:solidFill>
                <a:latin typeface="Cambria" pitchFamily="18" charset="0"/>
              </a:rPr>
              <a:t>Does Culture Change?</a:t>
            </a:r>
          </a:p>
        </p:txBody>
      </p:sp>
      <p:sp>
        <p:nvSpPr>
          <p:cNvPr id="43011" name="Rectangle 3"/>
          <p:cNvSpPr>
            <a:spLocks noGrp="1" noChangeArrowheads="1"/>
          </p:cNvSpPr>
          <p:nvPr>
            <p:ph type="body" idx="1"/>
          </p:nvPr>
        </p:nvSpPr>
        <p:spPr/>
        <p:txBody>
          <a:bodyPr/>
          <a:lstStyle/>
          <a:p>
            <a:pPr>
              <a:lnSpc>
                <a:spcPct val="90000"/>
              </a:lnSpc>
            </a:pPr>
            <a:r>
              <a:rPr lang="en-US"/>
              <a:t>Culture evolves over time</a:t>
            </a:r>
          </a:p>
          <a:p>
            <a:pPr lvl="1">
              <a:lnSpc>
                <a:spcPct val="90000"/>
              </a:lnSpc>
            </a:pPr>
            <a:r>
              <a:rPr lang="en-US"/>
              <a:t>changes in value systems can be slow and painful for a society</a:t>
            </a:r>
          </a:p>
          <a:p>
            <a:pPr>
              <a:lnSpc>
                <a:spcPct val="90000"/>
              </a:lnSpc>
            </a:pPr>
            <a:r>
              <a:rPr lang="en-US"/>
              <a:t>Social turmoil - an inevitable outcome of cultural change</a:t>
            </a:r>
          </a:p>
          <a:p>
            <a:pPr lvl="1">
              <a:lnSpc>
                <a:spcPct val="90000"/>
              </a:lnSpc>
            </a:pPr>
            <a:r>
              <a:rPr lang="en-US"/>
              <a:t>as countries become economically stronger, cultural change is particularly common</a:t>
            </a:r>
          </a:p>
          <a:p>
            <a:pPr lvl="2">
              <a:lnSpc>
                <a:spcPct val="90000"/>
              </a:lnSpc>
            </a:pPr>
            <a:r>
              <a:rPr lang="en-US"/>
              <a:t>economic progress encourages a shift from collectivism to individualism</a:t>
            </a:r>
          </a:p>
          <a:p>
            <a:pPr lvl="1">
              <a:lnSpc>
                <a:spcPct val="90000"/>
              </a:lnSpc>
            </a:pPr>
            <a:r>
              <a:rPr lang="en-US"/>
              <a:t>globalization also brings cultural change</a:t>
            </a:r>
          </a:p>
          <a:p>
            <a:pPr>
              <a:lnSpc>
                <a:spcPct val="90000"/>
              </a:lnSpc>
            </a:pPr>
            <a:endParaRPr lang="en-US"/>
          </a:p>
          <a:p>
            <a:pPr>
              <a:lnSpc>
                <a:spcPct val="90000"/>
              </a:lnSpc>
            </a:pP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What Do Cultural Differences Mean For Managers?</a:t>
            </a:r>
          </a:p>
        </p:txBody>
      </p:sp>
      <p:sp>
        <p:nvSpPr>
          <p:cNvPr id="44035" name="Rectangle 3"/>
          <p:cNvSpPr>
            <a:spLocks noGrp="1" noChangeArrowheads="1"/>
          </p:cNvSpPr>
          <p:nvPr>
            <p:ph type="body" idx="1"/>
          </p:nvPr>
        </p:nvSpPr>
        <p:spPr/>
        <p:txBody>
          <a:bodyPr/>
          <a:lstStyle/>
          <a:p>
            <a:pPr marL="609600" indent="-609600">
              <a:lnSpc>
                <a:spcPct val="90000"/>
              </a:lnSpc>
              <a:buFont typeface="Wingdings" pitchFamily="2" charset="2"/>
              <a:buAutoNum type="arabicPeriod"/>
            </a:pPr>
            <a:r>
              <a:rPr lang="en-US" sz="2800"/>
              <a:t>It is important to develop cross-cultural literacy</a:t>
            </a:r>
          </a:p>
          <a:p>
            <a:pPr marL="990600" lvl="1" indent="-533400">
              <a:lnSpc>
                <a:spcPct val="90000"/>
              </a:lnSpc>
            </a:pPr>
            <a:r>
              <a:rPr lang="en-US" sz="2400"/>
              <a:t>companies that are ill informed about the practices of another culture are unlikely to succeed in that culture</a:t>
            </a:r>
          </a:p>
          <a:p>
            <a:pPr marL="609600" indent="-609600">
              <a:lnSpc>
                <a:spcPct val="90000"/>
              </a:lnSpc>
            </a:pPr>
            <a:r>
              <a:rPr lang="en-US" sz="2800"/>
              <a:t>To avoid being ill-informed</a:t>
            </a:r>
          </a:p>
          <a:p>
            <a:pPr marL="990600" lvl="1" indent="-533400">
              <a:lnSpc>
                <a:spcPct val="90000"/>
              </a:lnSpc>
            </a:pPr>
            <a:r>
              <a:rPr lang="en-US" sz="2400"/>
              <a:t>consider hiring local citizens </a:t>
            </a:r>
          </a:p>
          <a:p>
            <a:pPr marL="990600" lvl="1" indent="-533400">
              <a:lnSpc>
                <a:spcPct val="90000"/>
              </a:lnSpc>
            </a:pPr>
            <a:r>
              <a:rPr lang="en-US" sz="2400"/>
              <a:t>transfer executives to foreign locations on a regular basis</a:t>
            </a:r>
          </a:p>
          <a:p>
            <a:pPr marL="609600" indent="-609600">
              <a:lnSpc>
                <a:spcPct val="90000"/>
              </a:lnSpc>
            </a:pPr>
            <a:r>
              <a:rPr lang="en-US" sz="2800"/>
              <a:t>Managers must also guard against </a:t>
            </a:r>
            <a:r>
              <a:rPr lang="en-US" sz="2800">
                <a:solidFill>
                  <a:srgbClr val="003399"/>
                </a:solidFill>
              </a:rPr>
              <a:t>ethnocentrism</a:t>
            </a:r>
          </a:p>
          <a:p>
            <a:pPr marL="990600" lvl="1" indent="-533400">
              <a:lnSpc>
                <a:spcPct val="90000"/>
              </a:lnSpc>
            </a:pPr>
            <a:r>
              <a:rPr lang="en-US" sz="2400"/>
              <a:t>a belief in the superiority of one's own culture </a:t>
            </a:r>
          </a:p>
          <a:p>
            <a:pPr marL="609600" indent="-609600">
              <a:lnSpc>
                <a:spcPct val="90000"/>
              </a:lnSpc>
            </a:pPr>
            <a:endParaRPr lang="en-US" sz="28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457200" y="76200"/>
            <a:ext cx="8229600" cy="1143000"/>
          </a:xfrm>
        </p:spPr>
        <p:txBody>
          <a:bodyPr/>
          <a:lstStyle/>
          <a:p>
            <a:r>
              <a:rPr lang="en-US" sz="4800">
                <a:solidFill>
                  <a:srgbClr val="003399"/>
                </a:solidFill>
                <a:latin typeface="Cambria" pitchFamily="18" charset="0"/>
              </a:rPr>
              <a:t>What Do Cultural Differences Mean For Managers?</a:t>
            </a:r>
          </a:p>
        </p:txBody>
      </p:sp>
      <p:sp>
        <p:nvSpPr>
          <p:cNvPr id="105475" name="Rectangle 3"/>
          <p:cNvSpPr>
            <a:spLocks noGrp="1" noChangeArrowheads="1"/>
          </p:cNvSpPr>
          <p:nvPr>
            <p:ph type="body" idx="1"/>
          </p:nvPr>
        </p:nvSpPr>
        <p:spPr/>
        <p:txBody>
          <a:bodyPr/>
          <a:lstStyle/>
          <a:p>
            <a:pPr marL="609600" indent="-609600">
              <a:buFont typeface="Wingdings" pitchFamily="2" charset="2"/>
              <a:buAutoNum type="arabicPeriod" startAt="2"/>
            </a:pPr>
            <a:r>
              <a:rPr lang="en-US"/>
              <a:t>There is a connection between culture and national competitive advantage</a:t>
            </a:r>
          </a:p>
          <a:p>
            <a:pPr marL="990600" lvl="1" indent="-533400"/>
            <a:r>
              <a:rPr lang="en-US"/>
              <a:t>suggests which countries are likely to produce the most viable competitors</a:t>
            </a:r>
          </a:p>
          <a:p>
            <a:pPr marL="990600" lvl="1" indent="-533400"/>
            <a:r>
              <a:rPr lang="en-US"/>
              <a:t>has implications for the choice of countries in which to locate production facilities and do business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sz="4800">
                <a:solidFill>
                  <a:srgbClr val="003399"/>
                </a:solidFill>
                <a:latin typeface="Cambria" pitchFamily="18" charset="0"/>
              </a:rPr>
              <a:t>What Is Culture?</a:t>
            </a:r>
          </a:p>
        </p:txBody>
      </p:sp>
      <p:sp>
        <p:nvSpPr>
          <p:cNvPr id="7171" name="Rectangle 3"/>
          <p:cNvSpPr>
            <a:spLocks noGrp="1" noChangeArrowheads="1"/>
          </p:cNvSpPr>
          <p:nvPr>
            <p:ph type="body" idx="1"/>
          </p:nvPr>
        </p:nvSpPr>
        <p:spPr/>
        <p:txBody>
          <a:bodyPr/>
          <a:lstStyle/>
          <a:p>
            <a:pPr>
              <a:tabLst>
                <a:tab pos="796925" algn="l"/>
              </a:tabLst>
            </a:pPr>
            <a:r>
              <a:rPr lang="en-US" sz="2800">
                <a:solidFill>
                  <a:srgbClr val="003399"/>
                </a:solidFill>
              </a:rPr>
              <a:t>Culture</a:t>
            </a:r>
            <a:r>
              <a:rPr lang="en-US" sz="2800"/>
              <a:t> - a system of values and norms that are shared among a group of people and that when taken together constitute a design for living</a:t>
            </a:r>
          </a:p>
          <a:p>
            <a:pPr>
              <a:buFont typeface="Wingdings" pitchFamily="2" charset="2"/>
              <a:buNone/>
              <a:tabLst>
                <a:tab pos="796925" algn="l"/>
              </a:tabLst>
            </a:pPr>
            <a:r>
              <a:rPr lang="en-US" sz="2800"/>
              <a:t>	where</a:t>
            </a:r>
          </a:p>
          <a:p>
            <a:pPr lvl="1">
              <a:tabLst>
                <a:tab pos="796925" algn="l"/>
              </a:tabLst>
            </a:pPr>
            <a:r>
              <a:rPr lang="en-US" sz="2400">
                <a:solidFill>
                  <a:srgbClr val="003399"/>
                </a:solidFill>
              </a:rPr>
              <a:t>values</a:t>
            </a:r>
            <a:r>
              <a:rPr lang="en-US" sz="2400"/>
              <a:t> are abstract ideas about what a group believes to be good, right, and desirable</a:t>
            </a:r>
          </a:p>
          <a:p>
            <a:pPr lvl="1">
              <a:tabLst>
                <a:tab pos="796925" algn="l"/>
              </a:tabLst>
            </a:pPr>
            <a:r>
              <a:rPr lang="en-US" sz="2400">
                <a:solidFill>
                  <a:srgbClr val="003399"/>
                </a:solidFill>
              </a:rPr>
              <a:t>norms</a:t>
            </a:r>
            <a:r>
              <a:rPr lang="en-US" sz="2400"/>
              <a:t> are the social rules and guidelines that prescribe appropriate behavior in particular situations</a:t>
            </a:r>
          </a:p>
          <a:p>
            <a:pPr>
              <a:tabLst>
                <a:tab pos="796925" algn="l"/>
              </a:tabLst>
            </a:pPr>
            <a:r>
              <a:rPr lang="en-US" sz="2800">
                <a:solidFill>
                  <a:srgbClr val="003399"/>
                </a:solidFill>
              </a:rPr>
              <a:t>Society</a:t>
            </a:r>
            <a:r>
              <a:rPr lang="en-US" sz="2800" b="1">
                <a:solidFill>
                  <a:srgbClr val="959535"/>
                </a:solidFill>
              </a:rPr>
              <a:t> </a:t>
            </a:r>
            <a:r>
              <a:rPr lang="en-US" sz="2800"/>
              <a:t>- a group of people who share a common set of values and norms </a:t>
            </a:r>
          </a:p>
          <a:p>
            <a:pPr>
              <a:tabLst>
                <a:tab pos="796925" algn="l"/>
              </a:tabLst>
            </a:pPr>
            <a:endParaRPr 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sz="4800">
                <a:solidFill>
                  <a:srgbClr val="003399"/>
                </a:solidFill>
                <a:latin typeface="Cambria" pitchFamily="18" charset="0"/>
              </a:rPr>
              <a:t>What Are Values And Norms?</a:t>
            </a:r>
          </a:p>
        </p:txBody>
      </p:sp>
      <p:sp>
        <p:nvSpPr>
          <p:cNvPr id="8195" name="Rectangle 3"/>
          <p:cNvSpPr>
            <a:spLocks noGrp="1" noChangeArrowheads="1"/>
          </p:cNvSpPr>
          <p:nvPr>
            <p:ph type="body" idx="1"/>
          </p:nvPr>
        </p:nvSpPr>
        <p:spPr/>
        <p:txBody>
          <a:bodyPr/>
          <a:lstStyle/>
          <a:p>
            <a:r>
              <a:rPr lang="en-US"/>
              <a:t>Values provide the context within which a society’s norms are established and justified and form the bedrock of a culture</a:t>
            </a:r>
          </a:p>
          <a:p>
            <a:r>
              <a:rPr lang="en-US"/>
              <a:t>Norms include </a:t>
            </a:r>
          </a:p>
          <a:p>
            <a:pPr lvl="1"/>
            <a:r>
              <a:rPr lang="en-US">
                <a:solidFill>
                  <a:srgbClr val="003399"/>
                </a:solidFill>
              </a:rPr>
              <a:t>folkways</a:t>
            </a:r>
            <a:r>
              <a:rPr lang="en-US"/>
              <a:t> - the routine conventions of everyday life</a:t>
            </a:r>
          </a:p>
          <a:p>
            <a:pPr lvl="1"/>
            <a:r>
              <a:rPr lang="en-US">
                <a:solidFill>
                  <a:srgbClr val="003399"/>
                </a:solidFill>
              </a:rPr>
              <a:t>mores </a:t>
            </a:r>
            <a:r>
              <a:rPr lang="en-US"/>
              <a:t>- norms that are seen as central to the functioning of a society and to its social life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4800">
                <a:solidFill>
                  <a:srgbClr val="003399"/>
                </a:solidFill>
                <a:latin typeface="Cambria" pitchFamily="18" charset="0"/>
              </a:rPr>
              <a:t>How Are Culture, Society, </a:t>
            </a:r>
            <a:br>
              <a:rPr lang="en-US" sz="4800">
                <a:solidFill>
                  <a:srgbClr val="003399"/>
                </a:solidFill>
                <a:latin typeface="Cambria" pitchFamily="18" charset="0"/>
              </a:rPr>
            </a:br>
            <a:r>
              <a:rPr lang="en-US" sz="4800">
                <a:solidFill>
                  <a:srgbClr val="003399"/>
                </a:solidFill>
                <a:latin typeface="Cambria" pitchFamily="18" charset="0"/>
              </a:rPr>
              <a:t>And The Nation-State Related?</a:t>
            </a:r>
          </a:p>
        </p:txBody>
      </p:sp>
      <p:sp>
        <p:nvSpPr>
          <p:cNvPr id="10243" name="Rectangle 3"/>
          <p:cNvSpPr>
            <a:spLocks noGrp="1" noChangeArrowheads="1"/>
          </p:cNvSpPr>
          <p:nvPr>
            <p:ph type="body" idx="1"/>
          </p:nvPr>
        </p:nvSpPr>
        <p:spPr/>
        <p:txBody>
          <a:bodyPr/>
          <a:lstStyle/>
          <a:p>
            <a:r>
              <a:rPr lang="en-US"/>
              <a:t>The relationship between a society and a nation state is not strictly one-to-one </a:t>
            </a:r>
          </a:p>
          <a:p>
            <a:r>
              <a:rPr lang="en-US"/>
              <a:t>Nation-states are political creations </a:t>
            </a:r>
          </a:p>
          <a:p>
            <a:pPr lvl="1"/>
            <a:r>
              <a:rPr lang="en-US"/>
              <a:t>can contain one or more cultures</a:t>
            </a:r>
          </a:p>
          <a:p>
            <a:r>
              <a:rPr lang="en-US"/>
              <a:t>A culture can embrace several nations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4800">
                <a:solidFill>
                  <a:srgbClr val="003399"/>
                </a:solidFill>
                <a:latin typeface="Cambria" pitchFamily="18" charset="0"/>
              </a:rPr>
              <a:t>What Determines Culture?</a:t>
            </a:r>
          </a:p>
        </p:txBody>
      </p:sp>
      <p:sp>
        <p:nvSpPr>
          <p:cNvPr id="11267" name="Rectangle 3"/>
          <p:cNvSpPr>
            <a:spLocks noGrp="1" noChangeArrowheads="1"/>
          </p:cNvSpPr>
          <p:nvPr>
            <p:ph type="body" idx="1"/>
          </p:nvPr>
        </p:nvSpPr>
        <p:spPr/>
        <p:txBody>
          <a:bodyPr/>
          <a:lstStyle/>
          <a:p>
            <a:r>
              <a:rPr lang="en-US"/>
              <a:t>The values and norms of a culture evolve over time</a:t>
            </a:r>
          </a:p>
          <a:p>
            <a:r>
              <a:rPr lang="en-US"/>
              <a:t>Determinants include </a:t>
            </a:r>
          </a:p>
          <a:p>
            <a:pPr lvl="1"/>
            <a:r>
              <a:rPr lang="en-US"/>
              <a:t>religion</a:t>
            </a:r>
          </a:p>
          <a:p>
            <a:pPr lvl="1"/>
            <a:r>
              <a:rPr lang="en-US"/>
              <a:t>political and economic philosophies</a:t>
            </a:r>
          </a:p>
          <a:p>
            <a:pPr lvl="1"/>
            <a:r>
              <a:rPr lang="en-US"/>
              <a:t>education</a:t>
            </a:r>
          </a:p>
          <a:p>
            <a:pPr lvl="1"/>
            <a:r>
              <a:rPr lang="en-US"/>
              <a:t>language</a:t>
            </a:r>
          </a:p>
          <a:p>
            <a:pPr lvl="1"/>
            <a:r>
              <a:rPr lang="en-US"/>
              <a:t>social structure</a:t>
            </a:r>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sz="4800">
                <a:solidFill>
                  <a:srgbClr val="003399"/>
                </a:solidFill>
                <a:latin typeface="Cambria" pitchFamily="18" charset="0"/>
              </a:rPr>
              <a:t>What Determines Culture?</a:t>
            </a:r>
          </a:p>
        </p:txBody>
      </p:sp>
      <p:sp>
        <p:nvSpPr>
          <p:cNvPr id="90115" name="Rectangle 3"/>
          <p:cNvSpPr>
            <a:spLocks noGrp="1" noChangeArrowheads="1"/>
          </p:cNvSpPr>
          <p:nvPr>
            <p:ph type="body" idx="1"/>
          </p:nvPr>
        </p:nvSpPr>
        <p:spPr/>
        <p:txBody>
          <a:bodyPr/>
          <a:lstStyle/>
          <a:p>
            <a:pPr algn="ctr">
              <a:buFont typeface="Wingdings" pitchFamily="2" charset="2"/>
              <a:buNone/>
            </a:pPr>
            <a:r>
              <a:rPr lang="en-US" sz="1400"/>
              <a:t>Determinants of Culture</a:t>
            </a:r>
          </a:p>
          <a:p>
            <a:pPr algn="ctr">
              <a:buFont typeface="Wingdings" pitchFamily="2" charset="2"/>
              <a:buNone/>
            </a:pPr>
            <a:endParaRPr lang="en-US" sz="1400"/>
          </a:p>
        </p:txBody>
      </p:sp>
      <p:pic>
        <p:nvPicPr>
          <p:cNvPr id="90116" name="Picture 4"/>
          <p:cNvPicPr>
            <a:picLocks noChangeAspect="1" noChangeArrowheads="1"/>
          </p:cNvPicPr>
          <p:nvPr/>
        </p:nvPicPr>
        <p:blipFill>
          <a:blip r:embed="rId3"/>
          <a:srcRect/>
          <a:stretch>
            <a:fillRect/>
          </a:stretch>
        </p:blipFill>
        <p:spPr bwMode="auto">
          <a:xfrm>
            <a:off x="969963" y="1905000"/>
            <a:ext cx="7202487" cy="40386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4800">
                <a:solidFill>
                  <a:srgbClr val="003399"/>
                </a:solidFill>
                <a:latin typeface="Cambria" pitchFamily="18" charset="0"/>
              </a:rPr>
              <a:t>What Is A Social Structure?</a:t>
            </a:r>
          </a:p>
        </p:txBody>
      </p:sp>
      <p:sp>
        <p:nvSpPr>
          <p:cNvPr id="12291" name="Rectangle 3"/>
          <p:cNvSpPr>
            <a:spLocks noGrp="1" noChangeArrowheads="1"/>
          </p:cNvSpPr>
          <p:nvPr>
            <p:ph type="body" idx="1"/>
          </p:nvPr>
        </p:nvSpPr>
        <p:spPr/>
        <p:txBody>
          <a:bodyPr/>
          <a:lstStyle/>
          <a:p>
            <a:r>
              <a:rPr lang="en-US">
                <a:solidFill>
                  <a:srgbClr val="003399"/>
                </a:solidFill>
              </a:rPr>
              <a:t>Social structure</a:t>
            </a:r>
            <a:r>
              <a:rPr lang="en-US"/>
              <a:t> - a society’s basic social organization</a:t>
            </a:r>
          </a:p>
          <a:p>
            <a:r>
              <a:rPr lang="en-US"/>
              <a:t>Consider</a:t>
            </a:r>
          </a:p>
          <a:p>
            <a:pPr lvl="1"/>
            <a:r>
              <a:rPr lang="en-US"/>
              <a:t>the degree to which the basic unit of social organization is the individual, as opposed to the group</a:t>
            </a:r>
          </a:p>
          <a:p>
            <a:pPr lvl="1"/>
            <a:r>
              <a:rPr lang="en-US"/>
              <a:t>the degree to which a society is stratified into classes or castes</a:t>
            </a:r>
          </a:p>
          <a:p>
            <a:endParaRPr lang="en-US"/>
          </a:p>
        </p:txBody>
      </p:sp>
    </p:spTree>
  </p:cSld>
  <p:clrMapOvr>
    <a:masterClrMapping/>
  </p:clrMapOvr>
</p:sld>
</file>

<file path=ppt/theme/theme1.xml><?xml version="1.0" encoding="utf-8"?>
<a:theme xmlns:a="http://schemas.openxmlformats.org/drawingml/2006/main" name="PPT template">
  <a:themeElements>
    <a:clrScheme name="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P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 template</Template>
  <TotalTime>2432</TotalTime>
  <Words>3401</Words>
  <Application>Microsoft Office PowerPoint</Application>
  <PresentationFormat>On-screen Show (4:3)</PresentationFormat>
  <Paragraphs>310</Paragraphs>
  <Slides>34</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MS PGothic</vt:lpstr>
      <vt:lpstr>宋体</vt:lpstr>
      <vt:lpstr>Arial</vt:lpstr>
      <vt:lpstr>Cambria</vt:lpstr>
      <vt:lpstr>Times New Roman</vt:lpstr>
      <vt:lpstr>Wingdings</vt:lpstr>
      <vt:lpstr>PPT template</vt:lpstr>
      <vt:lpstr>International Business 9e</vt:lpstr>
      <vt:lpstr>Chapter 4</vt:lpstr>
      <vt:lpstr>How Do Cultural Differences Affect International Business? </vt:lpstr>
      <vt:lpstr>What Is Culture?</vt:lpstr>
      <vt:lpstr>What Are Values And Norms?</vt:lpstr>
      <vt:lpstr>How Are Culture, Society,  And The Nation-State Related?</vt:lpstr>
      <vt:lpstr>What Determines Culture?</vt:lpstr>
      <vt:lpstr>What Determines Culture?</vt:lpstr>
      <vt:lpstr>What Is A Social Structure?</vt:lpstr>
      <vt:lpstr>How Are Individuals  And Groups Different? </vt:lpstr>
      <vt:lpstr>How Are Individuals  And Groups Different? </vt:lpstr>
      <vt:lpstr>How Are Individuals  And Groups Different? </vt:lpstr>
      <vt:lpstr>What Is Social Stratification?</vt:lpstr>
      <vt:lpstr>What Is Social Stratification?</vt:lpstr>
      <vt:lpstr>What Is Social Stratification?</vt:lpstr>
      <vt:lpstr>How Do Religious And Ethical Systems Differ?</vt:lpstr>
      <vt:lpstr>How Do Religious And Ethical Systems Differ?</vt:lpstr>
      <vt:lpstr>How Do Religious And Ethical Systems Differ?</vt:lpstr>
      <vt:lpstr>What Is Christianity?</vt:lpstr>
      <vt:lpstr>What Is Islam?</vt:lpstr>
      <vt:lpstr>What Is Hinduism?</vt:lpstr>
      <vt:lpstr>What Is Buddhism?</vt:lpstr>
      <vt:lpstr>What Is Confucianism?</vt:lpstr>
      <vt:lpstr>What Is The Role  Of Language In Culture? </vt:lpstr>
      <vt:lpstr>What Is The Role  Of Language In Culture? </vt:lpstr>
      <vt:lpstr>What Is The Role  Of Education In Culture?</vt:lpstr>
      <vt:lpstr>How Does Culture  Impact The Workplace?</vt:lpstr>
      <vt:lpstr>How Does Culture  Impact The Workplace?</vt:lpstr>
      <vt:lpstr>How Does Culture  Impact The Workplace?</vt:lpstr>
      <vt:lpstr>How Does Culture  Impact The Workplace?</vt:lpstr>
      <vt:lpstr>Was Hofstede Right?</vt:lpstr>
      <vt:lpstr>Does Culture Change?</vt:lpstr>
      <vt:lpstr>What Do Cultural Differences Mean For Managers?</vt:lpstr>
      <vt:lpstr>What Do Cultural Differences Mean For Managers?</vt:lpstr>
    </vt:vector>
  </TitlesOfParts>
  <Company>The McGraw-Hill Companies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megan_richter</dc:creator>
  <cp:lastModifiedBy>augky</cp:lastModifiedBy>
  <cp:revision>33</cp:revision>
  <dcterms:created xsi:type="dcterms:W3CDTF">2009-08-20T20:27:24Z</dcterms:created>
  <dcterms:modified xsi:type="dcterms:W3CDTF">2018-06-21T06:51:49Z</dcterms:modified>
</cp:coreProperties>
</file>