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9" r:id="rId4"/>
    <p:sldId id="262" r:id="rId5"/>
    <p:sldId id="278" r:id="rId6"/>
    <p:sldId id="258" r:id="rId7"/>
    <p:sldId id="257" r:id="rId8"/>
    <p:sldId id="261" r:id="rId9"/>
    <p:sldId id="264" r:id="rId10"/>
    <p:sldId id="279" r:id="rId11"/>
    <p:sldId id="280" r:id="rId12"/>
    <p:sldId id="274" r:id="rId13"/>
    <p:sldId id="269" r:id="rId14"/>
    <p:sldId id="275" r:id="rId15"/>
    <p:sldId id="276" r:id="rId16"/>
    <p:sldId id="277" r:id="rId17"/>
    <p:sldId id="270" r:id="rId18"/>
    <p:sldId id="271" r:id="rId19"/>
    <p:sldId id="272" r:id="rId20"/>
    <p:sldId id="26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3447EF2-E93B-472E-BD42-07A1D59B2674}">
          <p14:sldIdLst>
            <p14:sldId id="256"/>
            <p14:sldId id="273"/>
            <p14:sldId id="259"/>
            <p14:sldId id="262"/>
            <p14:sldId id="278"/>
            <p14:sldId id="258"/>
            <p14:sldId id="257"/>
            <p14:sldId id="261"/>
            <p14:sldId id="264"/>
            <p14:sldId id="279"/>
            <p14:sldId id="280"/>
            <p14:sldId id="274"/>
          </p14:sldIdLst>
        </p14:section>
        <p14:section name="APPENDIX" id="{1A4335A3-8580-4D66-94C9-AEDE742E2BD6}">
          <p14:sldIdLst>
            <p14:sldId id="269"/>
            <p14:sldId id="275"/>
            <p14:sldId id="276"/>
            <p14:sldId id="277"/>
            <p14:sldId id="270"/>
            <p14:sldId id="271"/>
            <p14:sldId id="272"/>
            <p14:sldId id="26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63" d="100"/>
          <a:sy n="63" d="100"/>
        </p:scale>
        <p:origin x="80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76BB81A-0993-4792-A40C-00C55E72E98C}"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8AB65-AF82-41EA-9F7C-4C6F34E5F22A}" type="slidenum">
              <a:rPr lang="en-US" smtClean="0"/>
              <a:t>‹#›</a:t>
            </a:fld>
            <a:endParaRPr lang="en-US"/>
          </a:p>
        </p:txBody>
      </p:sp>
    </p:spTree>
    <p:extLst>
      <p:ext uri="{BB962C8B-B14F-4D97-AF65-F5344CB8AC3E}">
        <p14:creationId xmlns:p14="http://schemas.microsoft.com/office/powerpoint/2010/main" val="480731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6BB81A-0993-4792-A40C-00C55E72E98C}"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8AB65-AF82-41EA-9F7C-4C6F34E5F22A}" type="slidenum">
              <a:rPr lang="en-US" smtClean="0"/>
              <a:t>‹#›</a:t>
            </a:fld>
            <a:endParaRPr lang="en-US"/>
          </a:p>
        </p:txBody>
      </p:sp>
    </p:spTree>
    <p:extLst>
      <p:ext uri="{BB962C8B-B14F-4D97-AF65-F5344CB8AC3E}">
        <p14:creationId xmlns:p14="http://schemas.microsoft.com/office/powerpoint/2010/main" val="2298106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6BB81A-0993-4792-A40C-00C55E72E98C}"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8AB65-AF82-41EA-9F7C-4C6F34E5F22A}" type="slidenum">
              <a:rPr lang="en-US" smtClean="0"/>
              <a:t>‹#›</a:t>
            </a:fld>
            <a:endParaRPr lang="en-US"/>
          </a:p>
        </p:txBody>
      </p:sp>
    </p:spTree>
    <p:extLst>
      <p:ext uri="{BB962C8B-B14F-4D97-AF65-F5344CB8AC3E}">
        <p14:creationId xmlns:p14="http://schemas.microsoft.com/office/powerpoint/2010/main" val="783213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6BB81A-0993-4792-A40C-00C55E72E98C}"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8AB65-AF82-41EA-9F7C-4C6F34E5F22A}" type="slidenum">
              <a:rPr lang="en-US" smtClean="0"/>
              <a:t>‹#›</a:t>
            </a:fld>
            <a:endParaRPr lang="en-US"/>
          </a:p>
        </p:txBody>
      </p:sp>
    </p:spTree>
    <p:extLst>
      <p:ext uri="{BB962C8B-B14F-4D97-AF65-F5344CB8AC3E}">
        <p14:creationId xmlns:p14="http://schemas.microsoft.com/office/powerpoint/2010/main" val="3416322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6BB81A-0993-4792-A40C-00C55E72E98C}"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8AB65-AF82-41EA-9F7C-4C6F34E5F22A}" type="slidenum">
              <a:rPr lang="en-US" smtClean="0"/>
              <a:t>‹#›</a:t>
            </a:fld>
            <a:endParaRPr lang="en-US"/>
          </a:p>
        </p:txBody>
      </p:sp>
    </p:spTree>
    <p:extLst>
      <p:ext uri="{BB962C8B-B14F-4D97-AF65-F5344CB8AC3E}">
        <p14:creationId xmlns:p14="http://schemas.microsoft.com/office/powerpoint/2010/main" val="1442893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76BB81A-0993-4792-A40C-00C55E72E98C}"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48AB65-AF82-41EA-9F7C-4C6F34E5F22A}" type="slidenum">
              <a:rPr lang="en-US" smtClean="0"/>
              <a:t>‹#›</a:t>
            </a:fld>
            <a:endParaRPr lang="en-US"/>
          </a:p>
        </p:txBody>
      </p:sp>
    </p:spTree>
    <p:extLst>
      <p:ext uri="{BB962C8B-B14F-4D97-AF65-F5344CB8AC3E}">
        <p14:creationId xmlns:p14="http://schemas.microsoft.com/office/powerpoint/2010/main" val="961002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6BB81A-0993-4792-A40C-00C55E72E98C}" type="datetimeFigureOut">
              <a:rPr lang="en-US" smtClean="0"/>
              <a:t>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48AB65-AF82-41EA-9F7C-4C6F34E5F22A}" type="slidenum">
              <a:rPr lang="en-US" smtClean="0"/>
              <a:t>‹#›</a:t>
            </a:fld>
            <a:endParaRPr lang="en-US"/>
          </a:p>
        </p:txBody>
      </p:sp>
    </p:spTree>
    <p:extLst>
      <p:ext uri="{BB962C8B-B14F-4D97-AF65-F5344CB8AC3E}">
        <p14:creationId xmlns:p14="http://schemas.microsoft.com/office/powerpoint/2010/main" val="2893382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76BB81A-0993-4792-A40C-00C55E72E98C}" type="datetimeFigureOut">
              <a:rPr lang="en-US" smtClean="0"/>
              <a:t>1/29/2018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48AB65-AF82-41EA-9F7C-4C6F34E5F22A}" type="slidenum">
              <a:rPr lang="en-US" smtClean="0"/>
              <a:t>‹#›</a:t>
            </a:fld>
            <a:endParaRPr lang="en-US"/>
          </a:p>
        </p:txBody>
      </p:sp>
    </p:spTree>
    <p:extLst>
      <p:ext uri="{BB962C8B-B14F-4D97-AF65-F5344CB8AC3E}">
        <p14:creationId xmlns:p14="http://schemas.microsoft.com/office/powerpoint/2010/main" val="2841831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6BB81A-0993-4792-A40C-00C55E72E98C}" type="datetimeFigureOut">
              <a:rPr lang="en-US" smtClean="0"/>
              <a:t>1/29/2018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48AB65-AF82-41EA-9F7C-4C6F34E5F22A}" type="slidenum">
              <a:rPr lang="en-US" smtClean="0"/>
              <a:t>‹#›</a:t>
            </a:fld>
            <a:endParaRPr lang="en-US"/>
          </a:p>
        </p:txBody>
      </p:sp>
    </p:spTree>
    <p:extLst>
      <p:ext uri="{BB962C8B-B14F-4D97-AF65-F5344CB8AC3E}">
        <p14:creationId xmlns:p14="http://schemas.microsoft.com/office/powerpoint/2010/main" val="2535875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76BB81A-0993-4792-A40C-00C55E72E98C}"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48AB65-AF82-41EA-9F7C-4C6F34E5F22A}" type="slidenum">
              <a:rPr lang="en-US" smtClean="0"/>
              <a:t>‹#›</a:t>
            </a:fld>
            <a:endParaRPr lang="en-US"/>
          </a:p>
        </p:txBody>
      </p:sp>
    </p:spTree>
    <p:extLst>
      <p:ext uri="{BB962C8B-B14F-4D97-AF65-F5344CB8AC3E}">
        <p14:creationId xmlns:p14="http://schemas.microsoft.com/office/powerpoint/2010/main" val="1183263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76BB81A-0993-4792-A40C-00C55E72E98C}"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48AB65-AF82-41EA-9F7C-4C6F34E5F22A}" type="slidenum">
              <a:rPr lang="en-US" smtClean="0"/>
              <a:t>‹#›</a:t>
            </a:fld>
            <a:endParaRPr lang="en-US"/>
          </a:p>
        </p:txBody>
      </p:sp>
    </p:spTree>
    <p:extLst>
      <p:ext uri="{BB962C8B-B14F-4D97-AF65-F5344CB8AC3E}">
        <p14:creationId xmlns:p14="http://schemas.microsoft.com/office/powerpoint/2010/main" val="1303351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6BB81A-0993-4792-A40C-00C55E72E98C}" type="datetimeFigureOut">
              <a:rPr lang="en-US" smtClean="0"/>
              <a:t>1/29/2018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48AB65-AF82-41EA-9F7C-4C6F34E5F22A}" type="slidenum">
              <a:rPr lang="en-US" smtClean="0"/>
              <a:t>‹#›</a:t>
            </a:fld>
            <a:endParaRPr lang="en-US"/>
          </a:p>
        </p:txBody>
      </p:sp>
    </p:spTree>
    <p:extLst>
      <p:ext uri="{BB962C8B-B14F-4D97-AF65-F5344CB8AC3E}">
        <p14:creationId xmlns:p14="http://schemas.microsoft.com/office/powerpoint/2010/main" val="3259248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Literature Reviews and </a:t>
            </a:r>
            <a:r>
              <a:rPr lang="en-US"/>
              <a:t>Library Research</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17326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Option #2: Summary Matrix</a:t>
            </a:r>
          </a:p>
        </p:txBody>
      </p:sp>
      <p:sp>
        <p:nvSpPr>
          <p:cNvPr id="3" name="Content Placeholder 2"/>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0" lvl="1" indent="-457200">
              <a:buFont typeface="+mj-lt"/>
              <a:buAutoNum type="arabicPeriod"/>
            </a:pPr>
            <a:r>
              <a:rPr lang="en-US" dirty="0"/>
              <a:t>Complete summary chart for all articles.</a:t>
            </a:r>
          </a:p>
          <a:p>
            <a:pPr marL="914400" lvl="1" indent="-457200">
              <a:buFont typeface="+mj-lt"/>
              <a:buAutoNum type="arabicPeriod"/>
            </a:pPr>
            <a:r>
              <a:rPr lang="en-US" dirty="0"/>
              <a:t>Complete synthesis chart for all articles.</a:t>
            </a:r>
          </a:p>
          <a:p>
            <a:pPr marL="914400" lvl="1" indent="-457200">
              <a:buFont typeface="+mj-lt"/>
              <a:buAutoNum type="arabicPeriod"/>
            </a:pPr>
            <a:r>
              <a:rPr lang="en-US" dirty="0"/>
              <a:t>Use chart to create thematic synthesis, utilizing the themes outlined in your synthesis chart, integrating relevant information from summary chart as needed.</a:t>
            </a:r>
          </a:p>
          <a:p>
            <a:pPr marL="914400" lvl="1" indent="-457200">
              <a:buFont typeface="+mj-lt"/>
              <a:buAutoNum type="arabicPeriod"/>
            </a:pPr>
            <a:endParaRPr lang="en-US" dirty="0"/>
          </a:p>
          <a:p>
            <a:pPr marL="914400" lvl="1" indent="-457200">
              <a:buFont typeface="+mj-lt"/>
              <a:buAutoNum type="arabicPeriod"/>
            </a:pPr>
            <a:endParaRPr lang="en-US" dirty="0"/>
          </a:p>
          <a:p>
            <a:pPr marL="914400" lvl="1" indent="-457200">
              <a:buFont typeface="+mj-lt"/>
              <a:buAutoNum type="arabicPeriod"/>
            </a:pPr>
            <a:endParaRPr lang="en-US" dirty="0"/>
          </a:p>
          <a:p>
            <a:pPr lvl="1"/>
            <a:r>
              <a:rPr lang="en-US" dirty="0"/>
              <a:t>NOTE: I’ve added some additional reading materials regarding Summary Matrices to Canvas, you may want to check it out if you are interested in this option!</a:t>
            </a:r>
          </a:p>
        </p:txBody>
      </p:sp>
    </p:spTree>
    <p:extLst>
      <p:ext uri="{BB962C8B-B14F-4D97-AF65-F5344CB8AC3E}">
        <p14:creationId xmlns:p14="http://schemas.microsoft.com/office/powerpoint/2010/main" val="335493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l="12032" t="7358" r="12109" b="7477"/>
          <a:stretch/>
        </p:blipFill>
        <p:spPr>
          <a:xfrm rot="5400000">
            <a:off x="3707363" y="284543"/>
            <a:ext cx="5222114" cy="7587052"/>
          </a:xfrm>
          <a:prstGeom prst="rect">
            <a:avLst/>
          </a:prstGeom>
        </p:spPr>
      </p:pic>
      <p:sp>
        <p:nvSpPr>
          <p:cNvPr id="2" name="Title 1"/>
          <p:cNvSpPr>
            <a:spLocks noGrp="1"/>
          </p:cNvSpPr>
          <p:nvPr>
            <p:ph type="title"/>
          </p:nvPr>
        </p:nvSpPr>
        <p:spPr/>
        <p:txBody>
          <a:bodyPr/>
          <a:lstStyle/>
          <a:p>
            <a:r>
              <a:rPr lang="en-US" dirty="0"/>
              <a:t>EXAMPLE – Synthesis Chart </a:t>
            </a:r>
          </a:p>
        </p:txBody>
      </p:sp>
      <p:sp>
        <p:nvSpPr>
          <p:cNvPr id="8" name="Right Bracket 7"/>
          <p:cNvSpPr/>
          <p:nvPr/>
        </p:nvSpPr>
        <p:spPr>
          <a:xfrm rot="16200000">
            <a:off x="6515100" y="-1521863"/>
            <a:ext cx="290384" cy="6565556"/>
          </a:xfrm>
          <a:prstGeom prst="rightBracket">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ight Bracket 8"/>
          <p:cNvSpPr/>
          <p:nvPr/>
        </p:nvSpPr>
        <p:spPr>
          <a:xfrm rot="10800000">
            <a:off x="2383312" y="1906107"/>
            <a:ext cx="301710" cy="4724398"/>
          </a:xfrm>
          <a:prstGeom prst="rightBracket">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Line Callout 3 9"/>
          <p:cNvSpPr/>
          <p:nvPr/>
        </p:nvSpPr>
        <p:spPr>
          <a:xfrm>
            <a:off x="453081" y="2636108"/>
            <a:ext cx="1227438" cy="1276865"/>
          </a:xfrm>
          <a:prstGeom prst="borderCallout3">
            <a:avLst>
              <a:gd name="adj1" fmla="val 18750"/>
              <a:gd name="adj2" fmla="val -8333"/>
              <a:gd name="adj3" fmla="val 18750"/>
              <a:gd name="adj4" fmla="val -16667"/>
              <a:gd name="adj5" fmla="val 126452"/>
              <a:gd name="adj6" fmla="val -8613"/>
              <a:gd name="adj7" fmla="val 181995"/>
              <a:gd name="adj8" fmla="val 15609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Themes go here</a:t>
            </a:r>
          </a:p>
        </p:txBody>
      </p:sp>
      <p:sp>
        <p:nvSpPr>
          <p:cNvPr id="11" name="Line Callout 3 10"/>
          <p:cNvSpPr/>
          <p:nvPr/>
        </p:nvSpPr>
        <p:spPr>
          <a:xfrm>
            <a:off x="10293178" y="149706"/>
            <a:ext cx="1060622" cy="1276865"/>
          </a:xfrm>
          <a:prstGeom prst="borderCallout3">
            <a:avLst>
              <a:gd name="adj1" fmla="val 18750"/>
              <a:gd name="adj2" fmla="val -8333"/>
              <a:gd name="adj3" fmla="val 18750"/>
              <a:gd name="adj4" fmla="val -16667"/>
              <a:gd name="adj5" fmla="val 45807"/>
              <a:gd name="adj6" fmla="val -136801"/>
              <a:gd name="adj7" fmla="val 113608"/>
              <a:gd name="adj8" fmla="val -23719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Authors/citations go here</a:t>
            </a:r>
          </a:p>
        </p:txBody>
      </p:sp>
    </p:spTree>
    <p:extLst>
      <p:ext uri="{BB962C8B-B14F-4D97-AF65-F5344CB8AC3E}">
        <p14:creationId xmlns:p14="http://schemas.microsoft.com/office/powerpoint/2010/main" val="278169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Putting it all together: How to write a literature review</a:t>
            </a:r>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US" dirty="0"/>
              <a:t>Source articles</a:t>
            </a:r>
          </a:p>
          <a:p>
            <a:pPr lvl="1"/>
            <a:r>
              <a:rPr lang="en-US" dirty="0"/>
              <a:t>Search library databases thoroughly.  Aim for recent articles (past 5-7 years) and conducted in the USA.</a:t>
            </a:r>
          </a:p>
          <a:p>
            <a:pPr marL="514350" indent="-514350">
              <a:buFont typeface="+mj-lt"/>
              <a:buAutoNum type="arabicPeriod"/>
            </a:pPr>
            <a:r>
              <a:rPr lang="en-US" dirty="0"/>
              <a:t>Read articles</a:t>
            </a:r>
          </a:p>
          <a:p>
            <a:pPr lvl="1"/>
            <a:r>
              <a:rPr lang="en-US" dirty="0"/>
              <a:t>Follow steps for reading journal articles like a pro – don’t waste your time on articles that don’t fit!</a:t>
            </a:r>
          </a:p>
          <a:p>
            <a:pPr marL="514350" indent="-514350">
              <a:buFont typeface="+mj-lt"/>
              <a:buAutoNum type="arabicPeriod"/>
            </a:pPr>
            <a:r>
              <a:rPr lang="en-US" dirty="0"/>
              <a:t>‘Process’ articles</a:t>
            </a:r>
          </a:p>
          <a:p>
            <a:pPr lvl="1"/>
            <a:r>
              <a:rPr lang="en-US" dirty="0"/>
              <a:t>For this literature review, I am requiring everyone to utilize either the Annotated Bibliography or Summary Matrix method.  </a:t>
            </a:r>
            <a:r>
              <a:rPr lang="en-US" b="1" dirty="0"/>
              <a:t>See Canvas for due dates – there are two, I’ve split this process up into two sittings.  You’re welcome </a:t>
            </a:r>
            <a:r>
              <a:rPr lang="en-US" b="1" dirty="0">
                <a:sym typeface="Wingdings" panose="05000000000000000000" pitchFamily="2" charset="2"/>
              </a:rPr>
              <a:t></a:t>
            </a:r>
            <a:endParaRPr lang="en-US" dirty="0"/>
          </a:p>
          <a:p>
            <a:pPr marL="514350" indent="-514350">
              <a:buFont typeface="+mj-lt"/>
              <a:buAutoNum type="arabicPeriod"/>
            </a:pPr>
            <a:r>
              <a:rPr lang="en-US" dirty="0"/>
              <a:t>Finalize thematic headings</a:t>
            </a:r>
          </a:p>
          <a:p>
            <a:pPr lvl="1"/>
            <a:r>
              <a:rPr lang="en-US" dirty="0"/>
              <a:t>Your research question is a great place to start with your headings – others may arise as you read, so be flexible.</a:t>
            </a:r>
          </a:p>
          <a:p>
            <a:pPr marL="514350" indent="-514350">
              <a:buFont typeface="+mj-lt"/>
              <a:buAutoNum type="arabicPeriod"/>
            </a:pPr>
            <a:r>
              <a:rPr lang="en-US" dirty="0"/>
              <a:t>Synthesize your literature review!</a:t>
            </a:r>
          </a:p>
          <a:p>
            <a:pPr lvl="1"/>
            <a:r>
              <a:rPr lang="en-US" dirty="0"/>
              <a:t>Read everything before you start writing.  It will make the synthesis process easier.  Don’t forget to tie everything back to your specific research question! </a:t>
            </a:r>
            <a:endParaRPr lang="en-US" b="1" dirty="0"/>
          </a:p>
        </p:txBody>
      </p:sp>
    </p:spTree>
    <p:extLst>
      <p:ext uri="{BB962C8B-B14F-4D97-AF65-F5344CB8AC3E}">
        <p14:creationId xmlns:p14="http://schemas.microsoft.com/office/powerpoint/2010/main" val="3618746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Appendix: Style Guide and Citation Examples</a:t>
            </a:r>
          </a:p>
        </p:txBody>
      </p:sp>
      <p:sp>
        <p:nvSpPr>
          <p:cNvPr id="3" name="Subtitle 2"/>
          <p:cNvSpPr>
            <a:spLocks noGrp="1"/>
          </p:cNvSpPr>
          <p:nvPr>
            <p:ph type="subTitle" idx="1"/>
          </p:nvPr>
        </p:nvSpPr>
        <p:spPr/>
        <p:txBody>
          <a:bodyPr/>
          <a:lstStyle/>
          <a:p>
            <a:r>
              <a:rPr lang="en-US" dirty="0"/>
              <a:t>Sourced from:</a:t>
            </a:r>
          </a:p>
          <a:p>
            <a:r>
              <a:rPr lang="en-US" dirty="0"/>
              <a:t>American Sociological Association. 2014. </a:t>
            </a:r>
            <a:r>
              <a:rPr lang="en-US" i="1" dirty="0"/>
              <a:t>American Sociological Association Style Guide</a:t>
            </a:r>
            <a:r>
              <a:rPr lang="en-US" dirty="0"/>
              <a:t>. 5</a:t>
            </a:r>
            <a:r>
              <a:rPr lang="en-US" baseline="30000" dirty="0"/>
              <a:t>th</a:t>
            </a:r>
            <a:r>
              <a:rPr lang="en-US" dirty="0"/>
              <a:t> ed. Washington, DC: American Sociological Association. </a:t>
            </a:r>
          </a:p>
        </p:txBody>
      </p:sp>
    </p:spTree>
    <p:extLst>
      <p:ext uri="{BB962C8B-B14F-4D97-AF65-F5344CB8AC3E}">
        <p14:creationId xmlns:p14="http://schemas.microsoft.com/office/powerpoint/2010/main" val="2644018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Guidelines for academic writing</a:t>
            </a:r>
          </a:p>
        </p:txBody>
      </p:sp>
      <p:sp>
        <p:nvSpPr>
          <p:cNvPr id="3" name="Content Placeholder 2"/>
          <p:cNvSpPr>
            <a:spLocks noGrp="1"/>
          </p:cNvSpPr>
          <p:nvPr>
            <p:ph idx="1"/>
          </p:nvPr>
        </p:nvSpPr>
        <p:spPr/>
        <p:txBody>
          <a:bodyPr>
            <a:normAutofit/>
          </a:bodyPr>
          <a:lstStyle/>
          <a:p>
            <a:r>
              <a:rPr lang="en-US" dirty="0"/>
              <a:t>Use proper grammar and spelling, and adhere to all style conventions.</a:t>
            </a:r>
          </a:p>
          <a:p>
            <a:pPr lvl="1"/>
            <a:r>
              <a:rPr lang="en-US" dirty="0"/>
              <a:t>See guides like </a:t>
            </a:r>
            <a:r>
              <a:rPr lang="en-US" i="1" dirty="0"/>
              <a:t>The Elements of Style</a:t>
            </a:r>
            <a:r>
              <a:rPr lang="en-US" dirty="0"/>
              <a:t> for a good grammar guide, and ASA guidelines/ The Chicago Manual of Style for conventions.</a:t>
            </a:r>
          </a:p>
          <a:p>
            <a:r>
              <a:rPr lang="en-US" dirty="0"/>
              <a:t>Use active voice and keep tense consistent with what is going to happen/has already happened</a:t>
            </a:r>
          </a:p>
          <a:p>
            <a:r>
              <a:rPr lang="en-US" dirty="0"/>
              <a:t>Most importantly: don’t plagiarize</a:t>
            </a:r>
          </a:p>
        </p:txBody>
      </p:sp>
    </p:spTree>
    <p:extLst>
      <p:ext uri="{BB962C8B-B14F-4D97-AF65-F5344CB8AC3E}">
        <p14:creationId xmlns:p14="http://schemas.microsoft.com/office/powerpoint/2010/main" val="274832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 on avoiding plagiarism</a:t>
            </a:r>
          </a:p>
        </p:txBody>
      </p:sp>
      <p:sp>
        <p:nvSpPr>
          <p:cNvPr id="3" name="Content Placeholder 2"/>
          <p:cNvSpPr>
            <a:spLocks noGrp="1"/>
          </p:cNvSpPr>
          <p:nvPr>
            <p:ph sz="half" idx="1"/>
          </p:nvPr>
        </p:nvSpPr>
        <p:spPr/>
        <p:txBody>
          <a:bodyPr/>
          <a:lstStyle/>
          <a:p>
            <a:r>
              <a:rPr lang="en-US" dirty="0"/>
              <a:t>Intellectual theft</a:t>
            </a:r>
          </a:p>
          <a:p>
            <a:r>
              <a:rPr lang="en-US" dirty="0"/>
              <a:t>Representing someone else’s word OR thoughts/ideas as your own</a:t>
            </a:r>
          </a:p>
          <a:p>
            <a:pPr lvl="1"/>
            <a:r>
              <a:rPr lang="en-US" dirty="0"/>
              <a:t>The second piece of this can get tricky with literature reviews, so you must be vigilant!</a:t>
            </a:r>
          </a:p>
        </p:txBody>
      </p:sp>
      <p:pic>
        <p:nvPicPr>
          <p:cNvPr id="4098" name="Picture 2" descr="Image result for piled higher and deeper plagiarism"/>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172200" y="2878614"/>
            <a:ext cx="5181600" cy="2245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3314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Avoiding intellectual theft</a:t>
            </a:r>
          </a:p>
        </p:txBody>
      </p:sp>
      <p:sp>
        <p:nvSpPr>
          <p:cNvPr id="3" name="Content Placeholder 2"/>
          <p:cNvSpPr>
            <a:spLocks noGrp="1"/>
          </p:cNvSpPr>
          <p:nvPr>
            <p:ph idx="1"/>
          </p:nvPr>
        </p:nvSpPr>
        <p:spPr/>
        <p:txBody>
          <a:bodyPr>
            <a:normAutofit/>
          </a:bodyPr>
          <a:lstStyle/>
          <a:p>
            <a:r>
              <a:rPr lang="en-US" dirty="0"/>
              <a:t>Do not use another’s exact words without quotation marks and complete citations.</a:t>
            </a:r>
          </a:p>
          <a:p>
            <a:r>
              <a:rPr lang="en-US" dirty="0"/>
              <a:t>Do not edit or paraphrase another’s words and present the revised version as your own.</a:t>
            </a:r>
          </a:p>
          <a:p>
            <a:r>
              <a:rPr lang="en-US" dirty="0"/>
              <a:t>Do not present another’s ideas as your own, even if you use totally different words.</a:t>
            </a:r>
          </a:p>
          <a:p>
            <a:endParaRPr lang="en-US" dirty="0"/>
          </a:p>
        </p:txBody>
      </p:sp>
    </p:spTree>
    <p:extLst>
      <p:ext uri="{BB962C8B-B14F-4D97-AF65-F5344CB8AC3E}">
        <p14:creationId xmlns:p14="http://schemas.microsoft.com/office/powerpoint/2010/main" val="357808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inline ASA citations</a:t>
            </a:r>
          </a:p>
        </p:txBody>
      </p:sp>
      <p:sp>
        <p:nvSpPr>
          <p:cNvPr id="4" name="Content Placeholder 3"/>
          <p:cNvSpPr>
            <a:spLocks noGrp="1"/>
          </p:cNvSpPr>
          <p:nvPr>
            <p:ph idx="1"/>
          </p:nvPr>
        </p:nvSpPr>
        <p:spPr/>
        <p:txBody>
          <a:bodyPr>
            <a:normAutofit fontScale="92500" lnSpcReduction="20000"/>
          </a:bodyPr>
          <a:lstStyle/>
          <a:p>
            <a:r>
              <a:rPr lang="en-US" dirty="0"/>
              <a:t>If the author’s name is in the text, follow it with the publication year in parentheses:</a:t>
            </a:r>
          </a:p>
          <a:p>
            <a:pPr lvl="1"/>
            <a:r>
              <a:rPr lang="en-US" dirty="0"/>
              <a:t>…Giddens (1991) argues that…</a:t>
            </a:r>
          </a:p>
          <a:p>
            <a:r>
              <a:rPr lang="en-US" dirty="0"/>
              <a:t>If the author’s name is not in the text, enclose the last name and publication year in parentheses: </a:t>
            </a:r>
          </a:p>
          <a:p>
            <a:pPr lvl="1"/>
            <a:r>
              <a:rPr lang="en-US" dirty="0"/>
              <a:t>… for validity and authenticity (Davis 2005).</a:t>
            </a:r>
          </a:p>
          <a:p>
            <a:r>
              <a:rPr lang="en-US" dirty="0"/>
              <a:t>Dual authors – use both names, three or more authors – use first author’s last name and et al.:</a:t>
            </a:r>
          </a:p>
          <a:p>
            <a:pPr lvl="1"/>
            <a:r>
              <a:rPr lang="en-US" dirty="0"/>
              <a:t>…(</a:t>
            </a:r>
            <a:r>
              <a:rPr lang="en-US" dirty="0" err="1"/>
              <a:t>Danziger</a:t>
            </a:r>
            <a:r>
              <a:rPr lang="en-US" dirty="0"/>
              <a:t> and Ratner 2010).</a:t>
            </a:r>
          </a:p>
          <a:p>
            <a:pPr lvl="1"/>
            <a:r>
              <a:rPr lang="en-US" dirty="0"/>
              <a:t>…(Mortimer et al. 2005).</a:t>
            </a:r>
          </a:p>
          <a:p>
            <a:r>
              <a:rPr lang="en-US" dirty="0"/>
              <a:t>Separate series of references with semicolons</a:t>
            </a:r>
          </a:p>
          <a:p>
            <a:pPr lvl="1"/>
            <a:r>
              <a:rPr lang="en-US" dirty="0"/>
              <a:t>…(Costa 2002; Finch and </a:t>
            </a:r>
            <a:r>
              <a:rPr lang="en-US" dirty="0" err="1"/>
              <a:t>Crimmins</a:t>
            </a:r>
            <a:r>
              <a:rPr lang="en-US" dirty="0"/>
              <a:t> 2004; </a:t>
            </a:r>
            <a:r>
              <a:rPr lang="en-US" dirty="0" err="1"/>
              <a:t>Fogel</a:t>
            </a:r>
            <a:r>
              <a:rPr lang="en-US" dirty="0"/>
              <a:t> 2004; </a:t>
            </a:r>
            <a:r>
              <a:rPr lang="en-US" dirty="0" err="1"/>
              <a:t>Fogel</a:t>
            </a:r>
            <a:r>
              <a:rPr lang="en-US" dirty="0"/>
              <a:t> and Costa 1997; Manton et al. 1997).</a:t>
            </a:r>
          </a:p>
        </p:txBody>
      </p:sp>
    </p:spTree>
    <p:extLst>
      <p:ext uri="{BB962C8B-B14F-4D97-AF65-F5344CB8AC3E}">
        <p14:creationId xmlns:p14="http://schemas.microsoft.com/office/powerpoint/2010/main" val="3625905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ASA Works Cited citations</a:t>
            </a:r>
          </a:p>
        </p:txBody>
      </p:sp>
      <p:sp>
        <p:nvSpPr>
          <p:cNvPr id="4" name="Content Placeholder 3"/>
          <p:cNvSpPr>
            <a:spLocks noGrp="1"/>
          </p:cNvSpPr>
          <p:nvPr>
            <p:ph idx="1"/>
          </p:nvPr>
        </p:nvSpPr>
        <p:spPr/>
        <p:txBody>
          <a:bodyPr>
            <a:normAutofit fontScale="85000" lnSpcReduction="10000"/>
          </a:bodyPr>
          <a:lstStyle/>
          <a:p>
            <a:r>
              <a:rPr lang="en-US" dirty="0"/>
              <a:t>Books</a:t>
            </a:r>
          </a:p>
          <a:p>
            <a:pPr lvl="1"/>
            <a:r>
              <a:rPr lang="en-US" b="1" dirty="0"/>
              <a:t>Author1</a:t>
            </a:r>
            <a:r>
              <a:rPr lang="en-US" dirty="0"/>
              <a:t> (last name inverted), </a:t>
            </a:r>
            <a:r>
              <a:rPr lang="en-US" b="1" dirty="0"/>
              <a:t>Author2</a:t>
            </a:r>
            <a:r>
              <a:rPr lang="en-US" dirty="0"/>
              <a:t> (including full surname, last name is not inverted), </a:t>
            </a:r>
            <a:r>
              <a:rPr lang="en-US" b="1" dirty="0"/>
              <a:t>and Author3. Year of publication. </a:t>
            </a:r>
            <a:r>
              <a:rPr lang="en-US" b="1" i="1" dirty="0"/>
              <a:t>Name of Publication </a:t>
            </a:r>
            <a:r>
              <a:rPr lang="en-US" dirty="0"/>
              <a:t>(italicized). </a:t>
            </a:r>
            <a:r>
              <a:rPr lang="en-US" b="1" dirty="0"/>
              <a:t>Location of publisher, state or province postal code</a:t>
            </a:r>
            <a:r>
              <a:rPr lang="en-US" dirty="0"/>
              <a:t> (or name of country if a foreign publisher): </a:t>
            </a:r>
            <a:r>
              <a:rPr lang="en-US" b="1" dirty="0"/>
              <a:t>Publisher’s Name.</a:t>
            </a:r>
          </a:p>
          <a:p>
            <a:pPr lvl="1"/>
            <a:r>
              <a:rPr lang="en-US" dirty="0" err="1"/>
              <a:t>Edin</a:t>
            </a:r>
            <a:r>
              <a:rPr lang="en-US" dirty="0"/>
              <a:t>, Kathryn, and Maria Kefalas. 2005. </a:t>
            </a:r>
            <a:r>
              <a:rPr lang="en-US" i="1" dirty="0"/>
              <a:t>Promises I Can Keep: Why Poor Women Put Motherhood Before Marriage. </a:t>
            </a:r>
            <a:r>
              <a:rPr lang="en-US" dirty="0"/>
              <a:t>Berkeley: University of California Pres.</a:t>
            </a:r>
          </a:p>
          <a:p>
            <a:r>
              <a:rPr lang="en-US" dirty="0"/>
              <a:t>Chapters in Books or Other Collected Works</a:t>
            </a:r>
          </a:p>
          <a:p>
            <a:pPr lvl="1"/>
            <a:r>
              <a:rPr lang="en-US" b="1" dirty="0"/>
              <a:t>Author1</a:t>
            </a:r>
            <a:r>
              <a:rPr lang="en-US" dirty="0"/>
              <a:t> (last name inverted), </a:t>
            </a:r>
            <a:r>
              <a:rPr lang="en-US" b="1" dirty="0"/>
              <a:t>Author2</a:t>
            </a:r>
            <a:r>
              <a:rPr lang="en-US" dirty="0"/>
              <a:t> (including full surname, last name is not inverted), </a:t>
            </a:r>
            <a:r>
              <a:rPr lang="en-US" b="1" dirty="0"/>
              <a:t>and Author3. Year of publication. “Title of Article/chapter.” Pp. </a:t>
            </a:r>
            <a:r>
              <a:rPr lang="en-US" dirty="0"/>
              <a:t>(with page numbers, elided) </a:t>
            </a:r>
            <a:r>
              <a:rPr lang="en-US" b="1" dirty="0"/>
              <a:t>in </a:t>
            </a:r>
            <a:r>
              <a:rPr lang="en-US" b="1" i="1" dirty="0"/>
              <a:t>Name of Publication </a:t>
            </a:r>
            <a:r>
              <a:rPr lang="en-US" dirty="0"/>
              <a:t>(italicized), </a:t>
            </a:r>
            <a:r>
              <a:rPr lang="en-US" b="1" dirty="0"/>
              <a:t>edited by Editor1, Editor2, and Editor3 </a:t>
            </a:r>
            <a:r>
              <a:rPr lang="en-US" dirty="0"/>
              <a:t>(editors’ initials only for first/middle names, names not inverted)</a:t>
            </a:r>
            <a:r>
              <a:rPr lang="en-US" b="1" dirty="0"/>
              <a:t>.</a:t>
            </a:r>
            <a:r>
              <a:rPr lang="en-US" dirty="0"/>
              <a:t> </a:t>
            </a:r>
            <a:r>
              <a:rPr lang="en-US" b="1" dirty="0"/>
              <a:t>Location of publisher, state or province postal code</a:t>
            </a:r>
            <a:r>
              <a:rPr lang="en-US" dirty="0"/>
              <a:t> (or name of country if a foreign publisher): </a:t>
            </a:r>
            <a:r>
              <a:rPr lang="en-US" b="1" dirty="0"/>
              <a:t>Publisher’s Name.</a:t>
            </a:r>
          </a:p>
          <a:p>
            <a:pPr lvl="1"/>
            <a:r>
              <a:rPr lang="en-US" dirty="0"/>
              <a:t>Montez, Jennifer K., and Mark D. Hayward. 2011. “Early Life Conditions and Later Life Mortality.” Pp. 187-206 in International Handbook of Adult Mortality, edited by R. G. Rogers and E. </a:t>
            </a:r>
            <a:r>
              <a:rPr lang="en-US" dirty="0" err="1"/>
              <a:t>Crimmins</a:t>
            </a:r>
            <a:r>
              <a:rPr lang="en-US" dirty="0"/>
              <a:t>. New York: Springer Publishers.</a:t>
            </a:r>
          </a:p>
        </p:txBody>
      </p:sp>
    </p:spTree>
    <p:extLst>
      <p:ext uri="{BB962C8B-B14F-4D97-AF65-F5344CB8AC3E}">
        <p14:creationId xmlns:p14="http://schemas.microsoft.com/office/powerpoint/2010/main" val="1463848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ASA Works Cited citations</a:t>
            </a:r>
          </a:p>
        </p:txBody>
      </p:sp>
      <p:sp>
        <p:nvSpPr>
          <p:cNvPr id="4" name="Content Placeholder 3"/>
          <p:cNvSpPr>
            <a:spLocks noGrp="1"/>
          </p:cNvSpPr>
          <p:nvPr>
            <p:ph idx="1"/>
          </p:nvPr>
        </p:nvSpPr>
        <p:spPr/>
        <p:txBody>
          <a:bodyPr>
            <a:normAutofit/>
          </a:bodyPr>
          <a:lstStyle/>
          <a:p>
            <a:r>
              <a:rPr lang="en-US" dirty="0"/>
              <a:t>Journal Articles</a:t>
            </a:r>
          </a:p>
          <a:p>
            <a:pPr lvl="1"/>
            <a:r>
              <a:rPr lang="en-US" b="1" dirty="0"/>
              <a:t>Author1</a:t>
            </a:r>
            <a:r>
              <a:rPr lang="en-US" dirty="0"/>
              <a:t> (last name inverted), </a:t>
            </a:r>
            <a:r>
              <a:rPr lang="en-US" b="1" dirty="0"/>
              <a:t>Author2</a:t>
            </a:r>
            <a:r>
              <a:rPr lang="en-US" dirty="0"/>
              <a:t> (including full surname, last name is not inverted), </a:t>
            </a:r>
            <a:r>
              <a:rPr lang="en-US" b="1" dirty="0"/>
              <a:t>and Author3. Year of publication. “Title of Article.” </a:t>
            </a:r>
            <a:r>
              <a:rPr lang="en-US" b="1" i="1" dirty="0"/>
              <a:t>Name of Publication </a:t>
            </a:r>
            <a:r>
              <a:rPr lang="en-US" dirty="0"/>
              <a:t>(italicized). </a:t>
            </a:r>
            <a:r>
              <a:rPr lang="en-US" b="1" dirty="0"/>
              <a:t>Volume Number (Issue Number):page numbers of article. </a:t>
            </a:r>
          </a:p>
          <a:p>
            <a:pPr lvl="1"/>
            <a:r>
              <a:rPr lang="en-US" dirty="0"/>
              <a:t>Chang, Virginia W., and Diane S. Lauderdale. 2009. “Fundamental Cause Theory, Technological Innovation, and Health Disparities: The Case of Cholesterol in the Era of Statins.” </a:t>
            </a:r>
            <a:r>
              <a:rPr lang="en-US" i="1" dirty="0"/>
              <a:t>Journal of Health and Social Behavior </a:t>
            </a:r>
            <a:r>
              <a:rPr lang="en-US" dirty="0"/>
              <a:t>50(3):245-60.</a:t>
            </a:r>
          </a:p>
        </p:txBody>
      </p:sp>
    </p:spTree>
    <p:extLst>
      <p:ext uri="{BB962C8B-B14F-4D97-AF65-F5344CB8AC3E}">
        <p14:creationId xmlns:p14="http://schemas.microsoft.com/office/powerpoint/2010/main" val="547780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sz="half" idx="1"/>
          </p:nvPr>
        </p:nvSpPr>
        <p:spPr/>
        <p:txBody>
          <a:bodyPr/>
          <a:lstStyle/>
          <a:p>
            <a:r>
              <a:rPr lang="en-US" dirty="0"/>
              <a:t>Aim of Literature Reviews and General Tips on construction</a:t>
            </a:r>
          </a:p>
          <a:p>
            <a:r>
              <a:rPr lang="en-US" dirty="0"/>
              <a:t>How to write a Literature Review in 5 steps</a:t>
            </a:r>
          </a:p>
          <a:p>
            <a:r>
              <a:rPr lang="en-US" dirty="0"/>
              <a:t>APPENDIX: Mini style and citation guide</a:t>
            </a:r>
          </a:p>
          <a:p>
            <a:endParaRPr lang="en-US" dirty="0"/>
          </a:p>
          <a:p>
            <a:endParaRPr lang="en-US" dirty="0"/>
          </a:p>
        </p:txBody>
      </p:sp>
      <p:pic>
        <p:nvPicPr>
          <p:cNvPr id="5" name="Picture 2" descr="Image result for piled higher and deeper wri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2246141"/>
            <a:ext cx="5715000" cy="2476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4586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 Cited formatting notes</a:t>
            </a:r>
          </a:p>
        </p:txBody>
      </p:sp>
      <p:sp>
        <p:nvSpPr>
          <p:cNvPr id="3" name="Content Placeholder 2"/>
          <p:cNvSpPr>
            <a:spLocks noGrp="1"/>
          </p:cNvSpPr>
          <p:nvPr>
            <p:ph idx="1"/>
          </p:nvPr>
        </p:nvSpPr>
        <p:spPr/>
        <p:txBody>
          <a:bodyPr/>
          <a:lstStyle/>
          <a:p>
            <a:r>
              <a:rPr lang="en-US" dirty="0"/>
              <a:t>Should be double spaced like the rest of your document</a:t>
            </a:r>
          </a:p>
          <a:p>
            <a:r>
              <a:rPr lang="en-US" dirty="0"/>
              <a:t>All works are organized alphabetically by authors last name</a:t>
            </a:r>
          </a:p>
          <a:p>
            <a:r>
              <a:rPr lang="en-US" dirty="0"/>
              <a:t>Use first and last name for all authors if indicated</a:t>
            </a:r>
          </a:p>
          <a:p>
            <a:r>
              <a:rPr lang="en-US" dirty="0"/>
              <a:t>For repeated authors or editors, give the author’s (or editor’s) full name in all subsequent references. Go earliest to latest, single author to multiple authors.</a:t>
            </a:r>
          </a:p>
          <a:p>
            <a:pPr lvl="1"/>
            <a:r>
              <a:rPr lang="en-US" dirty="0"/>
              <a:t>If you have multiple works by the same author in the same year, add letters to the end of the year in the reference (apply lettering scheme in alphabetical order)</a:t>
            </a:r>
          </a:p>
        </p:txBody>
      </p:sp>
    </p:spTree>
    <p:extLst>
      <p:ext uri="{BB962C8B-B14F-4D97-AF65-F5344CB8AC3E}">
        <p14:creationId xmlns:p14="http://schemas.microsoft.com/office/powerpoint/2010/main" val="3014373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aim of a literature review: Major objectives</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t>Fit your research into the context of existing scientific knowledge</a:t>
            </a:r>
          </a:p>
          <a:p>
            <a:pPr marL="514350" indent="-514350">
              <a:buFont typeface="+mj-lt"/>
              <a:buAutoNum type="arabicPeriod"/>
            </a:pPr>
            <a:r>
              <a:rPr lang="en-US" dirty="0"/>
              <a:t>Gain background knowledge on your research interests</a:t>
            </a:r>
          </a:p>
          <a:p>
            <a:pPr marL="514350" indent="-514350">
              <a:buFont typeface="+mj-lt"/>
              <a:buAutoNum type="arabicPeriod"/>
            </a:pPr>
            <a:r>
              <a:rPr lang="en-US" dirty="0"/>
              <a:t>Understand the nature of knowledge currently present in the field on your given topic</a:t>
            </a:r>
          </a:p>
          <a:p>
            <a:pPr marL="0" indent="0">
              <a:buNone/>
            </a:pPr>
            <a:endParaRPr lang="en-US" dirty="0"/>
          </a:p>
        </p:txBody>
      </p:sp>
    </p:spTree>
    <p:extLst>
      <p:ext uri="{BB962C8B-B14F-4D97-AF65-F5344CB8AC3E}">
        <p14:creationId xmlns:p14="http://schemas.microsoft.com/office/powerpoint/2010/main" val="3519675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Tips on Literature Reviews</a:t>
            </a:r>
          </a:p>
        </p:txBody>
      </p:sp>
      <p:sp>
        <p:nvSpPr>
          <p:cNvPr id="3" name="Content Placeholder 2"/>
          <p:cNvSpPr>
            <a:spLocks noGrp="1"/>
          </p:cNvSpPr>
          <p:nvPr>
            <p:ph idx="1"/>
          </p:nvPr>
        </p:nvSpPr>
        <p:spPr/>
        <p:txBody>
          <a:bodyPr>
            <a:normAutofit lnSpcReduction="10000"/>
          </a:bodyPr>
          <a:lstStyle/>
          <a:p>
            <a:r>
              <a:rPr lang="en-US" dirty="0"/>
              <a:t>Synthesize, don’t summarize</a:t>
            </a:r>
          </a:p>
          <a:p>
            <a:pPr lvl="1"/>
            <a:r>
              <a:rPr lang="en-US" dirty="0"/>
              <a:t>Don’t talk about one article after another like a list or treat this as a book report; you need to be able to synthesize what’s important about the research and create a cohesive, new whole.</a:t>
            </a:r>
          </a:p>
          <a:p>
            <a:r>
              <a:rPr lang="en-US" dirty="0"/>
              <a:t>Always frame research you are discussing in the context of your own research</a:t>
            </a:r>
          </a:p>
          <a:p>
            <a:pPr lvl="1"/>
            <a:r>
              <a:rPr lang="en-US" dirty="0"/>
              <a:t>Again, this is not a book report.  The whole point of a literature review is to frame your research inside the world of existing research – How do these articles relate to/inform the question you are asking? </a:t>
            </a:r>
          </a:p>
          <a:p>
            <a:r>
              <a:rPr lang="en-US" dirty="0"/>
              <a:t>Use past tense when discussing research that has already been completed (anything from an article you are reading); future/present if you are talking about the project you are currently developing.</a:t>
            </a:r>
          </a:p>
        </p:txBody>
      </p:sp>
    </p:spTree>
    <p:extLst>
      <p:ext uri="{BB962C8B-B14F-4D97-AF65-F5344CB8AC3E}">
        <p14:creationId xmlns:p14="http://schemas.microsoft.com/office/powerpoint/2010/main" val="2245776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How to write a literature review</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t>Source articles</a:t>
            </a:r>
          </a:p>
          <a:p>
            <a:pPr marL="514350" indent="-514350">
              <a:buFont typeface="+mj-lt"/>
              <a:buAutoNum type="arabicPeriod"/>
            </a:pPr>
            <a:r>
              <a:rPr lang="en-US" dirty="0"/>
              <a:t>Read articles</a:t>
            </a:r>
          </a:p>
          <a:p>
            <a:pPr marL="514350" indent="-514350">
              <a:buFont typeface="+mj-lt"/>
              <a:buAutoNum type="arabicPeriod"/>
            </a:pPr>
            <a:r>
              <a:rPr lang="en-US" dirty="0"/>
              <a:t>‘Process’ articles</a:t>
            </a:r>
          </a:p>
          <a:p>
            <a:pPr marL="514350" indent="-514350">
              <a:buFont typeface="+mj-lt"/>
              <a:buAutoNum type="arabicPeriod"/>
            </a:pPr>
            <a:r>
              <a:rPr lang="en-US" dirty="0"/>
              <a:t>Finalize thematic headings</a:t>
            </a:r>
          </a:p>
          <a:p>
            <a:pPr marL="514350" indent="-514350">
              <a:buFont typeface="+mj-lt"/>
              <a:buAutoNum type="arabicPeriod"/>
            </a:pPr>
            <a:r>
              <a:rPr lang="en-US" dirty="0"/>
              <a:t>Synthesize your literature review!</a:t>
            </a:r>
          </a:p>
        </p:txBody>
      </p:sp>
    </p:spTree>
    <p:extLst>
      <p:ext uri="{BB962C8B-B14F-4D97-AF65-F5344CB8AC3E}">
        <p14:creationId xmlns:p14="http://schemas.microsoft.com/office/powerpoint/2010/main" val="2177117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Sourcing articles – more on this Thursday</a:t>
            </a:r>
          </a:p>
        </p:txBody>
      </p:sp>
      <p:sp>
        <p:nvSpPr>
          <p:cNvPr id="3" name="Content Placeholder 2"/>
          <p:cNvSpPr>
            <a:spLocks noGrp="1"/>
          </p:cNvSpPr>
          <p:nvPr>
            <p:ph idx="1"/>
          </p:nvPr>
        </p:nvSpPr>
        <p:spPr/>
        <p:txBody>
          <a:bodyPr>
            <a:normAutofit/>
          </a:bodyPr>
          <a:lstStyle/>
          <a:p>
            <a:r>
              <a:rPr lang="en-US" dirty="0"/>
              <a:t>Effective navigation of library databases – some tips</a:t>
            </a:r>
          </a:p>
          <a:p>
            <a:pPr lvl="1"/>
            <a:r>
              <a:rPr lang="en-US" dirty="0"/>
              <a:t>Start big then work your way down based on the results you get</a:t>
            </a:r>
          </a:p>
          <a:p>
            <a:pPr lvl="1"/>
            <a:r>
              <a:rPr lang="en-US" dirty="0"/>
              <a:t>Browse databases by subject, or even browse specific </a:t>
            </a:r>
          </a:p>
          <a:p>
            <a:r>
              <a:rPr lang="en-US" dirty="0"/>
              <a:t>Snowball sample</a:t>
            </a:r>
          </a:p>
          <a:p>
            <a:pPr lvl="1"/>
            <a:r>
              <a:rPr lang="en-US" dirty="0"/>
              <a:t>Good articles can lead you to other ones – look at the works cited page for other relevant articles, or even additional work by the same author.</a:t>
            </a:r>
          </a:p>
        </p:txBody>
      </p:sp>
      <p:pic>
        <p:nvPicPr>
          <p:cNvPr id="1026" name="Picture 2" descr="Image result for literature review com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7063" y="4376829"/>
            <a:ext cx="5297874" cy="2481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2579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How to read a journal article like a pro</a:t>
            </a:r>
          </a:p>
        </p:txBody>
      </p:sp>
      <p:sp>
        <p:nvSpPr>
          <p:cNvPr id="5" name="Content Placeholder 4"/>
          <p:cNvSpPr>
            <a:spLocks noGrp="1"/>
          </p:cNvSpPr>
          <p:nvPr>
            <p:ph idx="1"/>
          </p:nvPr>
        </p:nvSpPr>
        <p:spPr/>
        <p:txBody>
          <a:bodyPr>
            <a:normAutofit fontScale="92500" lnSpcReduction="20000"/>
          </a:bodyPr>
          <a:lstStyle/>
          <a:p>
            <a:pPr marL="514350" indent="-514350">
              <a:buFont typeface="+mj-lt"/>
              <a:buAutoNum type="arabicPeriod"/>
            </a:pPr>
            <a:r>
              <a:rPr lang="en-US" dirty="0"/>
              <a:t>Start with the abstract</a:t>
            </a:r>
          </a:p>
          <a:p>
            <a:pPr lvl="1"/>
            <a:r>
              <a:rPr lang="en-US" dirty="0"/>
              <a:t>This is basically a summary of the article – should contain the </a:t>
            </a:r>
            <a:r>
              <a:rPr lang="en-US" b="1" dirty="0"/>
              <a:t>purpose of the research</a:t>
            </a:r>
            <a:r>
              <a:rPr lang="en-US" dirty="0"/>
              <a:t>, the </a:t>
            </a:r>
            <a:r>
              <a:rPr lang="en-US" b="1" dirty="0"/>
              <a:t>methods used</a:t>
            </a:r>
            <a:r>
              <a:rPr lang="en-US" dirty="0"/>
              <a:t> in the study, and the </a:t>
            </a:r>
            <a:r>
              <a:rPr lang="en-US" b="1" dirty="0"/>
              <a:t>major findings</a:t>
            </a:r>
            <a:r>
              <a:rPr lang="en-US" dirty="0"/>
              <a:t>.  If the abstract isn’t helpful to your research, then probably best to move on.  </a:t>
            </a:r>
          </a:p>
          <a:p>
            <a:pPr marL="514350" indent="-514350">
              <a:buFont typeface="+mj-lt"/>
              <a:buAutoNum type="arabicPeriod"/>
            </a:pPr>
            <a:r>
              <a:rPr lang="en-US" dirty="0"/>
              <a:t>Skim it</a:t>
            </a:r>
          </a:p>
          <a:p>
            <a:pPr lvl="1"/>
            <a:r>
              <a:rPr lang="en-US" dirty="0"/>
              <a:t>Scan the rest of the article, paying special attention to section headings (should give you the general ‘theme’ of that section) and tables/graphs. </a:t>
            </a:r>
          </a:p>
          <a:p>
            <a:pPr marL="514350" indent="-514350">
              <a:buFont typeface="+mj-lt"/>
              <a:buAutoNum type="arabicPeriod"/>
            </a:pPr>
            <a:r>
              <a:rPr lang="en-US" dirty="0"/>
              <a:t>Read it</a:t>
            </a:r>
          </a:p>
          <a:p>
            <a:pPr lvl="1"/>
            <a:r>
              <a:rPr lang="en-US" dirty="0"/>
              <a:t>You should only do a full read on articles that will fit your literature review. Try not to waste time on articles that don’t fit!</a:t>
            </a:r>
          </a:p>
          <a:p>
            <a:pPr marL="514350" indent="-514350">
              <a:buFont typeface="+mj-lt"/>
              <a:buAutoNum type="arabicPeriod"/>
            </a:pPr>
            <a:r>
              <a:rPr lang="en-US" dirty="0"/>
              <a:t>Review it</a:t>
            </a:r>
          </a:p>
          <a:p>
            <a:pPr lvl="1"/>
            <a:r>
              <a:rPr lang="en-US" dirty="0"/>
              <a:t>We’ll cover two options here, that I refer to as ‘processing’ your articles: #1 Annotated Bibliographies and #2 Summary Matrices</a:t>
            </a:r>
          </a:p>
        </p:txBody>
      </p:sp>
    </p:spTree>
    <p:extLst>
      <p:ext uri="{BB962C8B-B14F-4D97-AF65-F5344CB8AC3E}">
        <p14:creationId xmlns:p14="http://schemas.microsoft.com/office/powerpoint/2010/main" val="2617700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Option #1: Annotated Bibliographies</a:t>
            </a:r>
          </a:p>
        </p:txBody>
      </p:sp>
      <p:sp>
        <p:nvSpPr>
          <p:cNvPr id="3" name="Content Placeholder 2"/>
          <p:cNvSpPr>
            <a:spLocks noGrp="1"/>
          </p:cNvSpPr>
          <p:nvPr>
            <p:ph idx="1"/>
          </p:nvPr>
        </p:nvSpPr>
        <p:spPr/>
        <p:txBody>
          <a:bodyPr>
            <a:normAutofit/>
          </a:bodyPr>
          <a:lstStyle/>
          <a:p>
            <a:pPr marL="914400" lvl="1" indent="-457200">
              <a:buFont typeface="+mj-lt"/>
              <a:buAutoNum type="arabicPeriod"/>
            </a:pPr>
            <a:r>
              <a:rPr lang="en-US" dirty="0"/>
              <a:t>Start with proper ASA citation for your source.</a:t>
            </a:r>
          </a:p>
          <a:p>
            <a:pPr marL="914400" lvl="1" indent="-457200">
              <a:buFont typeface="+mj-lt"/>
              <a:buAutoNum type="arabicPeriod"/>
            </a:pPr>
            <a:r>
              <a:rPr lang="en-US" dirty="0"/>
              <a:t>Then, write a concise (should be around 150 words) annotation that summaries the central theme/scope and gives a quick overview of the methodology used.  Include a sentence or two that encapsulates why this article is important to the research you want to conduct and any critical insights you may have.</a:t>
            </a:r>
          </a:p>
          <a:p>
            <a:pPr lvl="2"/>
            <a:r>
              <a:rPr lang="en-US" dirty="0"/>
              <a:t>NOTE: Annotated bibliographies are NOT simply a restatement of the article abstract.  They are descriptive and critical; you should also be sure to highlight whatever elements of the article will be of most use to you in constructing your literature review.</a:t>
            </a:r>
          </a:p>
          <a:p>
            <a:pPr marL="914400" lvl="1" indent="-457200">
              <a:buFont typeface="+mj-lt"/>
              <a:buAutoNum type="arabicPeriod"/>
            </a:pPr>
            <a:r>
              <a:rPr lang="en-US" dirty="0"/>
              <a:t>Rinse and repeat for all articles, use summaries to identify areas of comparison/contrast between information in articles and construct synthesis.</a:t>
            </a:r>
          </a:p>
        </p:txBody>
      </p:sp>
    </p:spTree>
    <p:extLst>
      <p:ext uri="{BB962C8B-B14F-4D97-AF65-F5344CB8AC3E}">
        <p14:creationId xmlns:p14="http://schemas.microsoft.com/office/powerpoint/2010/main" val="3004974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 Annotated Bibliography</a:t>
            </a:r>
          </a:p>
        </p:txBody>
      </p:sp>
      <p:sp>
        <p:nvSpPr>
          <p:cNvPr id="3" name="Content Placeholder 2"/>
          <p:cNvSpPr>
            <a:spLocks noGrp="1"/>
          </p:cNvSpPr>
          <p:nvPr>
            <p:ph idx="1"/>
          </p:nvPr>
        </p:nvSpPr>
        <p:spPr/>
        <p:txBody>
          <a:bodyPr>
            <a:normAutofit fontScale="92500" lnSpcReduction="20000"/>
          </a:bodyPr>
          <a:lstStyle/>
          <a:p>
            <a:r>
              <a:rPr lang="en-US" b="1" dirty="0"/>
              <a:t>Waite, L. J., F.K. </a:t>
            </a:r>
            <a:r>
              <a:rPr lang="en-US" b="1" dirty="0" err="1"/>
              <a:t>Goldschneider</a:t>
            </a:r>
            <a:r>
              <a:rPr lang="en-US" b="1" dirty="0"/>
              <a:t>, &amp; C. </a:t>
            </a:r>
            <a:r>
              <a:rPr lang="en-US" b="1" dirty="0" err="1"/>
              <a:t>Witsberger</a:t>
            </a:r>
            <a:r>
              <a:rPr lang="en-US" b="1" dirty="0"/>
              <a:t>. 1986. “Nonfamily living and the erosion of traditional family orientations among young adults.” </a:t>
            </a:r>
            <a:r>
              <a:rPr lang="en-US" b="1" i="1" dirty="0"/>
              <a:t>American Sociological Review.</a:t>
            </a:r>
            <a:r>
              <a:rPr lang="en-US" b="1" dirty="0"/>
              <a:t> 51:541-554.</a:t>
            </a:r>
            <a:br>
              <a:rPr lang="en-US" dirty="0"/>
            </a:br>
            <a:br>
              <a:rPr lang="en-US" dirty="0"/>
            </a:br>
            <a:r>
              <a:rPr lang="en-US" dirty="0"/>
              <a:t>The authors, researchers at the Rand Corporation and Brown University, use data from the National Longitudinal Surveys of Young Women and Young Men to test their hypothesis that nonfamily living by young adults alters their attitudes, values, plans, and expectations, moving them away from their belief in traditional sex roles. They find their hypothesis strongly supported in young females, while the effects were fewer in studies of young males. Increasing the time away from parents before marrying increased individualism, self-sufficiency, and changes in attitudes about families. In contrast, an earlier study by Williams cited below shows no significant gender differences in sex role attitudes as a result of nonfamily living.</a:t>
            </a:r>
          </a:p>
        </p:txBody>
      </p:sp>
    </p:spTree>
    <p:extLst>
      <p:ext uri="{BB962C8B-B14F-4D97-AF65-F5344CB8AC3E}">
        <p14:creationId xmlns:p14="http://schemas.microsoft.com/office/powerpoint/2010/main" val="32767403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659</TotalTime>
  <Words>1621</Words>
  <Application>Microsoft Office PowerPoint</Application>
  <PresentationFormat>Widescreen</PresentationFormat>
  <Paragraphs>108</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Wingdings</vt:lpstr>
      <vt:lpstr>Office Theme</vt:lpstr>
      <vt:lpstr>Literature Reviews and Library Research</vt:lpstr>
      <vt:lpstr>Overview</vt:lpstr>
      <vt:lpstr>The aim of a literature review: Major objectives</vt:lpstr>
      <vt:lpstr>General Tips on Literature Reviews</vt:lpstr>
      <vt:lpstr>OVERVIEW: How to write a literature review</vt:lpstr>
      <vt:lpstr>1) Sourcing articles – more on this Thursday</vt:lpstr>
      <vt:lpstr>2) How to read a journal article like a pro</vt:lpstr>
      <vt:lpstr>3) Option #1: Annotated Bibliographies</vt:lpstr>
      <vt:lpstr>EXAMPLE – Annotated Bibliography</vt:lpstr>
      <vt:lpstr>3) Option #2: Summary Matrix</vt:lpstr>
      <vt:lpstr>EXAMPLE – Synthesis Chart </vt:lpstr>
      <vt:lpstr>Putting it all together: How to write a literature review</vt:lpstr>
      <vt:lpstr>Appendix: Style Guide and Citation Examples</vt:lpstr>
      <vt:lpstr>Guidelines for academic writing</vt:lpstr>
      <vt:lpstr>Tips on avoiding plagiarism</vt:lpstr>
      <vt:lpstr>Avoiding intellectual theft</vt:lpstr>
      <vt:lpstr>Examples of inline ASA citations</vt:lpstr>
      <vt:lpstr>Examples of ASA Works Cited citations</vt:lpstr>
      <vt:lpstr>Examples of ASA Works Cited citations</vt:lpstr>
      <vt:lpstr>Works Cited formatting notes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4: Literature Reviews</dc:title>
  <dc:creator>Jason.Patel@outlook.com</dc:creator>
  <cp:lastModifiedBy>Loprieno, Daniele M</cp:lastModifiedBy>
  <cp:revision>22</cp:revision>
  <dcterms:created xsi:type="dcterms:W3CDTF">2017-02-17T16:47:38Z</dcterms:created>
  <dcterms:modified xsi:type="dcterms:W3CDTF">2018-01-30T00:39:28Z</dcterms:modified>
</cp:coreProperties>
</file>