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6" r:id="rId1"/>
  </p:sldMasterIdLst>
  <p:notesMasterIdLst>
    <p:notesMasterId r:id="rId24"/>
  </p:notesMasterIdLst>
  <p:handoutMasterIdLst>
    <p:handoutMasterId r:id="rId25"/>
  </p:handoutMasterIdLst>
  <p:sldIdLst>
    <p:sldId id="444" r:id="rId2"/>
    <p:sldId id="707" r:id="rId3"/>
    <p:sldId id="712" r:id="rId4"/>
    <p:sldId id="713" r:id="rId5"/>
    <p:sldId id="714" r:id="rId6"/>
    <p:sldId id="715" r:id="rId7"/>
    <p:sldId id="716" r:id="rId8"/>
    <p:sldId id="717" r:id="rId9"/>
    <p:sldId id="718" r:id="rId10"/>
    <p:sldId id="719" r:id="rId11"/>
    <p:sldId id="720" r:id="rId12"/>
    <p:sldId id="721" r:id="rId13"/>
    <p:sldId id="722" r:id="rId14"/>
    <p:sldId id="723" r:id="rId15"/>
    <p:sldId id="724" r:id="rId16"/>
    <p:sldId id="725" r:id="rId17"/>
    <p:sldId id="726" r:id="rId18"/>
    <p:sldId id="727" r:id="rId19"/>
    <p:sldId id="728" r:id="rId20"/>
    <p:sldId id="729" r:id="rId21"/>
    <p:sldId id="730" r:id="rId22"/>
    <p:sldId id="73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617A"/>
    <a:srgbClr val="E22529"/>
    <a:srgbClr val="FDFDBB"/>
    <a:srgbClr val="690010"/>
    <a:srgbClr val="FFFF99"/>
    <a:srgbClr val="EAEC88"/>
    <a:srgbClr val="006892"/>
    <a:srgbClr val="CAE4AA"/>
    <a:srgbClr val="A0CE67"/>
    <a:srgbClr val="ABB2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93"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5" d="100"/>
          <a:sy n="65" d="100"/>
        </p:scale>
        <p:origin x="135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302C9E-E17D-406E-A470-D8E900908240}" type="datetimeFigureOut">
              <a:rPr lang="en-US" smtClean="0"/>
              <a:t>2/20/2018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38C90C-E957-40FB-8AD6-D1B142C618E6}" type="slidenum">
              <a:rPr lang="en-US" smtClean="0"/>
              <a:t>‹#›</a:t>
            </a:fld>
            <a:endParaRPr lang="en-US"/>
          </a:p>
        </p:txBody>
      </p:sp>
    </p:spTree>
    <p:extLst>
      <p:ext uri="{BB962C8B-B14F-4D97-AF65-F5344CB8AC3E}">
        <p14:creationId xmlns:p14="http://schemas.microsoft.com/office/powerpoint/2010/main" val="116828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003FEB-7E65-423A-B576-03AD4A25F01C}" type="datetimeFigureOut">
              <a:rPr lang="en-US" smtClean="0"/>
              <a:pPr/>
              <a:t>2/20/2018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C43BA3-1096-426C-8068-4E89B518FA63}" type="slidenum">
              <a:rPr lang="en-US" smtClean="0"/>
              <a:pPr/>
              <a:t>‹#›</a:t>
            </a:fld>
            <a:endParaRPr lang="en-US" dirty="0"/>
          </a:p>
        </p:txBody>
      </p:sp>
    </p:spTree>
    <p:extLst>
      <p:ext uri="{BB962C8B-B14F-4D97-AF65-F5344CB8AC3E}">
        <p14:creationId xmlns:p14="http://schemas.microsoft.com/office/powerpoint/2010/main" val="2262214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C43BA3-1096-426C-8068-4E89B518FA63}" type="slidenum">
              <a:rPr lang="en-US" smtClean="0"/>
              <a:pPr/>
              <a:t>0</a:t>
            </a:fld>
            <a:endParaRPr lang="en-US" dirty="0"/>
          </a:p>
        </p:txBody>
      </p:sp>
    </p:spTree>
    <p:extLst>
      <p:ext uri="{BB962C8B-B14F-4D97-AF65-F5344CB8AC3E}">
        <p14:creationId xmlns:p14="http://schemas.microsoft.com/office/powerpoint/2010/main" val="2609120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2155825"/>
          </a:xfrm>
        </p:spPr>
        <p:txBody>
          <a:bodyPr>
            <a:normAutofit/>
          </a:bodyPr>
          <a:lstStyle>
            <a:lvl1pPr>
              <a:defRPr sz="4400"/>
            </a:lvl1pPr>
          </a:lstStyle>
          <a:p>
            <a:r>
              <a:rPr lang="en-US" dirty="0"/>
              <a:t>Click to edit Master title style</a:t>
            </a:r>
          </a:p>
        </p:txBody>
      </p:sp>
      <p:sp>
        <p:nvSpPr>
          <p:cNvPr id="5" name="Slide Number Placeholder 4"/>
          <p:cNvSpPr>
            <a:spLocks noGrp="1"/>
          </p:cNvSpPr>
          <p:nvPr>
            <p:ph type="sldNum" sz="quarter" idx="11"/>
          </p:nvPr>
        </p:nvSpPr>
        <p:spPr>
          <a:xfrm>
            <a:off x="3505200" y="6486979"/>
            <a:ext cx="2133600" cy="365125"/>
          </a:xfrm>
        </p:spPr>
        <p:txBody>
          <a:bodyPr/>
          <a:lstStyle/>
          <a:p>
            <a:pPr algn="ctr"/>
            <a:r>
              <a:rPr lang="en-US" dirty="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a:t>
            </a:fld>
            <a:endParaRPr lang="en-US" dirty="0">
              <a:solidFill>
                <a:prstClr val="black">
                  <a:lumMod val="75000"/>
                  <a:lumOff val="25000"/>
                </a:prstClr>
              </a:solidFill>
            </a:endParaRPr>
          </a:p>
        </p:txBody>
      </p:sp>
    </p:spTree>
    <p:extLst>
      <p:ext uri="{BB962C8B-B14F-4D97-AF65-F5344CB8AC3E}">
        <p14:creationId xmlns:p14="http://schemas.microsoft.com/office/powerpoint/2010/main" val="2601096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934200" cy="838200"/>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C3467F-9A22-42A0-84B4-C43FCB5A7097}"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3937746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C3467F-9A22-42A0-84B4-C43FCB5A7097}"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1461996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8382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1"/>
          </p:nvPr>
        </p:nvSpPr>
        <p:spPr>
          <a:xfrm>
            <a:off x="3505200" y="6495143"/>
            <a:ext cx="2133600" cy="365125"/>
          </a:xfrm>
        </p:spPr>
        <p:txBody>
          <a:bodyPr/>
          <a:lstStyle/>
          <a:p>
            <a:pPr algn="ctr"/>
            <a:r>
              <a:rPr lang="en-US" dirty="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a:t>
            </a:fld>
            <a:endParaRPr lang="en-US" dirty="0">
              <a:solidFill>
                <a:prstClr val="black">
                  <a:lumMod val="75000"/>
                  <a:lumOff val="25000"/>
                </a:prstClr>
              </a:solidFill>
            </a:endParaRPr>
          </a:p>
        </p:txBody>
      </p:sp>
    </p:spTree>
    <p:extLst>
      <p:ext uri="{BB962C8B-B14F-4D97-AF65-F5344CB8AC3E}">
        <p14:creationId xmlns:p14="http://schemas.microsoft.com/office/powerpoint/2010/main" val="1959038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C3467F-9A22-42A0-84B4-C43FCB5A7097}"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1244385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96200" cy="838200"/>
          </a:xfrm>
        </p:spPr>
        <p:txBody>
          <a:bodyPr/>
          <a:lstStyle/>
          <a:p>
            <a:r>
              <a:rPr lang="en-US" dirty="0"/>
              <a:t>Click to edit Master title style</a:t>
            </a:r>
          </a:p>
        </p:txBody>
      </p:sp>
      <p:sp>
        <p:nvSpPr>
          <p:cNvPr id="3" name="Content Placeholder 2"/>
          <p:cNvSpPr>
            <a:spLocks noGrp="1"/>
          </p:cNvSpPr>
          <p:nvPr>
            <p:ph sz="half" idx="1"/>
          </p:nvPr>
        </p:nvSpPr>
        <p:spPr>
          <a:xfrm>
            <a:off x="457200" y="1905000"/>
            <a:ext cx="4038600" cy="42211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05000"/>
            <a:ext cx="4038600" cy="42211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8" name="Slide Number Placeholder 4"/>
          <p:cNvSpPr txBox="1">
            <a:spLocks/>
          </p:cNvSpPr>
          <p:nvPr userDrawn="1"/>
        </p:nvSpPr>
        <p:spPr>
          <a:xfrm>
            <a:off x="3505200" y="6495143"/>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a:t>
            </a:fld>
            <a:endParaRPr lang="en-US" dirty="0">
              <a:solidFill>
                <a:prstClr val="black">
                  <a:lumMod val="75000"/>
                  <a:lumOff val="25000"/>
                </a:prstClr>
              </a:solidFill>
            </a:endParaRPr>
          </a:p>
        </p:txBody>
      </p:sp>
    </p:spTree>
    <p:extLst>
      <p:ext uri="{BB962C8B-B14F-4D97-AF65-F5344CB8AC3E}">
        <p14:creationId xmlns:p14="http://schemas.microsoft.com/office/powerpoint/2010/main" val="3306726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934200" cy="8382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8288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590801"/>
            <a:ext cx="4040188" cy="3535362"/>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8288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590801"/>
            <a:ext cx="4041775" cy="3535362"/>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10" name="Slide Number Placeholder 4"/>
          <p:cNvSpPr txBox="1">
            <a:spLocks/>
          </p:cNvSpPr>
          <p:nvPr userDrawn="1"/>
        </p:nvSpPr>
        <p:spPr>
          <a:xfrm>
            <a:off x="3505200" y="6495143"/>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a:t>
            </a:fld>
            <a:endParaRPr lang="en-US" dirty="0">
              <a:solidFill>
                <a:prstClr val="black">
                  <a:lumMod val="75000"/>
                  <a:lumOff val="25000"/>
                </a:prstClr>
              </a:solidFill>
            </a:endParaRPr>
          </a:p>
        </p:txBody>
      </p:sp>
    </p:spTree>
    <p:extLst>
      <p:ext uri="{BB962C8B-B14F-4D97-AF65-F5344CB8AC3E}">
        <p14:creationId xmlns:p14="http://schemas.microsoft.com/office/powerpoint/2010/main" val="234583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934200" cy="8382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9C3467F-9A22-42A0-84B4-C43FCB5A7097}"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3884890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5" name="Content Placeholder 2"/>
          <p:cNvSpPr txBox="1">
            <a:spLocks/>
          </p:cNvSpPr>
          <p:nvPr userDrawn="1"/>
        </p:nvSpPr>
        <p:spPr>
          <a:xfrm>
            <a:off x="0" y="1524000"/>
            <a:ext cx="9144000" cy="838200"/>
          </a:xfrm>
          <a:prstGeom prst="rect">
            <a:avLst/>
          </a:prstGeom>
        </p:spPr>
        <p:txBody>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5400" b="1" dirty="0">
                <a:solidFill>
                  <a:srgbClr val="35617A"/>
                </a:solidFill>
              </a:rPr>
              <a:t>THANK YOU</a:t>
            </a:r>
          </a:p>
          <a:p>
            <a:endParaRPr lang="en-US" dirty="0"/>
          </a:p>
        </p:txBody>
      </p:sp>
    </p:spTree>
    <p:extLst>
      <p:ext uri="{BB962C8B-B14F-4D97-AF65-F5344CB8AC3E}">
        <p14:creationId xmlns:p14="http://schemas.microsoft.com/office/powerpoint/2010/main" val="571649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3008313" cy="1371600"/>
          </a:xfrm>
        </p:spPr>
        <p:txBody>
          <a:bodyPr anchor="b">
            <a:normAutofit/>
          </a:bodyPr>
          <a:lstStyle>
            <a:lvl1pPr algn="l">
              <a:defRPr sz="2400" b="1"/>
            </a:lvl1pPr>
          </a:lstStyle>
          <a:p>
            <a:r>
              <a:rPr lang="en-US"/>
              <a:t>Click to edit Master title style</a:t>
            </a:r>
            <a:endParaRPr lang="en-US" dirty="0"/>
          </a:p>
        </p:txBody>
      </p:sp>
      <p:sp>
        <p:nvSpPr>
          <p:cNvPr id="3" name="Content Placeholder 2"/>
          <p:cNvSpPr>
            <a:spLocks noGrp="1"/>
          </p:cNvSpPr>
          <p:nvPr>
            <p:ph idx="1"/>
          </p:nvPr>
        </p:nvSpPr>
        <p:spPr>
          <a:xfrm>
            <a:off x="3575050" y="1981200"/>
            <a:ext cx="5111750" cy="4144963"/>
          </a:xfrm>
        </p:spPr>
        <p:txBody>
          <a:bodyPr/>
          <a:lstStyle>
            <a:lvl1pPr>
              <a:defRPr sz="28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3429000"/>
            <a:ext cx="3008313" cy="2697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9C3467F-9A22-42A0-84B4-C43FCB5A7097}"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726481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9C3467F-9A22-42A0-84B4-C43FCB5A7097}"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356213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600"/>
            <a:ext cx="7696200" cy="76200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457200" y="1905000"/>
            <a:ext cx="8229600" cy="4221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5400"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858000" y="6492875"/>
            <a:ext cx="2133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E9C3467F-9A22-42A0-84B4-C43FCB5A7097}"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159861646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defTabSz="914400" rtl="0" eaLnBrk="1" latinLnBrk="0" hangingPunct="1">
        <a:spcBef>
          <a:spcPct val="0"/>
        </a:spcBef>
        <a:buNone/>
        <a:defRPr sz="3600" b="1" kern="1200">
          <a:solidFill>
            <a:schemeClr val="bg1"/>
          </a:solidFill>
          <a:latin typeface="+mj-lt"/>
          <a:ea typeface="+mj-ea"/>
          <a:cs typeface="+mj-cs"/>
        </a:defRPr>
      </a:lvl1pPr>
    </p:titleStyle>
    <p:bodyStyle>
      <a:lvl1pPr marL="342900" indent="-342900" algn="l" defTabSz="914400" rtl="0" eaLnBrk="1" latinLnBrk="0" hangingPunct="1">
        <a:spcBef>
          <a:spcPct val="20000"/>
        </a:spcBef>
        <a:spcAft>
          <a:spcPts val="600"/>
        </a:spcAft>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spcAft>
          <a:spcPts val="600"/>
        </a:spcAft>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spcAft>
          <a:spcPts val="600"/>
        </a:spcAft>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spcAft>
          <a:spcPts val="600"/>
        </a:spcAft>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spcAft>
          <a:spcPts val="60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33800" y="5181600"/>
            <a:ext cx="4953000" cy="1089025"/>
          </a:xfrm>
        </p:spPr>
        <p:txBody>
          <a:bodyPr>
            <a:normAutofit/>
          </a:bodyPr>
          <a:lstStyle/>
          <a:p>
            <a:pPr algn="r"/>
            <a:r>
              <a:rPr lang="en-US" sz="1600" dirty="0">
                <a:solidFill>
                  <a:schemeClr val="tx1"/>
                </a:solidFill>
              </a:rPr>
              <a:t>Managing Front Office Operations</a:t>
            </a:r>
            <a:br>
              <a:rPr lang="en-US" sz="1600" dirty="0">
                <a:solidFill>
                  <a:schemeClr val="tx1"/>
                </a:solidFill>
              </a:rPr>
            </a:br>
            <a:r>
              <a:rPr lang="en-US" sz="1600" dirty="0">
                <a:solidFill>
                  <a:schemeClr val="tx1"/>
                </a:solidFill>
              </a:rPr>
              <a:t/>
            </a:r>
            <a:br>
              <a:rPr lang="en-US" sz="1600" dirty="0">
                <a:solidFill>
                  <a:schemeClr val="tx1"/>
                </a:solidFill>
              </a:rPr>
            </a:br>
            <a:r>
              <a:rPr lang="en-US" sz="1600" dirty="0">
                <a:solidFill>
                  <a:schemeClr val="tx1"/>
                </a:solidFill>
              </a:rPr>
              <a:t>Tenth Edition</a:t>
            </a:r>
          </a:p>
        </p:txBody>
      </p:sp>
      <p:sp>
        <p:nvSpPr>
          <p:cNvPr id="3" name="Title 1"/>
          <p:cNvSpPr txBox="1">
            <a:spLocks/>
          </p:cNvSpPr>
          <p:nvPr/>
        </p:nvSpPr>
        <p:spPr>
          <a:xfrm>
            <a:off x="685800" y="2438400"/>
            <a:ext cx="7772400" cy="2155825"/>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defRPr sz="4400" b="1" kern="1200">
                <a:solidFill>
                  <a:schemeClr val="bg1"/>
                </a:solidFill>
                <a:latin typeface="+mj-lt"/>
                <a:ea typeface="+mj-ea"/>
                <a:cs typeface="+mj-cs"/>
              </a:defRPr>
            </a:lvl1pPr>
          </a:lstStyle>
          <a:p>
            <a:pPr algn="ctr"/>
            <a:r>
              <a:rPr lang="en-US" sz="3600" i="1" dirty="0">
                <a:solidFill>
                  <a:schemeClr val="tx1"/>
                </a:solidFill>
              </a:rPr>
              <a:t>Chapter </a:t>
            </a:r>
            <a:r>
              <a:rPr lang="en-US" sz="3600" i="1" dirty="0" smtClean="0">
                <a:solidFill>
                  <a:schemeClr val="tx1"/>
                </a:solidFill>
              </a:rPr>
              <a:t>10</a:t>
            </a:r>
            <a:endParaRPr lang="en-US" sz="3600" i="1" dirty="0">
              <a:solidFill>
                <a:schemeClr val="tx1"/>
              </a:solidFill>
            </a:endParaRPr>
          </a:p>
          <a:p>
            <a:pPr algn="ctr"/>
            <a:r>
              <a:rPr lang="en-US" sz="3600" i="1" dirty="0" smtClean="0">
                <a:solidFill>
                  <a:schemeClr val="tx1"/>
                </a:solidFill>
              </a:rPr>
              <a:t>The Role of Housekeeping in Hospitality Operations</a:t>
            </a:r>
            <a:endParaRPr lang="en-US" sz="3600" i="1" dirty="0">
              <a:solidFill>
                <a:schemeClr val="tx1"/>
              </a:solidFill>
            </a:endParaRPr>
          </a:p>
        </p:txBody>
      </p:sp>
    </p:spTree>
    <p:extLst>
      <p:ext uri="{BB962C8B-B14F-4D97-AF65-F5344CB8AC3E}">
        <p14:creationId xmlns:p14="http://schemas.microsoft.com/office/powerpoint/2010/main" val="2602651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Routine Maintenance</a:t>
            </a:r>
          </a:p>
        </p:txBody>
      </p:sp>
      <p:sp>
        <p:nvSpPr>
          <p:cNvPr id="3" name="Content Placeholder 2"/>
          <p:cNvSpPr>
            <a:spLocks noGrp="1"/>
          </p:cNvSpPr>
          <p:nvPr>
            <p:ph idx="1"/>
          </p:nvPr>
        </p:nvSpPr>
        <p:spPr>
          <a:xfrm>
            <a:off x="457200" y="1371600"/>
            <a:ext cx="8229600" cy="5123543"/>
          </a:xfrm>
        </p:spPr>
        <p:txBody>
          <a:bodyPr>
            <a:normAutofit fontScale="92500"/>
          </a:bodyPr>
          <a:lstStyle/>
          <a:p>
            <a:r>
              <a:rPr lang="en-US" dirty="0"/>
              <a:t>Routine maintenance activities are those that relate to (1) the general upkeep of the property, (2) occur on a regular (daily or weekly) basis, and (3) require relatively minimal training or skills.</a:t>
            </a:r>
          </a:p>
          <a:p>
            <a:r>
              <a:rPr lang="en-US" dirty="0"/>
              <a:t>Routine maintenance activities occur outside of a formal work order system; no specific maintenance records are kept for these activities.</a:t>
            </a:r>
          </a:p>
          <a:p>
            <a:r>
              <a:rPr lang="en-US" dirty="0"/>
              <a:t>Examples of routine maintenance activities: sweeping carpets, washing floors, cleaning windows, cutting grass, cleaning guestrooms, shoveling snow, replacing burned-out lightbulbs.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9</a:t>
            </a:fld>
            <a:endParaRPr lang="en-US" dirty="0">
              <a:solidFill>
                <a:prstClr val="black">
                  <a:lumMod val="75000"/>
                  <a:lumOff val="25000"/>
                </a:prstClr>
              </a:solidFill>
            </a:endParaRPr>
          </a:p>
        </p:txBody>
      </p:sp>
    </p:spTree>
    <p:extLst>
      <p:ext uri="{BB962C8B-B14F-4D97-AF65-F5344CB8AC3E}">
        <p14:creationId xmlns:p14="http://schemas.microsoft.com/office/powerpoint/2010/main" val="3499803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Preventive Maintenance</a:t>
            </a:r>
          </a:p>
        </p:txBody>
      </p:sp>
      <p:sp>
        <p:nvSpPr>
          <p:cNvPr id="3" name="Content Placeholder 2"/>
          <p:cNvSpPr>
            <a:spLocks noGrp="1"/>
          </p:cNvSpPr>
          <p:nvPr>
            <p:ph idx="1"/>
          </p:nvPr>
        </p:nvSpPr>
        <p:spPr>
          <a:xfrm>
            <a:off x="457200" y="1905000"/>
            <a:ext cx="8229600" cy="4590143"/>
          </a:xfrm>
        </p:spPr>
        <p:txBody>
          <a:bodyPr/>
          <a:lstStyle/>
          <a:p>
            <a:r>
              <a:rPr lang="en-US" dirty="0"/>
              <a:t>Preventive maintenance consists of three parts: (1) inspection, (2) minor corrections, and (3) work order initiation.</a:t>
            </a:r>
          </a:p>
          <a:p>
            <a:r>
              <a:rPr lang="en-US" dirty="0"/>
              <a:t>For many areas of the hotel, housekeeping personnel perform inspections in the normal course of their duties.</a:t>
            </a:r>
          </a:p>
          <a:p>
            <a:r>
              <a:rPr lang="en-US" dirty="0"/>
              <a:t>Most minor repairs often can be handled while the room attendant is cleaning the guestroom.</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10</a:t>
            </a:fld>
            <a:endParaRPr lang="en-US" dirty="0">
              <a:solidFill>
                <a:prstClr val="black">
                  <a:lumMod val="75000"/>
                  <a:lumOff val="25000"/>
                </a:prstClr>
              </a:solidFill>
            </a:endParaRPr>
          </a:p>
        </p:txBody>
      </p:sp>
    </p:spTree>
    <p:extLst>
      <p:ext uri="{BB962C8B-B14F-4D97-AF65-F5344CB8AC3E}">
        <p14:creationId xmlns:p14="http://schemas.microsoft.com/office/powerpoint/2010/main" val="3494714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Maintenance</a:t>
            </a:r>
          </a:p>
        </p:txBody>
      </p:sp>
      <p:sp>
        <p:nvSpPr>
          <p:cNvPr id="3" name="Content Placeholder 2"/>
          <p:cNvSpPr>
            <a:spLocks noGrp="1"/>
          </p:cNvSpPr>
          <p:nvPr>
            <p:ph idx="1"/>
          </p:nvPr>
        </p:nvSpPr>
        <p:spPr/>
        <p:txBody>
          <a:bodyPr/>
          <a:lstStyle/>
          <a:p>
            <a:r>
              <a:rPr lang="en-US" dirty="0"/>
              <a:t>Scheduled maintenance tackles problems and needs that are beyond the scope of a minor correction.</a:t>
            </a:r>
          </a:p>
          <a:p>
            <a:r>
              <a:rPr lang="en-US" dirty="0"/>
              <a:t>Scheduled maintenance activities are initiated based on a formal work order (or similar document).</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11</a:t>
            </a:fld>
            <a:endParaRPr lang="en-US" dirty="0">
              <a:solidFill>
                <a:prstClr val="black">
                  <a:lumMod val="75000"/>
                  <a:lumOff val="25000"/>
                </a:prstClr>
              </a:solidFill>
            </a:endParaRPr>
          </a:p>
        </p:txBody>
      </p:sp>
    </p:spTree>
    <p:extLst>
      <p:ext uri="{BB962C8B-B14F-4D97-AF65-F5344CB8AC3E}">
        <p14:creationId xmlns:p14="http://schemas.microsoft.com/office/powerpoint/2010/main" val="2013672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Equipment</a:t>
            </a:r>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en-US" dirty="0"/>
              <a:t>Engineering personnel keep data files and history records on all equipment.</a:t>
            </a:r>
          </a:p>
          <a:p>
            <a:r>
              <a:rPr lang="en-US" dirty="0"/>
              <a:t>Equipment data files contain:</a:t>
            </a:r>
          </a:p>
          <a:p>
            <a:pPr marL="800100" lvl="2" indent="0">
              <a:buNone/>
            </a:pPr>
            <a:r>
              <a:rPr lang="en-US" dirty="0"/>
              <a:t>Technical data</a:t>
            </a:r>
          </a:p>
          <a:p>
            <a:pPr marL="800100" lvl="2" indent="0">
              <a:buNone/>
            </a:pPr>
            <a:r>
              <a:rPr lang="en-US" dirty="0"/>
              <a:t>Manufacturer’s information</a:t>
            </a:r>
          </a:p>
          <a:p>
            <a:pPr marL="800100" lvl="2" indent="0">
              <a:buNone/>
            </a:pPr>
            <a:r>
              <a:rPr lang="en-US" dirty="0"/>
              <a:t>Item’s cost</a:t>
            </a:r>
          </a:p>
          <a:p>
            <a:pPr marL="800100" lvl="2" indent="0">
              <a:buNone/>
            </a:pPr>
            <a:r>
              <a:rPr lang="en-US" dirty="0"/>
              <a:t>Special instructions</a:t>
            </a:r>
          </a:p>
          <a:p>
            <a:pPr marL="800100" lvl="2" indent="0">
              <a:buNone/>
            </a:pPr>
            <a:r>
              <a:rPr lang="en-US" dirty="0"/>
              <a:t>Warranty information</a:t>
            </a:r>
          </a:p>
          <a:p>
            <a:pPr marL="800100" lvl="2" indent="0">
              <a:buNone/>
            </a:pPr>
            <a:r>
              <a:rPr lang="en-US" dirty="0"/>
              <a:t>Storage of manuals/drawings</a:t>
            </a:r>
          </a:p>
          <a:p>
            <a:r>
              <a:rPr lang="en-US" dirty="0"/>
              <a:t>Equipment history records contain:</a:t>
            </a:r>
          </a:p>
          <a:p>
            <a:pPr marL="800100" lvl="2" indent="0">
              <a:buNone/>
            </a:pPr>
            <a:r>
              <a:rPr lang="en-US" dirty="0"/>
              <a:t>Logs of inspection/maintenance performed</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12</a:t>
            </a:fld>
            <a:endParaRPr lang="en-US" dirty="0">
              <a:solidFill>
                <a:prstClr val="black">
                  <a:lumMod val="75000"/>
                  <a:lumOff val="25000"/>
                </a:prstClr>
              </a:solidFill>
            </a:endParaRPr>
          </a:p>
        </p:txBody>
      </p:sp>
    </p:spTree>
    <p:extLst>
      <p:ext uri="{BB962C8B-B14F-4D97-AF65-F5344CB8AC3E}">
        <p14:creationId xmlns:p14="http://schemas.microsoft.com/office/powerpoint/2010/main" val="3940134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Housekeeping Responsibilities</a:t>
            </a:r>
          </a:p>
        </p:txBody>
      </p:sp>
      <p:sp>
        <p:nvSpPr>
          <p:cNvPr id="3" name="Content Placeholder 2"/>
          <p:cNvSpPr>
            <a:spLocks noGrp="1"/>
          </p:cNvSpPr>
          <p:nvPr>
            <p:ph idx="1"/>
          </p:nvPr>
        </p:nvSpPr>
        <p:spPr>
          <a:xfrm>
            <a:off x="457200" y="1295400"/>
            <a:ext cx="8229600" cy="5334000"/>
          </a:xfrm>
        </p:spPr>
        <p:txBody>
          <a:bodyPr>
            <a:normAutofit/>
          </a:bodyPr>
          <a:lstStyle/>
          <a:p>
            <a:r>
              <a:rPr lang="en-US" dirty="0"/>
              <a:t>Guestrooms</a:t>
            </a:r>
          </a:p>
          <a:p>
            <a:r>
              <a:rPr lang="en-US" dirty="0"/>
              <a:t>Corridors</a:t>
            </a:r>
          </a:p>
          <a:p>
            <a:r>
              <a:rPr lang="en-US" dirty="0"/>
              <a:t>Public areas (lobbies, public restrooms)</a:t>
            </a:r>
          </a:p>
          <a:p>
            <a:r>
              <a:rPr lang="en-US" dirty="0"/>
              <a:t>Pool and patio areas</a:t>
            </a:r>
          </a:p>
          <a:p>
            <a:r>
              <a:rPr lang="en-US" dirty="0"/>
              <a:t>Management offices</a:t>
            </a:r>
          </a:p>
          <a:p>
            <a:r>
              <a:rPr lang="en-US" dirty="0"/>
              <a:t>Storage areas</a:t>
            </a:r>
          </a:p>
          <a:p>
            <a:r>
              <a:rPr lang="en-US" dirty="0"/>
              <a:t>Linen and sewing rooms</a:t>
            </a:r>
          </a:p>
          <a:p>
            <a:r>
              <a:rPr lang="en-US" dirty="0"/>
              <a:t>Laundry room</a:t>
            </a:r>
          </a:p>
          <a:p>
            <a:r>
              <a:rPr lang="en-US" dirty="0"/>
              <a:t>Back-of-the-house areas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13</a:t>
            </a:fld>
            <a:endParaRPr lang="en-US" dirty="0">
              <a:solidFill>
                <a:prstClr val="black">
                  <a:lumMod val="75000"/>
                  <a:lumOff val="25000"/>
                </a:prstClr>
              </a:solidFill>
            </a:endParaRPr>
          </a:p>
        </p:txBody>
      </p:sp>
    </p:spTree>
    <p:extLst>
      <p:ext uri="{BB962C8B-B14F-4D97-AF65-F5344CB8AC3E}">
        <p14:creationId xmlns:p14="http://schemas.microsoft.com/office/powerpoint/2010/main" val="693556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Additional Housekeeping Responsibilities at Some Properties</a:t>
            </a:r>
          </a:p>
        </p:txBody>
      </p:sp>
      <p:sp>
        <p:nvSpPr>
          <p:cNvPr id="3" name="Content Placeholder 2"/>
          <p:cNvSpPr>
            <a:spLocks noGrp="1"/>
          </p:cNvSpPr>
          <p:nvPr>
            <p:ph idx="1"/>
          </p:nvPr>
        </p:nvSpPr>
        <p:spPr>
          <a:xfrm>
            <a:off x="457200" y="1905000"/>
            <a:ext cx="8229600" cy="4800600"/>
          </a:xfrm>
        </p:spPr>
        <p:txBody>
          <a:bodyPr/>
          <a:lstStyle/>
          <a:p>
            <a:r>
              <a:rPr lang="en-US" dirty="0"/>
              <a:t>Meeting rooms</a:t>
            </a:r>
          </a:p>
          <a:p>
            <a:r>
              <a:rPr lang="en-US" dirty="0"/>
              <a:t>Dining rooms</a:t>
            </a:r>
          </a:p>
          <a:p>
            <a:r>
              <a:rPr lang="en-US" dirty="0"/>
              <a:t>Banquet rooms</a:t>
            </a:r>
          </a:p>
          <a:p>
            <a:r>
              <a:rPr lang="en-US" dirty="0"/>
              <a:t>Convention exhibit halls</a:t>
            </a:r>
          </a:p>
          <a:p>
            <a:r>
              <a:rPr lang="en-US" dirty="0"/>
              <a:t>Hotel-operated shops</a:t>
            </a:r>
          </a:p>
          <a:p>
            <a:r>
              <a:rPr lang="en-US" dirty="0"/>
              <a:t>Game rooms</a:t>
            </a:r>
          </a:p>
          <a:p>
            <a:r>
              <a:rPr lang="en-US" dirty="0"/>
              <a:t>Exercise rooms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14</a:t>
            </a:fld>
            <a:endParaRPr lang="en-US" dirty="0">
              <a:solidFill>
                <a:prstClr val="black">
                  <a:lumMod val="75000"/>
                  <a:lumOff val="25000"/>
                </a:prstClr>
              </a:solidFill>
            </a:endParaRPr>
          </a:p>
        </p:txBody>
      </p:sp>
    </p:spTree>
    <p:extLst>
      <p:ext uri="{BB962C8B-B14F-4D97-AF65-F5344CB8AC3E}">
        <p14:creationId xmlns:p14="http://schemas.microsoft.com/office/powerpoint/2010/main" val="3430736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Planning the Work of the </a:t>
            </a:r>
            <a:r>
              <a:rPr lang="en-US" dirty="0" smtClean="0"/>
              <a:t/>
            </a:r>
            <a:br>
              <a:rPr lang="en-US" dirty="0" smtClean="0"/>
            </a:br>
            <a:r>
              <a:rPr lang="en-US" dirty="0" smtClean="0"/>
              <a:t>Housekeeping </a:t>
            </a:r>
            <a:r>
              <a:rPr lang="en-US" dirty="0"/>
              <a:t>Department</a:t>
            </a:r>
          </a:p>
        </p:txBody>
      </p:sp>
      <p:sp>
        <p:nvSpPr>
          <p:cNvPr id="3" name="Content Placeholder 2"/>
          <p:cNvSpPr>
            <a:spLocks noGrp="1"/>
          </p:cNvSpPr>
          <p:nvPr>
            <p:ph idx="1"/>
          </p:nvPr>
        </p:nvSpPr>
        <p:spPr/>
        <p:txBody>
          <a:bodyPr/>
          <a:lstStyle/>
          <a:p>
            <a:r>
              <a:rPr lang="en-US" dirty="0"/>
              <a:t>Area inventory lists</a:t>
            </a:r>
          </a:p>
          <a:p>
            <a:r>
              <a:rPr lang="en-US" dirty="0"/>
              <a:t>Frequency schedules</a:t>
            </a:r>
          </a:p>
          <a:p>
            <a:r>
              <a:rPr lang="en-US" dirty="0"/>
              <a:t>Performance standards</a:t>
            </a:r>
          </a:p>
          <a:p>
            <a:r>
              <a:rPr lang="en-US" dirty="0"/>
              <a:t>Productivity standards</a:t>
            </a:r>
          </a:p>
          <a:p>
            <a:r>
              <a:rPr lang="en-US" dirty="0"/>
              <a:t>Equipment and supply inventory levels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15</a:t>
            </a:fld>
            <a:endParaRPr lang="en-US" dirty="0">
              <a:solidFill>
                <a:prstClr val="black">
                  <a:lumMod val="75000"/>
                  <a:lumOff val="25000"/>
                </a:prstClr>
              </a:solidFill>
            </a:endParaRPr>
          </a:p>
        </p:txBody>
      </p:sp>
    </p:spTree>
    <p:extLst>
      <p:ext uri="{BB962C8B-B14F-4D97-AF65-F5344CB8AC3E}">
        <p14:creationId xmlns:p14="http://schemas.microsoft.com/office/powerpoint/2010/main" val="1200583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 Inventory Lists</a:t>
            </a:r>
          </a:p>
        </p:txBody>
      </p:sp>
      <p:sp>
        <p:nvSpPr>
          <p:cNvPr id="3" name="Content Placeholder 2"/>
          <p:cNvSpPr>
            <a:spLocks noGrp="1"/>
          </p:cNvSpPr>
          <p:nvPr>
            <p:ph idx="1"/>
          </p:nvPr>
        </p:nvSpPr>
        <p:spPr>
          <a:xfrm>
            <a:off x="457200" y="1371600"/>
            <a:ext cx="8382000" cy="5257800"/>
          </a:xfrm>
        </p:spPr>
        <p:txBody>
          <a:bodyPr>
            <a:normAutofit fontScale="85000" lnSpcReduction="20000"/>
          </a:bodyPr>
          <a:lstStyle/>
          <a:p>
            <a:r>
              <a:rPr lang="en-US" dirty="0"/>
              <a:t>Planning the work of the housekeeping department begins with creating inventory lists of all items within each hotel area that will need housekeeping’s attention.</a:t>
            </a:r>
          </a:p>
          <a:p>
            <a:r>
              <a:rPr lang="en-US" dirty="0"/>
              <a:t>Area inventory lists ensure that the rest of housekeeping’s planning activities address every item that housekeeping is responsible for.</a:t>
            </a:r>
          </a:p>
          <a:p>
            <a:r>
              <a:rPr lang="en-US" dirty="0"/>
              <a:t>Area inventory lists are long and detailed.</a:t>
            </a:r>
          </a:p>
          <a:p>
            <a:r>
              <a:rPr lang="en-US" dirty="0"/>
              <a:t>Separate inventory lists may be needed for each different type of guestroom.</a:t>
            </a:r>
          </a:p>
          <a:p>
            <a:r>
              <a:rPr lang="en-US" dirty="0"/>
              <a:t>When preparing an inventory list for a guestroom, managers should follow the sequence in which room attendants will clean items and supervisors will inspect items; this enables the executive housekeeper to use the lists as the basis for developing cleaning procedures, training plans, and inspection checklists.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16</a:t>
            </a:fld>
            <a:endParaRPr lang="en-US" dirty="0">
              <a:solidFill>
                <a:prstClr val="black">
                  <a:lumMod val="75000"/>
                  <a:lumOff val="25000"/>
                </a:prstClr>
              </a:solidFill>
            </a:endParaRPr>
          </a:p>
        </p:txBody>
      </p:sp>
    </p:spTree>
    <p:extLst>
      <p:ext uri="{BB962C8B-B14F-4D97-AF65-F5344CB8AC3E}">
        <p14:creationId xmlns:p14="http://schemas.microsoft.com/office/powerpoint/2010/main" val="3527386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Schedules</a:t>
            </a:r>
          </a:p>
        </p:txBody>
      </p:sp>
      <p:sp>
        <p:nvSpPr>
          <p:cNvPr id="3" name="Content Placeholder 2"/>
          <p:cNvSpPr>
            <a:spLocks noGrp="1"/>
          </p:cNvSpPr>
          <p:nvPr>
            <p:ph idx="1"/>
          </p:nvPr>
        </p:nvSpPr>
        <p:spPr>
          <a:xfrm>
            <a:off x="457200" y="1371600"/>
            <a:ext cx="8229600" cy="5123543"/>
          </a:xfrm>
        </p:spPr>
        <p:txBody>
          <a:bodyPr>
            <a:normAutofit lnSpcReduction="10000"/>
          </a:bodyPr>
          <a:lstStyle/>
          <a:p>
            <a:r>
              <a:rPr lang="en-US" dirty="0"/>
              <a:t>Deep-cleaning tasks are listed on frequency schedules that indicate how often the tasks should be performed.</a:t>
            </a:r>
          </a:p>
          <a:p>
            <a:r>
              <a:rPr lang="en-US" dirty="0"/>
              <a:t>Tasks on frequency schedules should be transferred to a calendar plan and scheduled as special cleaning projects.</a:t>
            </a:r>
          </a:p>
          <a:p>
            <a:r>
              <a:rPr lang="en-US" dirty="0"/>
              <a:t>Deep cleaning of guestrooms should coincide with low occupancy periods if possible.</a:t>
            </a:r>
          </a:p>
          <a:p>
            <a:r>
              <a:rPr lang="en-US" dirty="0"/>
              <a:t>Deep cleaning should be coordinated with the maintenance department’s extensive repair work in guestrooms.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17</a:t>
            </a:fld>
            <a:endParaRPr lang="en-US" dirty="0">
              <a:solidFill>
                <a:prstClr val="black">
                  <a:lumMod val="75000"/>
                  <a:lumOff val="25000"/>
                </a:prstClr>
              </a:solidFill>
            </a:endParaRPr>
          </a:p>
        </p:txBody>
      </p:sp>
    </p:spTree>
    <p:extLst>
      <p:ext uri="{BB962C8B-B14F-4D97-AF65-F5344CB8AC3E}">
        <p14:creationId xmlns:p14="http://schemas.microsoft.com/office/powerpoint/2010/main" val="1105639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Standards</a:t>
            </a:r>
          </a:p>
        </p:txBody>
      </p:sp>
      <p:sp>
        <p:nvSpPr>
          <p:cNvPr id="3" name="Content Placeholder 2"/>
          <p:cNvSpPr>
            <a:spLocks noGrp="1"/>
          </p:cNvSpPr>
          <p:nvPr>
            <p:ph idx="1"/>
          </p:nvPr>
        </p:nvSpPr>
        <p:spPr>
          <a:xfrm>
            <a:off x="457200" y="1371600"/>
            <a:ext cx="8229600" cy="5123543"/>
          </a:xfrm>
        </p:spPr>
        <p:txBody>
          <a:bodyPr>
            <a:normAutofit fontScale="77500" lnSpcReduction="20000"/>
          </a:bodyPr>
          <a:lstStyle/>
          <a:p>
            <a:pPr>
              <a:spcBef>
                <a:spcPts val="600"/>
              </a:spcBef>
            </a:pPr>
            <a:r>
              <a:rPr lang="en-US" dirty="0"/>
              <a:t>Performance standards are required quality levels of performance.</a:t>
            </a:r>
          </a:p>
          <a:p>
            <a:pPr>
              <a:spcBef>
                <a:spcPts val="600"/>
              </a:spcBef>
            </a:pPr>
            <a:r>
              <a:rPr lang="en-US" dirty="0"/>
              <a:t>Performance standards state not only what must be done, but how the job must be done.</a:t>
            </a:r>
          </a:p>
          <a:p>
            <a:pPr>
              <a:spcBef>
                <a:spcPts val="600"/>
              </a:spcBef>
            </a:pPr>
            <a:r>
              <a:rPr lang="en-US" dirty="0"/>
              <a:t>Performance standards are the key to consistency.</a:t>
            </a:r>
          </a:p>
          <a:p>
            <a:pPr>
              <a:spcBef>
                <a:spcPts val="600"/>
              </a:spcBef>
            </a:pPr>
            <a:r>
              <a:rPr lang="en-US" dirty="0"/>
              <a:t>The most important aspect of developing performance standards is to gain consensus on how cleaning and other tasks should be carried out.</a:t>
            </a:r>
          </a:p>
          <a:p>
            <a:pPr>
              <a:spcBef>
                <a:spcPts val="600"/>
              </a:spcBef>
            </a:pPr>
            <a:r>
              <a:rPr lang="en-US" dirty="0"/>
              <a:t>Performance standards should be communicated through ongoing training programs.</a:t>
            </a:r>
          </a:p>
          <a:p>
            <a:pPr>
              <a:spcBef>
                <a:spcPts val="600"/>
              </a:spcBef>
            </a:pPr>
            <a:r>
              <a:rPr lang="en-US" dirty="0"/>
              <a:t>Inspection helps ensure that performance standards are met.</a:t>
            </a:r>
          </a:p>
          <a:p>
            <a:pPr>
              <a:spcBef>
                <a:spcPts val="600"/>
              </a:spcBef>
            </a:pPr>
            <a:r>
              <a:rPr lang="en-US" dirty="0"/>
              <a:t>The executive housekeeper should review the housekeeping department’s performance standards at least once a year and make appropriate revisions as necessary.</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18</a:t>
            </a:fld>
            <a:endParaRPr lang="en-US" dirty="0">
              <a:solidFill>
                <a:prstClr val="black">
                  <a:lumMod val="75000"/>
                  <a:lumOff val="25000"/>
                </a:prstClr>
              </a:solidFill>
            </a:endParaRPr>
          </a:p>
        </p:txBody>
      </p:sp>
    </p:spTree>
    <p:extLst>
      <p:ext uri="{BB962C8B-B14F-4D97-AF65-F5344CB8AC3E}">
        <p14:creationId xmlns:p14="http://schemas.microsoft.com/office/powerpoint/2010/main" val="137528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Communicating Room </a:t>
            </a:r>
            <a:r>
              <a:rPr lang="en-US" dirty="0" smtClean="0"/>
              <a:t>Status I</a:t>
            </a:r>
            <a:endParaRPr lang="en-US" dirty="0"/>
          </a:p>
        </p:txBody>
      </p:sp>
      <p:sp>
        <p:nvSpPr>
          <p:cNvPr id="3" name="Content Placeholder 2"/>
          <p:cNvSpPr>
            <a:spLocks noGrp="1"/>
          </p:cNvSpPr>
          <p:nvPr>
            <p:ph idx="1"/>
          </p:nvPr>
        </p:nvSpPr>
        <p:spPr>
          <a:xfrm>
            <a:off x="457200" y="1371600"/>
            <a:ext cx="8229600" cy="5123543"/>
          </a:xfrm>
        </p:spPr>
        <p:txBody>
          <a:bodyPr>
            <a:normAutofit fontScale="92500" lnSpcReduction="20000"/>
          </a:bodyPr>
          <a:lstStyle/>
          <a:p>
            <a:r>
              <a:rPr lang="en-US" dirty="0"/>
              <a:t>Each night, a front desk agent or property management system produces an occupancy report that lists rooms occupied that night and guests who are expected to check out the next day.</a:t>
            </a:r>
          </a:p>
          <a:p>
            <a:r>
              <a:rPr lang="en-US" dirty="0"/>
              <a:t>The executive housekeeper consults the occupancy report and schedules occupied rooms for cleaning</a:t>
            </a:r>
          </a:p>
          <a:p>
            <a:r>
              <a:rPr lang="en-US" dirty="0"/>
              <a:t>As guests check out of the hotel, the front desk notifies housekeeping so that guestrooms can be cleaned and readied for arriving guests.</a:t>
            </a:r>
          </a:p>
          <a:p>
            <a:r>
              <a:rPr lang="en-US" dirty="0"/>
              <a:t>Ten-day and three-day forecast reports indicate how many rooms are projected to be occupied each day, helping the executive housekeeper prepare staff schedules</a:t>
            </a:r>
            <a:r>
              <a:rPr lang="en-US" dirty="0" smtClean="0"/>
              <a:t>.</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a:t>
            </a:fld>
            <a:endParaRPr lang="en-US" dirty="0">
              <a:solidFill>
                <a:prstClr val="black">
                  <a:lumMod val="75000"/>
                  <a:lumOff val="25000"/>
                </a:prstClr>
              </a:solidFill>
            </a:endParaRPr>
          </a:p>
        </p:txBody>
      </p:sp>
    </p:spTree>
    <p:extLst>
      <p:ext uri="{BB962C8B-B14F-4D97-AF65-F5344CB8AC3E}">
        <p14:creationId xmlns:p14="http://schemas.microsoft.com/office/powerpoint/2010/main" val="924826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Productivity Standards</a:t>
            </a:r>
          </a:p>
        </p:txBody>
      </p:sp>
      <p:sp>
        <p:nvSpPr>
          <p:cNvPr id="3" name="Content Placeholder 2"/>
          <p:cNvSpPr>
            <a:spLocks noGrp="1"/>
          </p:cNvSpPr>
          <p:nvPr>
            <p:ph idx="1"/>
          </p:nvPr>
        </p:nvSpPr>
        <p:spPr>
          <a:xfrm>
            <a:off x="457200" y="1295400"/>
            <a:ext cx="8229600" cy="5334000"/>
          </a:xfrm>
        </p:spPr>
        <p:txBody>
          <a:bodyPr>
            <a:normAutofit lnSpcReduction="10000"/>
          </a:bodyPr>
          <a:lstStyle/>
          <a:p>
            <a:r>
              <a:rPr lang="en-US" dirty="0"/>
              <a:t>Productivity standards determine the acceptable quantity of work to be done by employees.</a:t>
            </a:r>
          </a:p>
          <a:p>
            <a:r>
              <a:rPr lang="en-US" dirty="0"/>
              <a:t>Productivity standards vary in relation to the unique needs and requirements of each hotel and each type of hotel (economy, mid-market, luxury).</a:t>
            </a:r>
          </a:p>
          <a:p>
            <a:r>
              <a:rPr lang="en-US" dirty="0"/>
              <a:t>Productivity standards should be set only after a hotel has been operating for a while.</a:t>
            </a:r>
          </a:p>
          <a:p>
            <a:r>
              <a:rPr lang="en-US" dirty="0"/>
              <a:t>It is a challenge to balance performance standards and productivity standards; quality and quantity check and balance one another.</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19</a:t>
            </a:fld>
            <a:endParaRPr lang="en-US" dirty="0">
              <a:solidFill>
                <a:prstClr val="black">
                  <a:lumMod val="75000"/>
                  <a:lumOff val="25000"/>
                </a:prstClr>
              </a:solidFill>
            </a:endParaRPr>
          </a:p>
        </p:txBody>
      </p:sp>
    </p:spTree>
    <p:extLst>
      <p:ext uri="{BB962C8B-B14F-4D97-AF65-F5344CB8AC3E}">
        <p14:creationId xmlns:p14="http://schemas.microsoft.com/office/powerpoint/2010/main" val="1371474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Equipment and Supply Inventory Levels</a:t>
            </a:r>
          </a:p>
        </p:txBody>
      </p:sp>
      <p:sp>
        <p:nvSpPr>
          <p:cNvPr id="3" name="Content Placeholder 2"/>
          <p:cNvSpPr>
            <a:spLocks noGrp="1"/>
          </p:cNvSpPr>
          <p:nvPr>
            <p:ph idx="1"/>
          </p:nvPr>
        </p:nvSpPr>
        <p:spPr>
          <a:xfrm>
            <a:off x="457200" y="1219200"/>
            <a:ext cx="8229600" cy="5275943"/>
          </a:xfrm>
        </p:spPr>
        <p:txBody>
          <a:bodyPr>
            <a:normAutofit fontScale="77500" lnSpcReduction="20000"/>
          </a:bodyPr>
          <a:lstStyle/>
          <a:p>
            <a:r>
              <a:rPr lang="en-US" dirty="0"/>
              <a:t>Employees must have the necessary equipment and supplies to get their jobs done.</a:t>
            </a:r>
          </a:p>
          <a:p>
            <a:r>
              <a:rPr lang="en-US" dirty="0"/>
              <a:t>A hotel’s purchasing system must consistently maintain the necessary amounts of items in housekeeping inventories</a:t>
            </a:r>
            <a:r>
              <a:rPr lang="en-US" dirty="0" smtClean="0"/>
              <a:t>.</a:t>
            </a:r>
          </a:p>
          <a:p>
            <a:r>
              <a:rPr lang="en-US" dirty="0"/>
              <a:t>There are two types of housekeeping inventories: recycled and non-recycled:</a:t>
            </a:r>
          </a:p>
          <a:p>
            <a:pPr lvl="1"/>
            <a:r>
              <a:rPr lang="en-US" dirty="0"/>
              <a:t>Recycled inventories</a:t>
            </a:r>
          </a:p>
          <a:p>
            <a:pPr marL="857250" lvl="2" indent="0">
              <a:buNone/>
            </a:pPr>
            <a:r>
              <a:rPr lang="en-US" dirty="0"/>
              <a:t>Linens</a:t>
            </a:r>
          </a:p>
          <a:p>
            <a:pPr marL="857250" lvl="2" indent="0">
              <a:buNone/>
            </a:pPr>
            <a:r>
              <a:rPr lang="en-US" dirty="0"/>
              <a:t>Housekeeping equipment</a:t>
            </a:r>
          </a:p>
          <a:p>
            <a:pPr marL="857250" lvl="2" indent="0">
              <a:buNone/>
            </a:pPr>
            <a:r>
              <a:rPr lang="en-US" dirty="0"/>
              <a:t>Guest supplies (equipment)</a:t>
            </a:r>
          </a:p>
          <a:p>
            <a:pPr marL="857250" lvl="2" indent="0">
              <a:buNone/>
            </a:pPr>
            <a:r>
              <a:rPr lang="en-US" dirty="0"/>
              <a:t>Par </a:t>
            </a:r>
            <a:r>
              <a:rPr lang="en-US" dirty="0" smtClean="0"/>
              <a:t>number</a:t>
            </a:r>
          </a:p>
          <a:p>
            <a:r>
              <a:rPr lang="en-US" dirty="0"/>
              <a:t>The minimum quantity is the fewest number of purchase units that should be in stock at any time; the maximum quantity is the greatest number of units that should be in stock at any time</a:t>
            </a:r>
            <a:r>
              <a:rPr lang="en-US" dirty="0" smtClean="0"/>
              <a:t>.</a:t>
            </a:r>
            <a:endParaRPr lang="en-US" dirty="0"/>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20</a:t>
            </a:fld>
            <a:endParaRPr lang="en-US" dirty="0">
              <a:solidFill>
                <a:prstClr val="black">
                  <a:lumMod val="75000"/>
                  <a:lumOff val="25000"/>
                </a:prstClr>
              </a:solidFill>
            </a:endParaRPr>
          </a:p>
        </p:txBody>
      </p:sp>
      <p:sp>
        <p:nvSpPr>
          <p:cNvPr id="5" name="Rectangle 4"/>
          <p:cNvSpPr/>
          <p:nvPr/>
        </p:nvSpPr>
        <p:spPr>
          <a:xfrm>
            <a:off x="4724400" y="3246120"/>
            <a:ext cx="3810000" cy="1451166"/>
          </a:xfrm>
          <a:prstGeom prst="rect">
            <a:avLst/>
          </a:prstGeom>
        </p:spPr>
        <p:txBody>
          <a:bodyPr wrap="square">
            <a:spAutoFit/>
          </a:bodyPr>
          <a:lstStyle/>
          <a:p>
            <a:pPr marL="285750" indent="-285750">
              <a:lnSpc>
                <a:spcPct val="80000"/>
              </a:lnSpc>
              <a:spcBef>
                <a:spcPts val="456"/>
              </a:spcBef>
              <a:spcAft>
                <a:spcPts val="600"/>
              </a:spcAft>
              <a:buFont typeface="Trebuchet MS" panose="020B0603020202020204" pitchFamily="34" charset="0"/>
              <a:buChar char="—"/>
            </a:pPr>
            <a:r>
              <a:rPr lang="en-US" sz="1900" dirty="0"/>
              <a:t>Non-recycled inventories</a:t>
            </a:r>
          </a:p>
          <a:p>
            <a:pPr lvl="1">
              <a:lnSpc>
                <a:spcPct val="80000"/>
              </a:lnSpc>
              <a:spcBef>
                <a:spcPts val="456"/>
              </a:spcBef>
              <a:spcAft>
                <a:spcPts val="600"/>
              </a:spcAft>
            </a:pPr>
            <a:r>
              <a:rPr lang="en-US" sz="1900" dirty="0"/>
              <a:t>Cleaning supplies</a:t>
            </a:r>
          </a:p>
          <a:p>
            <a:pPr lvl="1">
              <a:lnSpc>
                <a:spcPct val="80000"/>
              </a:lnSpc>
              <a:spcBef>
                <a:spcPts val="456"/>
              </a:spcBef>
              <a:spcAft>
                <a:spcPts val="600"/>
              </a:spcAft>
            </a:pPr>
            <a:r>
              <a:rPr lang="en-US" sz="1900" dirty="0"/>
              <a:t>Guest supplies (small items)</a:t>
            </a:r>
          </a:p>
          <a:p>
            <a:pPr lvl="1">
              <a:lnSpc>
                <a:spcPct val="80000"/>
              </a:lnSpc>
              <a:spcBef>
                <a:spcPts val="456"/>
              </a:spcBef>
              <a:spcAft>
                <a:spcPts val="600"/>
              </a:spcAft>
            </a:pPr>
            <a:r>
              <a:rPr lang="en-US" sz="1900" dirty="0"/>
              <a:t>Purchase ordering system</a:t>
            </a:r>
          </a:p>
        </p:txBody>
      </p:sp>
    </p:spTree>
    <p:extLst>
      <p:ext uri="{BB962C8B-B14F-4D97-AF65-F5344CB8AC3E}">
        <p14:creationId xmlns:p14="http://schemas.microsoft.com/office/powerpoint/2010/main" val="2544830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Supervisor Dilemma</a:t>
            </a:r>
          </a:p>
        </p:txBody>
      </p:sp>
      <p:sp>
        <p:nvSpPr>
          <p:cNvPr id="3" name="Content Placeholder 2"/>
          <p:cNvSpPr>
            <a:spLocks noGrp="1"/>
          </p:cNvSpPr>
          <p:nvPr>
            <p:ph idx="1"/>
          </p:nvPr>
        </p:nvSpPr>
        <p:spPr>
          <a:xfrm>
            <a:off x="457200" y="1234494"/>
            <a:ext cx="8610600" cy="5428343"/>
          </a:xfrm>
        </p:spPr>
        <p:txBody>
          <a:bodyPr>
            <a:normAutofit fontScale="70000" lnSpcReduction="20000"/>
          </a:bodyPr>
          <a:lstStyle/>
          <a:p>
            <a:r>
              <a:rPr lang="en-US" dirty="0"/>
              <a:t>The state of the economy has prompted a trend to eliminate middle managers, including housekeeping supervisors.</a:t>
            </a:r>
          </a:p>
          <a:p>
            <a:r>
              <a:rPr lang="en-US" dirty="0"/>
              <a:t>The challenge if a hotel eliminates housekeeping supervisors is to make sure guestrooms still meet the hotel’s cleaning standards.</a:t>
            </a:r>
          </a:p>
          <a:p>
            <a:r>
              <a:rPr lang="en-US" spc="-20" dirty="0"/>
              <a:t>Most hotels do not eliminate room inspections entirely, just reduce them (inspecting from one to five rooms per room attendant per week).</a:t>
            </a:r>
          </a:p>
          <a:p>
            <a:r>
              <a:rPr lang="en-US" dirty="0"/>
              <a:t>If a hotel eliminates housekeeping supervisors, the job descriptions of room attendants are changed to make the attendants responsible for the cleanliness, readiness, and status updates of their rooms. Their pay may be adjusted as well, or bonuses may be paid for exceeding quality standards</a:t>
            </a:r>
            <a:r>
              <a:rPr lang="en-US" dirty="0" smtClean="0"/>
              <a:t>.</a:t>
            </a:r>
          </a:p>
          <a:p>
            <a:r>
              <a:rPr lang="en-US" dirty="0"/>
              <a:t>Some hotels retain one supervisor in order to be a trainer to room attendants; others designate room attendants to train.</a:t>
            </a:r>
          </a:p>
          <a:p>
            <a:r>
              <a:rPr lang="en-US" dirty="0"/>
              <a:t>Hotels that eliminate housekeeping supervisors often give room attendants the responsibility of keeping guestroom status up to date.</a:t>
            </a:r>
          </a:p>
          <a:p>
            <a:r>
              <a:rPr lang="en-US" dirty="0"/>
              <a:t>If a hotel wishes to cut back or eliminate its housekeeping supervisory staff, it should involve its room attendants in the design of the new program.</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21</a:t>
            </a:fld>
            <a:endParaRPr lang="en-US" dirty="0">
              <a:solidFill>
                <a:prstClr val="black">
                  <a:lumMod val="75000"/>
                  <a:lumOff val="25000"/>
                </a:prstClr>
              </a:solidFill>
            </a:endParaRPr>
          </a:p>
        </p:txBody>
      </p:sp>
    </p:spTree>
    <p:extLst>
      <p:ext uri="{BB962C8B-B14F-4D97-AF65-F5344CB8AC3E}">
        <p14:creationId xmlns:p14="http://schemas.microsoft.com/office/powerpoint/2010/main" val="381974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Communicating Room </a:t>
            </a:r>
            <a:r>
              <a:rPr lang="en-US" dirty="0" smtClean="0"/>
              <a:t>Status II</a:t>
            </a:r>
            <a:endParaRPr lang="en-US" dirty="0"/>
          </a:p>
        </p:txBody>
      </p:sp>
      <p:sp>
        <p:nvSpPr>
          <p:cNvPr id="3" name="Content Placeholder 2"/>
          <p:cNvSpPr>
            <a:spLocks noGrp="1"/>
          </p:cNvSpPr>
          <p:nvPr>
            <p:ph idx="1"/>
          </p:nvPr>
        </p:nvSpPr>
        <p:spPr>
          <a:xfrm>
            <a:off x="457200" y="1371600"/>
            <a:ext cx="8229600" cy="5123543"/>
          </a:xfrm>
        </p:spPr>
        <p:txBody>
          <a:bodyPr>
            <a:normAutofit fontScale="92500" lnSpcReduction="10000"/>
          </a:bodyPr>
          <a:lstStyle/>
          <a:p>
            <a:r>
              <a:rPr lang="en-US" dirty="0"/>
              <a:t>At the end of each work shift, the housekeeping department prepares a housekeeping status report based on a physical check of each room.</a:t>
            </a:r>
          </a:p>
          <a:p>
            <a:r>
              <a:rPr lang="en-US" dirty="0"/>
              <a:t>The housekeeping status report is compared to the occupancy report, and any room status discrepancies are investigated.</a:t>
            </a:r>
          </a:p>
          <a:p>
            <a:r>
              <a:rPr lang="en-US" dirty="0"/>
              <a:t>Keeping room status information up to date requires close coordination/cooperation between the front desk and housekeeping staffs.</a:t>
            </a:r>
          </a:p>
          <a:p>
            <a:r>
              <a:rPr lang="en-US" dirty="0"/>
              <a:t>In an automated room-status system, housekeeping and front office staff have instantaneous access to room status information.</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2</a:t>
            </a:fld>
            <a:endParaRPr lang="en-US" dirty="0">
              <a:solidFill>
                <a:prstClr val="black">
                  <a:lumMod val="75000"/>
                  <a:lumOff val="25000"/>
                </a:prstClr>
              </a:solidFill>
            </a:endParaRPr>
          </a:p>
        </p:txBody>
      </p:sp>
    </p:spTree>
    <p:extLst>
      <p:ext uri="{BB962C8B-B14F-4D97-AF65-F5344CB8AC3E}">
        <p14:creationId xmlns:p14="http://schemas.microsoft.com/office/powerpoint/2010/main" val="2020065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Occupancy Report</a:t>
            </a:r>
          </a:p>
        </p:txBody>
      </p:sp>
      <p:sp>
        <p:nvSpPr>
          <p:cNvPr id="3" name="Content Placeholder 2"/>
          <p:cNvSpPr>
            <a:spLocks noGrp="1"/>
          </p:cNvSpPr>
          <p:nvPr>
            <p:ph idx="1"/>
          </p:nvPr>
        </p:nvSpPr>
        <p:spPr/>
        <p:txBody>
          <a:bodyPr>
            <a:normAutofit/>
          </a:bodyPr>
          <a:lstStyle/>
          <a:p>
            <a:r>
              <a:rPr lang="en-US" dirty="0"/>
              <a:t>Prepared by:</a:t>
            </a:r>
          </a:p>
          <a:p>
            <a:pPr marL="800100" lvl="2" indent="0">
              <a:buNone/>
            </a:pPr>
            <a:r>
              <a:rPr lang="en-US" dirty="0"/>
              <a:t>Front desk</a:t>
            </a:r>
          </a:p>
          <a:p>
            <a:r>
              <a:rPr lang="en-US" dirty="0"/>
              <a:t>Indicates:</a:t>
            </a:r>
          </a:p>
          <a:p>
            <a:pPr marL="800100" lvl="2" indent="0">
              <a:buNone/>
            </a:pPr>
            <a:r>
              <a:rPr lang="en-US" dirty="0"/>
              <a:t>Rooms occupied that night</a:t>
            </a:r>
          </a:p>
          <a:p>
            <a:pPr marL="800100" lvl="2" indent="0">
              <a:buNone/>
            </a:pPr>
            <a:r>
              <a:rPr lang="en-US" dirty="0"/>
              <a:t>Guests expected to check out next day</a:t>
            </a:r>
          </a:p>
          <a:p>
            <a:r>
              <a:rPr lang="en-US" dirty="0"/>
              <a:t>Used by:</a:t>
            </a:r>
          </a:p>
          <a:p>
            <a:pPr marL="800100" lvl="2" indent="0">
              <a:buNone/>
            </a:pPr>
            <a:r>
              <a:rPr lang="en-US" dirty="0"/>
              <a:t>Housekeeping to schedule next day’s room cleaning</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3</a:t>
            </a:fld>
            <a:endParaRPr lang="en-US" dirty="0">
              <a:solidFill>
                <a:prstClr val="black">
                  <a:lumMod val="75000"/>
                  <a:lumOff val="25000"/>
                </a:prstClr>
              </a:solidFill>
            </a:endParaRPr>
          </a:p>
        </p:txBody>
      </p:sp>
    </p:spTree>
    <p:extLst>
      <p:ext uri="{BB962C8B-B14F-4D97-AF65-F5344CB8AC3E}">
        <p14:creationId xmlns:p14="http://schemas.microsoft.com/office/powerpoint/2010/main" val="2363308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Housekeeping Status Report</a:t>
            </a:r>
          </a:p>
        </p:txBody>
      </p:sp>
      <p:sp>
        <p:nvSpPr>
          <p:cNvPr id="3" name="Content Placeholder 2"/>
          <p:cNvSpPr>
            <a:spLocks noGrp="1"/>
          </p:cNvSpPr>
          <p:nvPr>
            <p:ph idx="1"/>
          </p:nvPr>
        </p:nvSpPr>
        <p:spPr/>
        <p:txBody>
          <a:bodyPr/>
          <a:lstStyle/>
          <a:p>
            <a:r>
              <a:rPr lang="en-US" dirty="0"/>
              <a:t>Prepared by:</a:t>
            </a:r>
          </a:p>
          <a:p>
            <a:pPr marL="800100" lvl="2" indent="0">
              <a:buNone/>
            </a:pPr>
            <a:r>
              <a:rPr lang="en-US" dirty="0"/>
              <a:t>Housekeeping</a:t>
            </a:r>
          </a:p>
          <a:p>
            <a:r>
              <a:rPr lang="en-US" dirty="0"/>
              <a:t>Indicates:</a:t>
            </a:r>
          </a:p>
          <a:p>
            <a:pPr marL="800100" lvl="2" indent="0">
              <a:buNone/>
            </a:pPr>
            <a:r>
              <a:rPr lang="en-US" dirty="0"/>
              <a:t>Current status of each hotel room</a:t>
            </a:r>
          </a:p>
          <a:p>
            <a:r>
              <a:rPr lang="en-US" dirty="0"/>
              <a:t>Used by:</a:t>
            </a:r>
          </a:p>
          <a:p>
            <a:pPr marL="800100" lvl="2" indent="0">
              <a:buNone/>
            </a:pPr>
            <a:r>
              <a:rPr lang="en-US" dirty="0"/>
              <a:t>Front desk to assign rooms to arriving guests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4</a:t>
            </a:fld>
            <a:endParaRPr lang="en-US" dirty="0">
              <a:solidFill>
                <a:prstClr val="black">
                  <a:lumMod val="75000"/>
                  <a:lumOff val="25000"/>
                </a:prstClr>
              </a:solidFill>
            </a:endParaRPr>
          </a:p>
        </p:txBody>
      </p:sp>
    </p:spTree>
    <p:extLst>
      <p:ext uri="{BB962C8B-B14F-4D97-AF65-F5344CB8AC3E}">
        <p14:creationId xmlns:p14="http://schemas.microsoft.com/office/powerpoint/2010/main" val="4021985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Housekeeping and Maintenance</a:t>
            </a:r>
          </a:p>
        </p:txBody>
      </p:sp>
      <p:sp>
        <p:nvSpPr>
          <p:cNvPr id="3" name="Content Placeholder 2"/>
          <p:cNvSpPr>
            <a:spLocks noGrp="1"/>
          </p:cNvSpPr>
          <p:nvPr>
            <p:ph idx="1"/>
          </p:nvPr>
        </p:nvSpPr>
        <p:spPr>
          <a:xfrm>
            <a:off x="457200" y="1295400"/>
            <a:ext cx="8229600" cy="5334000"/>
          </a:xfrm>
        </p:spPr>
        <p:txBody>
          <a:bodyPr>
            <a:normAutofit lnSpcReduction="10000"/>
          </a:bodyPr>
          <a:lstStyle/>
          <a:p>
            <a:r>
              <a:rPr lang="en-US" dirty="0"/>
              <a:t>In most midsize and large lodging operations, housekeeping personnel report to the rooms division manager, while engineering and maintenance staff constitute a separate division.</a:t>
            </a:r>
          </a:p>
          <a:p>
            <a:r>
              <a:rPr lang="en-US" dirty="0"/>
              <a:t>Differing lines of accountability can become a barrier between housekeeping and maintenance staffs.</a:t>
            </a:r>
          </a:p>
          <a:p>
            <a:r>
              <a:rPr lang="en-US" dirty="0"/>
              <a:t>Teamwork is essential between housekeeping and maintenance staffs, and managers should devote attention to improving the working relationship between the two staffs.</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5</a:t>
            </a:fld>
            <a:endParaRPr lang="en-US" dirty="0">
              <a:solidFill>
                <a:prstClr val="black">
                  <a:lumMod val="75000"/>
                  <a:lumOff val="25000"/>
                </a:prstClr>
              </a:solidFill>
            </a:endParaRPr>
          </a:p>
        </p:txBody>
      </p:sp>
    </p:spTree>
    <p:extLst>
      <p:ext uri="{BB962C8B-B14F-4D97-AF65-F5344CB8AC3E}">
        <p14:creationId xmlns:p14="http://schemas.microsoft.com/office/powerpoint/2010/main" val="129199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Communicating Maintenance Work</a:t>
            </a:r>
          </a:p>
        </p:txBody>
      </p:sp>
      <p:sp>
        <p:nvSpPr>
          <p:cNvPr id="3" name="Content Placeholder 2"/>
          <p:cNvSpPr>
            <a:spLocks noGrp="1"/>
          </p:cNvSpPr>
          <p:nvPr>
            <p:ph idx="1"/>
          </p:nvPr>
        </p:nvSpPr>
        <p:spPr/>
        <p:txBody>
          <a:bodyPr/>
          <a:lstStyle/>
          <a:p>
            <a:r>
              <a:rPr lang="en-US" dirty="0"/>
              <a:t>Room attendants are counted on to recognize and report guestroom deficiencies or malfunctions so that they can be addressed before they lead to guest dissatisfaction.</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6</a:t>
            </a:fld>
            <a:endParaRPr lang="en-US" dirty="0">
              <a:solidFill>
                <a:prstClr val="black">
                  <a:lumMod val="75000"/>
                  <a:lumOff val="25000"/>
                </a:prstClr>
              </a:solidFill>
            </a:endParaRPr>
          </a:p>
        </p:txBody>
      </p:sp>
    </p:spTree>
    <p:extLst>
      <p:ext uri="{BB962C8B-B14F-4D97-AF65-F5344CB8AC3E}">
        <p14:creationId xmlns:p14="http://schemas.microsoft.com/office/powerpoint/2010/main" val="374452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Potential Guestroom Maintenance Problems</a:t>
            </a:r>
          </a:p>
        </p:txBody>
      </p:sp>
      <p:sp>
        <p:nvSpPr>
          <p:cNvPr id="3" name="Content Placeholder 2"/>
          <p:cNvSpPr>
            <a:spLocks noGrp="1"/>
          </p:cNvSpPr>
          <p:nvPr>
            <p:ph idx="1"/>
          </p:nvPr>
        </p:nvSpPr>
        <p:spPr>
          <a:xfrm>
            <a:off x="457200" y="1295400"/>
            <a:ext cx="8229600" cy="5334000"/>
          </a:xfrm>
        </p:spPr>
        <p:txBody>
          <a:bodyPr>
            <a:normAutofit fontScale="85000" lnSpcReduction="20000"/>
          </a:bodyPr>
          <a:lstStyle/>
          <a:p>
            <a:r>
              <a:rPr lang="en-US" dirty="0"/>
              <a:t>Sleep set</a:t>
            </a:r>
          </a:p>
          <a:p>
            <a:r>
              <a:rPr lang="en-US" dirty="0"/>
              <a:t>Heating/air conditioning</a:t>
            </a:r>
          </a:p>
          <a:p>
            <a:r>
              <a:rPr lang="en-US" dirty="0"/>
              <a:t>TV, radio, phone</a:t>
            </a:r>
          </a:p>
          <a:p>
            <a:r>
              <a:rPr lang="en-US" dirty="0"/>
              <a:t>Bedspreads</a:t>
            </a:r>
          </a:p>
          <a:p>
            <a:r>
              <a:rPr lang="en-US" dirty="0"/>
              <a:t>Lighting</a:t>
            </a:r>
          </a:p>
          <a:p>
            <a:r>
              <a:rPr lang="en-US" dirty="0"/>
              <a:t>Door</a:t>
            </a:r>
          </a:p>
          <a:p>
            <a:r>
              <a:rPr lang="en-US" dirty="0"/>
              <a:t>Toilet</a:t>
            </a:r>
          </a:p>
          <a:p>
            <a:r>
              <a:rPr lang="en-US" dirty="0"/>
              <a:t>Vanity and tub</a:t>
            </a:r>
          </a:p>
          <a:p>
            <a:r>
              <a:rPr lang="en-US" dirty="0"/>
              <a:t>Towels</a:t>
            </a:r>
          </a:p>
          <a:p>
            <a:r>
              <a:rPr lang="en-US" dirty="0"/>
              <a:t>Bathroom walls and door</a:t>
            </a:r>
          </a:p>
          <a:p>
            <a:r>
              <a:rPr lang="en-US" dirty="0"/>
              <a:t>Water temperature</a:t>
            </a:r>
          </a:p>
          <a:p>
            <a:r>
              <a:rPr lang="en-US" dirty="0"/>
              <a:t>Ventilation</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7</a:t>
            </a:fld>
            <a:endParaRPr lang="en-US" dirty="0">
              <a:solidFill>
                <a:prstClr val="black">
                  <a:lumMod val="75000"/>
                  <a:lumOff val="25000"/>
                </a:prstClr>
              </a:solidFill>
            </a:endParaRPr>
          </a:p>
        </p:txBody>
      </p:sp>
    </p:spTree>
    <p:extLst>
      <p:ext uri="{BB962C8B-B14F-4D97-AF65-F5344CB8AC3E}">
        <p14:creationId xmlns:p14="http://schemas.microsoft.com/office/powerpoint/2010/main" val="511048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Maintenance</a:t>
            </a:r>
          </a:p>
        </p:txBody>
      </p:sp>
      <p:sp>
        <p:nvSpPr>
          <p:cNvPr id="3" name="Content Placeholder 2"/>
          <p:cNvSpPr>
            <a:spLocks noGrp="1"/>
          </p:cNvSpPr>
          <p:nvPr>
            <p:ph idx="1"/>
          </p:nvPr>
        </p:nvSpPr>
        <p:spPr/>
        <p:txBody>
          <a:bodyPr/>
          <a:lstStyle/>
          <a:p>
            <a:r>
              <a:rPr lang="en-US" dirty="0"/>
              <a:t>Routine maintenance</a:t>
            </a:r>
          </a:p>
          <a:p>
            <a:pPr marL="800100" lvl="2" indent="0">
              <a:buNone/>
            </a:pPr>
            <a:r>
              <a:rPr lang="en-US" dirty="0"/>
              <a:t>General upkeep</a:t>
            </a:r>
          </a:p>
          <a:p>
            <a:r>
              <a:rPr lang="en-US" dirty="0"/>
              <a:t>Preventive maintenance</a:t>
            </a:r>
          </a:p>
          <a:p>
            <a:pPr marL="800100" lvl="2" indent="0">
              <a:buNone/>
            </a:pPr>
            <a:r>
              <a:rPr lang="en-US" dirty="0"/>
              <a:t>Inspection</a:t>
            </a:r>
          </a:p>
          <a:p>
            <a:pPr marL="800100" lvl="2" indent="0">
              <a:buNone/>
            </a:pPr>
            <a:r>
              <a:rPr lang="en-US" dirty="0"/>
              <a:t>Minor corrections</a:t>
            </a:r>
          </a:p>
          <a:p>
            <a:pPr marL="800100" lvl="2" indent="0">
              <a:buNone/>
            </a:pPr>
            <a:r>
              <a:rPr lang="en-US" dirty="0"/>
              <a:t>Work-order initiation</a:t>
            </a:r>
          </a:p>
          <a:p>
            <a:r>
              <a:rPr lang="en-US" dirty="0"/>
              <a:t>Scheduled maintenance</a:t>
            </a:r>
          </a:p>
        </p:txBody>
      </p:sp>
      <p:sp>
        <p:nvSpPr>
          <p:cNvPr id="4" name="Slide Number Placeholder 3"/>
          <p:cNvSpPr>
            <a:spLocks noGrp="1"/>
          </p:cNvSpPr>
          <p:nvPr>
            <p:ph type="sldNum" sz="quarter" idx="11"/>
          </p:nvPr>
        </p:nvSpPr>
        <p:spPr/>
        <p:txBody>
          <a:bodyPr/>
          <a:lstStyle/>
          <a:p>
            <a:pPr algn="ctr"/>
            <a:r>
              <a:rPr lang="en-US" smtClean="0">
                <a:solidFill>
                  <a:prstClr val="black">
                    <a:lumMod val="75000"/>
                    <a:lumOff val="25000"/>
                  </a:prstClr>
                </a:solidFill>
              </a:rPr>
              <a:t>Slide </a:t>
            </a:r>
            <a:fld id="{E9C3467F-9A22-42A0-84B4-C43FCB5A7097}" type="slidenum">
              <a:rPr lang="en-US" smtClean="0">
                <a:solidFill>
                  <a:prstClr val="black">
                    <a:lumMod val="75000"/>
                    <a:lumOff val="25000"/>
                  </a:prstClr>
                </a:solidFill>
              </a:rPr>
              <a:pPr algn="ctr"/>
              <a:t>8</a:t>
            </a:fld>
            <a:endParaRPr lang="en-US" dirty="0">
              <a:solidFill>
                <a:prstClr val="black">
                  <a:lumMod val="75000"/>
                  <a:lumOff val="25000"/>
                </a:prstClr>
              </a:solidFill>
            </a:endParaRPr>
          </a:p>
        </p:txBody>
      </p:sp>
    </p:spTree>
    <p:extLst>
      <p:ext uri="{BB962C8B-B14F-4D97-AF65-F5344CB8AC3E}">
        <p14:creationId xmlns:p14="http://schemas.microsoft.com/office/powerpoint/2010/main" val="72216228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EI_60years_template</Template>
  <TotalTime>27077</TotalTime>
  <Words>1398</Words>
  <Application>Microsoft Office PowerPoint</Application>
  <PresentationFormat>On-screen Show (4:3)</PresentationFormat>
  <Paragraphs>169</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Trebuchet MS</vt:lpstr>
      <vt:lpstr>1_Office Theme</vt:lpstr>
      <vt:lpstr>Managing Front Office Operations  Tenth Edition</vt:lpstr>
      <vt:lpstr>Communicating Room Status I</vt:lpstr>
      <vt:lpstr>Communicating Room Status II</vt:lpstr>
      <vt:lpstr>Occupancy Report</vt:lpstr>
      <vt:lpstr>Housekeeping Status Report</vt:lpstr>
      <vt:lpstr>Housekeeping and Maintenance</vt:lpstr>
      <vt:lpstr>Communicating Maintenance Work</vt:lpstr>
      <vt:lpstr>Potential Guestroom Maintenance Problems</vt:lpstr>
      <vt:lpstr>Types of Maintenance</vt:lpstr>
      <vt:lpstr>Routine Maintenance</vt:lpstr>
      <vt:lpstr>Preventive Maintenance</vt:lpstr>
      <vt:lpstr>Scheduled Maintenance</vt:lpstr>
      <vt:lpstr>Equipment</vt:lpstr>
      <vt:lpstr>General Housekeeping Responsibilities</vt:lpstr>
      <vt:lpstr>Additional Housekeeping Responsibilities at Some Properties</vt:lpstr>
      <vt:lpstr>Planning the Work of the  Housekeeping Department</vt:lpstr>
      <vt:lpstr>Area Inventory Lists</vt:lpstr>
      <vt:lpstr>Frequency Schedules</vt:lpstr>
      <vt:lpstr>Performance Standards</vt:lpstr>
      <vt:lpstr>Productivity Standards</vt:lpstr>
      <vt:lpstr>Equipment and Supply Inventory Levels</vt:lpstr>
      <vt:lpstr>Supervisor Dilemma</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lhwatkins</dc:creator>
  <cp:lastModifiedBy>Bonny Musyoki</cp:lastModifiedBy>
  <cp:revision>456</cp:revision>
  <dcterms:created xsi:type="dcterms:W3CDTF">2010-11-05T12:33:44Z</dcterms:created>
  <dcterms:modified xsi:type="dcterms:W3CDTF">2018-02-20T06:09:50Z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