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4"/>
  </p:notesMasterIdLst>
  <p:handoutMasterIdLst>
    <p:handoutMasterId r:id="rId3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04800" y="304800"/>
            <a:ext cx="3368675" cy="503238"/>
          </a:xfrm>
          <a:prstGeom prst="rect">
            <a:avLst/>
          </a:prstGeom>
          <a:noFill/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14800" y="304800"/>
            <a:ext cx="3368675" cy="503238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28600" y="9555163"/>
            <a:ext cx="3368675" cy="503237"/>
          </a:xfrm>
          <a:prstGeom prst="rect">
            <a:avLst/>
          </a:prstGeom>
          <a:noFill/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14800" y="9555163"/>
            <a:ext cx="3368675" cy="503237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E60D757-330C-4BED-9F4F-AD39AC318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3734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98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398963" y="0"/>
            <a:ext cx="33734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A038971A-B972-4510-9187-DDFC7C41AB93}" type="datetime1">
              <a:rPr lang="en-US"/>
              <a:pPr/>
              <a:t>6/5/2014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wrap="square" lIns="0" tIns="0" rIns="0" bIns="0" anchor="ctr" anchorCtr="0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6788"/>
            <a:ext cx="6216650" cy="4525962"/>
          </a:xfrm>
          <a:prstGeom prst="rect">
            <a:avLst/>
          </a:prstGeom>
        </p:spPr>
        <p:txBody>
          <a:bodyPr wrap="square" lIns="0" tIns="0" rIns="0" bIns="0" anchorCtr="0"/>
          <a:lstStyle/>
          <a:p>
            <a:pPr lvl="0"/>
            <a:r>
              <a:rPr lang="en-US" noProof="0" smtClean="0"/>
              <a:t>Click to edit the notes format</a:t>
            </a:r>
          </a:p>
        </p:txBody>
      </p:sp>
      <p:sp>
        <p:nvSpPr>
          <p:cNvPr id="798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555163"/>
            <a:ext cx="33734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98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398963" y="9555163"/>
            <a:ext cx="33734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119F03DD-9476-490A-AA60-762B8868017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fontAlgn="base">
      <a:spcBef>
        <a:spcPct val="30000"/>
      </a:spcBef>
      <a:spcAft>
        <a:spcPct val="0"/>
      </a:spcAft>
      <a:defRPr sz="2000" kern="1200">
        <a:solidFill>
          <a:srgbClr val="000000"/>
        </a:solidFill>
        <a:latin typeface="Arial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777875" y="4776788"/>
            <a:ext cx="6216650" cy="452755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95325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</p:spPr>
        <p:txBody>
          <a:bodyPr vert="horz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0" y="0"/>
            <a:ext cx="0" cy="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0" y="0"/>
            <a:ext cx="0" cy="0"/>
          </a:xfrm>
          <a:noFill/>
        </p:spPr>
        <p:txBody>
          <a:bodyPr vert="horz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algn="ctr"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algn="ctr"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 sz="1400"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algn="ctr"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 sz="1400"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 sz="1400"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algn="ctr"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 sz="1400"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6/5/14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r>
              <a:rPr lang="en-US"/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formatClick to edit Master title style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6/5/14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fld id="{856D9D54-D77F-4DB7-A2B0-A8AC032501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Ctr="0"/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5"/>
            <a:r>
              <a:rPr lang="en-US" smtClean="0"/>
              <a:t>Sixth Outline Level</a:t>
            </a:r>
          </a:p>
          <a:p>
            <a:pPr lvl="6"/>
            <a:r>
              <a:rPr lang="en-US" smtClean="0"/>
              <a:t>Seventh Outline Level</a:t>
            </a:r>
          </a:p>
          <a:p>
            <a:pPr lvl="7"/>
            <a:r>
              <a:rPr lang="en-US" smtClean="0"/>
              <a:t>Eighth Outline Level</a:t>
            </a:r>
          </a:p>
          <a:p>
            <a:pPr lvl="8"/>
            <a:r>
              <a:rPr lang="en-US" smtClean="0"/>
              <a:t>Ninth Outline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ern="1200">
          <a:solidFill>
            <a:srgbClr val="000000"/>
          </a:solidFill>
          <a:latin typeface="Calibri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9pPr>
    </p:titleStyle>
    <p:bodyStyle>
      <a:lvl1pPr algn="l" rtl="0" fontAlgn="base">
        <a:spcBef>
          <a:spcPct val="0"/>
        </a:spcBef>
        <a:spcAft>
          <a:spcPts val="1413"/>
        </a:spcAft>
        <a:defRPr sz="3200" kern="1200">
          <a:solidFill>
            <a:srgbClr val="000000"/>
          </a:solidFill>
          <a:latin typeface="Calibri"/>
          <a:ea typeface="+mn-ea"/>
          <a:cs typeface="+mn-cs"/>
        </a:defRPr>
      </a:lvl1pPr>
      <a:lvl2pPr algn="l" rtl="0" fontAlgn="base">
        <a:spcBef>
          <a:spcPct val="0"/>
        </a:spcBef>
        <a:spcAft>
          <a:spcPts val="1138"/>
        </a:spcAft>
        <a:defRPr sz="2400">
          <a:solidFill>
            <a:srgbClr val="000000"/>
          </a:solidFill>
          <a:latin typeface="Calibri"/>
          <a:ea typeface="+mn-ea"/>
          <a:cs typeface="+mn-cs"/>
        </a:defRPr>
      </a:lvl2pPr>
      <a:lvl3pPr algn="l" rtl="0" fontAlgn="base">
        <a:spcBef>
          <a:spcPct val="0"/>
        </a:spcBef>
        <a:spcAft>
          <a:spcPts val="850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3pPr>
      <a:lvl4pPr algn="l" rtl="0" fontAlgn="base">
        <a:spcBef>
          <a:spcPct val="0"/>
        </a:spcBef>
        <a:spcAft>
          <a:spcPts val="563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4pPr>
      <a:lvl5pPr algn="l" rtl="0" fontAlgn="base">
        <a:spcBef>
          <a:spcPct val="0"/>
        </a:spcBef>
        <a:spcAft>
          <a:spcPts val="288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5pPr>
      <a:lvl6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6pPr>
      <a:lvl7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7pPr>
      <a:lvl8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Ctr="0"/>
          <a:lstStyle/>
          <a:p>
            <a:pPr lvl="0"/>
            <a:r>
              <a:rPr lang="en-US" smtClean="0"/>
              <a:t>Click to edit the outline text formatSecond Outline LevelThird Outline LevelFourth Outline LevelFifth Outline LevelSixth Outline LevelSeventh Outline LevelEighth Outline Level</a:t>
            </a:r>
          </a:p>
          <a:p>
            <a:pPr lvl="1"/>
            <a:r>
              <a:rPr lang="en-US" smtClean="0"/>
              <a:t>Ninth Outline LevelClick to edit Master text styles</a:t>
            </a:r>
          </a:p>
          <a:p>
            <a:pPr lvl="2"/>
            <a:r>
              <a:rPr lang="en-US" smtClean="0"/>
              <a:t>Second level</a:t>
            </a:r>
          </a:p>
          <a:p>
            <a:pPr lvl="3"/>
            <a:r>
              <a:rPr lang="en-US" smtClean="0"/>
              <a:t>Third level</a:t>
            </a:r>
          </a:p>
          <a:p>
            <a:pPr lvl="4"/>
            <a:r>
              <a:rPr lang="en-US" smtClean="0"/>
              <a:t>Fourth level</a:t>
            </a:r>
          </a:p>
          <a:p>
            <a:pPr lvl="5"/>
            <a:r>
              <a:rPr lang="en-US" smtClean="0"/>
              <a:t>Fifth level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6/5/14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fld id="{43E77F6F-48C0-44F8-A4A3-CF7054795A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ern="1200">
          <a:solidFill>
            <a:srgbClr val="000000"/>
          </a:solidFill>
          <a:latin typeface="Calibri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9pPr>
    </p:titleStyle>
    <p:bodyStyle>
      <a:lvl1pPr algn="l" rtl="0" fontAlgn="base">
        <a:spcBef>
          <a:spcPct val="0"/>
        </a:spcBef>
        <a:spcAft>
          <a:spcPts val="1413"/>
        </a:spcAft>
        <a:defRPr sz="3200" kern="1200">
          <a:solidFill>
            <a:srgbClr val="000000"/>
          </a:solidFill>
          <a:latin typeface="Calibri"/>
          <a:ea typeface="+mn-ea"/>
          <a:cs typeface="+mn-cs"/>
        </a:defRPr>
      </a:lvl1pPr>
      <a:lvl2pPr algn="l" rtl="0" fontAlgn="base">
        <a:spcBef>
          <a:spcPct val="0"/>
        </a:spcBef>
        <a:spcAft>
          <a:spcPts val="1138"/>
        </a:spcAft>
        <a:defRPr sz="2400">
          <a:solidFill>
            <a:srgbClr val="000000"/>
          </a:solidFill>
          <a:latin typeface="Calibri"/>
          <a:ea typeface="+mn-ea"/>
          <a:cs typeface="+mn-cs"/>
        </a:defRPr>
      </a:lvl2pPr>
      <a:lvl3pPr algn="l" rtl="0" fontAlgn="base">
        <a:spcBef>
          <a:spcPct val="0"/>
        </a:spcBef>
        <a:spcAft>
          <a:spcPts val="850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3pPr>
      <a:lvl4pPr algn="l" rtl="0" fontAlgn="base">
        <a:spcBef>
          <a:spcPct val="0"/>
        </a:spcBef>
        <a:spcAft>
          <a:spcPts val="563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4pPr>
      <a:lvl5pPr algn="l" rtl="0" fontAlgn="base">
        <a:spcBef>
          <a:spcPct val="0"/>
        </a:spcBef>
        <a:spcAft>
          <a:spcPts val="288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5pPr>
      <a:lvl6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6pPr>
      <a:lvl7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7pPr>
      <a:lvl8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formatClick to edit Master title style</a:t>
            </a:r>
          </a:p>
        </p:txBody>
      </p:sp>
      <p:sp>
        <p:nvSpPr>
          <p:cNvPr id="3075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6/5/14</a:t>
            </a:r>
          </a:p>
        </p:txBody>
      </p:sp>
      <p:sp>
        <p:nvSpPr>
          <p:cNvPr id="3076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fld id="{0C758098-237A-49BF-BDCE-A60ACC961F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Ctr="0"/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5"/>
            <a:r>
              <a:rPr lang="en-US" smtClean="0"/>
              <a:t>Sixth Outline Level</a:t>
            </a:r>
          </a:p>
          <a:p>
            <a:pPr lvl="6"/>
            <a:r>
              <a:rPr lang="en-US" smtClean="0"/>
              <a:t>Seventh Outline Level</a:t>
            </a:r>
          </a:p>
          <a:p>
            <a:pPr lvl="7"/>
            <a:r>
              <a:rPr lang="en-US" smtClean="0"/>
              <a:t>Eighth Outline Level</a:t>
            </a:r>
          </a:p>
          <a:p>
            <a:pPr lvl="8"/>
            <a:r>
              <a:rPr lang="en-US" smtClean="0"/>
              <a:t>Ninth Outline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ern="1200">
          <a:solidFill>
            <a:srgbClr val="000000"/>
          </a:solidFill>
          <a:latin typeface="Calibri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9pPr>
    </p:titleStyle>
    <p:bodyStyle>
      <a:lvl1pPr algn="l" rtl="0" fontAlgn="base">
        <a:spcBef>
          <a:spcPct val="0"/>
        </a:spcBef>
        <a:spcAft>
          <a:spcPts val="1413"/>
        </a:spcAft>
        <a:defRPr sz="3200" kern="1200">
          <a:solidFill>
            <a:srgbClr val="000000"/>
          </a:solidFill>
          <a:latin typeface="Calibri"/>
          <a:ea typeface="+mn-ea"/>
          <a:cs typeface="+mn-cs"/>
        </a:defRPr>
      </a:lvl1pPr>
      <a:lvl2pPr algn="l" rtl="0" fontAlgn="base">
        <a:spcBef>
          <a:spcPct val="0"/>
        </a:spcBef>
        <a:spcAft>
          <a:spcPts val="1138"/>
        </a:spcAft>
        <a:defRPr sz="2400">
          <a:solidFill>
            <a:srgbClr val="000000"/>
          </a:solidFill>
          <a:latin typeface="Calibri"/>
          <a:ea typeface="+mn-ea"/>
          <a:cs typeface="+mn-cs"/>
        </a:defRPr>
      </a:lvl2pPr>
      <a:lvl3pPr algn="l" rtl="0" fontAlgn="base">
        <a:spcBef>
          <a:spcPct val="0"/>
        </a:spcBef>
        <a:spcAft>
          <a:spcPts val="850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3pPr>
      <a:lvl4pPr algn="l" rtl="0" fontAlgn="base">
        <a:spcBef>
          <a:spcPct val="0"/>
        </a:spcBef>
        <a:spcAft>
          <a:spcPts val="563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4pPr>
      <a:lvl5pPr algn="l" rtl="0" fontAlgn="base">
        <a:spcBef>
          <a:spcPct val="0"/>
        </a:spcBef>
        <a:spcAft>
          <a:spcPts val="288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5pPr>
      <a:lvl6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6pPr>
      <a:lvl7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7pPr>
      <a:lvl8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/>
              <a:t>6/5/14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non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fld id="{43C250A6-AA46-47AC-A241-85175F918A0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the title text format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Ctr="0"/>
          <a:lstStyle/>
          <a:p>
            <a:pPr lvl="0"/>
            <a:r>
              <a:rPr lang="en-US" smtClean="0"/>
              <a:t>Click to edit the outline text format</a:t>
            </a:r>
          </a:p>
          <a:p>
            <a:pPr lvl="1"/>
            <a:r>
              <a:rPr lang="en-US" smtClean="0"/>
              <a:t>Second Outline Level</a:t>
            </a:r>
          </a:p>
          <a:p>
            <a:pPr lvl="2"/>
            <a:r>
              <a:rPr lang="en-US" smtClean="0"/>
              <a:t>Third Outline Level</a:t>
            </a:r>
          </a:p>
          <a:p>
            <a:pPr lvl="3"/>
            <a:r>
              <a:rPr lang="en-US" smtClean="0"/>
              <a:t>Fourth Outline Level</a:t>
            </a:r>
          </a:p>
          <a:p>
            <a:pPr lvl="4"/>
            <a:r>
              <a:rPr lang="en-US" smtClean="0"/>
              <a:t>Fifth Outline Level</a:t>
            </a:r>
          </a:p>
          <a:p>
            <a:pPr lvl="5"/>
            <a:r>
              <a:rPr lang="en-US" smtClean="0"/>
              <a:t>Sixth Outline Level</a:t>
            </a:r>
          </a:p>
          <a:p>
            <a:pPr lvl="6"/>
            <a:r>
              <a:rPr lang="en-US" smtClean="0"/>
              <a:t>Seventh Outline Level</a:t>
            </a:r>
          </a:p>
          <a:p>
            <a:pPr lvl="7"/>
            <a:r>
              <a:rPr lang="en-US" smtClean="0"/>
              <a:t>Eighth Outline Level</a:t>
            </a:r>
          </a:p>
          <a:p>
            <a:pPr lvl="8"/>
            <a:r>
              <a:rPr lang="en-US" smtClean="0"/>
              <a:t>Ninth Outline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ern="1200">
          <a:solidFill>
            <a:srgbClr val="000000"/>
          </a:solidFill>
          <a:latin typeface="Calibri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0000"/>
          </a:solidFill>
          <a:latin typeface="Calibri" pitchFamily="34" charset="0"/>
        </a:defRPr>
      </a:lvl9pPr>
    </p:titleStyle>
    <p:bodyStyle>
      <a:lvl1pPr algn="l" rtl="0" fontAlgn="base">
        <a:spcBef>
          <a:spcPct val="0"/>
        </a:spcBef>
        <a:spcAft>
          <a:spcPts val="1413"/>
        </a:spcAft>
        <a:defRPr sz="3200" kern="1200">
          <a:solidFill>
            <a:srgbClr val="000000"/>
          </a:solidFill>
          <a:latin typeface="Calibri"/>
          <a:ea typeface="+mn-ea"/>
          <a:cs typeface="+mn-cs"/>
        </a:defRPr>
      </a:lvl1pPr>
      <a:lvl2pPr algn="l" rtl="0" fontAlgn="base">
        <a:spcBef>
          <a:spcPct val="0"/>
        </a:spcBef>
        <a:spcAft>
          <a:spcPts val="1138"/>
        </a:spcAft>
        <a:defRPr sz="2400">
          <a:solidFill>
            <a:srgbClr val="000000"/>
          </a:solidFill>
          <a:latin typeface="Calibri"/>
          <a:ea typeface="+mn-ea"/>
          <a:cs typeface="+mn-cs"/>
        </a:defRPr>
      </a:lvl2pPr>
      <a:lvl3pPr algn="l" rtl="0" fontAlgn="base">
        <a:spcBef>
          <a:spcPct val="0"/>
        </a:spcBef>
        <a:spcAft>
          <a:spcPts val="850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3pPr>
      <a:lvl4pPr algn="l" rtl="0" fontAlgn="base">
        <a:spcBef>
          <a:spcPct val="0"/>
        </a:spcBef>
        <a:spcAft>
          <a:spcPts val="563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4pPr>
      <a:lvl5pPr algn="l" rtl="0" fontAlgn="base">
        <a:spcBef>
          <a:spcPct val="0"/>
        </a:spcBef>
        <a:spcAft>
          <a:spcPts val="288"/>
        </a:spcAft>
        <a:defRPr sz="2000">
          <a:solidFill>
            <a:srgbClr val="000000"/>
          </a:solidFill>
          <a:latin typeface="Calibri"/>
          <a:ea typeface="+mn-ea"/>
          <a:cs typeface="+mn-cs"/>
        </a:defRPr>
      </a:lvl5pPr>
      <a:lvl6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6pPr>
      <a:lvl7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7pPr>
      <a:lvl8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spcAft>
          <a:spcPts val="284"/>
        </a:spcAft>
        <a:defRPr sz="2000" u="none" kern="0">
          <a:solidFill>
            <a:srgbClr val="000000"/>
          </a:solidFill>
          <a:latin typeface="Calibri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Chapter 3</a:t>
            </a:r>
            <a:br>
              <a:rPr lang="en-US" sz="4400" smtClean="0">
                <a:latin typeface="Calibri" pitchFamily="34" charset="0"/>
              </a:rPr>
            </a:br>
            <a:r>
              <a:rPr lang="en-US" sz="4400" smtClean="0">
                <a:latin typeface="Calibri" pitchFamily="34" charset="0"/>
              </a:rPr>
              <a:t>Business Models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3. Market Opportunity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006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What marketspace do you intend to serve and what is its size?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b="1" smtClean="0">
                <a:latin typeface="Calibri" pitchFamily="34" charset="0"/>
              </a:rPr>
              <a:t>Marketspace: </a:t>
            </a:r>
            <a:r>
              <a:rPr lang="en-US" smtClean="0">
                <a:latin typeface="Calibri" pitchFamily="34" charset="0"/>
              </a:rPr>
              <a:t>Area of actual or potential commercial value in which company intends to operate</a:t>
            </a:r>
            <a:r>
              <a:rPr lang="en-US" b="1" smtClean="0">
                <a:latin typeface="Calibri" pitchFamily="34" charset="0"/>
              </a:rPr>
              <a:t>Realistic market opportunity: </a:t>
            </a:r>
            <a:r>
              <a:rPr lang="en-US" smtClean="0">
                <a:latin typeface="Calibri" pitchFamily="34" charset="0"/>
              </a:rPr>
              <a:t>Defined by revenue potential in each market niche in which company hopes to compete</a:t>
            </a:r>
            <a:r>
              <a:rPr lang="en-US" sz="3200" smtClean="0">
                <a:latin typeface="Calibri" pitchFamily="34" charset="0"/>
              </a:rPr>
              <a:t>Market opportunity typically divided into smaller niches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4. Competitive Environment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482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Who else occupies your intended marketspace?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1413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mtClean="0">
                <a:latin typeface="Calibri" pitchFamily="34" charset="0"/>
              </a:rPr>
              <a:t>Other companies selling similar products in the same marketspaceIncludes both direct and indirect competitors</a:t>
            </a:r>
            <a:r>
              <a:rPr lang="en-US" sz="3200" smtClean="0">
                <a:latin typeface="Calibri" pitchFamily="34" charset="0"/>
              </a:rPr>
              <a:t>Influenced by: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5. Competitive Advantage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Achieved when firm: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z="2800" smtClean="0">
                <a:latin typeface="Calibri" pitchFamily="34" charset="0"/>
              </a:rPr>
              <a:t>Produces superior product  </a:t>
            </a:r>
            <a:r>
              <a:rPr lang="en-US" sz="2800" i="1" smtClean="0">
                <a:latin typeface="Calibri" pitchFamily="34" charset="0"/>
              </a:rPr>
              <a:t>or</a:t>
            </a:r>
            <a:r>
              <a:rPr lang="en-US" sz="2800" smtClean="0">
                <a:latin typeface="Calibri" pitchFamily="34" charset="0"/>
              </a:rPr>
              <a:t> Can bring product to market at lower price than competitors</a:t>
            </a:r>
            <a:r>
              <a:rPr lang="en-US" sz="3200" smtClean="0">
                <a:latin typeface="Calibri" pitchFamily="34" charset="0"/>
              </a:rPr>
              <a:t>Important concepts: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6. Market Strategy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How do you plan to promote your products or services to attract your target audience?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z="2800" smtClean="0">
                <a:latin typeface="Calibri" pitchFamily="34" charset="0"/>
              </a:rPr>
              <a:t>Details how a company intends to enter market and attract customersBest business concepts will fail if not properly marketed to potential customers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7. Organizational Development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What types of organizational structures within the firm are necessary to carry out the business plan?Describes how firm will organize work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mtClean="0">
                <a:latin typeface="Calibri" pitchFamily="34" charset="0"/>
              </a:rPr>
              <a:t>Typically divided into functional departmentsAs company grows, hiring moves from generalists to specialists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8. Management Team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17638"/>
            <a:ext cx="8229600" cy="5135562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>
                <a:latin typeface="Calibri" pitchFamily="34" charset="0"/>
              </a:rPr>
              <a:t>What kinds of experiences and background are important for the company’s leaders to have?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mtClean="0">
                <a:latin typeface="Calibri" pitchFamily="34" charset="0"/>
              </a:rPr>
              <a:t>Employees are responsible for making the business model workStrong management team gives instant credibility to outside investorsStrong management team may not be able to salvage a weak business model, but should be able to change the model and redefine the business as it becomes necessary</a:t>
            </a:r>
          </a:p>
          <a:p>
            <a:pPr>
              <a:spcBef>
                <a:spcPts val="638"/>
              </a:spcBef>
              <a:spcAft>
                <a:spcPts val="600"/>
              </a:spcAft>
            </a:pPr>
            <a:endParaRPr lang="en-US" smtClean="0">
              <a:latin typeface="Calibri" pitchFamily="34" charset="0"/>
            </a:endParaRPr>
          </a:p>
          <a:p>
            <a:pPr>
              <a:spcBef>
                <a:spcPts val="638"/>
              </a:spcBef>
              <a:spcAft>
                <a:spcPts val="600"/>
              </a:spcAft>
            </a:pPr>
            <a:endParaRPr lang="en-US" b="1" smtClean="0">
              <a:latin typeface="Calibri" pitchFamily="34" charset="0"/>
            </a:endParaRPr>
          </a:p>
          <a:p>
            <a:pPr>
              <a:spcBef>
                <a:spcPts val="638"/>
              </a:spcBef>
              <a:spcAft>
                <a:spcPts val="600"/>
              </a:spcAft>
            </a:pPr>
            <a:endParaRPr lang="en-US" b="1" smtClean="0">
              <a:latin typeface="Calibri" pitchFamily="34" charset="0"/>
            </a:endParaRPr>
          </a:p>
          <a:p>
            <a:pPr>
              <a:spcBef>
                <a:spcPts val="638"/>
              </a:spcBef>
              <a:spcAft>
                <a:spcPts val="600"/>
              </a:spcAft>
            </a:pPr>
            <a:endParaRPr lang="en-US" b="1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168525"/>
            <a:ext cx="8229600" cy="4003675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z="2400" smtClean="0">
                <a:latin typeface="Calibri" pitchFamily="34" charset="0"/>
              </a:rPr>
              <a:t>Why are more traditional grocery chains succeeding online today? Why would an online customer pay the same price as in the store plus a delivery charge?  What’s the benefit to the customer?</a:t>
            </a:r>
          </a:p>
        </p:txBody>
      </p:sp>
      <p:sp>
        <p:nvSpPr>
          <p:cNvPr id="5" name="Rectangle Custom 4"/>
          <p:cNvSpPr/>
          <p:nvPr/>
        </p:nvSpPr>
        <p:spPr>
          <a:xfrm>
            <a:off x="457200" y="762000"/>
            <a:ext cx="8229600" cy="1066800"/>
          </a:xfrm>
          <a:prstGeom prst="rect">
            <a:avLst/>
          </a:prstGeom>
          <a:noFill/>
          <a:ln w="9360">
            <a:noFill/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2160" tIns="46080" rIns="92160" bIns="4608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>
                <a:solidFill>
                  <a:srgbClr val="000000"/>
                </a:solidFill>
                <a:latin typeface="Georgia" charset="0"/>
              </a:rPr>
              <a:t>Online Grocers: Finding and Executing the Right Model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Business Models –  3 perspectives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type="body" idx="1"/>
          </p:nvPr>
        </p:nvSpPr>
        <p:spPr bwMode="auto"/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participants in a joint business venture.processes and structure of a business organization.how business models are seen from the perspective of a marketplace.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ctrTitle"/>
          </p:nvPr>
        </p:nvSpPr>
        <p:spPr>
          <a:xfrm>
            <a:off x="457200" y="557213"/>
            <a:ext cx="8229600" cy="1317625"/>
          </a:xfrm>
        </p:spPr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Definition 1: Perspective on the </a:t>
            </a:r>
            <a:r>
              <a:rPr lang="en-US" sz="4400" i="1" smtClean="0">
                <a:latin typeface="Calibri" pitchFamily="34" charset="0"/>
              </a:rPr>
              <a:t>participants in a joint business venture. </a:t>
            </a:r>
            <a:br>
              <a:rPr lang="en-US" sz="4400" i="1" smtClean="0">
                <a:latin typeface="Calibri" pitchFamily="34" charset="0"/>
              </a:rPr>
            </a:br>
            <a:endParaRPr lang="en-US" sz="4400" i="1" smtClean="0">
              <a:latin typeface="Calibri" pitchFamily="34" charset="0"/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17763"/>
            <a:ext cx="8229600" cy="37084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Participants and their relationships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Benefits and costs to each participant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Flows of revenue </a:t>
            </a: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8229600" cy="1987550"/>
          </a:xfrm>
        </p:spPr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Definition 2: Perspective on the </a:t>
            </a:r>
            <a:r>
              <a:rPr lang="en-US" sz="4400" i="1" smtClean="0">
                <a:latin typeface="Calibri" pitchFamily="34" charset="0"/>
              </a:rPr>
              <a:t>processes and structure of a business organization </a:t>
            </a:r>
            <a:br>
              <a:rPr lang="en-US" sz="4400" i="1" smtClean="0">
                <a:latin typeface="Calibri" pitchFamily="34" charset="0"/>
              </a:rPr>
            </a:br>
            <a:endParaRPr lang="en-US" sz="4400" i="1" smtClean="0">
              <a:latin typeface="Calibri" pitchFamily="34" charset="0"/>
            </a:endParaRPr>
          </a:p>
        </p:txBody>
      </p:sp>
      <p:sp>
        <p:nvSpPr>
          <p:cNvPr id="68611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62188"/>
            <a:ext cx="8229600" cy="3863975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Product and service architecture and information flows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Business actors and their roles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Potential benefits for the various actors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Sources of revenues </a:t>
            </a: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Traditional Organizational Structure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type="body" idx="1"/>
          </p:nvPr>
        </p:nvSpPr>
        <p:spPr bwMode="auto"/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Vertical and hierarchicalFunction-basedProduct-basedGeography-basedHigh coordination costs (costs of sending, storing and retrieving information)Seller- or product-driven, aiming to generate value at the of line-of -business level</a:t>
            </a:r>
          </a:p>
          <a:p>
            <a:pPr>
              <a:lnSpc>
                <a:spcPct val="90000"/>
              </a:lnSpc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ctrTitle"/>
          </p:nvPr>
        </p:nvSpPr>
        <p:spPr>
          <a:xfrm>
            <a:off x="457200" y="511175"/>
            <a:ext cx="8229600" cy="1333500"/>
          </a:xfrm>
        </p:spPr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Definition 3: Perspective of a </a:t>
            </a:r>
            <a:r>
              <a:rPr lang="en-US" sz="4400" i="1" smtClean="0">
                <a:latin typeface="Calibri" pitchFamily="34" charset="0"/>
              </a:rPr>
              <a:t>marketplace </a:t>
            </a:r>
            <a:br>
              <a:rPr lang="en-US" sz="4400" i="1" smtClean="0">
                <a:latin typeface="Calibri" pitchFamily="34" charset="0"/>
              </a:rPr>
            </a:br>
            <a:endParaRPr lang="en-US" sz="4400" i="1" smtClean="0">
              <a:latin typeface="Calibri" pitchFamily="34" charset="0"/>
            </a:endParaRPr>
          </a:p>
        </p:txBody>
      </p:sp>
      <p:sp>
        <p:nvSpPr>
          <p:cNvPr id="69635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76450"/>
            <a:ext cx="8229600" cy="4049713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Activities: B2B, B2C or both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Position in the value chain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Value proposition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Target customers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Revenue model </a:t>
            </a:r>
          </a:p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• Representation: bricks, clicks or both </a:t>
            </a: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5 e-Business Models Classifications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type="body" idx="1"/>
          </p:nvPr>
        </p:nvSpPr>
        <p:spPr bwMode="auto"/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Internet-enabledValue-webE-business enabledMarket participant Cyber-intermediary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4"/>
          <p:cNvGraphicFramePr>
            <a:graphicFrameLocks noChangeAspect="1"/>
          </p:cNvGraphicFramePr>
          <p:nvPr/>
        </p:nvGraphicFramePr>
        <p:xfrm>
          <a:off x="838200" y="1524000"/>
          <a:ext cx="7464425" cy="4762500"/>
        </p:xfrm>
        <a:graphic>
          <a:graphicData uri="http://schemas.openxmlformats.org/presentationml/2006/ole">
            <p:oleObj spid="_x0000_s71682" name="Package" showAsIcon="1" r:id="rId4" imgW="4444387" imgH="2976883" progId="Package">
              <p:embed/>
            </p:oleObj>
          </a:graphicData>
        </a:graphic>
      </p:graphicFrame>
      <p:sp>
        <p:nvSpPr>
          <p:cNvPr id="71683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Times New Roman" pitchFamily="18" charset="0"/>
              </a:rPr>
              <a:t>Internet Enabled Business models</a:t>
            </a:r>
            <a:br>
              <a:rPr lang="en-US" sz="4400" smtClean="0">
                <a:latin typeface="Times New Roman" pitchFamily="18" charset="0"/>
              </a:rPr>
            </a:br>
            <a:r>
              <a:rPr lang="en-US" sz="2800" smtClean="0">
                <a:latin typeface="Times New Roman" pitchFamily="18" charset="0"/>
              </a:rPr>
              <a:t>P. Timmers (1998) continued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ctrTitle"/>
          </p:nvPr>
        </p:nvSpPr>
        <p:spPr/>
        <p:txBody>
          <a:bodyPr wrap="none" lIns="92160" tIns="46080" rIns="92160" bIns="46080" anchor="t"/>
          <a:lstStyle/>
          <a:p>
            <a:pPr algn="ctr"/>
            <a:r>
              <a:rPr lang="en-US" sz="4400" smtClean="0">
                <a:latin typeface="Arial" charset="0"/>
              </a:rPr>
              <a:t>Value-web Business Model</a:t>
            </a:r>
          </a:p>
        </p:txBody>
      </p:sp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1524000" y="1447800"/>
          <a:ext cx="6021388" cy="4829175"/>
        </p:xfrm>
        <a:graphic>
          <a:graphicData uri="http://schemas.openxmlformats.org/presentationml/2006/ole">
            <p:oleObj spid="_x0000_s72707" name="Package" showAsIcon="1" r:id="rId4" imgW="6020640" imgH="4828571" progId="Package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The Family of e-Business Enabled Business Models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type="body" idx="1"/>
          </p:nvPr>
        </p:nvSpPr>
        <p:spPr bwMode="auto"/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Classification scheme of business models that is especially valid for business-to-business contextsTypical of most common modern IT-based business organizations engaging in e-Business5 business model types</a:t>
            </a:r>
          </a:p>
          <a:p>
            <a:pPr lvl="1">
              <a:spcBef>
                <a:spcPts val="563"/>
              </a:spcBef>
              <a:spcAft>
                <a:spcPts val="1413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z="2800" smtClean="0">
                <a:latin typeface="Calibri" pitchFamily="34" charset="0"/>
              </a:rPr>
              <a:t>Tele-workingVirtual organizationProcess outsourcingCollaborative product developmentValue-chain integration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laceholder 3" descr="Picture 2"/>
          <p:cNvPicPr>
            <a:picLocks noGrp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2900" y="1600200"/>
            <a:ext cx="2638425" cy="487680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</p:pic>
      <p:sp>
        <p:nvSpPr>
          <p:cNvPr id="74755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3200" smtClean="0">
                <a:latin typeface="Calibri" pitchFamily="34" charset="0"/>
              </a:rPr>
              <a:t>The Family of e-Business Enabled Business Models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laceholder 3" descr="Picture 2"/>
          <p:cNvPicPr>
            <a:picLocks noGrp="1"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52613"/>
            <a:ext cx="7924800" cy="45370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</p:pic>
      <p:sp>
        <p:nvSpPr>
          <p:cNvPr id="3" name="Rectangle Custom 2"/>
          <p:cNvSpPr/>
          <p:nvPr/>
        </p:nvSpPr>
        <p:spPr>
          <a:xfrm>
            <a:off x="1371600" y="152400"/>
            <a:ext cx="6400800" cy="1430338"/>
          </a:xfrm>
          <a:prstGeom prst="rect">
            <a:avLst/>
          </a:prstGeom>
          <a:noFill/>
          <a:ln w="12600">
            <a:noFill/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5000" rIns="90000" bIns="45000">
            <a:spAutoFit/>
          </a:bodyPr>
          <a:lstStyle/>
          <a:p>
            <a:pPr algn="ctr" fontAlgn="auto">
              <a:spcBef>
                <a:spcPts val="899"/>
              </a:spcBef>
              <a:spcAft>
                <a:spcPts val="0"/>
              </a:spcAft>
              <a:defRPr/>
            </a:pPr>
            <a:r>
              <a:rPr lang="en-US" sz="4400">
                <a:solidFill>
                  <a:srgbClr val="C0504D"/>
                </a:solidFill>
                <a:latin typeface="Arial" charset="0"/>
              </a:rPr>
              <a:t>The Market Participants Business Model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Arial" charset="0"/>
              </a:rPr>
              <a:t>Role of a Portal</a:t>
            </a:r>
          </a:p>
        </p:txBody>
      </p:sp>
      <p:grpSp>
        <p:nvGrpSpPr>
          <p:cNvPr id="76803" name="Group 3"/>
          <p:cNvGrpSpPr>
            <a:grpSpLocks/>
          </p:cNvGrpSpPr>
          <p:nvPr/>
        </p:nvGrpSpPr>
        <p:grpSpPr bwMode="auto">
          <a:xfrm>
            <a:off x="1022350" y="1201738"/>
            <a:ext cx="7588250" cy="5310187"/>
            <a:chOff x="643" y="756"/>
            <a:chExt cx="4778" cy="3343"/>
          </a:xfrm>
        </p:grpSpPr>
        <p:sp>
          <p:nvSpPr>
            <p:cNvPr id="4" name="Right Arrow 1"/>
            <p:cNvSpPr/>
            <p:nvPr/>
          </p:nvSpPr>
          <p:spPr>
            <a:xfrm>
              <a:off x="2703" y="2002"/>
              <a:ext cx="1497" cy="726"/>
            </a:xfrm>
            <a:prstGeom prst="rightArrow">
              <a:avLst/>
            </a:prstGeom>
            <a:solidFill>
              <a:srgbClr val="0000FF"/>
            </a:solidFill>
            <a:ln w="12600">
              <a:noFill/>
              <a:miter lim="800000"/>
            </a:ln>
          </p:spPr>
          <p:style>
            <a:lnRef idx="0">
              <a:schemeClr val="dk1"/>
            </a:lnRef>
            <a:fillRef idx="0">
              <a:srgbClr val="99CCFF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Arial" charset="0"/>
              </a:endParaRPr>
            </a:p>
          </p:txBody>
        </p:sp>
        <p:grpSp>
          <p:nvGrpSpPr>
            <p:cNvPr id="76805" name="Group 5"/>
            <p:cNvGrpSpPr>
              <a:grpSpLocks/>
            </p:cNvGrpSpPr>
            <p:nvPr/>
          </p:nvGrpSpPr>
          <p:grpSpPr bwMode="auto">
            <a:xfrm>
              <a:off x="3949" y="2060"/>
              <a:ext cx="1281" cy="806"/>
              <a:chOff x="3949" y="2060"/>
              <a:chExt cx="1281" cy="806"/>
            </a:xfrm>
          </p:grpSpPr>
          <p:pic>
            <p:nvPicPr>
              <p:cNvPr id="76825" name="Placeholder 3" descr="Picture 7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268" y="2060"/>
                <a:ext cx="629" cy="535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sp>
            <p:nvSpPr>
              <p:cNvPr id="7" name="Rectangle Custom 2"/>
              <p:cNvSpPr/>
              <p:nvPr/>
            </p:nvSpPr>
            <p:spPr>
              <a:xfrm>
                <a:off x="3949" y="2637"/>
                <a:ext cx="1282" cy="230"/>
              </a:xfrm>
              <a:prstGeom prst="rect">
                <a:avLst/>
              </a:prstGeom>
              <a:noFill/>
              <a:ln w="12600">
                <a:noFill/>
                <a:miter lim="800000"/>
              </a:ln>
            </p:spPr>
            <p:style>
              <a:lnRef idx="0">
                <a:schemeClr val="dk1"/>
              </a:lnRef>
              <a:fillRef idx="0">
                <a:srgbClr val="99CCFF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90000" tIns="45000" rIns="90000" bIns="45000">
                <a:spAutoFit/>
              </a:bodyPr>
              <a:lstStyle/>
              <a:p>
                <a:pPr algn="ctr" fontAlgn="auto">
                  <a:spcBef>
                    <a:spcPts val="899"/>
                  </a:spcBef>
                  <a:spcAft>
                    <a:spcPts val="0"/>
                  </a:spcAft>
                  <a:defRPr/>
                </a:pPr>
                <a:r>
                  <a:rPr lang="en-US" b="1">
                    <a:solidFill>
                      <a:srgbClr val="1F497D"/>
                    </a:solidFill>
                    <a:latin typeface="Lucida Sans" charset="0"/>
                  </a:rPr>
                  <a:t>Employee</a:t>
                </a:r>
              </a:p>
            </p:txBody>
          </p:sp>
        </p:grpSp>
        <p:sp>
          <p:nvSpPr>
            <p:cNvPr id="8" name="Right Arrow 3"/>
            <p:cNvSpPr/>
            <p:nvPr/>
          </p:nvSpPr>
          <p:spPr>
            <a:xfrm>
              <a:off x="1331" y="2002"/>
              <a:ext cx="2231" cy="726"/>
            </a:xfrm>
            <a:prstGeom prst="rightArrow">
              <a:avLst/>
            </a:prstGeom>
            <a:solidFill>
              <a:srgbClr val="0000FF"/>
            </a:solidFill>
            <a:ln w="12600">
              <a:noFill/>
              <a:miter lim="800000"/>
            </a:ln>
          </p:spPr>
          <p:style>
            <a:lnRef idx="0">
              <a:schemeClr val="dk1"/>
            </a:lnRef>
            <a:fillRef idx="0">
              <a:srgbClr val="99CCFF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0000" tIns="45000" rIns="90000" bIns="45000" anchor="ctr"/>
            <a:lstStyle/>
            <a:p>
              <a:pPr algn="ctr" fontAlgn="auto">
                <a:spcBef>
                  <a:spcPts val="899"/>
                </a:spcBef>
                <a:spcAft>
                  <a:spcPts val="0"/>
                </a:spcAft>
                <a:defRPr/>
              </a:pPr>
              <a:r>
                <a:rPr lang="en-US">
                  <a:solidFill>
                    <a:srgbClr val="FFFFFF"/>
                  </a:solidFill>
                  <a:latin typeface="Lucida Sans" charset="0"/>
                </a:rPr>
                <a:t>E-Business Portals</a:t>
              </a:r>
            </a:p>
          </p:txBody>
        </p:sp>
        <p:grpSp>
          <p:nvGrpSpPr>
            <p:cNvPr id="76807" name="Group 9"/>
            <p:cNvGrpSpPr>
              <a:grpSpLocks/>
            </p:cNvGrpSpPr>
            <p:nvPr/>
          </p:nvGrpSpPr>
          <p:grpSpPr bwMode="auto">
            <a:xfrm>
              <a:off x="2504" y="2239"/>
              <a:ext cx="2875" cy="1860"/>
              <a:chOff x="2504" y="2239"/>
              <a:chExt cx="2875" cy="1860"/>
            </a:xfrm>
          </p:grpSpPr>
          <p:sp>
            <p:nvSpPr>
              <p:cNvPr id="10" name="Right Arrow 1"/>
              <p:cNvSpPr/>
              <p:nvPr/>
            </p:nvSpPr>
            <p:spPr>
              <a:xfrm rot="1746000">
                <a:off x="2575" y="2602"/>
                <a:ext cx="1680" cy="727"/>
              </a:xfrm>
              <a:prstGeom prst="rightArrow">
                <a:avLst/>
              </a:prstGeom>
              <a:solidFill>
                <a:srgbClr val="0000FF"/>
              </a:solidFill>
              <a:ln w="12600">
                <a:noFill/>
                <a:miter lim="800000"/>
              </a:ln>
            </p:spPr>
            <p:style>
              <a:lnRef idx="0">
                <a:schemeClr val="dk1"/>
              </a:lnRef>
              <a:fillRef idx="0">
                <a:srgbClr val="99CCFF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5000" rIns="90000" bIns="4500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Arial" charset="0"/>
                </a:endParaRPr>
              </a:p>
            </p:txBody>
          </p:sp>
          <p:pic>
            <p:nvPicPr>
              <p:cNvPr id="76823" name="Placeholder 3" descr="Picture 12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371" y="3232"/>
                <a:ext cx="853" cy="669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sp>
            <p:nvSpPr>
              <p:cNvPr id="12" name="Rectangle Custom 3"/>
              <p:cNvSpPr/>
              <p:nvPr/>
            </p:nvSpPr>
            <p:spPr>
              <a:xfrm>
                <a:off x="4100" y="3871"/>
                <a:ext cx="1280" cy="230"/>
              </a:xfrm>
              <a:prstGeom prst="rect">
                <a:avLst/>
              </a:prstGeom>
              <a:noFill/>
              <a:ln w="12600">
                <a:noFill/>
                <a:miter lim="800000"/>
              </a:ln>
            </p:spPr>
            <p:style>
              <a:lnRef idx="0">
                <a:schemeClr val="dk1"/>
              </a:lnRef>
              <a:fillRef idx="0">
                <a:srgbClr val="99CCFF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90000" tIns="45000" rIns="90000" bIns="45000">
                <a:spAutoFit/>
              </a:bodyPr>
              <a:lstStyle/>
              <a:p>
                <a:pPr algn="ctr" fontAlgn="auto">
                  <a:spcBef>
                    <a:spcPts val="899"/>
                  </a:spcBef>
                  <a:spcAft>
                    <a:spcPts val="0"/>
                  </a:spcAft>
                  <a:defRPr/>
                </a:pPr>
                <a:r>
                  <a:rPr lang="en-US" b="1">
                    <a:solidFill>
                      <a:srgbClr val="1F497D"/>
                    </a:solidFill>
                    <a:latin typeface="Lucida Sans" charset="0"/>
                  </a:rPr>
                  <a:t>Customer</a:t>
                </a:r>
              </a:p>
            </p:txBody>
          </p:sp>
        </p:grpSp>
        <p:grpSp>
          <p:nvGrpSpPr>
            <p:cNvPr id="76808" name="Group 13"/>
            <p:cNvGrpSpPr>
              <a:grpSpLocks/>
            </p:cNvGrpSpPr>
            <p:nvPr/>
          </p:nvGrpSpPr>
          <p:grpSpPr bwMode="auto">
            <a:xfrm>
              <a:off x="2552" y="756"/>
              <a:ext cx="2869" cy="1762"/>
              <a:chOff x="2552" y="756"/>
              <a:chExt cx="2869" cy="1762"/>
            </a:xfrm>
          </p:grpSpPr>
          <p:sp>
            <p:nvSpPr>
              <p:cNvPr id="14" name="Right Arrow 1"/>
              <p:cNvSpPr/>
              <p:nvPr/>
            </p:nvSpPr>
            <p:spPr>
              <a:xfrm rot="-1674600">
                <a:off x="2618" y="1417"/>
                <a:ext cx="1788" cy="727"/>
              </a:xfrm>
              <a:prstGeom prst="rightArrow">
                <a:avLst/>
              </a:prstGeom>
              <a:solidFill>
                <a:srgbClr val="0000FF"/>
              </a:solidFill>
              <a:ln w="12600">
                <a:noFill/>
                <a:miter lim="800000"/>
              </a:ln>
            </p:spPr>
            <p:style>
              <a:lnRef idx="0">
                <a:schemeClr val="dk1"/>
              </a:lnRef>
              <a:fillRef idx="0">
                <a:srgbClr val="99CCFF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90000" tIns="45000" rIns="90000" bIns="4500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Arial" charset="0"/>
                </a:endParaRPr>
              </a:p>
            </p:txBody>
          </p:sp>
          <p:grpSp>
            <p:nvGrpSpPr>
              <p:cNvPr id="76819" name="Group 15"/>
              <p:cNvGrpSpPr>
                <a:grpSpLocks/>
              </p:cNvGrpSpPr>
              <p:nvPr/>
            </p:nvGrpSpPr>
            <p:grpSpPr bwMode="auto">
              <a:xfrm>
                <a:off x="4141" y="756"/>
                <a:ext cx="1280" cy="774"/>
                <a:chOff x="4141" y="756"/>
                <a:chExt cx="1280" cy="774"/>
              </a:xfrm>
            </p:grpSpPr>
            <p:pic>
              <p:nvPicPr>
                <p:cNvPr id="76820" name="Placeholder 3" descr="Picture 17"/>
                <p:cNvPicPr>
                  <a:picLocks noChangeAspect="1"/>
                </p:cNvPicPr>
                <p:nvPr/>
              </p:nvPicPr>
              <p:blipFill>
                <a:blip r:embed="rId5"/>
                <a:srcRect t="3749"/>
                <a:stretch>
                  <a:fillRect/>
                </a:stretch>
              </p:blipFill>
              <p:spPr bwMode="auto">
                <a:xfrm>
                  <a:off x="4469" y="757"/>
                  <a:ext cx="635" cy="587"/>
                </a:xfrm>
                <a:prstGeom prst="rect">
                  <a:avLst/>
                </a:prstGeom>
                <a:noFill/>
                <a:ln w="0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7" name="Rectangle Custom 2"/>
                <p:cNvSpPr/>
                <p:nvPr/>
              </p:nvSpPr>
              <p:spPr>
                <a:xfrm>
                  <a:off x="4142" y="1302"/>
                  <a:ext cx="1280" cy="230"/>
                </a:xfrm>
                <a:prstGeom prst="rect">
                  <a:avLst/>
                </a:prstGeom>
                <a:noFill/>
                <a:ln w="12600">
                  <a:noFill/>
                  <a:miter lim="800000"/>
                </a:ln>
              </p:spPr>
              <p:style>
                <a:lnRef idx="0">
                  <a:schemeClr val="dk1"/>
                </a:lnRef>
                <a:fillRef idx="0">
                  <a:srgbClr val="99CCFF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90000" tIns="45000" rIns="90000" bIns="45000">
                  <a:spAutoFit/>
                </a:bodyPr>
                <a:lstStyle/>
                <a:p>
                  <a:pPr algn="ctr" fontAlgn="auto">
                    <a:spcBef>
                      <a:spcPts val="899"/>
                    </a:spcBef>
                    <a:spcAft>
                      <a:spcPts val="0"/>
                    </a:spcAft>
                    <a:defRPr/>
                  </a:pPr>
                  <a:r>
                    <a:rPr lang="en-US" b="1">
                      <a:solidFill>
                        <a:srgbClr val="1F497D"/>
                      </a:solidFill>
                      <a:latin typeface="Lucida Sans" charset="0"/>
                    </a:rPr>
                    <a:t>Partner</a:t>
                  </a:r>
                </a:p>
              </p:txBody>
            </p:sp>
          </p:grpSp>
        </p:grpSp>
        <p:grpSp>
          <p:nvGrpSpPr>
            <p:cNvPr id="76809" name="Group 18"/>
            <p:cNvGrpSpPr>
              <a:grpSpLocks/>
            </p:cNvGrpSpPr>
            <p:nvPr/>
          </p:nvGrpSpPr>
          <p:grpSpPr bwMode="auto">
            <a:xfrm>
              <a:off x="944" y="1443"/>
              <a:ext cx="862" cy="586"/>
              <a:chOff x="944" y="1443"/>
              <a:chExt cx="862" cy="586"/>
            </a:xfrm>
          </p:grpSpPr>
          <p:pic>
            <p:nvPicPr>
              <p:cNvPr id="76816" name="Placeholder 3" descr="Picture 20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1186" y="1444"/>
                <a:ext cx="381" cy="379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sp>
            <p:nvSpPr>
              <p:cNvPr id="20" name="Rectangle Custom 2"/>
              <p:cNvSpPr/>
              <p:nvPr/>
            </p:nvSpPr>
            <p:spPr>
              <a:xfrm>
                <a:off x="945" y="1800"/>
                <a:ext cx="863" cy="230"/>
              </a:xfrm>
              <a:prstGeom prst="rect">
                <a:avLst/>
              </a:prstGeom>
              <a:noFill/>
              <a:ln w="12600">
                <a:noFill/>
                <a:miter lim="800000"/>
              </a:ln>
            </p:spPr>
            <p:style>
              <a:lnRef idx="0">
                <a:schemeClr val="dk1"/>
              </a:lnRef>
              <a:fillRef idx="0">
                <a:srgbClr val="99CCFF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90000" tIns="45000" rIns="90000" bIns="45000">
                <a:spAutoFit/>
              </a:bodyPr>
              <a:lstStyle/>
              <a:p>
                <a:pPr algn="ctr" fontAlgn="auto">
                  <a:spcBef>
                    <a:spcPts val="899"/>
                  </a:spcBef>
                  <a:spcAft>
                    <a:spcPts val="0"/>
                  </a:spcAft>
                  <a:defRPr/>
                </a:pPr>
                <a:r>
                  <a:rPr lang="en-US" b="1">
                    <a:solidFill>
                      <a:srgbClr val="EEECE1"/>
                    </a:solidFill>
                    <a:latin typeface="Lucida Sans" charset="0"/>
                  </a:rPr>
                  <a:t>Content</a:t>
                </a:r>
              </a:p>
            </p:txBody>
          </p:sp>
        </p:grpSp>
        <p:grpSp>
          <p:nvGrpSpPr>
            <p:cNvPr id="76810" name="Group 21"/>
            <p:cNvGrpSpPr>
              <a:grpSpLocks/>
            </p:cNvGrpSpPr>
            <p:nvPr/>
          </p:nvGrpSpPr>
          <p:grpSpPr bwMode="auto">
            <a:xfrm>
              <a:off x="643" y="2387"/>
              <a:ext cx="862" cy="587"/>
              <a:chOff x="643" y="2387"/>
              <a:chExt cx="862" cy="587"/>
            </a:xfrm>
          </p:grpSpPr>
          <p:pic>
            <p:nvPicPr>
              <p:cNvPr id="76814" name="Placeholder 3" descr="Picture 23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885" y="2388"/>
                <a:ext cx="381" cy="379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sp>
            <p:nvSpPr>
              <p:cNvPr id="23" name="Rectangle Custom 2"/>
              <p:cNvSpPr/>
              <p:nvPr/>
            </p:nvSpPr>
            <p:spPr>
              <a:xfrm>
                <a:off x="644" y="2746"/>
                <a:ext cx="863" cy="230"/>
              </a:xfrm>
              <a:prstGeom prst="rect">
                <a:avLst/>
              </a:prstGeom>
              <a:noFill/>
              <a:ln w="12600">
                <a:noFill/>
                <a:miter lim="800000"/>
              </a:ln>
            </p:spPr>
            <p:style>
              <a:lnRef idx="0">
                <a:schemeClr val="dk1"/>
              </a:lnRef>
              <a:fillRef idx="0">
                <a:srgbClr val="99CCFF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90000" tIns="45000" rIns="90000" bIns="45000">
                <a:spAutoFit/>
              </a:bodyPr>
              <a:lstStyle/>
              <a:p>
                <a:pPr algn="ctr" fontAlgn="auto">
                  <a:spcBef>
                    <a:spcPts val="899"/>
                  </a:spcBef>
                  <a:spcAft>
                    <a:spcPts val="0"/>
                  </a:spcAft>
                  <a:defRPr/>
                </a:pPr>
                <a:r>
                  <a:rPr lang="en-US" b="1">
                    <a:solidFill>
                      <a:srgbClr val="EEECE1"/>
                    </a:solidFill>
                    <a:latin typeface="Lucida Sans" charset="0"/>
                  </a:rPr>
                  <a:t>Content</a:t>
                </a:r>
              </a:p>
            </p:txBody>
          </p:sp>
        </p:grpSp>
        <p:grpSp>
          <p:nvGrpSpPr>
            <p:cNvPr id="76811" name="Group 24"/>
            <p:cNvGrpSpPr>
              <a:grpSpLocks/>
            </p:cNvGrpSpPr>
            <p:nvPr/>
          </p:nvGrpSpPr>
          <p:grpSpPr bwMode="auto">
            <a:xfrm>
              <a:off x="1288" y="3030"/>
              <a:ext cx="862" cy="586"/>
              <a:chOff x="1288" y="3030"/>
              <a:chExt cx="862" cy="586"/>
            </a:xfrm>
          </p:grpSpPr>
          <p:pic>
            <p:nvPicPr>
              <p:cNvPr id="76812" name="Placeholder 3" descr="Picture 26"/>
              <p:cNvPicPr>
                <a:picLocks noChangeAspect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1530" y="3031"/>
                <a:ext cx="381" cy="379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sp>
            <p:nvSpPr>
              <p:cNvPr id="26" name="Rectangle Custom 2"/>
              <p:cNvSpPr/>
              <p:nvPr/>
            </p:nvSpPr>
            <p:spPr>
              <a:xfrm>
                <a:off x="1288" y="3387"/>
                <a:ext cx="864" cy="230"/>
              </a:xfrm>
              <a:prstGeom prst="rect">
                <a:avLst/>
              </a:prstGeom>
              <a:noFill/>
              <a:ln w="12600">
                <a:noFill/>
                <a:miter lim="800000"/>
              </a:ln>
            </p:spPr>
            <p:style>
              <a:lnRef idx="0">
                <a:schemeClr val="dk1"/>
              </a:lnRef>
              <a:fillRef idx="0">
                <a:srgbClr val="99CCFF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90000" tIns="45000" rIns="90000" bIns="45000">
                <a:spAutoFit/>
              </a:bodyPr>
              <a:lstStyle/>
              <a:p>
                <a:pPr algn="ctr" fontAlgn="auto">
                  <a:spcBef>
                    <a:spcPts val="899"/>
                  </a:spcBef>
                  <a:spcAft>
                    <a:spcPts val="0"/>
                  </a:spcAft>
                  <a:defRPr/>
                </a:pPr>
                <a:r>
                  <a:rPr lang="en-US" b="1">
                    <a:solidFill>
                      <a:srgbClr val="EEECE1"/>
                    </a:solidFill>
                    <a:latin typeface="Lucida Sans" charset="0"/>
                  </a:rPr>
                  <a:t>Content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Three Types of Portals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371600"/>
            <a:ext cx="7772400" cy="44958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Horizontal PortalsVertical PortalsAffinity Portals</a:t>
            </a:r>
          </a:p>
          <a:p>
            <a:pPr>
              <a:lnSpc>
                <a:spcPct val="90000"/>
              </a:lnSpc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Cybermediaries Business Model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type="body" idx="1"/>
          </p:nvPr>
        </p:nvSpPr>
        <p:spPr bwMode="auto"/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Cybermediaries</a:t>
            </a:r>
          </a:p>
          <a:p>
            <a:pPr lvl="1">
              <a:spcBef>
                <a:spcPts val="563"/>
              </a:spcBef>
              <a:spcAft>
                <a:spcPts val="1413"/>
              </a:spcAft>
            </a:pPr>
            <a:r>
              <a:rPr lang="en-US" sz="2800" smtClean="0">
                <a:latin typeface="Calibri" pitchFamily="34" charset="0"/>
              </a:rPr>
              <a:t>Intermediation in electronic marketsFacilate exchanges between producers and consumersIncrease efficiency of electronic markets</a:t>
            </a: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Pressures Forcing Business Changes for New Business Models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704975"/>
            <a:ext cx="7772400" cy="4391025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638"/>
              </a:spcBef>
            </a:pPr>
            <a:r>
              <a:rPr lang="en-US" sz="2800" smtClean="0">
                <a:latin typeface="Calibri" pitchFamily="34" charset="0"/>
              </a:rPr>
              <a:t>Competition fiercer and more globalCustomers become increasingly demandingIncrease in competition leads companies to rethink their position in the marketNetworking strategies are required to provide high quality and cost-efficient products</a:t>
            </a:r>
          </a:p>
          <a:p>
            <a:pPr lvl="1">
              <a:lnSpc>
                <a:spcPct val="90000"/>
              </a:lnSpc>
              <a:spcBef>
                <a:spcPts val="563"/>
              </a:spcBef>
              <a:spcAft>
                <a:spcPts val="1413"/>
              </a:spcAft>
            </a:pPr>
            <a:r>
              <a:rPr lang="en-US" sz="2800" smtClean="0">
                <a:latin typeface="Calibri" pitchFamily="34" charset="0"/>
              </a:rPr>
              <a:t>possible by the development of information technology</a:t>
            </a:r>
          </a:p>
          <a:p>
            <a:pPr>
              <a:lnSpc>
                <a:spcPct val="90000"/>
              </a:lnSpc>
              <a:spcBef>
                <a:spcPts val="638"/>
              </a:spcBef>
            </a:pPr>
            <a:endParaRPr lang="en-US" sz="2400" smtClean="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ts val="638"/>
              </a:spcBef>
            </a:pPr>
            <a:endParaRPr lang="en-US" sz="240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New Organizational Structure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type="body" idx="1"/>
          </p:nvPr>
        </p:nvSpPr>
        <p:spPr bwMode="auto"/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</a:pPr>
            <a:r>
              <a:rPr lang="en-US" smtClean="0">
                <a:latin typeface="Calibri" pitchFamily="34" charset="0"/>
              </a:rPr>
              <a:t>Hierarchical, procedural and other new coordination mechanisms which leads to network based business modelsTeam-based structureCustomer focused: value is generated at the relations level, across products and channelsCreation of internet based business models (5 Business models Classifications)</a:t>
            </a: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  <a:p>
            <a:pPr>
              <a:spcBef>
                <a:spcPts val="638"/>
              </a:spcBef>
            </a:pPr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Business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ln w="0"/>
        </p:spPr>
        <p:txBody>
          <a:bodyPr wrap="none" lIns="90000" tIns="45000" rIns="90000" bIns="45000" anchor="t"/>
          <a:lstStyle/>
          <a:p>
            <a:pPr marL="374760" indent="-374400" fontAlgn="auto">
              <a:spcBef>
                <a:spcPts val="638"/>
              </a:spcBef>
              <a:spcAft>
                <a:spcPts val="1418"/>
              </a:spcAft>
              <a:defRPr/>
            </a:pPr>
            <a:r>
              <a:rPr lang="en-US" smtClean="0">
                <a:latin typeface="Calibri" charset="0"/>
              </a:rPr>
              <a:t>Timmers (1999) defines a ‘business model’ as:</a:t>
            </a:r>
          </a:p>
          <a:p>
            <a:pPr marL="374760" indent="-374400" fontAlgn="auto">
              <a:spcBef>
                <a:spcPts val="638"/>
              </a:spcBef>
              <a:spcAft>
                <a:spcPts val="1418"/>
              </a:spcAft>
              <a:defRPr/>
            </a:pPr>
            <a:endParaRPr lang="en-US" i="1" dirty="0" smtClean="0">
              <a:latin typeface="Calibri" charset="0"/>
            </a:endParaRPr>
          </a:p>
          <a:p>
            <a:pPr marL="374760" indent="-374400" fontAlgn="auto">
              <a:spcBef>
                <a:spcPts val="638"/>
              </a:spcBef>
              <a:spcAft>
                <a:spcPts val="1418"/>
              </a:spcAft>
              <a:defRPr/>
            </a:pPr>
            <a:r>
              <a:rPr lang="en-US" i="1" smtClean="0">
                <a:latin typeface="Calibri" charset="0"/>
              </a:rPr>
              <a:t>	An architecture for product, service and information flows, including a description of the various business actors and their roles; and a description of the potential benefits for the various business actors; and a description of the sources of revenue.</a:t>
            </a:r>
          </a:p>
          <a:p>
            <a:pPr fontAlgn="auto">
              <a:spcBef>
                <a:spcPts val="638"/>
              </a:spcBef>
              <a:spcAft>
                <a:spcPts val="1418"/>
              </a:spcAft>
              <a:defRPr/>
            </a:pPr>
            <a:endParaRPr lang="en-US" dirty="0" smtClean="0">
              <a:latin typeface="Calibri" charset="0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ctrTitle"/>
          </p:nvPr>
        </p:nvSpPr>
        <p:spPr>
          <a:xfrm>
            <a:off x="457200" y="274638"/>
            <a:ext cx="8229600" cy="769937"/>
          </a:xfrm>
        </p:spPr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Business Model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44575"/>
            <a:ext cx="8229600" cy="5081588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38"/>
              </a:spcBef>
              <a:buClr>
                <a:srgbClr val="000000"/>
              </a:buClr>
              <a:buSzPct val="45000"/>
              <a:buFontTx/>
              <a:buChar char="•"/>
            </a:pPr>
            <a:r>
              <a:rPr lang="en-US" sz="2400" smtClean="0">
                <a:latin typeface="Calibri" pitchFamily="34" charset="0"/>
              </a:rPr>
              <a:t>business model takes a central position in a business strategyBusiness model is defined as a descriptive representation of the fundamental components of a business</a:t>
            </a:r>
          </a:p>
          <a:p>
            <a:pPr lvl="1">
              <a:spcBef>
                <a:spcPts val="563"/>
              </a:spcBef>
              <a:spcAft>
                <a:spcPts val="1413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mtClean="0">
                <a:latin typeface="Calibri" pitchFamily="34" charset="0"/>
              </a:rPr>
              <a:t>The internal aspects of a business venture;The type of relationships of the enterprise with its external environmentcompany’s information assets are embedded in the business venture</a:t>
            </a:r>
          </a:p>
          <a:p>
            <a:pPr lvl="2">
              <a:spcBef>
                <a:spcPts val="475"/>
              </a:spcBef>
              <a:spcAft>
                <a:spcPts val="1413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z="2400" smtClean="0">
                <a:latin typeface="Calibri" pitchFamily="34" charset="0"/>
              </a:rPr>
              <a:t>product or service that a company deliverssources of revenuecompany’s structure and processes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686800" cy="647700"/>
          </a:xfrm>
        </p:spPr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8 Key Elements of a Business Model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Clr>
                <a:srgbClr val="000000"/>
              </a:buClr>
              <a:buFontTx/>
              <a:buAutoNum type="arabicPeriod"/>
            </a:pPr>
            <a:r>
              <a:rPr lang="en-US" smtClean="0">
                <a:latin typeface="Calibri" pitchFamily="34" charset="0"/>
              </a:rPr>
              <a:t>Value propositionRevenue modelMarket opportunityCompetitive environmentCompetitive advantageMarket strategyOrganizational DevelopmentManagement team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1. Value Proposition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Why should the customer buy from you?Successful e-commerce value propositions</a:t>
            </a:r>
            <a:r>
              <a:rPr lang="en-US" b="1" smtClean="0">
                <a:latin typeface="Calibri" pitchFamily="34" charset="0"/>
              </a:rPr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z="2800" smtClean="0">
                <a:latin typeface="Calibri" pitchFamily="34" charset="0"/>
              </a:rPr>
              <a:t>Personalization/customizationReduction of product search, price discovery costsFacilitation of transactions by managing product delivery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ctrTitle"/>
          </p:nvPr>
        </p:nvSpPr>
        <p:spPr/>
        <p:txBody>
          <a:bodyPr wrap="none" lIns="90000" tIns="45000" rIns="90000" bIns="45000" anchor="t"/>
          <a:lstStyle/>
          <a:p>
            <a:pPr algn="ctr"/>
            <a:r>
              <a:rPr lang="en-US" sz="4400" smtClean="0">
                <a:latin typeface="Calibri" pitchFamily="34" charset="0"/>
              </a:rPr>
              <a:t>2. Revenue Model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029200"/>
          </a:xfrm>
        </p:spPr>
        <p:txBody>
          <a:bodyPr vert="horz" wrap="none" lIns="90000" tIns="45000" rIns="90000" bIns="45000" numCol="1" anchor="t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45000"/>
              <a:buFontTx/>
              <a:buChar char="•"/>
            </a:pPr>
            <a:r>
              <a:rPr lang="en-US" smtClean="0">
                <a:latin typeface="Calibri" pitchFamily="34" charset="0"/>
              </a:rPr>
              <a:t>How will the firm earn revenue, generate profits, and produce a superior return on invested capital?Major types: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75000"/>
              <a:buFontTx/>
              <a:buChar char="–"/>
            </a:pPr>
            <a:r>
              <a:rPr lang="en-US" smtClean="0">
                <a:latin typeface="Calibri" pitchFamily="34" charset="0"/>
              </a:rPr>
              <a:t>Advertising revenue modelSubscription revenue modelTransaction fee revenue modelSales revenue modelAffiliate revenue model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810</Words>
  <Application>Microsoft Office PowerPoint</Application>
  <PresentationFormat>On-screen Show (4:3)</PresentationFormat>
  <Paragraphs>87</Paragraphs>
  <Slides>29</Slides>
  <Notes>29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Calibri</vt:lpstr>
      <vt:lpstr>Arial</vt:lpstr>
      <vt:lpstr>Times New Roman</vt:lpstr>
      <vt:lpstr>Georgia</vt:lpstr>
      <vt:lpstr>Lucida Sans</vt:lpstr>
      <vt:lpstr>Office Theme</vt:lpstr>
      <vt:lpstr>1_Office Theme</vt:lpstr>
      <vt:lpstr>2_Office Theme</vt:lpstr>
      <vt:lpstr>3_Office Theme</vt:lpstr>
      <vt:lpstr>Package</vt:lpstr>
      <vt:lpstr>Chapter 3 Business Models</vt:lpstr>
      <vt:lpstr>Traditional Organizational Structure</vt:lpstr>
      <vt:lpstr>Pressures Forcing Business Changes for New Business Models</vt:lpstr>
      <vt:lpstr>New Organizational Structure</vt:lpstr>
      <vt:lpstr>Business Model</vt:lpstr>
      <vt:lpstr>Business Model</vt:lpstr>
      <vt:lpstr>8 Key Elements of a Business Model</vt:lpstr>
      <vt:lpstr>1. Value Proposition</vt:lpstr>
      <vt:lpstr>2. Revenue Model</vt:lpstr>
      <vt:lpstr>3. Market Opportunity</vt:lpstr>
      <vt:lpstr>4. Competitive Environment</vt:lpstr>
      <vt:lpstr>5. Competitive Advantage</vt:lpstr>
      <vt:lpstr>6. Market Strategy</vt:lpstr>
      <vt:lpstr>7. Organizational Development</vt:lpstr>
      <vt:lpstr>8. Management Team</vt:lpstr>
      <vt:lpstr>Slide 16</vt:lpstr>
      <vt:lpstr>Business Models –  3 perspectives</vt:lpstr>
      <vt:lpstr>Definition 1: Perspective on the participants in a joint business venture.  </vt:lpstr>
      <vt:lpstr>Definition 2: Perspective on the processes and structure of a business organization  </vt:lpstr>
      <vt:lpstr>Definition 3: Perspective of a marketplace  </vt:lpstr>
      <vt:lpstr>5 e-Business Models Classifications</vt:lpstr>
      <vt:lpstr>Internet Enabled Business models P. Timmers (1998) continued</vt:lpstr>
      <vt:lpstr>Value-web Business Model</vt:lpstr>
      <vt:lpstr>The Family of e-Business Enabled Business Models</vt:lpstr>
      <vt:lpstr>The Family of e-Business Enabled Business Models</vt:lpstr>
      <vt:lpstr>Slide 26</vt:lpstr>
      <vt:lpstr>Role of a Portal</vt:lpstr>
      <vt:lpstr>Three Types of Portals</vt:lpstr>
      <vt:lpstr>Cybermediaries Business Model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/>
  <cp:lastModifiedBy>Dimpled</cp:lastModifiedBy>
  <cp:revision>1</cp:revision>
  <dcterms:created xsi:type="dcterms:W3CDTF">2006-08-16T00:00:00Z</dcterms:created>
  <dcterms:modified xsi:type="dcterms:W3CDTF">2014-06-05T19:02:56Z</dcterms:modified>
</cp:coreProperties>
</file>