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1"/>
  </p:sldMasterIdLst>
  <p:notesMasterIdLst>
    <p:notesMasterId r:id="rId22"/>
  </p:notesMasterIdLst>
  <p:sldIdLst>
    <p:sldId id="256" r:id="rId2"/>
    <p:sldId id="280" r:id="rId3"/>
    <p:sldId id="291" r:id="rId4"/>
    <p:sldId id="281" r:id="rId5"/>
    <p:sldId id="282" r:id="rId6"/>
    <p:sldId id="292" r:id="rId7"/>
    <p:sldId id="293" r:id="rId8"/>
    <p:sldId id="294" r:id="rId9"/>
    <p:sldId id="295" r:id="rId10"/>
    <p:sldId id="297" r:id="rId11"/>
    <p:sldId id="296" r:id="rId12"/>
    <p:sldId id="283" r:id="rId13"/>
    <p:sldId id="284" r:id="rId14"/>
    <p:sldId id="285" r:id="rId15"/>
    <p:sldId id="286" r:id="rId16"/>
    <p:sldId id="287" r:id="rId17"/>
    <p:sldId id="288" r:id="rId18"/>
    <p:sldId id="289" r:id="rId19"/>
    <p:sldId id="290" r:id="rId20"/>
    <p:sldId id="29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Thompson" initials="RT"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392"/>
    <p:restoredTop sz="94249" autoAdjust="0"/>
  </p:normalViewPr>
  <p:slideViewPr>
    <p:cSldViewPr snapToGrid="0" snapToObjects="1">
      <p:cViewPr varScale="1">
        <p:scale>
          <a:sx n="63" d="100"/>
          <a:sy n="63" d="100"/>
        </p:scale>
        <p:origin x="-102" y="-32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EA620-172E-6E40-BBBF-F396F663D224}" type="datetimeFigureOut">
              <a:rPr lang="en-US" smtClean="0"/>
              <a:pPr/>
              <a:t>12/20/2017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496714-7A3C-8547-8F29-03A5430DF37D}" type="slidenum">
              <a:rPr lang="en-US" smtClean="0"/>
              <a:pPr/>
              <a:t>‹#›</a:t>
            </a:fld>
            <a:endParaRPr lang="en-US"/>
          </a:p>
        </p:txBody>
      </p:sp>
    </p:spTree>
    <p:extLst>
      <p:ext uri="{BB962C8B-B14F-4D97-AF65-F5344CB8AC3E}">
        <p14:creationId xmlns:p14="http://schemas.microsoft.com/office/powerpoint/2010/main" xmlns="" val="1860360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investopedia.com/terms/m/market-price.asp" TargetMode="External"/><Relationship Id="rId3" Type="http://schemas.openxmlformats.org/officeDocument/2006/relationships/hyperlink" Target="http://www.investopedia.com/terms/t/tick.asp" TargetMode="External"/><Relationship Id="rId7" Type="http://schemas.openxmlformats.org/officeDocument/2006/relationships/hyperlink" Target="http://www.investopedia.com/terms/u/undervalued.asp" TargetMode="External"/><Relationship Id="rId12" Type="http://schemas.openxmlformats.org/officeDocument/2006/relationships/hyperlink" Target="http://ec.tynt.com/b/rf?id=arwjQmCEqr4l6Cadbi-bnq&amp;u=Investopedia"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investopedia.com/articles/basics/04/022004.asp" TargetMode="External"/><Relationship Id="rId11" Type="http://schemas.openxmlformats.org/officeDocument/2006/relationships/hyperlink" Target="http://www.investopedia.com/articles/financial-theory/controversial-financial-theories.asp" TargetMode="External"/><Relationship Id="rId5" Type="http://schemas.openxmlformats.org/officeDocument/2006/relationships/hyperlink" Target="http://www.investopedia.com/terms/e/efficientmarkethypothesis.asp" TargetMode="External"/><Relationship Id="rId10" Type="http://schemas.openxmlformats.org/officeDocument/2006/relationships/hyperlink" Target="http://www.investopedia.com/terms/w/warrenbuffet.asp" TargetMode="External"/><Relationship Id="rId4" Type="http://schemas.openxmlformats.org/officeDocument/2006/relationships/hyperlink" Target="http://www.investopedia.com/terms/w/wallstreet.asp" TargetMode="External"/><Relationship Id="rId9" Type="http://schemas.openxmlformats.org/officeDocument/2006/relationships/hyperlink" Target="http://www.investopedia.com/terms/v/valuation.asp"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96714-7A3C-8547-8F29-03A5430DF37D}" type="slidenum">
              <a:rPr lang="en-US" smtClean="0"/>
              <a:pPr/>
              <a:t>1</a:t>
            </a:fld>
            <a:endParaRPr lang="en-US"/>
          </a:p>
        </p:txBody>
      </p:sp>
    </p:spTree>
    <p:extLst>
      <p:ext uri="{BB962C8B-B14F-4D97-AF65-F5344CB8AC3E}">
        <p14:creationId xmlns:p14="http://schemas.microsoft.com/office/powerpoint/2010/main" xmlns="" val="1719903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96714-7A3C-8547-8F29-03A5430DF37D}" type="slidenum">
              <a:rPr lang="en-US" smtClean="0"/>
              <a:pPr/>
              <a:t>10</a:t>
            </a:fld>
            <a:endParaRPr lang="en-US"/>
          </a:p>
        </p:txBody>
      </p:sp>
    </p:spTree>
    <p:extLst>
      <p:ext uri="{BB962C8B-B14F-4D97-AF65-F5344CB8AC3E}">
        <p14:creationId xmlns:p14="http://schemas.microsoft.com/office/powerpoint/2010/main" xmlns="" val="1579130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96714-7A3C-8547-8F29-03A5430DF37D}" type="slidenum">
              <a:rPr lang="en-US" smtClean="0"/>
              <a:pPr/>
              <a:t>11</a:t>
            </a:fld>
            <a:endParaRPr lang="en-US"/>
          </a:p>
        </p:txBody>
      </p:sp>
    </p:spTree>
    <p:extLst>
      <p:ext uri="{BB962C8B-B14F-4D97-AF65-F5344CB8AC3E}">
        <p14:creationId xmlns:p14="http://schemas.microsoft.com/office/powerpoint/2010/main" xmlns="" val="1272746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96714-7A3C-8547-8F29-03A5430DF37D}" type="slidenum">
              <a:rPr lang="en-US" smtClean="0"/>
              <a:pPr/>
              <a:t>12</a:t>
            </a:fld>
            <a:endParaRPr lang="en-US"/>
          </a:p>
        </p:txBody>
      </p:sp>
    </p:spTree>
    <p:extLst>
      <p:ext uri="{BB962C8B-B14F-4D97-AF65-F5344CB8AC3E}">
        <p14:creationId xmlns:p14="http://schemas.microsoft.com/office/powerpoint/2010/main" xmlns="" val="1932725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96714-7A3C-8547-8F29-03A5430DF37D}" type="slidenum">
              <a:rPr lang="en-US" smtClean="0"/>
              <a:pPr/>
              <a:t>13</a:t>
            </a:fld>
            <a:endParaRPr lang="en-US"/>
          </a:p>
        </p:txBody>
      </p:sp>
    </p:spTree>
    <p:extLst>
      <p:ext uri="{BB962C8B-B14F-4D97-AF65-F5344CB8AC3E}">
        <p14:creationId xmlns:p14="http://schemas.microsoft.com/office/powerpoint/2010/main" xmlns="" val="619308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96714-7A3C-8547-8F29-03A5430DF37D}" type="slidenum">
              <a:rPr lang="en-US" smtClean="0"/>
              <a:pPr/>
              <a:t>14</a:t>
            </a:fld>
            <a:endParaRPr lang="en-US"/>
          </a:p>
        </p:txBody>
      </p:sp>
    </p:spTree>
    <p:extLst>
      <p:ext uri="{BB962C8B-B14F-4D97-AF65-F5344CB8AC3E}">
        <p14:creationId xmlns:p14="http://schemas.microsoft.com/office/powerpoint/2010/main" xmlns="" val="1274249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96714-7A3C-8547-8F29-03A5430DF37D}" type="slidenum">
              <a:rPr lang="en-US" smtClean="0"/>
              <a:pPr/>
              <a:t>15</a:t>
            </a:fld>
            <a:endParaRPr lang="en-US"/>
          </a:p>
        </p:txBody>
      </p:sp>
    </p:spTree>
    <p:extLst>
      <p:ext uri="{BB962C8B-B14F-4D97-AF65-F5344CB8AC3E}">
        <p14:creationId xmlns:p14="http://schemas.microsoft.com/office/powerpoint/2010/main" xmlns="" val="1452158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96714-7A3C-8547-8F29-03A5430DF37D}" type="slidenum">
              <a:rPr lang="en-US" smtClean="0"/>
              <a:pPr/>
              <a:t>16</a:t>
            </a:fld>
            <a:endParaRPr lang="en-US"/>
          </a:p>
        </p:txBody>
      </p:sp>
    </p:spTree>
    <p:extLst>
      <p:ext uri="{BB962C8B-B14F-4D97-AF65-F5344CB8AC3E}">
        <p14:creationId xmlns:p14="http://schemas.microsoft.com/office/powerpoint/2010/main" xmlns="" val="1884999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96714-7A3C-8547-8F29-03A5430DF37D}" type="slidenum">
              <a:rPr lang="en-US" smtClean="0"/>
              <a:pPr/>
              <a:t>17</a:t>
            </a:fld>
            <a:endParaRPr lang="en-US"/>
          </a:p>
        </p:txBody>
      </p:sp>
    </p:spTree>
    <p:extLst>
      <p:ext uri="{BB962C8B-B14F-4D97-AF65-F5344CB8AC3E}">
        <p14:creationId xmlns:p14="http://schemas.microsoft.com/office/powerpoint/2010/main" xmlns="" val="803021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96714-7A3C-8547-8F29-03A5430DF37D}" type="slidenum">
              <a:rPr lang="en-US" smtClean="0"/>
              <a:pPr/>
              <a:t>18</a:t>
            </a:fld>
            <a:endParaRPr lang="en-US"/>
          </a:p>
        </p:txBody>
      </p:sp>
    </p:spTree>
    <p:extLst>
      <p:ext uri="{BB962C8B-B14F-4D97-AF65-F5344CB8AC3E}">
        <p14:creationId xmlns:p14="http://schemas.microsoft.com/office/powerpoint/2010/main" xmlns="" val="1674626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96714-7A3C-8547-8F29-03A5430DF37D}" type="slidenum">
              <a:rPr lang="en-US" smtClean="0"/>
              <a:pPr/>
              <a:t>19</a:t>
            </a:fld>
            <a:endParaRPr lang="en-US"/>
          </a:p>
        </p:txBody>
      </p:sp>
    </p:spTree>
    <p:extLst>
      <p:ext uri="{BB962C8B-B14F-4D97-AF65-F5344CB8AC3E}">
        <p14:creationId xmlns:p14="http://schemas.microsoft.com/office/powerpoint/2010/main" xmlns="" val="409907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r>
              <a:rPr lang="en-US" baseline="0" dirty="0"/>
              <a:t> slide to show </a:t>
            </a:r>
            <a:r>
              <a:rPr lang="en-US" baseline="0" dirty="0" err="1"/>
              <a:t>exerptise</a:t>
            </a:r>
            <a:r>
              <a:rPr lang="en-US" baseline="0" dirty="0"/>
              <a:t> and disclosure regarding securities advisory services  / offerings:   </a:t>
            </a:r>
          </a:p>
          <a:p>
            <a:pPr marL="1085850" lvl="2" indent="-171450">
              <a:buFont typeface="Arial" charset="0"/>
              <a:buChar char="•"/>
            </a:pPr>
            <a:r>
              <a:rPr lang="en-US" baseline="0" dirty="0"/>
              <a:t>Thomas J. Powell</a:t>
            </a:r>
          </a:p>
          <a:p>
            <a:pPr marL="1085850" lvl="2" indent="-171450">
              <a:buFont typeface="Arial" charset="0"/>
              <a:buChar char="•"/>
            </a:pPr>
            <a:r>
              <a:rPr lang="en-US" dirty="0"/>
              <a:t>Banking / finance career</a:t>
            </a:r>
            <a:r>
              <a:rPr lang="en-US" baseline="0" dirty="0"/>
              <a:t> began in silicon valley at Wells Fargo Bank in 1987</a:t>
            </a:r>
          </a:p>
          <a:p>
            <a:pPr marL="1085850" lvl="2" indent="-171450">
              <a:buFont typeface="Arial" charset="0"/>
              <a:buChar char="•"/>
            </a:pPr>
            <a:r>
              <a:rPr lang="en-US" baseline="0" dirty="0"/>
              <a:t>Resolute Capital Partners: Multi-billion dollar portfolio manager with focus in </a:t>
            </a:r>
            <a:r>
              <a:rPr lang="en-US" baseline="0" dirty="0" err="1"/>
              <a:t>fintech</a:t>
            </a:r>
            <a:r>
              <a:rPr lang="en-US" baseline="0" dirty="0"/>
              <a:t>, energy, cybersecurity, commercial lending</a:t>
            </a:r>
          </a:p>
          <a:p>
            <a:pPr marL="1085850" lvl="2" indent="-171450">
              <a:buFont typeface="Arial" charset="0"/>
              <a:buChar char="•"/>
            </a:pPr>
            <a:r>
              <a:rPr lang="en-US" baseline="0" dirty="0"/>
              <a:t>Finance major | MBA | Harvard University graduate and executive lecturer</a:t>
            </a:r>
          </a:p>
          <a:p>
            <a:pPr marL="1085850" lvl="2" indent="-171450">
              <a:buFont typeface="Arial" charset="0"/>
              <a:buChar char="•"/>
            </a:pPr>
            <a:r>
              <a:rPr lang="en-US" baseline="0" dirty="0"/>
              <a:t>Currently working towards PhD-BA in Financial Management at Northcentral University</a:t>
            </a:r>
            <a:endParaRPr lang="en-US" dirty="0"/>
          </a:p>
        </p:txBody>
      </p:sp>
      <p:sp>
        <p:nvSpPr>
          <p:cNvPr id="4" name="Slide Number Placeholder 3"/>
          <p:cNvSpPr>
            <a:spLocks noGrp="1"/>
          </p:cNvSpPr>
          <p:nvPr>
            <p:ph type="sldNum" sz="quarter" idx="10"/>
          </p:nvPr>
        </p:nvSpPr>
        <p:spPr/>
        <p:txBody>
          <a:bodyPr/>
          <a:lstStyle/>
          <a:p>
            <a:fld id="{B0496714-7A3C-8547-8F29-03A5430DF37D}" type="slidenum">
              <a:rPr lang="en-US" smtClean="0"/>
              <a:pPr/>
              <a:t>2</a:t>
            </a:fld>
            <a:endParaRPr lang="en-US"/>
          </a:p>
        </p:txBody>
      </p:sp>
    </p:spTree>
    <p:extLst>
      <p:ext uri="{BB962C8B-B14F-4D97-AF65-F5344CB8AC3E}">
        <p14:creationId xmlns:p14="http://schemas.microsoft.com/office/powerpoint/2010/main" xmlns="" val="746242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96714-7A3C-8547-8F29-03A5430DF37D}" type="slidenum">
              <a:rPr lang="en-US" smtClean="0"/>
              <a:pPr/>
              <a:t>20</a:t>
            </a:fld>
            <a:endParaRPr lang="en-US"/>
          </a:p>
        </p:txBody>
      </p:sp>
    </p:spTree>
    <p:extLst>
      <p:ext uri="{BB962C8B-B14F-4D97-AF65-F5344CB8AC3E}">
        <p14:creationId xmlns:p14="http://schemas.microsoft.com/office/powerpoint/2010/main" xmlns="" val="48315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charset="0"/>
                <a:ea typeface="Times New Roman" charset="0"/>
                <a:cs typeface="Times New Roman" charset="0"/>
              </a:rPr>
              <a:t>When it comes to investing, there is no shortage of theories on what makes the markets </a:t>
            </a:r>
            <a:r>
              <a:rPr lang="en-US" sz="1200" b="0" i="0" u="none" strike="noStrike" kern="1200" dirty="0">
                <a:solidFill>
                  <a:schemeClr val="tx1"/>
                </a:solidFill>
                <a:effectLst/>
                <a:latin typeface="Times New Roman" charset="0"/>
                <a:ea typeface="Times New Roman" charset="0"/>
                <a:cs typeface="Times New Roman" charset="0"/>
                <a:hlinkClick r:id="rId3"/>
              </a:rPr>
              <a:t>tick</a:t>
            </a:r>
            <a:r>
              <a:rPr lang="en-US" sz="1200" b="0" i="0" kern="1200" dirty="0">
                <a:solidFill>
                  <a:schemeClr val="tx1"/>
                </a:solidFill>
                <a:effectLst/>
                <a:latin typeface="Times New Roman" charset="0"/>
                <a:ea typeface="Times New Roman" charset="0"/>
                <a:cs typeface="Times New Roman" charset="0"/>
              </a:rPr>
              <a:t> or what a particular market move means. The two largest factions on </a:t>
            </a:r>
            <a:r>
              <a:rPr lang="en-US" sz="1200" b="0" i="0" u="none" strike="noStrike" kern="1200" dirty="0">
                <a:solidFill>
                  <a:schemeClr val="tx1"/>
                </a:solidFill>
                <a:effectLst/>
                <a:latin typeface="Times New Roman" charset="0"/>
                <a:ea typeface="Times New Roman" charset="0"/>
                <a:cs typeface="Times New Roman" charset="0"/>
                <a:hlinkClick r:id="rId4"/>
              </a:rPr>
              <a:t>Wall Street</a:t>
            </a:r>
            <a:r>
              <a:rPr lang="en-US" sz="1200" b="0" i="0" kern="1200" dirty="0">
                <a:solidFill>
                  <a:schemeClr val="tx1"/>
                </a:solidFill>
                <a:effectLst/>
                <a:latin typeface="Times New Roman" charset="0"/>
                <a:ea typeface="Times New Roman" charset="0"/>
                <a:cs typeface="Times New Roman" charset="0"/>
              </a:rPr>
              <a:t> are split along theoretical lines into adherents to an </a:t>
            </a:r>
            <a:r>
              <a:rPr lang="en-US" sz="1200" b="0" i="0" u="none" strike="noStrike" kern="1200" dirty="0">
                <a:solidFill>
                  <a:schemeClr val="tx1"/>
                </a:solidFill>
                <a:effectLst/>
                <a:latin typeface="Times New Roman" charset="0"/>
                <a:ea typeface="Times New Roman" charset="0"/>
                <a:cs typeface="Times New Roman" charset="0"/>
                <a:hlinkClick r:id="rId5"/>
              </a:rPr>
              <a:t>efficient market theory</a:t>
            </a:r>
            <a:r>
              <a:rPr lang="en-US" sz="1200" b="0" i="0" kern="1200" dirty="0">
                <a:solidFill>
                  <a:schemeClr val="tx1"/>
                </a:solidFill>
                <a:effectLst/>
                <a:latin typeface="Times New Roman" charset="0"/>
                <a:ea typeface="Times New Roman" charset="0"/>
                <a:cs typeface="Times New Roman" charset="0"/>
              </a:rPr>
              <a:t> and those who believe the market can be beat. Although this is a fundamental split, many other theories attempt to explain and influence the market - and the actions of investors in the markets. In this article, we will look at some common (and uncommon) financial theories.</a:t>
            </a:r>
          </a:p>
          <a:p>
            <a:r>
              <a:rPr lang="en-US" sz="1200" b="1" i="0" kern="1200" dirty="0">
                <a:solidFill>
                  <a:schemeClr val="tx1"/>
                </a:solidFill>
                <a:effectLst/>
                <a:latin typeface="Times New Roman" charset="0"/>
                <a:ea typeface="Times New Roman" charset="0"/>
                <a:cs typeface="Times New Roman" charset="0"/>
              </a:rPr>
              <a:t>Efficient Market Hypothesis</a:t>
            </a:r>
            <a:r>
              <a:rPr lang="en-US" sz="1200" b="0" i="0" kern="1200" dirty="0">
                <a:solidFill>
                  <a:schemeClr val="tx1"/>
                </a:solidFill>
                <a:effectLst/>
                <a:latin typeface="Times New Roman" charset="0"/>
                <a:ea typeface="Times New Roman" charset="0"/>
                <a:cs typeface="Times New Roman" charset="0"/>
              </a:rPr>
              <a:t/>
            </a:r>
            <a:br>
              <a:rPr lang="en-US" sz="1200" b="0" i="0" kern="1200" dirty="0">
                <a:solidFill>
                  <a:schemeClr val="tx1"/>
                </a:solidFill>
                <a:effectLst/>
                <a:latin typeface="Times New Roman" charset="0"/>
                <a:ea typeface="Times New Roman" charset="0"/>
                <a:cs typeface="Times New Roman" charset="0"/>
              </a:rPr>
            </a:br>
            <a:r>
              <a:rPr lang="en-US" sz="1200" b="0" i="0" kern="1200" dirty="0">
                <a:solidFill>
                  <a:schemeClr val="tx1"/>
                </a:solidFill>
                <a:effectLst/>
                <a:latin typeface="Times New Roman" charset="0"/>
                <a:ea typeface="Times New Roman" charset="0"/>
                <a:cs typeface="Times New Roman" charset="0"/>
              </a:rPr>
              <a:t/>
            </a:r>
            <a:br>
              <a:rPr lang="en-US" sz="1200" b="0" i="0" kern="1200" dirty="0">
                <a:solidFill>
                  <a:schemeClr val="tx1"/>
                </a:solidFill>
                <a:effectLst/>
                <a:latin typeface="Times New Roman" charset="0"/>
                <a:ea typeface="Times New Roman" charset="0"/>
                <a:cs typeface="Times New Roman" charset="0"/>
              </a:rPr>
            </a:br>
            <a:r>
              <a:rPr lang="en-US" sz="1200" b="0" i="0" kern="1200" dirty="0">
                <a:solidFill>
                  <a:schemeClr val="tx1"/>
                </a:solidFill>
                <a:effectLst/>
                <a:latin typeface="Times New Roman" charset="0"/>
                <a:ea typeface="Times New Roman" charset="0"/>
                <a:cs typeface="Times New Roman" charset="0"/>
              </a:rPr>
              <a:t>Very </a:t>
            </a:r>
            <a:r>
              <a:rPr lang="en-US" sz="1200" b="0" i="0" u="none" strike="noStrike" kern="1200" dirty="0">
                <a:solidFill>
                  <a:schemeClr val="tx1"/>
                </a:solidFill>
                <a:effectLst/>
                <a:latin typeface="Times New Roman" charset="0"/>
                <a:ea typeface="Times New Roman" charset="0"/>
                <a:cs typeface="Times New Roman" charset="0"/>
                <a:hlinkClick r:id="rId6"/>
              </a:rPr>
              <a:t>few people are neutral on efficient market hypothesis (EMH)</a:t>
            </a:r>
            <a:r>
              <a:rPr lang="en-US" sz="1200" b="0" i="0" kern="1200" dirty="0">
                <a:solidFill>
                  <a:schemeClr val="tx1"/>
                </a:solidFill>
                <a:effectLst/>
                <a:latin typeface="Times New Roman" charset="0"/>
                <a:ea typeface="Times New Roman" charset="0"/>
                <a:cs typeface="Times New Roman" charset="0"/>
              </a:rPr>
              <a:t>. You either believe in it and adhere to passive, broad market investing strategies, or you detest it and focus on picking stocks based on growth potential, </a:t>
            </a:r>
            <a:r>
              <a:rPr lang="en-US" sz="1200" b="0" i="0" u="none" strike="noStrike" kern="1200" dirty="0">
                <a:solidFill>
                  <a:schemeClr val="tx1"/>
                </a:solidFill>
                <a:effectLst/>
                <a:latin typeface="Times New Roman" charset="0"/>
                <a:ea typeface="Times New Roman" charset="0"/>
                <a:cs typeface="Times New Roman" charset="0"/>
                <a:hlinkClick r:id="rId7"/>
              </a:rPr>
              <a:t>undervalued</a:t>
            </a:r>
            <a:r>
              <a:rPr lang="en-US" sz="1200" b="0" i="0" kern="1200" dirty="0">
                <a:solidFill>
                  <a:schemeClr val="tx1"/>
                </a:solidFill>
                <a:effectLst/>
                <a:latin typeface="Times New Roman" charset="0"/>
                <a:ea typeface="Times New Roman" charset="0"/>
                <a:cs typeface="Times New Roman" charset="0"/>
              </a:rPr>
              <a:t> assets and so on. The EMH states that the </a:t>
            </a:r>
            <a:r>
              <a:rPr lang="en-US" sz="1200" b="0" i="0" u="none" strike="noStrike" kern="1200" dirty="0">
                <a:solidFill>
                  <a:schemeClr val="tx1"/>
                </a:solidFill>
                <a:effectLst/>
                <a:latin typeface="Times New Roman" charset="0"/>
                <a:ea typeface="Times New Roman" charset="0"/>
                <a:cs typeface="Times New Roman" charset="0"/>
                <a:hlinkClick r:id="rId8"/>
              </a:rPr>
              <a:t>market price</a:t>
            </a:r>
            <a:r>
              <a:rPr lang="en-US" sz="1200" b="0" i="0" kern="1200" dirty="0">
                <a:solidFill>
                  <a:schemeClr val="tx1"/>
                </a:solidFill>
                <a:effectLst/>
                <a:latin typeface="Times New Roman" charset="0"/>
                <a:ea typeface="Times New Roman" charset="0"/>
                <a:cs typeface="Times New Roman" charset="0"/>
              </a:rPr>
              <a:t> for shares incorporates all the known information about that stock. This means that the stock is accurately valued until a future event changes that </a:t>
            </a:r>
            <a:r>
              <a:rPr lang="en-US" sz="1200" b="0" i="0" u="none" strike="noStrike" kern="1200" dirty="0">
                <a:solidFill>
                  <a:schemeClr val="tx1"/>
                </a:solidFill>
                <a:effectLst/>
                <a:latin typeface="Times New Roman" charset="0"/>
                <a:ea typeface="Times New Roman" charset="0"/>
                <a:cs typeface="Times New Roman" charset="0"/>
                <a:hlinkClick r:id="rId9"/>
              </a:rPr>
              <a:t>valuation</a:t>
            </a:r>
            <a:r>
              <a:rPr lang="en-US" sz="1200" b="0" i="0" kern="1200" dirty="0">
                <a:solidFill>
                  <a:schemeClr val="tx1"/>
                </a:solidFill>
                <a:effectLst/>
                <a:latin typeface="Times New Roman" charset="0"/>
                <a:ea typeface="Times New Roman" charset="0"/>
                <a:cs typeface="Times New Roman" charset="0"/>
              </a:rPr>
              <a:t>. Because the future is uncertain, an adherent to EMH is far better off owning a wide swath of stocks and profiting from the general rise of the market.</a:t>
            </a:r>
          </a:p>
          <a:p>
            <a:r>
              <a:rPr lang="en-US" sz="1200" b="0" i="0" kern="1200" dirty="0">
                <a:solidFill>
                  <a:schemeClr val="tx1"/>
                </a:solidFill>
                <a:effectLst/>
                <a:latin typeface="Times New Roman" charset="0"/>
                <a:ea typeface="Times New Roman" charset="0"/>
                <a:cs typeface="Times New Roman" charset="0"/>
              </a:rPr>
              <a:t>Opponents of EMH point to </a:t>
            </a:r>
            <a:r>
              <a:rPr lang="en-US" sz="1200" b="0" i="0" u="none" strike="noStrike" kern="1200" dirty="0">
                <a:solidFill>
                  <a:schemeClr val="tx1"/>
                </a:solidFill>
                <a:effectLst/>
                <a:latin typeface="Times New Roman" charset="0"/>
                <a:ea typeface="Times New Roman" charset="0"/>
                <a:cs typeface="Times New Roman" charset="0"/>
                <a:hlinkClick r:id="rId10"/>
              </a:rPr>
              <a:t>Warren Buffett</a:t>
            </a:r>
            <a:r>
              <a:rPr lang="en-US" sz="1200" b="0" i="0" kern="1200" dirty="0">
                <a:solidFill>
                  <a:schemeClr val="tx1"/>
                </a:solidFill>
                <a:effectLst/>
                <a:latin typeface="Times New Roman" charset="0"/>
                <a:ea typeface="Times New Roman" charset="0"/>
                <a:cs typeface="Times New Roman" charset="0"/>
              </a:rPr>
              <a:t> and other investors who have consistently beat the market by finding irrational prices within the overall market.</a:t>
            </a:r>
          </a:p>
          <a:p>
            <a:r>
              <a:rPr lang="en-US" sz="1200" b="0" i="0" kern="1200" dirty="0">
                <a:solidFill>
                  <a:schemeClr val="tx1"/>
                </a:solidFill>
                <a:effectLst/>
                <a:latin typeface="Times New Roman" charset="0"/>
                <a:ea typeface="Times New Roman" charset="0"/>
                <a:cs typeface="Times New Roman" charset="0"/>
              </a:rPr>
              <a:t/>
            </a:r>
            <a:br>
              <a:rPr lang="en-US" sz="1200" b="0" i="0" kern="1200" dirty="0">
                <a:solidFill>
                  <a:schemeClr val="tx1"/>
                </a:solidFill>
                <a:effectLst/>
                <a:latin typeface="Times New Roman" charset="0"/>
                <a:ea typeface="Times New Roman" charset="0"/>
                <a:cs typeface="Times New Roman" charset="0"/>
              </a:rPr>
            </a:br>
            <a:r>
              <a:rPr lang="en-US" sz="1200" b="0" i="0" kern="1200" dirty="0">
                <a:solidFill>
                  <a:schemeClr val="tx1"/>
                </a:solidFill>
                <a:effectLst/>
                <a:latin typeface="Times New Roman" charset="0"/>
                <a:ea typeface="Times New Roman" charset="0"/>
                <a:cs typeface="Times New Roman" charset="0"/>
              </a:rPr>
              <a:t/>
            </a:r>
            <a:br>
              <a:rPr lang="en-US" sz="1200" b="0" i="0" kern="1200" dirty="0">
                <a:solidFill>
                  <a:schemeClr val="tx1"/>
                </a:solidFill>
                <a:effectLst/>
                <a:latin typeface="Times New Roman" charset="0"/>
                <a:ea typeface="Times New Roman" charset="0"/>
                <a:cs typeface="Times New Roman" charset="0"/>
              </a:rPr>
            </a:br>
            <a:r>
              <a:rPr lang="en-US" sz="1200" b="0" i="0" kern="1200" dirty="0">
                <a:solidFill>
                  <a:schemeClr val="tx1"/>
                </a:solidFill>
                <a:effectLst/>
                <a:latin typeface="Times New Roman" charset="0"/>
                <a:ea typeface="Times New Roman" charset="0"/>
                <a:cs typeface="Times New Roman" charset="0"/>
              </a:rPr>
              <a:t>Read more: </a:t>
            </a:r>
            <a:r>
              <a:rPr lang="en-US" sz="1200" b="0" i="0" u="none" strike="noStrike" kern="1200" dirty="0">
                <a:solidFill>
                  <a:schemeClr val="tx1"/>
                </a:solidFill>
                <a:effectLst/>
                <a:latin typeface="Times New Roman" charset="0"/>
                <a:ea typeface="Times New Roman" charset="0"/>
                <a:cs typeface="Times New Roman" charset="0"/>
                <a:hlinkClick r:id="rId11"/>
              </a:rPr>
              <a:t>7 Controversial Investing Theories</a:t>
            </a:r>
            <a:r>
              <a:rPr lang="en-US" sz="1200" b="0" i="0" kern="1200" dirty="0">
                <a:solidFill>
                  <a:schemeClr val="tx1"/>
                </a:solidFill>
                <a:effectLst/>
                <a:latin typeface="Times New Roman" charset="0"/>
                <a:ea typeface="Times New Roman" charset="0"/>
                <a:cs typeface="Times New Roman" charset="0"/>
              </a:rPr>
              <a:t> </a:t>
            </a:r>
            <a:r>
              <a:rPr lang="en-US" sz="1200" b="0" i="0" u="none" strike="noStrike" kern="1200" dirty="0">
                <a:solidFill>
                  <a:schemeClr val="tx1"/>
                </a:solidFill>
                <a:effectLst/>
                <a:latin typeface="Times New Roman" charset="0"/>
                <a:ea typeface="Times New Roman" charset="0"/>
                <a:cs typeface="Times New Roman" charset="0"/>
                <a:hlinkClick r:id="rId11"/>
              </a:rPr>
              <a:t>http://www.investopedia.com/articles/financial-theory/controversial-financial-theories.asp#ixzz4wSAwwnQp</a:t>
            </a:r>
            <a:r>
              <a:rPr lang="en-US" sz="1200" b="0" i="0" kern="1200" dirty="0">
                <a:solidFill>
                  <a:schemeClr val="tx1"/>
                </a:solidFill>
                <a:effectLst/>
                <a:latin typeface="Times New Roman" charset="0"/>
                <a:ea typeface="Times New Roman" charset="0"/>
                <a:cs typeface="Times New Roman" charset="0"/>
              </a:rPr>
              <a:t> </a:t>
            </a:r>
            <a:br>
              <a:rPr lang="en-US" sz="1200" b="0" i="0" kern="1200" dirty="0">
                <a:solidFill>
                  <a:schemeClr val="tx1"/>
                </a:solidFill>
                <a:effectLst/>
                <a:latin typeface="Times New Roman" charset="0"/>
                <a:ea typeface="Times New Roman" charset="0"/>
                <a:cs typeface="Times New Roman" charset="0"/>
              </a:rPr>
            </a:br>
            <a:r>
              <a:rPr lang="en-US" sz="1200" b="0" i="0" kern="1200" dirty="0">
                <a:solidFill>
                  <a:schemeClr val="tx1"/>
                </a:solidFill>
                <a:effectLst/>
                <a:latin typeface="Times New Roman" charset="0"/>
                <a:ea typeface="Times New Roman" charset="0"/>
                <a:cs typeface="Times New Roman" charset="0"/>
              </a:rPr>
              <a:t>Follow us: </a:t>
            </a:r>
            <a:r>
              <a:rPr lang="en-US" sz="1200" b="0" i="0" u="none" strike="noStrike" kern="1200" dirty="0">
                <a:solidFill>
                  <a:schemeClr val="tx1"/>
                </a:solidFill>
                <a:effectLst/>
                <a:latin typeface="Times New Roman" charset="0"/>
                <a:ea typeface="Times New Roman" charset="0"/>
                <a:cs typeface="Times New Roman" charset="0"/>
                <a:hlinkClick r:id="rId12"/>
              </a:rPr>
              <a:t>Investopedia on Facebook</a:t>
            </a:r>
            <a:endParaRPr lang="en-US" dirty="0">
              <a:latin typeface="Times New Roman" charset="0"/>
              <a:ea typeface="Times New Roman" charset="0"/>
              <a:cs typeface="Times New Roman" charset="0"/>
            </a:endParaRPr>
          </a:p>
        </p:txBody>
      </p:sp>
      <p:sp>
        <p:nvSpPr>
          <p:cNvPr id="4" name="Slide Number Placeholder 3"/>
          <p:cNvSpPr>
            <a:spLocks noGrp="1"/>
          </p:cNvSpPr>
          <p:nvPr>
            <p:ph type="sldNum" sz="quarter" idx="10"/>
          </p:nvPr>
        </p:nvSpPr>
        <p:spPr/>
        <p:txBody>
          <a:bodyPr/>
          <a:lstStyle/>
          <a:p>
            <a:fld id="{B0496714-7A3C-8547-8F29-03A5430DF37D}" type="slidenum">
              <a:rPr lang="en-US" smtClean="0"/>
              <a:pPr/>
              <a:t>3</a:t>
            </a:fld>
            <a:endParaRPr lang="en-US"/>
          </a:p>
        </p:txBody>
      </p:sp>
    </p:spTree>
    <p:extLst>
      <p:ext uri="{BB962C8B-B14F-4D97-AF65-F5344CB8AC3E}">
        <p14:creationId xmlns:p14="http://schemas.microsoft.com/office/powerpoint/2010/main" xmlns="" val="2064321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96714-7A3C-8547-8F29-03A5430DF37D}" type="slidenum">
              <a:rPr lang="en-US" smtClean="0"/>
              <a:pPr/>
              <a:t>4</a:t>
            </a:fld>
            <a:endParaRPr lang="en-US"/>
          </a:p>
        </p:txBody>
      </p:sp>
    </p:spTree>
    <p:extLst>
      <p:ext uri="{BB962C8B-B14F-4D97-AF65-F5344CB8AC3E}">
        <p14:creationId xmlns:p14="http://schemas.microsoft.com/office/powerpoint/2010/main" xmlns="" val="859125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96714-7A3C-8547-8F29-03A5430DF37D}" type="slidenum">
              <a:rPr lang="en-US" smtClean="0"/>
              <a:pPr/>
              <a:t>5</a:t>
            </a:fld>
            <a:endParaRPr lang="en-US"/>
          </a:p>
        </p:txBody>
      </p:sp>
    </p:spTree>
    <p:extLst>
      <p:ext uri="{BB962C8B-B14F-4D97-AF65-F5344CB8AC3E}">
        <p14:creationId xmlns:p14="http://schemas.microsoft.com/office/powerpoint/2010/main" xmlns="" val="380438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96714-7A3C-8547-8F29-03A5430DF37D}" type="slidenum">
              <a:rPr lang="en-US" smtClean="0"/>
              <a:pPr/>
              <a:t>6</a:t>
            </a:fld>
            <a:endParaRPr lang="en-US"/>
          </a:p>
        </p:txBody>
      </p:sp>
    </p:spTree>
    <p:extLst>
      <p:ext uri="{BB962C8B-B14F-4D97-AF65-F5344CB8AC3E}">
        <p14:creationId xmlns:p14="http://schemas.microsoft.com/office/powerpoint/2010/main" xmlns="" val="747572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96714-7A3C-8547-8F29-03A5430DF37D}" type="slidenum">
              <a:rPr lang="en-US" smtClean="0"/>
              <a:pPr/>
              <a:t>7</a:t>
            </a:fld>
            <a:endParaRPr lang="en-US"/>
          </a:p>
        </p:txBody>
      </p:sp>
    </p:spTree>
    <p:extLst>
      <p:ext uri="{BB962C8B-B14F-4D97-AF65-F5344CB8AC3E}">
        <p14:creationId xmlns:p14="http://schemas.microsoft.com/office/powerpoint/2010/main" xmlns="" val="879154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96714-7A3C-8547-8F29-03A5430DF37D}" type="slidenum">
              <a:rPr lang="en-US" smtClean="0"/>
              <a:pPr/>
              <a:t>8</a:t>
            </a:fld>
            <a:endParaRPr lang="en-US"/>
          </a:p>
        </p:txBody>
      </p:sp>
    </p:spTree>
    <p:extLst>
      <p:ext uri="{BB962C8B-B14F-4D97-AF65-F5344CB8AC3E}">
        <p14:creationId xmlns:p14="http://schemas.microsoft.com/office/powerpoint/2010/main" xmlns="" val="319411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96714-7A3C-8547-8F29-03A5430DF37D}" type="slidenum">
              <a:rPr lang="en-US" smtClean="0"/>
              <a:pPr/>
              <a:t>9</a:t>
            </a:fld>
            <a:endParaRPr lang="en-US"/>
          </a:p>
        </p:txBody>
      </p:sp>
    </p:spTree>
    <p:extLst>
      <p:ext uri="{BB962C8B-B14F-4D97-AF65-F5344CB8AC3E}">
        <p14:creationId xmlns:p14="http://schemas.microsoft.com/office/powerpoint/2010/main" xmlns="" val="99768159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38E62D-3E25-BD4B-8D85-7D63C5E91D69}" type="datetime1">
              <a:rPr lang="en-US" smtClean="0"/>
              <a:pPr/>
              <a:t>12/20/2017</a:t>
            </a:fld>
            <a:endParaRPr lang="en-US" dirty="0"/>
          </a:p>
        </p:txBody>
      </p:sp>
      <p:sp>
        <p:nvSpPr>
          <p:cNvPr id="5" name="Footer Placeholder 4"/>
          <p:cNvSpPr>
            <a:spLocks noGrp="1"/>
          </p:cNvSpPr>
          <p:nvPr>
            <p:ph type="ftr" sz="quarter" idx="11"/>
          </p:nvPr>
        </p:nvSpPr>
        <p:spPr/>
        <p:txBody>
          <a:bodyPr/>
          <a:lstStyle/>
          <a:p>
            <a:r>
              <a:rPr lang="en-US" dirty="0"/>
              <a:t>PowellTBUS7101-2</a:t>
            </a: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57F1E4F-1CFF-5643-939E-217C01CDF565}" type="slidenum">
              <a:rPr lang="en-US" smtClean="0"/>
              <a:pPr/>
              <a:t>‹#›</a:t>
            </a:fld>
            <a:endParaRPr lang="en-US" dirty="0"/>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BE487C-5BD0-3842-B1B2-E32A563FBD0F}" type="datetime1">
              <a:rPr lang="en-US" smtClean="0"/>
              <a:pPr/>
              <a:t>12/20/2017</a:t>
            </a:fld>
            <a:endParaRPr lang="en-US" dirty="0"/>
          </a:p>
        </p:txBody>
      </p:sp>
      <p:sp>
        <p:nvSpPr>
          <p:cNvPr id="5" name="Footer Placeholder 4"/>
          <p:cNvSpPr>
            <a:spLocks noGrp="1"/>
          </p:cNvSpPr>
          <p:nvPr>
            <p:ph type="ftr" sz="quarter" idx="11"/>
          </p:nvPr>
        </p:nvSpPr>
        <p:spPr/>
        <p:txBody>
          <a:bodyPr/>
          <a:lstStyle/>
          <a:p>
            <a:r>
              <a:rPr lang="en-US"/>
              <a:t>PowellTBUS7101-2</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0DF532-A74E-634B-96D3-D9C8A712F0F9}" type="datetime1">
              <a:rPr lang="en-US" smtClean="0"/>
              <a:pPr/>
              <a:t>12/20/2017</a:t>
            </a:fld>
            <a:endParaRPr lang="en-US" dirty="0"/>
          </a:p>
        </p:txBody>
      </p:sp>
      <p:sp>
        <p:nvSpPr>
          <p:cNvPr id="5" name="Footer Placeholder 4"/>
          <p:cNvSpPr>
            <a:spLocks noGrp="1"/>
          </p:cNvSpPr>
          <p:nvPr>
            <p:ph type="ftr" sz="quarter" idx="11"/>
          </p:nvPr>
        </p:nvSpPr>
        <p:spPr/>
        <p:txBody>
          <a:bodyPr/>
          <a:lstStyle/>
          <a:p>
            <a:r>
              <a:rPr lang="en-US"/>
              <a:t>PowellTBUS7101-2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8F8CD9-A047-AB45-B960-6DCF79E44973}" type="datetime1">
              <a:rPr lang="en-US" smtClean="0"/>
              <a:pPr/>
              <a:t>12/20/2017</a:t>
            </a:fld>
            <a:endParaRPr lang="en-US" dirty="0"/>
          </a:p>
        </p:txBody>
      </p:sp>
      <p:sp>
        <p:nvSpPr>
          <p:cNvPr id="5" name="Footer Placeholder 4"/>
          <p:cNvSpPr>
            <a:spLocks noGrp="1"/>
          </p:cNvSpPr>
          <p:nvPr>
            <p:ph type="ftr" sz="quarter" idx="11"/>
          </p:nvPr>
        </p:nvSpPr>
        <p:spPr/>
        <p:txBody>
          <a:bodyPr/>
          <a:lstStyle/>
          <a:p>
            <a:r>
              <a:rPr lang="en-US"/>
              <a:t>PowellTBUS7101-2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996F2EFD-18C9-5443-B824-B2AADC69C7C9}" type="datetime1">
              <a:rPr lang="en-US" smtClean="0"/>
              <a:pPr/>
              <a:t>12/20/2017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r>
              <a:rPr lang="en-US"/>
              <a:t>PowellTBUS7101-2</a:t>
            </a:r>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pPr/>
              <a:t>‹#›</a:t>
            </a:fld>
            <a:endParaRPr lang="en-US"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ACD38B-9905-4C4B-B06B-83FB332B0362}" type="datetime1">
              <a:rPr lang="en-US" smtClean="0"/>
              <a:pPr/>
              <a:t>12/20/2017</a:t>
            </a:fld>
            <a:endParaRPr lang="en-US" dirty="0"/>
          </a:p>
        </p:txBody>
      </p:sp>
      <p:sp>
        <p:nvSpPr>
          <p:cNvPr id="6" name="Footer Placeholder 5"/>
          <p:cNvSpPr>
            <a:spLocks noGrp="1"/>
          </p:cNvSpPr>
          <p:nvPr>
            <p:ph type="ftr" sz="quarter" idx="11"/>
          </p:nvPr>
        </p:nvSpPr>
        <p:spPr/>
        <p:txBody>
          <a:bodyPr/>
          <a:lstStyle/>
          <a:p>
            <a:r>
              <a:rPr lang="en-US"/>
              <a:t>PowellTBUS7101-2</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pPr/>
              <a:t>‹#›</a:t>
            </a:fld>
            <a:endParaRPr lang="en-US"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714A2C-8279-7D47-BB1E-72DABDD29B1C}" type="datetime1">
              <a:rPr lang="en-US" smtClean="0"/>
              <a:pPr/>
              <a:t>12/20/2017</a:t>
            </a:fld>
            <a:endParaRPr lang="en-US" dirty="0"/>
          </a:p>
        </p:txBody>
      </p:sp>
      <p:sp>
        <p:nvSpPr>
          <p:cNvPr id="8" name="Footer Placeholder 7"/>
          <p:cNvSpPr>
            <a:spLocks noGrp="1"/>
          </p:cNvSpPr>
          <p:nvPr>
            <p:ph type="ftr" sz="quarter" idx="11"/>
          </p:nvPr>
        </p:nvSpPr>
        <p:spPr/>
        <p:txBody>
          <a:bodyPr/>
          <a:lstStyle/>
          <a:p>
            <a:r>
              <a:rPr lang="en-US"/>
              <a:t>PowellTBUS7101-2</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B090AD5-159E-534C-8A3A-FC7A99973387}" type="datetime1">
              <a:rPr lang="en-US" smtClean="0"/>
              <a:pPr/>
              <a:t>12/20/2017</a:t>
            </a:fld>
            <a:endParaRPr lang="en-US" dirty="0"/>
          </a:p>
        </p:txBody>
      </p:sp>
      <p:sp>
        <p:nvSpPr>
          <p:cNvPr id="4" name="Footer Placeholder 3"/>
          <p:cNvSpPr>
            <a:spLocks noGrp="1"/>
          </p:cNvSpPr>
          <p:nvPr>
            <p:ph type="ftr" sz="quarter" idx="11"/>
          </p:nvPr>
        </p:nvSpPr>
        <p:spPr/>
        <p:txBody>
          <a:bodyPr/>
          <a:lstStyle/>
          <a:p>
            <a:r>
              <a:rPr lang="en-US"/>
              <a:t>PowellTBUS7101-2</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34FD8-3ACC-EC49-9BD5-5CD6B03B0FDE}" type="datetime1">
              <a:rPr lang="en-US" smtClean="0"/>
              <a:pPr/>
              <a:t>12/20/2017</a:t>
            </a:fld>
            <a:endParaRPr lang="en-US" dirty="0"/>
          </a:p>
        </p:txBody>
      </p:sp>
      <p:sp>
        <p:nvSpPr>
          <p:cNvPr id="3" name="Footer Placeholder 2"/>
          <p:cNvSpPr>
            <a:spLocks noGrp="1"/>
          </p:cNvSpPr>
          <p:nvPr>
            <p:ph type="ftr" sz="quarter" idx="11"/>
          </p:nvPr>
        </p:nvSpPr>
        <p:spPr/>
        <p:txBody>
          <a:bodyPr/>
          <a:lstStyle/>
          <a:p>
            <a:r>
              <a:rPr lang="en-US"/>
              <a:t>PowellTBUS7101-2</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2C0B9F-0A48-124E-96F1-81D3C65948E8}" type="datetime1">
              <a:rPr lang="en-US" smtClean="0"/>
              <a:pPr/>
              <a:t>12/20/2017</a:t>
            </a:fld>
            <a:endParaRPr lang="en-US" dirty="0"/>
          </a:p>
        </p:txBody>
      </p:sp>
      <p:sp>
        <p:nvSpPr>
          <p:cNvPr id="6" name="Footer Placeholder 5"/>
          <p:cNvSpPr>
            <a:spLocks noGrp="1"/>
          </p:cNvSpPr>
          <p:nvPr>
            <p:ph type="ftr" sz="quarter" idx="11"/>
          </p:nvPr>
        </p:nvSpPr>
        <p:spPr/>
        <p:txBody>
          <a:bodyPr/>
          <a:lstStyle/>
          <a:p>
            <a:r>
              <a:rPr lang="en-US"/>
              <a:t>PowellTBUS7101-2</a:t>
            </a:r>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9AA1FB-0AC7-5C4C-9F53-B41F902306FA}" type="datetime1">
              <a:rPr lang="en-US" smtClean="0"/>
              <a:pPr/>
              <a:t>12/20/2017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F311507-1419-8341-AC0D-EFDFF4273E0A}" type="datetime1">
              <a:rPr lang="en-US" smtClean="0"/>
              <a:pPr/>
              <a:t>12/20/2017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dirty="0"/>
              <a:t>PowellTBUS7101-2</a:t>
            </a: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xmlns="">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30945650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sldNum="0" hd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xmlns=""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6000" cap="none" dirty="0">
                <a:latin typeface="Times New Roman" charset="0"/>
                <a:ea typeface="Times New Roman" charset="0"/>
                <a:cs typeface="Times New Roman" charset="0"/>
              </a:rPr>
              <a:t>Market Efficiency</a:t>
            </a:r>
          </a:p>
        </p:txBody>
      </p:sp>
      <p:sp>
        <p:nvSpPr>
          <p:cNvPr id="3" name="Subtitle 2"/>
          <p:cNvSpPr>
            <a:spLocks noGrp="1"/>
          </p:cNvSpPr>
          <p:nvPr>
            <p:ph type="subTitle" idx="1"/>
          </p:nvPr>
        </p:nvSpPr>
        <p:spPr>
          <a:xfrm>
            <a:off x="1069848" y="4389120"/>
            <a:ext cx="7891272" cy="1465580"/>
          </a:xfrm>
        </p:spPr>
        <p:txBody>
          <a:bodyPr>
            <a:normAutofit/>
          </a:bodyPr>
          <a:lstStyle/>
          <a:p>
            <a:pPr algn="ctr"/>
            <a:endParaRPr lang="en-US" dirty="0"/>
          </a:p>
          <a:p>
            <a:pPr algn="ctr"/>
            <a:r>
              <a:rPr lang="en-US" dirty="0"/>
              <a:t>Thomas J. Powell</a:t>
            </a:r>
          </a:p>
          <a:p>
            <a:pPr algn="ctr"/>
            <a:r>
              <a:rPr lang="en-US" dirty="0"/>
              <a:t>Northcentral University</a:t>
            </a:r>
          </a:p>
        </p:txBody>
      </p:sp>
      <p:sp>
        <p:nvSpPr>
          <p:cNvPr id="4" name="Footer Placeholder 6"/>
          <p:cNvSpPr>
            <a:spLocks noGrp="1"/>
          </p:cNvSpPr>
          <p:nvPr>
            <p:ph type="ftr" sz="quarter" idx="11"/>
          </p:nvPr>
        </p:nvSpPr>
        <p:spPr>
          <a:xfrm>
            <a:off x="1088136" y="6272784"/>
            <a:ext cx="6327648" cy="365125"/>
          </a:xfrm>
        </p:spPr>
        <p:txBody>
          <a:bodyPr/>
          <a:lstStyle/>
          <a:p>
            <a:r>
              <a:rPr lang="en-US" dirty="0"/>
              <a:t>PowellTBUS7013-2</a:t>
            </a:r>
          </a:p>
        </p:txBody>
      </p:sp>
    </p:spTree>
    <p:extLst>
      <p:ext uri="{BB962C8B-B14F-4D97-AF65-F5344CB8AC3E}">
        <p14:creationId xmlns:p14="http://schemas.microsoft.com/office/powerpoint/2010/main" xmlns="" val="1069106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10" y="3142106"/>
            <a:ext cx="10058400" cy="1609344"/>
          </a:xfrm>
        </p:spPr>
        <p:txBody>
          <a:bodyPr>
            <a:noAutofit/>
          </a:bodyPr>
          <a:lstStyle/>
          <a:p>
            <a:pPr>
              <a:lnSpc>
                <a:spcPct val="150000"/>
              </a:lnSpc>
            </a:pPr>
            <a:r>
              <a:rPr lang="en-US" sz="2800" cap="none" dirty="0">
                <a:latin typeface="Times New Roman" charset="0"/>
                <a:ea typeface="Times New Roman" charset="0"/>
                <a:cs typeface="Times New Roman" charset="0"/>
              </a:rPr>
              <a:t>			</a:t>
            </a:r>
            <a:endParaRPr lang="en-US" sz="1400" cap="none" dirty="0">
              <a:latin typeface="Times New Roman" charset="0"/>
              <a:ea typeface="Times New Roman" charset="0"/>
              <a:cs typeface="Times New Roman" charset="0"/>
            </a:endParaRPr>
          </a:p>
        </p:txBody>
      </p:sp>
      <p:sp>
        <p:nvSpPr>
          <p:cNvPr id="4" name="TextBox 3"/>
          <p:cNvSpPr txBox="1"/>
          <p:nvPr/>
        </p:nvSpPr>
        <p:spPr>
          <a:xfrm>
            <a:off x="876436" y="528639"/>
            <a:ext cx="10294674" cy="707886"/>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p:spPr>
        <p:txBody>
          <a:bodyPr wrap="square" rtlCol="0">
            <a:spAutoFit/>
          </a:bodyPr>
          <a:lstStyle/>
          <a:p>
            <a:pPr algn="ctr"/>
            <a:r>
              <a:rPr lang="en-US" sz="4000" b="1" dirty="0">
                <a:latin typeface="Times New Roman" charset="0"/>
                <a:ea typeface="Times New Roman" charset="0"/>
                <a:cs typeface="Times New Roman" charset="0"/>
              </a:rPr>
              <a:t>“”</a:t>
            </a:r>
            <a:endParaRPr lang="en-US" sz="4000" b="1" dirty="0"/>
          </a:p>
        </p:txBody>
      </p:sp>
      <p:sp>
        <p:nvSpPr>
          <p:cNvPr id="7" name="Footer Placeholder 6"/>
          <p:cNvSpPr>
            <a:spLocks noGrp="1"/>
          </p:cNvSpPr>
          <p:nvPr>
            <p:ph type="ftr" sz="quarter" idx="11"/>
          </p:nvPr>
        </p:nvSpPr>
        <p:spPr/>
        <p:txBody>
          <a:bodyPr/>
          <a:lstStyle/>
          <a:p>
            <a:r>
              <a:rPr lang="en-US" dirty="0"/>
              <a:t>PowellTBUS7013-2</a:t>
            </a:r>
          </a:p>
        </p:txBody>
      </p:sp>
      <p:sp>
        <p:nvSpPr>
          <p:cNvPr id="3" name="TextBox 2"/>
          <p:cNvSpPr txBox="1"/>
          <p:nvPr/>
        </p:nvSpPr>
        <p:spPr>
          <a:xfrm>
            <a:off x="4699591" y="2509283"/>
            <a:ext cx="3359888"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xmlns="" val="2115250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10" y="3142106"/>
            <a:ext cx="10058400" cy="1609344"/>
          </a:xfrm>
        </p:spPr>
        <p:txBody>
          <a:bodyPr>
            <a:noAutofit/>
          </a:bodyPr>
          <a:lstStyle/>
          <a:p>
            <a:pPr>
              <a:lnSpc>
                <a:spcPct val="150000"/>
              </a:lnSpc>
            </a:pPr>
            <a:r>
              <a:rPr lang="en-US" sz="2800" cap="none" dirty="0">
                <a:latin typeface="Times New Roman" charset="0"/>
                <a:ea typeface="Times New Roman" charset="0"/>
                <a:cs typeface="Times New Roman" charset="0"/>
              </a:rPr>
              <a:t>			</a:t>
            </a:r>
            <a:endParaRPr lang="en-US" sz="1400" cap="none" dirty="0">
              <a:latin typeface="Times New Roman" charset="0"/>
              <a:ea typeface="Times New Roman" charset="0"/>
              <a:cs typeface="Times New Roman" charset="0"/>
            </a:endParaRPr>
          </a:p>
        </p:txBody>
      </p:sp>
      <p:sp>
        <p:nvSpPr>
          <p:cNvPr id="4" name="TextBox 3"/>
          <p:cNvSpPr txBox="1"/>
          <p:nvPr/>
        </p:nvSpPr>
        <p:spPr>
          <a:xfrm>
            <a:off x="876436" y="528639"/>
            <a:ext cx="10294674" cy="707886"/>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p:spPr>
        <p:txBody>
          <a:bodyPr wrap="square" rtlCol="0">
            <a:spAutoFit/>
          </a:bodyPr>
          <a:lstStyle/>
          <a:p>
            <a:pPr algn="ctr"/>
            <a:r>
              <a:rPr lang="en-US" sz="4000" b="1" dirty="0">
                <a:latin typeface="Times New Roman" charset="0"/>
                <a:ea typeface="Times New Roman" charset="0"/>
                <a:cs typeface="Times New Roman" charset="0"/>
              </a:rPr>
              <a:t>“”</a:t>
            </a:r>
            <a:endParaRPr lang="en-US" sz="4000" b="1" dirty="0"/>
          </a:p>
        </p:txBody>
      </p:sp>
      <p:sp>
        <p:nvSpPr>
          <p:cNvPr id="7" name="Footer Placeholder 6"/>
          <p:cNvSpPr>
            <a:spLocks noGrp="1"/>
          </p:cNvSpPr>
          <p:nvPr>
            <p:ph type="ftr" sz="quarter" idx="11"/>
          </p:nvPr>
        </p:nvSpPr>
        <p:spPr/>
        <p:txBody>
          <a:bodyPr/>
          <a:lstStyle/>
          <a:p>
            <a:r>
              <a:rPr lang="en-US" dirty="0"/>
              <a:t>PowellTBUS7013-2</a:t>
            </a:r>
          </a:p>
        </p:txBody>
      </p:sp>
      <p:sp>
        <p:nvSpPr>
          <p:cNvPr id="3" name="TextBox 2"/>
          <p:cNvSpPr txBox="1"/>
          <p:nvPr/>
        </p:nvSpPr>
        <p:spPr>
          <a:xfrm>
            <a:off x="4699591" y="2509283"/>
            <a:ext cx="3359888"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xmlns="" val="1397019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10" y="3142106"/>
            <a:ext cx="10058400" cy="1609344"/>
          </a:xfrm>
        </p:spPr>
        <p:txBody>
          <a:bodyPr>
            <a:noAutofit/>
          </a:bodyPr>
          <a:lstStyle/>
          <a:p>
            <a:pPr>
              <a:lnSpc>
                <a:spcPct val="150000"/>
              </a:lnSpc>
            </a:pPr>
            <a:r>
              <a:rPr lang="en-US" sz="2800" cap="none" dirty="0">
                <a:latin typeface="Times New Roman" charset="0"/>
                <a:ea typeface="Times New Roman" charset="0"/>
                <a:cs typeface="Times New Roman" charset="0"/>
              </a:rPr>
              <a:t>			</a:t>
            </a:r>
            <a:endParaRPr lang="en-US" sz="1400" cap="none" dirty="0">
              <a:latin typeface="Times New Roman" charset="0"/>
              <a:ea typeface="Times New Roman" charset="0"/>
              <a:cs typeface="Times New Roman" charset="0"/>
            </a:endParaRPr>
          </a:p>
        </p:txBody>
      </p:sp>
      <p:sp>
        <p:nvSpPr>
          <p:cNvPr id="4" name="TextBox 3"/>
          <p:cNvSpPr txBox="1"/>
          <p:nvPr/>
        </p:nvSpPr>
        <p:spPr>
          <a:xfrm>
            <a:off x="876436" y="528639"/>
            <a:ext cx="10294674" cy="707886"/>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p:spPr>
        <p:txBody>
          <a:bodyPr wrap="square" rtlCol="0">
            <a:spAutoFit/>
          </a:bodyPr>
          <a:lstStyle/>
          <a:p>
            <a:pPr algn="ctr"/>
            <a:r>
              <a:rPr lang="en-US" sz="4000" b="1" dirty="0">
                <a:latin typeface="Times New Roman" charset="0"/>
                <a:ea typeface="Times New Roman" charset="0"/>
                <a:cs typeface="Times New Roman" charset="0"/>
              </a:rPr>
              <a:t>“”</a:t>
            </a:r>
            <a:endParaRPr lang="en-US" sz="4000" b="1" dirty="0"/>
          </a:p>
        </p:txBody>
      </p:sp>
      <p:sp>
        <p:nvSpPr>
          <p:cNvPr id="7" name="Footer Placeholder 6"/>
          <p:cNvSpPr>
            <a:spLocks noGrp="1"/>
          </p:cNvSpPr>
          <p:nvPr>
            <p:ph type="ftr" sz="quarter" idx="11"/>
          </p:nvPr>
        </p:nvSpPr>
        <p:spPr/>
        <p:txBody>
          <a:bodyPr/>
          <a:lstStyle/>
          <a:p>
            <a:r>
              <a:rPr lang="en-US" dirty="0"/>
              <a:t>PowellTBUS7013-2</a:t>
            </a: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3282" y="1757767"/>
            <a:ext cx="2768678" cy="2768678"/>
          </a:xfrm>
          <a:prstGeom prst="rect">
            <a:avLst/>
          </a:prstGeom>
        </p:spPr>
      </p:pic>
    </p:spTree>
    <p:extLst>
      <p:ext uri="{BB962C8B-B14F-4D97-AF65-F5344CB8AC3E}">
        <p14:creationId xmlns:p14="http://schemas.microsoft.com/office/powerpoint/2010/main" xmlns="" val="968380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10" y="3142106"/>
            <a:ext cx="10058400" cy="1609344"/>
          </a:xfrm>
        </p:spPr>
        <p:txBody>
          <a:bodyPr>
            <a:noAutofit/>
          </a:bodyPr>
          <a:lstStyle/>
          <a:p>
            <a:pPr>
              <a:lnSpc>
                <a:spcPct val="150000"/>
              </a:lnSpc>
            </a:pPr>
            <a:r>
              <a:rPr lang="en-US" sz="2800" cap="none" dirty="0">
                <a:latin typeface="Times New Roman" charset="0"/>
                <a:ea typeface="Times New Roman" charset="0"/>
                <a:cs typeface="Times New Roman" charset="0"/>
              </a:rPr>
              <a:t>			</a:t>
            </a:r>
            <a:endParaRPr lang="en-US" sz="1400" cap="none" dirty="0">
              <a:latin typeface="Times New Roman" charset="0"/>
              <a:ea typeface="Times New Roman" charset="0"/>
              <a:cs typeface="Times New Roman" charset="0"/>
            </a:endParaRPr>
          </a:p>
        </p:txBody>
      </p:sp>
      <p:sp>
        <p:nvSpPr>
          <p:cNvPr id="4" name="TextBox 3"/>
          <p:cNvSpPr txBox="1"/>
          <p:nvPr/>
        </p:nvSpPr>
        <p:spPr>
          <a:xfrm>
            <a:off x="876436" y="528639"/>
            <a:ext cx="10294674" cy="707886"/>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p:spPr>
        <p:txBody>
          <a:bodyPr wrap="square" rtlCol="0">
            <a:spAutoFit/>
          </a:bodyPr>
          <a:lstStyle/>
          <a:p>
            <a:pPr algn="ctr"/>
            <a:r>
              <a:rPr lang="en-US" sz="4000" b="1" dirty="0">
                <a:latin typeface="Times New Roman" charset="0"/>
                <a:ea typeface="Times New Roman" charset="0"/>
                <a:cs typeface="Times New Roman" charset="0"/>
              </a:rPr>
              <a:t>“”</a:t>
            </a:r>
            <a:endParaRPr lang="en-US" sz="4000" b="1" dirty="0"/>
          </a:p>
        </p:txBody>
      </p:sp>
      <p:sp>
        <p:nvSpPr>
          <p:cNvPr id="7" name="Footer Placeholder 6"/>
          <p:cNvSpPr>
            <a:spLocks noGrp="1"/>
          </p:cNvSpPr>
          <p:nvPr>
            <p:ph type="ftr" sz="quarter" idx="11"/>
          </p:nvPr>
        </p:nvSpPr>
        <p:spPr/>
        <p:txBody>
          <a:bodyPr/>
          <a:lstStyle/>
          <a:p>
            <a:r>
              <a:rPr lang="en-US" dirty="0"/>
              <a:t>PowellTBUS7013-2</a:t>
            </a: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05707" y="1723365"/>
            <a:ext cx="2851091" cy="3028085"/>
          </a:xfrm>
          <a:prstGeom prst="rect">
            <a:avLst/>
          </a:prstGeom>
        </p:spPr>
      </p:pic>
    </p:spTree>
    <p:extLst>
      <p:ext uri="{BB962C8B-B14F-4D97-AF65-F5344CB8AC3E}">
        <p14:creationId xmlns:p14="http://schemas.microsoft.com/office/powerpoint/2010/main" xmlns="" val="486724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10" y="3142106"/>
            <a:ext cx="10058400" cy="1609344"/>
          </a:xfrm>
        </p:spPr>
        <p:txBody>
          <a:bodyPr>
            <a:noAutofit/>
          </a:bodyPr>
          <a:lstStyle/>
          <a:p>
            <a:pPr>
              <a:lnSpc>
                <a:spcPct val="150000"/>
              </a:lnSpc>
            </a:pPr>
            <a:r>
              <a:rPr lang="en-US" sz="2800" cap="none" dirty="0">
                <a:latin typeface="Times New Roman" charset="0"/>
                <a:ea typeface="Times New Roman" charset="0"/>
                <a:cs typeface="Times New Roman" charset="0"/>
              </a:rPr>
              <a:t>			</a:t>
            </a:r>
            <a:endParaRPr lang="en-US" sz="1400" cap="none" dirty="0">
              <a:latin typeface="Times New Roman" charset="0"/>
              <a:ea typeface="Times New Roman" charset="0"/>
              <a:cs typeface="Times New Roman" charset="0"/>
            </a:endParaRPr>
          </a:p>
        </p:txBody>
      </p:sp>
      <p:sp>
        <p:nvSpPr>
          <p:cNvPr id="4" name="TextBox 3"/>
          <p:cNvSpPr txBox="1"/>
          <p:nvPr/>
        </p:nvSpPr>
        <p:spPr>
          <a:xfrm>
            <a:off x="876436" y="528639"/>
            <a:ext cx="10294674" cy="707886"/>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p:spPr>
        <p:txBody>
          <a:bodyPr wrap="square" rtlCol="0">
            <a:spAutoFit/>
          </a:bodyPr>
          <a:lstStyle/>
          <a:p>
            <a:pPr algn="ctr"/>
            <a:r>
              <a:rPr lang="en-US" sz="4000" b="1" dirty="0">
                <a:latin typeface="Times New Roman" charset="0"/>
                <a:ea typeface="Times New Roman" charset="0"/>
                <a:cs typeface="Times New Roman" charset="0"/>
              </a:rPr>
              <a:t>“”</a:t>
            </a:r>
            <a:endParaRPr lang="en-US" sz="4000" b="1" dirty="0"/>
          </a:p>
        </p:txBody>
      </p:sp>
      <p:sp>
        <p:nvSpPr>
          <p:cNvPr id="7" name="Footer Placeholder 6"/>
          <p:cNvSpPr>
            <a:spLocks noGrp="1"/>
          </p:cNvSpPr>
          <p:nvPr>
            <p:ph type="ftr" sz="quarter" idx="11"/>
          </p:nvPr>
        </p:nvSpPr>
        <p:spPr/>
        <p:txBody>
          <a:bodyPr/>
          <a:lstStyle/>
          <a:p>
            <a:r>
              <a:rPr lang="en-US" dirty="0"/>
              <a:t>PowellTBUS7013-2</a:t>
            </a: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60854" y="1773032"/>
            <a:ext cx="2578100" cy="2738147"/>
          </a:xfrm>
          <a:prstGeom prst="rect">
            <a:avLst/>
          </a:prstGeom>
        </p:spPr>
      </p:pic>
    </p:spTree>
    <p:extLst>
      <p:ext uri="{BB962C8B-B14F-4D97-AF65-F5344CB8AC3E}">
        <p14:creationId xmlns:p14="http://schemas.microsoft.com/office/powerpoint/2010/main" xmlns="" val="2019147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10" y="3142106"/>
            <a:ext cx="10058400" cy="1609344"/>
          </a:xfrm>
        </p:spPr>
        <p:txBody>
          <a:bodyPr>
            <a:noAutofit/>
          </a:bodyPr>
          <a:lstStyle/>
          <a:p>
            <a:pPr>
              <a:lnSpc>
                <a:spcPct val="150000"/>
              </a:lnSpc>
            </a:pPr>
            <a:r>
              <a:rPr lang="en-US" sz="2800" cap="none" dirty="0">
                <a:latin typeface="Times New Roman" charset="0"/>
                <a:ea typeface="Times New Roman" charset="0"/>
                <a:cs typeface="Times New Roman" charset="0"/>
              </a:rPr>
              <a:t>			</a:t>
            </a:r>
            <a:endParaRPr lang="en-US" sz="1400" cap="none" dirty="0">
              <a:latin typeface="Times New Roman" charset="0"/>
              <a:ea typeface="Times New Roman" charset="0"/>
              <a:cs typeface="Times New Roman" charset="0"/>
            </a:endParaRPr>
          </a:p>
        </p:txBody>
      </p:sp>
      <p:sp>
        <p:nvSpPr>
          <p:cNvPr id="4" name="TextBox 3"/>
          <p:cNvSpPr txBox="1"/>
          <p:nvPr/>
        </p:nvSpPr>
        <p:spPr>
          <a:xfrm>
            <a:off x="876436" y="528639"/>
            <a:ext cx="10294674" cy="707886"/>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p:spPr>
        <p:txBody>
          <a:bodyPr wrap="square" rtlCol="0">
            <a:spAutoFit/>
          </a:bodyPr>
          <a:lstStyle/>
          <a:p>
            <a:pPr algn="ctr"/>
            <a:r>
              <a:rPr lang="en-US" sz="4000" b="1" dirty="0">
                <a:latin typeface="Times New Roman" charset="0"/>
                <a:ea typeface="Times New Roman" charset="0"/>
                <a:cs typeface="Times New Roman" charset="0"/>
              </a:rPr>
              <a:t>“”</a:t>
            </a:r>
            <a:endParaRPr lang="en-US" sz="4000" b="1" dirty="0"/>
          </a:p>
        </p:txBody>
      </p:sp>
      <p:sp>
        <p:nvSpPr>
          <p:cNvPr id="7" name="Footer Placeholder 6"/>
          <p:cNvSpPr>
            <a:spLocks noGrp="1"/>
          </p:cNvSpPr>
          <p:nvPr>
            <p:ph type="ftr" sz="quarter" idx="11"/>
          </p:nvPr>
        </p:nvSpPr>
        <p:spPr/>
        <p:txBody>
          <a:bodyPr/>
          <a:lstStyle/>
          <a:p>
            <a:r>
              <a:rPr lang="en-US" dirty="0"/>
              <a:t>PowellTBUS7013-2</a:t>
            </a: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83077" y="1828799"/>
            <a:ext cx="2968883" cy="3062146"/>
          </a:xfrm>
          <a:prstGeom prst="rect">
            <a:avLst/>
          </a:prstGeom>
        </p:spPr>
      </p:pic>
    </p:spTree>
    <p:extLst>
      <p:ext uri="{BB962C8B-B14F-4D97-AF65-F5344CB8AC3E}">
        <p14:creationId xmlns:p14="http://schemas.microsoft.com/office/powerpoint/2010/main" xmlns="" val="1468327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10" y="3142106"/>
            <a:ext cx="10058400" cy="1609344"/>
          </a:xfrm>
        </p:spPr>
        <p:txBody>
          <a:bodyPr>
            <a:noAutofit/>
          </a:bodyPr>
          <a:lstStyle/>
          <a:p>
            <a:pPr>
              <a:lnSpc>
                <a:spcPct val="150000"/>
              </a:lnSpc>
            </a:pPr>
            <a:r>
              <a:rPr lang="en-US" sz="2800" cap="none" dirty="0">
                <a:latin typeface="Times New Roman" charset="0"/>
                <a:ea typeface="Times New Roman" charset="0"/>
                <a:cs typeface="Times New Roman" charset="0"/>
              </a:rPr>
              <a:t>			</a:t>
            </a:r>
            <a:endParaRPr lang="en-US" sz="1400" cap="none" dirty="0">
              <a:latin typeface="Times New Roman" charset="0"/>
              <a:ea typeface="Times New Roman" charset="0"/>
              <a:cs typeface="Times New Roman" charset="0"/>
            </a:endParaRPr>
          </a:p>
        </p:txBody>
      </p:sp>
      <p:sp>
        <p:nvSpPr>
          <p:cNvPr id="4" name="TextBox 3"/>
          <p:cNvSpPr txBox="1"/>
          <p:nvPr/>
        </p:nvSpPr>
        <p:spPr>
          <a:xfrm>
            <a:off x="876436" y="528639"/>
            <a:ext cx="10294674" cy="707886"/>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p:spPr>
        <p:txBody>
          <a:bodyPr wrap="square" rtlCol="0">
            <a:spAutoFit/>
          </a:bodyPr>
          <a:lstStyle/>
          <a:p>
            <a:pPr algn="ctr"/>
            <a:r>
              <a:rPr lang="en-US" sz="4000" b="1" dirty="0">
                <a:latin typeface="Times New Roman" charset="0"/>
                <a:ea typeface="Times New Roman" charset="0"/>
                <a:cs typeface="Times New Roman" charset="0"/>
              </a:rPr>
              <a:t>“”</a:t>
            </a:r>
            <a:endParaRPr lang="en-US" sz="4000" b="1" dirty="0"/>
          </a:p>
        </p:txBody>
      </p:sp>
      <p:sp>
        <p:nvSpPr>
          <p:cNvPr id="7" name="Footer Placeholder 6"/>
          <p:cNvSpPr>
            <a:spLocks noGrp="1"/>
          </p:cNvSpPr>
          <p:nvPr>
            <p:ph type="ftr" sz="quarter" idx="11"/>
          </p:nvPr>
        </p:nvSpPr>
        <p:spPr/>
        <p:txBody>
          <a:bodyPr/>
          <a:lstStyle/>
          <a:p>
            <a:r>
              <a:rPr lang="en-US" dirty="0"/>
              <a:t>PowellTBUS7013-2</a:t>
            </a: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12710" y="2097359"/>
            <a:ext cx="3267307" cy="3698838"/>
          </a:xfrm>
          <a:prstGeom prst="rect">
            <a:avLst/>
          </a:prstGeom>
        </p:spPr>
      </p:pic>
    </p:spTree>
    <p:extLst>
      <p:ext uri="{BB962C8B-B14F-4D97-AF65-F5344CB8AC3E}">
        <p14:creationId xmlns:p14="http://schemas.microsoft.com/office/powerpoint/2010/main" xmlns="" val="279807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10" y="3142106"/>
            <a:ext cx="10058400" cy="1609344"/>
          </a:xfrm>
        </p:spPr>
        <p:txBody>
          <a:bodyPr>
            <a:noAutofit/>
          </a:bodyPr>
          <a:lstStyle/>
          <a:p>
            <a:pPr>
              <a:lnSpc>
                <a:spcPct val="150000"/>
              </a:lnSpc>
            </a:pPr>
            <a:r>
              <a:rPr lang="en-US" sz="2800" cap="none" dirty="0">
                <a:latin typeface="Times New Roman" charset="0"/>
                <a:ea typeface="Times New Roman" charset="0"/>
                <a:cs typeface="Times New Roman" charset="0"/>
              </a:rPr>
              <a:t>			</a:t>
            </a:r>
            <a:endParaRPr lang="en-US" sz="1400" cap="none" dirty="0">
              <a:latin typeface="Times New Roman" charset="0"/>
              <a:ea typeface="Times New Roman" charset="0"/>
              <a:cs typeface="Times New Roman" charset="0"/>
            </a:endParaRPr>
          </a:p>
        </p:txBody>
      </p:sp>
      <p:sp>
        <p:nvSpPr>
          <p:cNvPr id="4" name="TextBox 3"/>
          <p:cNvSpPr txBox="1"/>
          <p:nvPr/>
        </p:nvSpPr>
        <p:spPr>
          <a:xfrm>
            <a:off x="876436" y="528639"/>
            <a:ext cx="10294674" cy="707886"/>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p:spPr>
        <p:txBody>
          <a:bodyPr wrap="square" rtlCol="0">
            <a:spAutoFit/>
          </a:bodyPr>
          <a:lstStyle/>
          <a:p>
            <a:pPr algn="ctr"/>
            <a:r>
              <a:rPr lang="en-US" sz="4000" b="1" dirty="0">
                <a:latin typeface="Times New Roman" charset="0"/>
                <a:ea typeface="Times New Roman" charset="0"/>
                <a:cs typeface="Times New Roman" charset="0"/>
              </a:rPr>
              <a:t>“”</a:t>
            </a:r>
            <a:endParaRPr lang="en-US" sz="4000" b="1" dirty="0"/>
          </a:p>
        </p:txBody>
      </p:sp>
      <p:sp>
        <p:nvSpPr>
          <p:cNvPr id="7" name="Footer Placeholder 6"/>
          <p:cNvSpPr>
            <a:spLocks noGrp="1"/>
          </p:cNvSpPr>
          <p:nvPr>
            <p:ph type="ftr" sz="quarter" idx="11"/>
          </p:nvPr>
        </p:nvSpPr>
        <p:spPr/>
        <p:txBody>
          <a:bodyPr/>
          <a:lstStyle/>
          <a:p>
            <a:r>
              <a:rPr lang="en-US" dirty="0"/>
              <a:t>PowellTBUS7013-2</a:t>
            </a: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85638" y="1620772"/>
            <a:ext cx="2655849" cy="2655849"/>
          </a:xfrm>
          <a:prstGeom prst="rect">
            <a:avLst/>
          </a:prstGeom>
        </p:spPr>
      </p:pic>
    </p:spTree>
    <p:extLst>
      <p:ext uri="{BB962C8B-B14F-4D97-AF65-F5344CB8AC3E}">
        <p14:creationId xmlns:p14="http://schemas.microsoft.com/office/powerpoint/2010/main" xmlns="" val="1510709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10" y="3142106"/>
            <a:ext cx="10058400" cy="1609344"/>
          </a:xfrm>
        </p:spPr>
        <p:txBody>
          <a:bodyPr>
            <a:noAutofit/>
          </a:bodyPr>
          <a:lstStyle/>
          <a:p>
            <a:pPr>
              <a:lnSpc>
                <a:spcPct val="150000"/>
              </a:lnSpc>
            </a:pPr>
            <a:r>
              <a:rPr lang="en-US" sz="2800" cap="none" dirty="0">
                <a:latin typeface="Times New Roman" charset="0"/>
                <a:ea typeface="Times New Roman" charset="0"/>
                <a:cs typeface="Times New Roman" charset="0"/>
              </a:rPr>
              <a:t>			</a:t>
            </a:r>
            <a:endParaRPr lang="en-US" sz="1400" cap="none" dirty="0">
              <a:latin typeface="Times New Roman" charset="0"/>
              <a:ea typeface="Times New Roman" charset="0"/>
              <a:cs typeface="Times New Roman" charset="0"/>
            </a:endParaRPr>
          </a:p>
        </p:txBody>
      </p:sp>
      <p:sp>
        <p:nvSpPr>
          <p:cNvPr id="4" name="TextBox 3"/>
          <p:cNvSpPr txBox="1"/>
          <p:nvPr/>
        </p:nvSpPr>
        <p:spPr>
          <a:xfrm>
            <a:off x="876436" y="528639"/>
            <a:ext cx="10294674" cy="707886"/>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p:spPr>
        <p:txBody>
          <a:bodyPr wrap="square" rtlCol="0">
            <a:spAutoFit/>
          </a:bodyPr>
          <a:lstStyle/>
          <a:p>
            <a:pPr algn="ctr"/>
            <a:r>
              <a:rPr lang="en-US" sz="4000" b="1" dirty="0">
                <a:latin typeface="Times New Roman" charset="0"/>
                <a:ea typeface="Times New Roman" charset="0"/>
                <a:cs typeface="Times New Roman" charset="0"/>
              </a:rPr>
              <a:t>“”</a:t>
            </a:r>
            <a:endParaRPr lang="en-US" sz="4000" b="1" dirty="0"/>
          </a:p>
        </p:txBody>
      </p:sp>
      <p:sp>
        <p:nvSpPr>
          <p:cNvPr id="7" name="Footer Placeholder 6"/>
          <p:cNvSpPr>
            <a:spLocks noGrp="1"/>
          </p:cNvSpPr>
          <p:nvPr>
            <p:ph type="ftr" sz="quarter" idx="11"/>
          </p:nvPr>
        </p:nvSpPr>
        <p:spPr/>
        <p:txBody>
          <a:bodyPr/>
          <a:lstStyle/>
          <a:p>
            <a:r>
              <a:rPr lang="en-US" dirty="0"/>
              <a:t>PowellTBUS7013-2</a:t>
            </a: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12710" y="1805930"/>
            <a:ext cx="6701917" cy="4466854"/>
          </a:xfrm>
          <a:prstGeom prst="rect">
            <a:avLst/>
          </a:prstGeom>
        </p:spPr>
      </p:pic>
    </p:spTree>
    <p:extLst>
      <p:ext uri="{BB962C8B-B14F-4D97-AF65-F5344CB8AC3E}">
        <p14:creationId xmlns:p14="http://schemas.microsoft.com/office/powerpoint/2010/main" xmlns="" val="1596625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10" y="3142106"/>
            <a:ext cx="10058400" cy="1609344"/>
          </a:xfrm>
        </p:spPr>
        <p:txBody>
          <a:bodyPr>
            <a:noAutofit/>
          </a:bodyPr>
          <a:lstStyle/>
          <a:p>
            <a:pPr>
              <a:lnSpc>
                <a:spcPct val="150000"/>
              </a:lnSpc>
            </a:pPr>
            <a:r>
              <a:rPr lang="en-US" sz="2800" cap="none" dirty="0">
                <a:latin typeface="Times New Roman" charset="0"/>
                <a:ea typeface="Times New Roman" charset="0"/>
                <a:cs typeface="Times New Roman" charset="0"/>
              </a:rPr>
              <a:t>			</a:t>
            </a:r>
            <a:endParaRPr lang="en-US" sz="1400" cap="none" dirty="0">
              <a:latin typeface="Times New Roman" charset="0"/>
              <a:ea typeface="Times New Roman" charset="0"/>
              <a:cs typeface="Times New Roman" charset="0"/>
            </a:endParaRPr>
          </a:p>
        </p:txBody>
      </p:sp>
      <p:sp>
        <p:nvSpPr>
          <p:cNvPr id="4" name="TextBox 3"/>
          <p:cNvSpPr txBox="1"/>
          <p:nvPr/>
        </p:nvSpPr>
        <p:spPr>
          <a:xfrm>
            <a:off x="876436" y="528639"/>
            <a:ext cx="10294674" cy="707886"/>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p:spPr>
        <p:txBody>
          <a:bodyPr wrap="square" rtlCol="0">
            <a:spAutoFit/>
          </a:bodyPr>
          <a:lstStyle/>
          <a:p>
            <a:pPr algn="ctr"/>
            <a:r>
              <a:rPr lang="en-US" sz="4000" b="1" dirty="0">
                <a:latin typeface="Times New Roman" charset="0"/>
                <a:ea typeface="Times New Roman" charset="0"/>
                <a:cs typeface="Times New Roman" charset="0"/>
              </a:rPr>
              <a:t>“”</a:t>
            </a:r>
            <a:endParaRPr lang="en-US" sz="4000" b="1" dirty="0"/>
          </a:p>
        </p:txBody>
      </p:sp>
      <p:sp>
        <p:nvSpPr>
          <p:cNvPr id="7" name="Footer Placeholder 6"/>
          <p:cNvSpPr>
            <a:spLocks noGrp="1"/>
          </p:cNvSpPr>
          <p:nvPr>
            <p:ph type="ftr" sz="quarter" idx="11"/>
          </p:nvPr>
        </p:nvSpPr>
        <p:spPr/>
        <p:txBody>
          <a:bodyPr/>
          <a:lstStyle/>
          <a:p>
            <a:r>
              <a:rPr lang="en-US" dirty="0"/>
              <a:t>PowellTBUS7013-2</a:t>
            </a: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88136" y="1752290"/>
            <a:ext cx="5886592" cy="3377271"/>
          </a:xfrm>
          <a:prstGeom prst="rect">
            <a:avLst/>
          </a:prstGeom>
        </p:spPr>
      </p:pic>
    </p:spTree>
    <p:extLst>
      <p:ext uri="{BB962C8B-B14F-4D97-AF65-F5344CB8AC3E}">
        <p14:creationId xmlns:p14="http://schemas.microsoft.com/office/powerpoint/2010/main" xmlns="" val="518655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10" y="3142106"/>
            <a:ext cx="10058400" cy="1609344"/>
          </a:xfrm>
        </p:spPr>
        <p:txBody>
          <a:bodyPr>
            <a:noAutofit/>
          </a:bodyPr>
          <a:lstStyle/>
          <a:p>
            <a:pPr>
              <a:lnSpc>
                <a:spcPct val="150000"/>
              </a:lnSpc>
            </a:pPr>
            <a:r>
              <a:rPr lang="en-US" sz="2800" cap="none" dirty="0">
                <a:latin typeface="Times New Roman" charset="0"/>
                <a:ea typeface="Times New Roman" charset="0"/>
                <a:cs typeface="Times New Roman" charset="0"/>
              </a:rPr>
              <a:t>			</a:t>
            </a:r>
            <a:endParaRPr lang="en-US" sz="1400" cap="none" dirty="0">
              <a:latin typeface="Times New Roman" charset="0"/>
              <a:ea typeface="Times New Roman" charset="0"/>
              <a:cs typeface="Times New Roman" charset="0"/>
            </a:endParaRPr>
          </a:p>
        </p:txBody>
      </p:sp>
      <p:sp>
        <p:nvSpPr>
          <p:cNvPr id="7" name="Footer Placeholder 6"/>
          <p:cNvSpPr>
            <a:spLocks noGrp="1"/>
          </p:cNvSpPr>
          <p:nvPr>
            <p:ph type="ftr" sz="quarter" idx="11"/>
          </p:nvPr>
        </p:nvSpPr>
        <p:spPr/>
        <p:txBody>
          <a:bodyPr/>
          <a:lstStyle/>
          <a:p>
            <a:r>
              <a:rPr lang="en-US" dirty="0"/>
              <a:t>PowellTBUS7013-2</a:t>
            </a:r>
          </a:p>
        </p:txBody>
      </p:sp>
      <p:sp>
        <p:nvSpPr>
          <p:cNvPr id="6" name="Rectangle 5"/>
          <p:cNvSpPr/>
          <p:nvPr/>
        </p:nvSpPr>
        <p:spPr>
          <a:xfrm>
            <a:off x="1524000" y="1192696"/>
            <a:ext cx="9144000" cy="150577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054469" y="2748445"/>
            <a:ext cx="8165123" cy="264640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972492" y="970270"/>
            <a:ext cx="1067157" cy="92591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205045" y="925403"/>
            <a:ext cx="1698334" cy="16983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128197" y="5670516"/>
            <a:ext cx="11852030" cy="784830"/>
          </a:xfrm>
          <a:prstGeom prst="rect">
            <a:avLst/>
          </a:prstGeom>
          <a:noFill/>
        </p:spPr>
        <p:txBody>
          <a:bodyPr wrap="square" rtlCol="0">
            <a:spAutoFit/>
          </a:bodyPr>
          <a:lstStyle/>
          <a:p>
            <a:r>
              <a:rPr lang="en-US" sz="900" dirty="0">
                <a:latin typeface="Times New Roman" charset="0"/>
                <a:ea typeface="Times New Roman" charset="0"/>
                <a:cs typeface="Times New Roman" charset="0"/>
              </a:rPr>
              <a:t>This is not an offering or the solicitation of an offer to purchase an interest in any investment vehicle. Any such offer or solicitation will only be made to qualified investors by means of an offering memorandum and only in those jurisdictions where permitted by law. The target returns set forth within all Resolute Capital Partners offerings may not be realized; actual results may differ materially from the stated goals. Prior to investing, investors must receive a prospectus, which contains important information regarding the investment objectives, risks, fees, and expenses of any funds and/or other investment opportunities.  Past performance is no guarantee of future results.  All investments involve risk, including the loss of principal. Securities are offered through </a:t>
            </a:r>
            <a:r>
              <a:rPr lang="en-US" sz="900" dirty="0" err="1">
                <a:latin typeface="Times New Roman" charset="0"/>
                <a:ea typeface="Times New Roman" charset="0"/>
                <a:cs typeface="Times New Roman" charset="0"/>
              </a:rPr>
              <a:t>WealthForge</a:t>
            </a:r>
            <a:r>
              <a:rPr lang="en-US" sz="900" dirty="0">
                <a:latin typeface="Times New Roman" charset="0"/>
                <a:ea typeface="Times New Roman" charset="0"/>
                <a:cs typeface="Times New Roman" charset="0"/>
              </a:rPr>
              <a:t> Securities, LLC member FINRA / SIPC. </a:t>
            </a:r>
          </a:p>
          <a:p>
            <a:endParaRPr lang="en-US" sz="900" dirty="0">
              <a:latin typeface="Times New Roman" charset="0"/>
              <a:ea typeface="Times New Roman" charset="0"/>
              <a:cs typeface="Times New Roman" charset="0"/>
            </a:endParaRPr>
          </a:p>
        </p:txBody>
      </p:sp>
      <p:sp>
        <p:nvSpPr>
          <p:cNvPr id="12" name="Rectangle 11"/>
          <p:cNvSpPr/>
          <p:nvPr/>
        </p:nvSpPr>
        <p:spPr>
          <a:xfrm>
            <a:off x="1088136" y="369277"/>
            <a:ext cx="9831910" cy="509987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38750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184149"/>
            <a:ext cx="10058400" cy="736600"/>
          </a:xfrm>
        </p:spPr>
        <p:txBody>
          <a:bodyPr>
            <a:normAutofit/>
          </a:bodyPr>
          <a:lstStyle/>
          <a:p>
            <a:r>
              <a:rPr lang="en-US" sz="1800" dirty="0">
                <a:latin typeface="Times New Roman" charset="0"/>
                <a:ea typeface="Times New Roman" charset="0"/>
                <a:cs typeface="Times New Roman" charset="0"/>
              </a:rPr>
              <a:t>References</a:t>
            </a:r>
          </a:p>
        </p:txBody>
      </p:sp>
      <p:sp>
        <p:nvSpPr>
          <p:cNvPr id="3" name="Content Placeholder 2"/>
          <p:cNvSpPr>
            <a:spLocks noGrp="1"/>
          </p:cNvSpPr>
          <p:nvPr>
            <p:ph idx="1"/>
          </p:nvPr>
        </p:nvSpPr>
        <p:spPr>
          <a:xfrm>
            <a:off x="557213" y="920749"/>
            <a:ext cx="10571035" cy="5565776"/>
          </a:xfrm>
        </p:spPr>
        <p:txBody>
          <a:bodyPr vert="horz" lIns="91440" tIns="45720" rIns="91440" bIns="45720" rtlCol="0" anchor="t">
            <a:normAutofit fontScale="55000" lnSpcReduction="20000"/>
          </a:bodyPr>
          <a:lstStyle/>
          <a:p>
            <a:pPr marL="457200">
              <a:buNone/>
            </a:pPr>
            <a:r>
              <a:rPr lang="en-US" dirty="0">
                <a:latin typeface="Times New Roman" charset="0"/>
                <a:cs typeface="Times New Roman" charset="0"/>
              </a:rPr>
              <a:t>Ang, A., </a:t>
            </a:r>
            <a:r>
              <a:rPr lang="en-US" dirty="0" err="1">
                <a:latin typeface="Times New Roman" charset="0"/>
                <a:cs typeface="Times New Roman" charset="0"/>
              </a:rPr>
              <a:t>Goetzmann</a:t>
            </a:r>
            <a:r>
              <a:rPr lang="en-US" dirty="0">
                <a:latin typeface="Times New Roman" charset="0"/>
                <a:cs typeface="Times New Roman" charset="0"/>
              </a:rPr>
              <a:t>, W. &amp; Schefer, S. (2011). Review of the Efficient Market Theory and Evidence: Implications for Active Investment Management. Evolution of Active Management of the Norwegian Government Pension Fund- Global.</a:t>
            </a:r>
            <a:endParaRPr lang="en-US" dirty="0"/>
          </a:p>
          <a:p>
            <a:pPr marL="457200">
              <a:buNone/>
            </a:pPr>
            <a:r>
              <a:rPr lang="en-US" dirty="0">
                <a:latin typeface="Times New Roman" charset="0"/>
                <a:cs typeface="Times New Roman" charset="0"/>
              </a:rPr>
              <a:t>Bailey, S. (2014). Scholar-Practitioner Leadership: A Conceptual Foundation. International Journal Of Progressive Education, 10(3), 47-59.</a:t>
            </a:r>
            <a:endParaRPr lang="en-US" dirty="0"/>
          </a:p>
          <a:p>
            <a:pPr marL="457200">
              <a:buNone/>
            </a:pPr>
            <a:r>
              <a:rPr lang="en-US" dirty="0" err="1">
                <a:latin typeface="Times New Roman" charset="0"/>
                <a:cs typeface="Times New Roman" charset="0"/>
              </a:rPr>
              <a:t>Bitvai</a:t>
            </a:r>
            <a:r>
              <a:rPr lang="en-US" dirty="0">
                <a:latin typeface="Times New Roman" charset="0"/>
                <a:cs typeface="Times New Roman" charset="0"/>
              </a:rPr>
              <a:t>, Z. &amp; Cohn, T. (2013). Day Trading Profit Maximization with Multi-Task Learning and technical Analysis. Mach Learn (101) 187-209.</a:t>
            </a:r>
          </a:p>
          <a:p>
            <a:pPr marL="457200">
              <a:buNone/>
            </a:pPr>
            <a:r>
              <a:rPr lang="en-US" dirty="0">
                <a:latin typeface="Times New Roman" charset="0"/>
                <a:cs typeface="Times New Roman" charset="0"/>
              </a:rPr>
              <a:t>Bodie, Z., Kane, A., &amp; Marcus, A. J. (2013). Investments New York, NY McGraw-Hill-Irwin 9780077641986</a:t>
            </a:r>
            <a:endParaRPr lang="en-US" dirty="0"/>
          </a:p>
          <a:p>
            <a:pPr marL="457200">
              <a:buNone/>
            </a:pPr>
            <a:r>
              <a:rPr lang="en-US" dirty="0">
                <a:latin typeface="Times New Roman" charset="0"/>
                <a:cs typeface="Times New Roman" charset="0"/>
              </a:rPr>
              <a:t>Bradley, D., </a:t>
            </a:r>
            <a:r>
              <a:rPr lang="en-US" dirty="0" err="1">
                <a:latin typeface="Times New Roman" charset="0"/>
                <a:cs typeface="Times New Roman" charset="0"/>
              </a:rPr>
              <a:t>Gokkaya</a:t>
            </a:r>
            <a:r>
              <a:rPr lang="en-US" dirty="0">
                <a:latin typeface="Times New Roman" charset="0"/>
                <a:cs typeface="Times New Roman" charset="0"/>
              </a:rPr>
              <a:t>, S., Liu, X. &amp; </a:t>
            </a:r>
            <a:r>
              <a:rPr lang="en-US" dirty="0" err="1">
                <a:latin typeface="Times New Roman" charset="0"/>
                <a:cs typeface="Times New Roman" charset="0"/>
              </a:rPr>
              <a:t>Xie</a:t>
            </a:r>
            <a:r>
              <a:rPr lang="en-US" dirty="0">
                <a:latin typeface="Times New Roman" charset="0"/>
                <a:cs typeface="Times New Roman" charset="0"/>
              </a:rPr>
              <a:t>, F. (2017). Are All Analysts Created Equal? Industry Expertise and Monitoring Effectiveness of Financial Analysts. Journal of Accounting and Economics (63) 179-206.</a:t>
            </a:r>
          </a:p>
          <a:p>
            <a:pPr marL="457200">
              <a:buNone/>
            </a:pPr>
            <a:r>
              <a:rPr lang="en-US" dirty="0">
                <a:latin typeface="Times New Roman" charset="0"/>
                <a:cs typeface="Times New Roman" charset="0"/>
              </a:rPr>
              <a:t>Da, Z. &amp; Ernst, S. (2010). Relative Valuation and Analyst Target Price Forecast. Journal of Financial Markets 14, 161-192.</a:t>
            </a:r>
            <a:endParaRPr lang="en-US" dirty="0"/>
          </a:p>
          <a:p>
            <a:pPr marL="457200">
              <a:buNone/>
            </a:pPr>
            <a:r>
              <a:rPr lang="en-US" dirty="0">
                <a:latin typeface="Times New Roman" charset="0"/>
                <a:cs typeface="Times New Roman" charset="0"/>
              </a:rPr>
              <a:t>De </a:t>
            </a:r>
            <a:r>
              <a:rPr lang="en-US" dirty="0" err="1">
                <a:latin typeface="Times New Roman" charset="0"/>
                <a:cs typeface="Times New Roman" charset="0"/>
              </a:rPr>
              <a:t>Grauwe</a:t>
            </a:r>
            <a:r>
              <a:rPr lang="en-US" dirty="0">
                <a:latin typeface="Times New Roman" charset="0"/>
                <a:cs typeface="Times New Roman" charset="0"/>
              </a:rPr>
              <a:t>, P. &amp; </a:t>
            </a:r>
            <a:r>
              <a:rPr lang="en-US" dirty="0" err="1">
                <a:latin typeface="Times New Roman" charset="0"/>
                <a:cs typeface="Times New Roman" charset="0"/>
              </a:rPr>
              <a:t>Macchiarelli</a:t>
            </a:r>
            <a:r>
              <a:rPr lang="en-US" dirty="0">
                <a:latin typeface="Times New Roman" charset="0"/>
                <a:cs typeface="Times New Roman" charset="0"/>
              </a:rPr>
              <a:t>, C. (2015). Animal Spirits and Credit Cycles. Journal of Economic Dynamics &amp; Control (59) 95-117.</a:t>
            </a:r>
          </a:p>
          <a:p>
            <a:pPr marL="457200">
              <a:buNone/>
            </a:pPr>
            <a:r>
              <a:rPr lang="en-US" dirty="0" err="1">
                <a:latin typeface="Times New Roman" charset="0"/>
                <a:cs typeface="Times New Roman" charset="0"/>
              </a:rPr>
              <a:t>Dodler</a:t>
            </a:r>
            <a:r>
              <a:rPr lang="en-US" dirty="0">
                <a:latin typeface="Times New Roman" charset="0"/>
                <a:cs typeface="Times New Roman" charset="0"/>
              </a:rPr>
              <a:t>, D., Thaler, R., &amp; Van Den Assem, M. (2012). Split of Steal? Cooperative Behavior When the Stakes Are Large. Management Science (58:1), 2-20.</a:t>
            </a:r>
            <a:endParaRPr lang="en-US" dirty="0"/>
          </a:p>
          <a:p>
            <a:pPr marL="457200">
              <a:buNone/>
            </a:pPr>
            <a:r>
              <a:rPr lang="en-US" dirty="0">
                <a:latin typeface="Times New Roman" charset="0"/>
                <a:cs typeface="Times New Roman" charset="0"/>
              </a:rPr>
              <a:t>Fama, E., Fisher, L., Jensen, M. &amp; Roll, R. (1969). The Adjustment of Stock Prices to New Information. International Economic Review (10:1).</a:t>
            </a:r>
          </a:p>
          <a:p>
            <a:pPr marL="457200">
              <a:buNone/>
            </a:pPr>
            <a:r>
              <a:rPr lang="en-US" dirty="0">
                <a:latin typeface="Times New Roman" charset="0"/>
                <a:cs typeface="Times New Roman" charset="0"/>
              </a:rPr>
              <a:t>Gauthier-Villars, D. &amp; </a:t>
            </a:r>
            <a:r>
              <a:rPr lang="en-US" dirty="0" err="1">
                <a:latin typeface="Times New Roman" charset="0"/>
                <a:cs typeface="Times New Roman" charset="0"/>
              </a:rPr>
              <a:t>Leubsdorf</a:t>
            </a:r>
            <a:r>
              <a:rPr lang="en-US" dirty="0">
                <a:latin typeface="Times New Roman" charset="0"/>
                <a:cs typeface="Times New Roman" charset="0"/>
              </a:rPr>
              <a:t>, B. (2017). Nobel Prize in Economics Awarded to American Richard Thaler. Wall Street Journal.</a:t>
            </a:r>
            <a:endParaRPr lang="en-US" dirty="0"/>
          </a:p>
          <a:p>
            <a:pPr marL="457200">
              <a:buNone/>
            </a:pPr>
            <a:r>
              <a:rPr lang="en-US" dirty="0">
                <a:latin typeface="Times New Roman" charset="0"/>
                <a:cs typeface="Times New Roman" charset="0"/>
              </a:rPr>
              <a:t>Henderson, D. (2014). Libertarianism Paternalism: Leviathan in Sheep's Clothing? Springer Science + Business Media. </a:t>
            </a:r>
            <a:r>
              <a:rPr lang="en-US" dirty="0" err="1">
                <a:latin typeface="Times New Roman" charset="0"/>
                <a:cs typeface="Times New Roman" charset="0"/>
              </a:rPr>
              <a:t>Soc</a:t>
            </a:r>
            <a:r>
              <a:rPr lang="en-US" dirty="0">
                <a:latin typeface="Times New Roman" charset="0"/>
                <a:cs typeface="Times New Roman" charset="0"/>
              </a:rPr>
              <a:t> (51) 268-273.</a:t>
            </a:r>
            <a:endParaRPr lang="en-US" dirty="0"/>
          </a:p>
          <a:p>
            <a:pPr marL="457200">
              <a:buNone/>
            </a:pPr>
            <a:r>
              <a:rPr lang="en-US" dirty="0" err="1">
                <a:latin typeface="Times New Roman" charset="0"/>
                <a:cs typeface="Times New Roman" charset="0"/>
              </a:rPr>
              <a:t>Kaface</a:t>
            </a:r>
            <a:r>
              <a:rPr lang="en-US" dirty="0">
                <a:latin typeface="Times New Roman" charset="0"/>
                <a:cs typeface="Times New Roman" charset="0"/>
              </a:rPr>
              <a:t>. Is Efficient-Market Theory Becoming More Efficient? The Economist, </a:t>
            </a:r>
            <a:r>
              <a:rPr lang="en-US" i="1" dirty="0">
                <a:latin typeface="Times New Roman" charset="0"/>
                <a:cs typeface="Times New Roman" charset="0"/>
              </a:rPr>
              <a:t>Quants and the Quirks.</a:t>
            </a:r>
          </a:p>
          <a:p>
            <a:pPr marL="457200">
              <a:buNone/>
            </a:pPr>
            <a:r>
              <a:rPr lang="en-US" dirty="0" err="1">
                <a:latin typeface="Times New Roman" charset="0"/>
                <a:cs typeface="Times New Roman" charset="0"/>
              </a:rPr>
              <a:t>Lakonishok</a:t>
            </a:r>
            <a:r>
              <a:rPr lang="en-US" dirty="0">
                <a:latin typeface="Times New Roman" charset="0"/>
                <a:cs typeface="Times New Roman" charset="0"/>
              </a:rPr>
              <a:t>, J., Shleifer, A. &amp; </a:t>
            </a:r>
            <a:r>
              <a:rPr lang="en-US" dirty="0" err="1">
                <a:latin typeface="Times New Roman" charset="0"/>
                <a:cs typeface="Times New Roman" charset="0"/>
              </a:rPr>
              <a:t>Vishny</a:t>
            </a:r>
            <a:r>
              <a:rPr lang="en-US" dirty="0">
                <a:latin typeface="Times New Roman" charset="0"/>
                <a:cs typeface="Times New Roman" charset="0"/>
              </a:rPr>
              <a:t>, R. (1992). The Structure and Performance of the Money Management Industry. Brookings Papers: Microeconomics.</a:t>
            </a:r>
            <a:endParaRPr lang="en-US" dirty="0"/>
          </a:p>
          <a:p>
            <a:pPr marL="457200">
              <a:buNone/>
            </a:pPr>
            <a:r>
              <a:rPr lang="en-US" dirty="0">
                <a:latin typeface="Times New Roman" charset="0"/>
                <a:cs typeface="Times New Roman" charset="0"/>
              </a:rPr>
              <a:t>North, D. (2012). Risk Analysis, Vol. 32, No. 7.</a:t>
            </a:r>
            <a:endParaRPr lang="en-US" dirty="0"/>
          </a:p>
          <a:p>
            <a:pPr marL="457200">
              <a:buNone/>
            </a:pPr>
            <a:r>
              <a:rPr lang="en-US" dirty="0">
                <a:latin typeface="Times New Roman" charset="0"/>
                <a:cs typeface="Times New Roman" charset="0"/>
              </a:rPr>
              <a:t>Padilla, A. (2009). Review of Richard H. Thaler and Cass R. Sunstein: </a:t>
            </a:r>
            <a:r>
              <a:rPr lang="en-US" i="1" dirty="0">
                <a:latin typeface="Times New Roman" charset="0"/>
                <a:cs typeface="Times New Roman" charset="0"/>
              </a:rPr>
              <a:t>Nudge: Improving decisions about health, wealth, and happiness</a:t>
            </a:r>
            <a:r>
              <a:rPr lang="en-US" dirty="0">
                <a:latin typeface="Times New Roman" charset="0"/>
                <a:cs typeface="Times New Roman" charset="0"/>
              </a:rPr>
              <a:t>. Rev Austrian Econ (22) 425-429.</a:t>
            </a:r>
            <a:endParaRPr lang="en-US" dirty="0"/>
          </a:p>
          <a:p>
            <a:pPr marL="457200">
              <a:buNone/>
            </a:pPr>
            <a:r>
              <a:rPr lang="en-US" dirty="0">
                <a:latin typeface="Times New Roman" charset="0"/>
                <a:cs typeface="Times New Roman" charset="0"/>
              </a:rPr>
              <a:t>Pasquale, F. (2015). Law's Acceleration of Finance: Redefining the Problem of High-Frequency Trading. Cardozo Law Review. Vol. 36:2085.</a:t>
            </a:r>
            <a:endParaRPr lang="en-US" dirty="0"/>
          </a:p>
          <a:p>
            <a:pPr marL="457200">
              <a:buNone/>
            </a:pPr>
            <a:r>
              <a:rPr lang="en-US" dirty="0">
                <a:latin typeface="Times New Roman" charset="0"/>
                <a:cs typeface="Times New Roman" charset="0"/>
              </a:rPr>
              <a:t>Powell, T. (2009). Standing</a:t>
            </a:r>
            <a:r>
              <a:rPr lang="en-US" dirty="0">
                <a:latin typeface="Times New Roman"/>
                <a:cs typeface="Times New Roman" charset="0"/>
              </a:rPr>
              <a:t> In The Rain: Understanding, Surviving and Thriving in the Worst Financial Strom Since the Great Depression. </a:t>
            </a:r>
          </a:p>
          <a:p>
            <a:pPr marL="457200">
              <a:buNone/>
            </a:pPr>
            <a:r>
              <a:rPr lang="en-US" dirty="0">
                <a:latin typeface="Times New Roman" charset="0"/>
                <a:cs typeface="Times New Roman" charset="0"/>
              </a:rPr>
              <a:t>Thaler, R. &amp; Tucker, W. (2013). Smarter Information, Smarter Consumers. Changes in Technology and Disclosure Rules Will Help Shoppers Make Better Decisions. Harvard Business Review.</a:t>
            </a:r>
            <a:endParaRPr lang="en-US" dirty="0"/>
          </a:p>
          <a:p>
            <a:pPr marL="457200">
              <a:buNone/>
            </a:pPr>
            <a:r>
              <a:rPr lang="en-US" dirty="0">
                <a:latin typeface="Times New Roman" charset="0"/>
                <a:cs typeface="Times New Roman" charset="0"/>
              </a:rPr>
              <a:t>Yadav, Y. (2015). How Algorithmic Trading Undermines Efficiency in Capital Markets. Vanderbilt Law Review Vol. 68:6:1607.</a:t>
            </a:r>
            <a:endParaRPr lang="en-US" dirty="0"/>
          </a:p>
          <a:p>
            <a:pPr marL="0" indent="0">
              <a:buNone/>
            </a:pPr>
            <a:endParaRPr lang="en-US" dirty="0">
              <a:latin typeface="Times New Roman" charset="0"/>
              <a:ea typeface="Times New Roman" charset="0"/>
              <a:cs typeface="Times New Roman" charset="0"/>
            </a:endParaRPr>
          </a:p>
        </p:txBody>
      </p:sp>
      <p:sp>
        <p:nvSpPr>
          <p:cNvPr id="6" name="Footer Placeholder 5"/>
          <p:cNvSpPr>
            <a:spLocks noGrp="1"/>
          </p:cNvSpPr>
          <p:nvPr>
            <p:ph type="ftr" sz="quarter" idx="11"/>
          </p:nvPr>
        </p:nvSpPr>
        <p:spPr/>
        <p:txBody>
          <a:bodyPr/>
          <a:lstStyle/>
          <a:p>
            <a:r>
              <a:rPr lang="en-US" dirty="0"/>
              <a:t>PowellTBUS7013-2</a:t>
            </a:r>
          </a:p>
        </p:txBody>
      </p:sp>
    </p:spTree>
    <p:extLst>
      <p:ext uri="{BB962C8B-B14F-4D97-AF65-F5344CB8AC3E}">
        <p14:creationId xmlns:p14="http://schemas.microsoft.com/office/powerpoint/2010/main" xmlns="" val="1035348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10" y="3142106"/>
            <a:ext cx="10058400" cy="1609344"/>
          </a:xfrm>
        </p:spPr>
        <p:txBody>
          <a:bodyPr>
            <a:noAutofit/>
          </a:bodyPr>
          <a:lstStyle/>
          <a:p>
            <a:pPr>
              <a:lnSpc>
                <a:spcPct val="150000"/>
              </a:lnSpc>
            </a:pPr>
            <a:r>
              <a:rPr lang="en-US" sz="2800" cap="none" dirty="0">
                <a:latin typeface="Times New Roman" charset="0"/>
                <a:ea typeface="Times New Roman" charset="0"/>
                <a:cs typeface="Times New Roman" charset="0"/>
              </a:rPr>
              <a:t>			Random walk vs predictable patterns</a:t>
            </a:r>
            <a:endParaRPr lang="en-US" sz="1400" cap="none" dirty="0">
              <a:latin typeface="Times New Roman" charset="0"/>
              <a:ea typeface="Times New Roman" charset="0"/>
              <a:cs typeface="Times New Roman" charset="0"/>
            </a:endParaRPr>
          </a:p>
        </p:txBody>
      </p:sp>
      <p:sp>
        <p:nvSpPr>
          <p:cNvPr id="7" name="Footer Placeholder 6"/>
          <p:cNvSpPr>
            <a:spLocks noGrp="1"/>
          </p:cNvSpPr>
          <p:nvPr>
            <p:ph type="ftr" sz="quarter" idx="11"/>
          </p:nvPr>
        </p:nvSpPr>
        <p:spPr/>
        <p:txBody>
          <a:bodyPr/>
          <a:lstStyle/>
          <a:p>
            <a:r>
              <a:rPr lang="en-US" dirty="0"/>
              <a:t>PowellTBUS7013-2</a:t>
            </a:r>
          </a:p>
        </p:txBody>
      </p:sp>
      <p:sp>
        <p:nvSpPr>
          <p:cNvPr id="11" name="TextBox 10"/>
          <p:cNvSpPr txBox="1"/>
          <p:nvPr/>
        </p:nvSpPr>
        <p:spPr>
          <a:xfrm>
            <a:off x="876436" y="528639"/>
            <a:ext cx="10294674" cy="707886"/>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p:spPr>
        <p:txBody>
          <a:bodyPr wrap="square" rtlCol="0">
            <a:spAutoFit/>
          </a:bodyPr>
          <a:lstStyle/>
          <a:p>
            <a:pPr algn="ctr"/>
            <a:r>
              <a:rPr lang="en-US" sz="4000" b="1" dirty="0">
                <a:latin typeface="Times New Roman" charset="0"/>
                <a:ea typeface="Times New Roman" charset="0"/>
                <a:cs typeface="Times New Roman" charset="0"/>
              </a:rPr>
              <a:t>“”</a:t>
            </a:r>
            <a:endParaRPr lang="en-US" sz="4000" b="1" dirty="0"/>
          </a:p>
        </p:txBody>
      </p:sp>
    </p:spTree>
    <p:extLst>
      <p:ext uri="{BB962C8B-B14F-4D97-AF65-F5344CB8AC3E}">
        <p14:creationId xmlns:p14="http://schemas.microsoft.com/office/powerpoint/2010/main" xmlns="" val="814804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10" y="3142106"/>
            <a:ext cx="10058400" cy="1609344"/>
          </a:xfrm>
        </p:spPr>
        <p:txBody>
          <a:bodyPr>
            <a:noAutofit/>
          </a:bodyPr>
          <a:lstStyle/>
          <a:p>
            <a:pPr>
              <a:lnSpc>
                <a:spcPct val="150000"/>
              </a:lnSpc>
            </a:pPr>
            <a:r>
              <a:rPr lang="en-US" sz="2800" cap="none" dirty="0">
                <a:latin typeface="Times New Roman" charset="0"/>
                <a:ea typeface="Times New Roman" charset="0"/>
                <a:cs typeface="Times New Roman" charset="0"/>
              </a:rPr>
              <a:t>			</a:t>
            </a:r>
            <a:endParaRPr lang="en-US" sz="1400" cap="none" dirty="0">
              <a:latin typeface="Times New Roman" charset="0"/>
              <a:ea typeface="Times New Roman" charset="0"/>
              <a:cs typeface="Times New Roman" charset="0"/>
            </a:endParaRPr>
          </a:p>
        </p:txBody>
      </p:sp>
      <p:sp>
        <p:nvSpPr>
          <p:cNvPr id="4" name="TextBox 3"/>
          <p:cNvSpPr txBox="1"/>
          <p:nvPr/>
        </p:nvSpPr>
        <p:spPr>
          <a:xfrm>
            <a:off x="876436" y="528639"/>
            <a:ext cx="10294674" cy="707886"/>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p:spPr>
        <p:txBody>
          <a:bodyPr wrap="square" rtlCol="0">
            <a:spAutoFit/>
          </a:bodyPr>
          <a:lstStyle/>
          <a:p>
            <a:pPr algn="ctr"/>
            <a:r>
              <a:rPr lang="en-US" sz="4000" b="1" dirty="0">
                <a:latin typeface="Times New Roman" charset="0"/>
                <a:ea typeface="Times New Roman" charset="0"/>
                <a:cs typeface="Times New Roman" charset="0"/>
              </a:rPr>
              <a:t>“”</a:t>
            </a:r>
            <a:endParaRPr lang="en-US" sz="4000" b="1" dirty="0"/>
          </a:p>
        </p:txBody>
      </p:sp>
      <p:sp>
        <p:nvSpPr>
          <p:cNvPr id="7" name="Footer Placeholder 6"/>
          <p:cNvSpPr>
            <a:spLocks noGrp="1"/>
          </p:cNvSpPr>
          <p:nvPr>
            <p:ph type="ftr" sz="quarter" idx="11"/>
          </p:nvPr>
        </p:nvSpPr>
        <p:spPr/>
        <p:txBody>
          <a:bodyPr/>
          <a:lstStyle/>
          <a:p>
            <a:r>
              <a:rPr lang="en-US" dirty="0"/>
              <a:t>PowellTBUS7013-2</a:t>
            </a:r>
          </a:p>
        </p:txBody>
      </p:sp>
      <p:sp>
        <p:nvSpPr>
          <p:cNvPr id="3" name="TextBox 2"/>
          <p:cNvSpPr txBox="1"/>
          <p:nvPr/>
        </p:nvSpPr>
        <p:spPr>
          <a:xfrm>
            <a:off x="4251960" y="2772774"/>
            <a:ext cx="2605329" cy="369332"/>
          </a:xfrm>
          <a:prstGeom prst="rect">
            <a:avLst/>
          </a:prstGeom>
          <a:noFill/>
        </p:spPr>
        <p:txBody>
          <a:bodyPr wrap="none" rtlCol="0">
            <a:spAutoFit/>
          </a:bodyPr>
          <a:lstStyle/>
          <a:p>
            <a:r>
              <a:rPr lang="en-US" dirty="0" err="1"/>
              <a:t>Efficent</a:t>
            </a:r>
            <a:r>
              <a:rPr lang="en-US" dirty="0"/>
              <a:t> Market Theory</a:t>
            </a:r>
          </a:p>
        </p:txBody>
      </p:sp>
    </p:spTree>
    <p:extLst>
      <p:ext uri="{BB962C8B-B14F-4D97-AF65-F5344CB8AC3E}">
        <p14:creationId xmlns:p14="http://schemas.microsoft.com/office/powerpoint/2010/main" xmlns="" val="381581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10" y="3142106"/>
            <a:ext cx="10058400" cy="1609344"/>
          </a:xfrm>
        </p:spPr>
        <p:txBody>
          <a:bodyPr>
            <a:noAutofit/>
          </a:bodyPr>
          <a:lstStyle/>
          <a:p>
            <a:pPr>
              <a:lnSpc>
                <a:spcPct val="150000"/>
              </a:lnSpc>
            </a:pPr>
            <a:r>
              <a:rPr lang="en-US" sz="2800" cap="none" dirty="0">
                <a:latin typeface="Times New Roman" charset="0"/>
                <a:ea typeface="Times New Roman" charset="0"/>
                <a:cs typeface="Times New Roman" charset="0"/>
              </a:rPr>
              <a:t>			</a:t>
            </a:r>
            <a:endParaRPr lang="en-US" sz="1400" cap="none" dirty="0">
              <a:latin typeface="Times New Roman" charset="0"/>
              <a:ea typeface="Times New Roman" charset="0"/>
              <a:cs typeface="Times New Roman" charset="0"/>
            </a:endParaRPr>
          </a:p>
        </p:txBody>
      </p:sp>
      <p:sp>
        <p:nvSpPr>
          <p:cNvPr id="4" name="TextBox 3"/>
          <p:cNvSpPr txBox="1"/>
          <p:nvPr/>
        </p:nvSpPr>
        <p:spPr>
          <a:xfrm>
            <a:off x="876436" y="528639"/>
            <a:ext cx="10294674" cy="707886"/>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p:spPr>
        <p:txBody>
          <a:bodyPr wrap="square" rtlCol="0">
            <a:spAutoFit/>
          </a:bodyPr>
          <a:lstStyle/>
          <a:p>
            <a:pPr algn="ctr"/>
            <a:r>
              <a:rPr lang="en-US" sz="4000" b="1" dirty="0">
                <a:latin typeface="Times New Roman" charset="0"/>
                <a:ea typeface="Times New Roman" charset="0"/>
                <a:cs typeface="Times New Roman" charset="0"/>
              </a:rPr>
              <a:t>“”</a:t>
            </a:r>
            <a:endParaRPr lang="en-US" sz="4000" b="1" dirty="0"/>
          </a:p>
        </p:txBody>
      </p:sp>
      <p:sp>
        <p:nvSpPr>
          <p:cNvPr id="7" name="Footer Placeholder 6"/>
          <p:cNvSpPr>
            <a:spLocks noGrp="1"/>
          </p:cNvSpPr>
          <p:nvPr>
            <p:ph type="ftr" sz="quarter" idx="11"/>
          </p:nvPr>
        </p:nvSpPr>
        <p:spPr/>
        <p:txBody>
          <a:bodyPr/>
          <a:lstStyle/>
          <a:p>
            <a:r>
              <a:rPr lang="en-US" dirty="0"/>
              <a:t>PowellTBUS7013-2</a:t>
            </a:r>
          </a:p>
        </p:txBody>
      </p:sp>
      <p:sp>
        <p:nvSpPr>
          <p:cNvPr id="3" name="TextBox 2"/>
          <p:cNvSpPr txBox="1"/>
          <p:nvPr/>
        </p:nvSpPr>
        <p:spPr>
          <a:xfrm>
            <a:off x="4699591" y="2509283"/>
            <a:ext cx="3359888" cy="1477328"/>
          </a:xfrm>
          <a:prstGeom prst="rect">
            <a:avLst/>
          </a:prstGeom>
          <a:noFill/>
        </p:spPr>
        <p:txBody>
          <a:bodyPr wrap="square" rtlCol="0">
            <a:spAutoFit/>
          </a:bodyPr>
          <a:lstStyle/>
          <a:p>
            <a:r>
              <a:rPr lang="en-US" dirty="0"/>
              <a:t>Weak Form</a:t>
            </a:r>
          </a:p>
          <a:p>
            <a:endParaRPr lang="en-US" dirty="0"/>
          </a:p>
          <a:p>
            <a:r>
              <a:rPr lang="en-US" dirty="0"/>
              <a:t>Semi-Strong Form</a:t>
            </a:r>
          </a:p>
          <a:p>
            <a:endParaRPr lang="en-US" dirty="0"/>
          </a:p>
          <a:p>
            <a:r>
              <a:rPr lang="en-US" dirty="0"/>
              <a:t>The Strong Form</a:t>
            </a:r>
          </a:p>
        </p:txBody>
      </p:sp>
    </p:spTree>
    <p:extLst>
      <p:ext uri="{BB962C8B-B14F-4D97-AF65-F5344CB8AC3E}">
        <p14:creationId xmlns:p14="http://schemas.microsoft.com/office/powerpoint/2010/main" xmlns="" val="1795618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10" y="3142106"/>
            <a:ext cx="10058400" cy="1609344"/>
          </a:xfrm>
        </p:spPr>
        <p:txBody>
          <a:bodyPr>
            <a:noAutofit/>
          </a:bodyPr>
          <a:lstStyle/>
          <a:p>
            <a:pPr>
              <a:lnSpc>
                <a:spcPct val="150000"/>
              </a:lnSpc>
            </a:pPr>
            <a:r>
              <a:rPr lang="en-US" sz="2800" cap="none" dirty="0">
                <a:latin typeface="Times New Roman" charset="0"/>
                <a:ea typeface="Times New Roman" charset="0"/>
                <a:cs typeface="Times New Roman" charset="0"/>
              </a:rPr>
              <a:t>			</a:t>
            </a:r>
            <a:endParaRPr lang="en-US" sz="1400" cap="none" dirty="0">
              <a:latin typeface="Times New Roman" charset="0"/>
              <a:ea typeface="Times New Roman" charset="0"/>
              <a:cs typeface="Times New Roman" charset="0"/>
            </a:endParaRPr>
          </a:p>
        </p:txBody>
      </p:sp>
      <p:sp>
        <p:nvSpPr>
          <p:cNvPr id="4" name="TextBox 3"/>
          <p:cNvSpPr txBox="1"/>
          <p:nvPr/>
        </p:nvSpPr>
        <p:spPr>
          <a:xfrm>
            <a:off x="876436" y="528639"/>
            <a:ext cx="10294674" cy="707886"/>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p:spPr>
        <p:txBody>
          <a:bodyPr wrap="square" rtlCol="0">
            <a:spAutoFit/>
          </a:bodyPr>
          <a:lstStyle/>
          <a:p>
            <a:pPr algn="ctr"/>
            <a:r>
              <a:rPr lang="en-US" sz="4000" b="1" dirty="0">
                <a:latin typeface="Times New Roman" charset="0"/>
                <a:ea typeface="Times New Roman" charset="0"/>
                <a:cs typeface="Times New Roman" charset="0"/>
              </a:rPr>
              <a:t>“”</a:t>
            </a:r>
            <a:endParaRPr lang="en-US" sz="4000" b="1" dirty="0"/>
          </a:p>
        </p:txBody>
      </p:sp>
      <p:sp>
        <p:nvSpPr>
          <p:cNvPr id="7" name="Footer Placeholder 6"/>
          <p:cNvSpPr>
            <a:spLocks noGrp="1"/>
          </p:cNvSpPr>
          <p:nvPr>
            <p:ph type="ftr" sz="quarter" idx="11"/>
          </p:nvPr>
        </p:nvSpPr>
        <p:spPr/>
        <p:txBody>
          <a:bodyPr/>
          <a:lstStyle/>
          <a:p>
            <a:r>
              <a:rPr lang="en-US" dirty="0"/>
              <a:t>PowellTBUS7013-2</a:t>
            </a:r>
          </a:p>
        </p:txBody>
      </p:sp>
      <p:sp>
        <p:nvSpPr>
          <p:cNvPr id="3" name="TextBox 2"/>
          <p:cNvSpPr txBox="1"/>
          <p:nvPr/>
        </p:nvSpPr>
        <p:spPr>
          <a:xfrm>
            <a:off x="2215662" y="3622431"/>
            <a:ext cx="4886594" cy="369332"/>
          </a:xfrm>
          <a:prstGeom prst="rect">
            <a:avLst/>
          </a:prstGeom>
          <a:noFill/>
        </p:spPr>
        <p:txBody>
          <a:bodyPr wrap="none" rtlCol="0">
            <a:spAutoFit/>
          </a:bodyPr>
          <a:lstStyle/>
          <a:p>
            <a:r>
              <a:rPr lang="en-US" dirty="0"/>
              <a:t>Technical Analyses vs Fundamental Analysis</a:t>
            </a:r>
          </a:p>
        </p:txBody>
      </p:sp>
    </p:spTree>
    <p:extLst>
      <p:ext uri="{BB962C8B-B14F-4D97-AF65-F5344CB8AC3E}">
        <p14:creationId xmlns:p14="http://schemas.microsoft.com/office/powerpoint/2010/main" xmlns="" val="1265509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10" y="3142106"/>
            <a:ext cx="10058400" cy="1609344"/>
          </a:xfrm>
        </p:spPr>
        <p:txBody>
          <a:bodyPr>
            <a:noAutofit/>
          </a:bodyPr>
          <a:lstStyle/>
          <a:p>
            <a:pPr>
              <a:lnSpc>
                <a:spcPct val="150000"/>
              </a:lnSpc>
            </a:pPr>
            <a:r>
              <a:rPr lang="en-US" sz="2800" cap="none" dirty="0">
                <a:latin typeface="Times New Roman" charset="0"/>
                <a:ea typeface="Times New Roman" charset="0"/>
                <a:cs typeface="Times New Roman" charset="0"/>
              </a:rPr>
              <a:t>			</a:t>
            </a:r>
            <a:endParaRPr lang="en-US" sz="1400" cap="none" dirty="0">
              <a:latin typeface="Times New Roman" charset="0"/>
              <a:ea typeface="Times New Roman" charset="0"/>
              <a:cs typeface="Times New Roman" charset="0"/>
            </a:endParaRPr>
          </a:p>
        </p:txBody>
      </p:sp>
      <p:sp>
        <p:nvSpPr>
          <p:cNvPr id="4" name="TextBox 3"/>
          <p:cNvSpPr txBox="1"/>
          <p:nvPr/>
        </p:nvSpPr>
        <p:spPr>
          <a:xfrm>
            <a:off x="876436" y="528639"/>
            <a:ext cx="10294674" cy="707886"/>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p:spPr>
        <p:txBody>
          <a:bodyPr wrap="square" rtlCol="0">
            <a:spAutoFit/>
          </a:bodyPr>
          <a:lstStyle/>
          <a:p>
            <a:pPr algn="ctr"/>
            <a:r>
              <a:rPr lang="en-US" sz="4000" b="1" dirty="0">
                <a:latin typeface="Times New Roman" charset="0"/>
                <a:ea typeface="Times New Roman" charset="0"/>
                <a:cs typeface="Times New Roman" charset="0"/>
              </a:rPr>
              <a:t>“”</a:t>
            </a:r>
            <a:endParaRPr lang="en-US" sz="4000" b="1" dirty="0"/>
          </a:p>
        </p:txBody>
      </p:sp>
      <p:sp>
        <p:nvSpPr>
          <p:cNvPr id="7" name="Footer Placeholder 6"/>
          <p:cNvSpPr>
            <a:spLocks noGrp="1"/>
          </p:cNvSpPr>
          <p:nvPr>
            <p:ph type="ftr" sz="quarter" idx="11"/>
          </p:nvPr>
        </p:nvSpPr>
        <p:spPr/>
        <p:txBody>
          <a:bodyPr/>
          <a:lstStyle/>
          <a:p>
            <a:r>
              <a:rPr lang="en-US" dirty="0"/>
              <a:t>PowellTBUS7013-2</a:t>
            </a:r>
          </a:p>
        </p:txBody>
      </p:sp>
      <p:sp>
        <p:nvSpPr>
          <p:cNvPr id="3" name="TextBox 2"/>
          <p:cNvSpPr txBox="1"/>
          <p:nvPr/>
        </p:nvSpPr>
        <p:spPr>
          <a:xfrm>
            <a:off x="4699591" y="2509283"/>
            <a:ext cx="3359888" cy="369332"/>
          </a:xfrm>
          <a:prstGeom prst="rect">
            <a:avLst/>
          </a:prstGeom>
          <a:noFill/>
        </p:spPr>
        <p:txBody>
          <a:bodyPr wrap="square" rtlCol="0">
            <a:spAutoFit/>
          </a:bodyPr>
          <a:lstStyle/>
          <a:p>
            <a:endParaRPr lang="en-US" dirty="0"/>
          </a:p>
        </p:txBody>
      </p:sp>
      <p:sp>
        <p:nvSpPr>
          <p:cNvPr id="5" name="TextBox 4"/>
          <p:cNvSpPr txBox="1"/>
          <p:nvPr/>
        </p:nvSpPr>
        <p:spPr>
          <a:xfrm>
            <a:off x="2039815" y="1987062"/>
            <a:ext cx="7965831" cy="369332"/>
          </a:xfrm>
          <a:prstGeom prst="rect">
            <a:avLst/>
          </a:prstGeom>
          <a:noFill/>
        </p:spPr>
        <p:txBody>
          <a:bodyPr wrap="square" rtlCol="0">
            <a:spAutoFit/>
          </a:bodyPr>
          <a:lstStyle/>
          <a:p>
            <a:r>
              <a:rPr lang="en-US" dirty="0"/>
              <a:t>Evidence for and against EMH</a:t>
            </a:r>
          </a:p>
        </p:txBody>
      </p:sp>
    </p:spTree>
    <p:extLst>
      <p:ext uri="{BB962C8B-B14F-4D97-AF65-F5344CB8AC3E}">
        <p14:creationId xmlns:p14="http://schemas.microsoft.com/office/powerpoint/2010/main" xmlns="" val="536316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10" y="3142106"/>
            <a:ext cx="10058400" cy="1609344"/>
          </a:xfrm>
        </p:spPr>
        <p:txBody>
          <a:bodyPr>
            <a:noAutofit/>
          </a:bodyPr>
          <a:lstStyle/>
          <a:p>
            <a:pPr>
              <a:lnSpc>
                <a:spcPct val="150000"/>
              </a:lnSpc>
            </a:pPr>
            <a:r>
              <a:rPr lang="en-US" sz="2800" cap="none" dirty="0">
                <a:latin typeface="Times New Roman" charset="0"/>
                <a:ea typeface="Times New Roman" charset="0"/>
                <a:cs typeface="Times New Roman" charset="0"/>
              </a:rPr>
              <a:t>			</a:t>
            </a:r>
            <a:endParaRPr lang="en-US" sz="1400" cap="none" dirty="0">
              <a:latin typeface="Times New Roman" charset="0"/>
              <a:ea typeface="Times New Roman" charset="0"/>
              <a:cs typeface="Times New Roman" charset="0"/>
            </a:endParaRPr>
          </a:p>
        </p:txBody>
      </p:sp>
      <p:sp>
        <p:nvSpPr>
          <p:cNvPr id="4" name="TextBox 3"/>
          <p:cNvSpPr txBox="1"/>
          <p:nvPr/>
        </p:nvSpPr>
        <p:spPr>
          <a:xfrm>
            <a:off x="876436" y="528639"/>
            <a:ext cx="10294674" cy="707886"/>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p:spPr>
        <p:txBody>
          <a:bodyPr wrap="square" rtlCol="0">
            <a:spAutoFit/>
          </a:bodyPr>
          <a:lstStyle/>
          <a:p>
            <a:pPr algn="ctr"/>
            <a:r>
              <a:rPr lang="en-US" sz="4000" b="1" dirty="0">
                <a:latin typeface="Times New Roman" charset="0"/>
                <a:ea typeface="Times New Roman" charset="0"/>
                <a:cs typeface="Times New Roman" charset="0"/>
              </a:rPr>
              <a:t>“”</a:t>
            </a:r>
            <a:endParaRPr lang="en-US" sz="4000" b="1" dirty="0"/>
          </a:p>
        </p:txBody>
      </p:sp>
      <p:sp>
        <p:nvSpPr>
          <p:cNvPr id="7" name="Footer Placeholder 6"/>
          <p:cNvSpPr>
            <a:spLocks noGrp="1"/>
          </p:cNvSpPr>
          <p:nvPr>
            <p:ph type="ftr" sz="quarter" idx="11"/>
          </p:nvPr>
        </p:nvSpPr>
        <p:spPr/>
        <p:txBody>
          <a:bodyPr/>
          <a:lstStyle/>
          <a:p>
            <a:r>
              <a:rPr lang="en-US" dirty="0"/>
              <a:t>PowellTBUS7013-2</a:t>
            </a:r>
          </a:p>
        </p:txBody>
      </p:sp>
      <p:sp>
        <p:nvSpPr>
          <p:cNvPr id="3" name="TextBox 2"/>
          <p:cNvSpPr txBox="1"/>
          <p:nvPr/>
        </p:nvSpPr>
        <p:spPr>
          <a:xfrm>
            <a:off x="4699591" y="2509283"/>
            <a:ext cx="3359888" cy="369332"/>
          </a:xfrm>
          <a:prstGeom prst="rect">
            <a:avLst/>
          </a:prstGeom>
          <a:noFill/>
        </p:spPr>
        <p:txBody>
          <a:bodyPr wrap="square" rtlCol="0">
            <a:spAutoFit/>
          </a:bodyPr>
          <a:lstStyle/>
          <a:p>
            <a:endParaRPr lang="en-US" dirty="0"/>
          </a:p>
        </p:txBody>
      </p:sp>
      <p:sp>
        <p:nvSpPr>
          <p:cNvPr id="5" name="TextBox 4"/>
          <p:cNvSpPr txBox="1"/>
          <p:nvPr/>
        </p:nvSpPr>
        <p:spPr>
          <a:xfrm>
            <a:off x="2883877" y="2878615"/>
            <a:ext cx="7033846" cy="646331"/>
          </a:xfrm>
          <a:prstGeom prst="rect">
            <a:avLst/>
          </a:prstGeom>
          <a:noFill/>
        </p:spPr>
        <p:txBody>
          <a:bodyPr wrap="square" rtlCol="0">
            <a:spAutoFit/>
          </a:bodyPr>
          <a:lstStyle/>
          <a:p>
            <a:r>
              <a:rPr lang="en-US" dirty="0"/>
              <a:t>Role of expert </a:t>
            </a:r>
            <a:r>
              <a:rPr lang="mr-IN" dirty="0"/>
              <a:t>–</a:t>
            </a:r>
            <a:r>
              <a:rPr lang="en-US" dirty="0"/>
              <a:t> provide </a:t>
            </a:r>
            <a:r>
              <a:rPr lang="en-US" dirty="0" err="1"/>
              <a:t>conclussions</a:t>
            </a:r>
            <a:r>
              <a:rPr lang="en-US" dirty="0"/>
              <a:t> and recommendations considering market </a:t>
            </a:r>
            <a:r>
              <a:rPr lang="en-US" dirty="0" err="1"/>
              <a:t>efficiencey</a:t>
            </a:r>
            <a:r>
              <a:rPr lang="en-US" dirty="0"/>
              <a:t> debate</a:t>
            </a:r>
          </a:p>
        </p:txBody>
      </p:sp>
    </p:spTree>
    <p:extLst>
      <p:ext uri="{BB962C8B-B14F-4D97-AF65-F5344CB8AC3E}">
        <p14:creationId xmlns:p14="http://schemas.microsoft.com/office/powerpoint/2010/main" xmlns="" val="1254240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10" y="3142106"/>
            <a:ext cx="10058400" cy="1609344"/>
          </a:xfrm>
        </p:spPr>
        <p:txBody>
          <a:bodyPr>
            <a:noAutofit/>
          </a:bodyPr>
          <a:lstStyle/>
          <a:p>
            <a:pPr>
              <a:lnSpc>
                <a:spcPct val="150000"/>
              </a:lnSpc>
            </a:pPr>
            <a:r>
              <a:rPr lang="en-US" sz="2800" cap="none" dirty="0">
                <a:latin typeface="Times New Roman" charset="0"/>
                <a:ea typeface="Times New Roman" charset="0"/>
                <a:cs typeface="Times New Roman" charset="0"/>
              </a:rPr>
              <a:t>			</a:t>
            </a:r>
            <a:endParaRPr lang="en-US" sz="1400" cap="none" dirty="0">
              <a:latin typeface="Times New Roman" charset="0"/>
              <a:ea typeface="Times New Roman" charset="0"/>
              <a:cs typeface="Times New Roman" charset="0"/>
            </a:endParaRPr>
          </a:p>
        </p:txBody>
      </p:sp>
      <p:sp>
        <p:nvSpPr>
          <p:cNvPr id="4" name="TextBox 3"/>
          <p:cNvSpPr txBox="1"/>
          <p:nvPr/>
        </p:nvSpPr>
        <p:spPr>
          <a:xfrm>
            <a:off x="876436" y="528639"/>
            <a:ext cx="10294674" cy="707886"/>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p:spPr>
        <p:txBody>
          <a:bodyPr wrap="square" rtlCol="0">
            <a:spAutoFit/>
          </a:bodyPr>
          <a:lstStyle/>
          <a:p>
            <a:pPr algn="ctr"/>
            <a:r>
              <a:rPr lang="en-US" sz="4000" b="1" dirty="0">
                <a:latin typeface="Times New Roman" charset="0"/>
                <a:ea typeface="Times New Roman" charset="0"/>
                <a:cs typeface="Times New Roman" charset="0"/>
              </a:rPr>
              <a:t>“”</a:t>
            </a:r>
            <a:endParaRPr lang="en-US" sz="4000" b="1" dirty="0"/>
          </a:p>
        </p:txBody>
      </p:sp>
      <p:sp>
        <p:nvSpPr>
          <p:cNvPr id="7" name="Footer Placeholder 6"/>
          <p:cNvSpPr>
            <a:spLocks noGrp="1"/>
          </p:cNvSpPr>
          <p:nvPr>
            <p:ph type="ftr" sz="quarter" idx="11"/>
          </p:nvPr>
        </p:nvSpPr>
        <p:spPr/>
        <p:txBody>
          <a:bodyPr/>
          <a:lstStyle/>
          <a:p>
            <a:r>
              <a:rPr lang="en-US" dirty="0"/>
              <a:t>PowellTBUS7013-2</a:t>
            </a:r>
          </a:p>
        </p:txBody>
      </p:sp>
      <p:sp>
        <p:nvSpPr>
          <p:cNvPr id="3" name="TextBox 2"/>
          <p:cNvSpPr txBox="1"/>
          <p:nvPr/>
        </p:nvSpPr>
        <p:spPr>
          <a:xfrm>
            <a:off x="4699591" y="2509283"/>
            <a:ext cx="3359888" cy="369332"/>
          </a:xfrm>
          <a:prstGeom prst="rect">
            <a:avLst/>
          </a:prstGeom>
          <a:noFill/>
        </p:spPr>
        <p:txBody>
          <a:bodyPr wrap="square" rtlCol="0">
            <a:spAutoFit/>
          </a:bodyPr>
          <a:lstStyle/>
          <a:p>
            <a:endParaRPr lang="en-US" dirty="0"/>
          </a:p>
        </p:txBody>
      </p:sp>
      <p:sp>
        <p:nvSpPr>
          <p:cNvPr id="5" name="TextBox 4"/>
          <p:cNvSpPr txBox="1"/>
          <p:nvPr/>
        </p:nvSpPr>
        <p:spPr>
          <a:xfrm>
            <a:off x="2180492" y="2690446"/>
            <a:ext cx="7772400" cy="923330"/>
          </a:xfrm>
          <a:prstGeom prst="rect">
            <a:avLst/>
          </a:prstGeom>
          <a:noFill/>
        </p:spPr>
        <p:txBody>
          <a:bodyPr wrap="square" rtlCol="0">
            <a:spAutoFit/>
          </a:bodyPr>
          <a:lstStyle/>
          <a:p>
            <a:r>
              <a:rPr lang="en-US" dirty="0"/>
              <a:t>What roles do financial stakeholders play in effecting the efficiency of the market</a:t>
            </a:r>
            <a:br>
              <a:rPr lang="en-US" dirty="0"/>
            </a:br>
            <a:endParaRPr lang="en-US" dirty="0"/>
          </a:p>
        </p:txBody>
      </p:sp>
    </p:spTree>
    <p:extLst>
      <p:ext uri="{BB962C8B-B14F-4D97-AF65-F5344CB8AC3E}">
        <p14:creationId xmlns:p14="http://schemas.microsoft.com/office/powerpoint/2010/main" xmlns="" val="17832617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15824</TotalTime>
  <Words>360</Words>
  <Application>Microsoft Office PowerPoint</Application>
  <PresentationFormat>Custom</PresentationFormat>
  <Paragraphs>120</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Wood Type</vt:lpstr>
      <vt:lpstr>Market Efficiency</vt:lpstr>
      <vt:lpstr>   </vt:lpstr>
      <vt:lpstr>   Random walk vs predictable patterns</vt:lpstr>
      <vt:lpstr>   </vt:lpstr>
      <vt:lpstr>   </vt:lpstr>
      <vt:lpstr>   </vt:lpstr>
      <vt:lpstr>   </vt:lpstr>
      <vt:lpstr>   </vt:lpstr>
      <vt:lpstr>   </vt:lpstr>
      <vt:lpstr>   </vt:lpstr>
      <vt:lpstr>   </vt:lpstr>
      <vt:lpstr>   </vt:lpstr>
      <vt:lpstr>   </vt:lpstr>
      <vt:lpstr>   </vt:lpstr>
      <vt:lpstr>   </vt:lpstr>
      <vt:lpstr>   </vt:lpstr>
      <vt:lpstr>   </vt:lpstr>
      <vt:lpstr>   </vt:lpstr>
      <vt:lpstr>   </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Kyeni</cp:lastModifiedBy>
  <cp:revision>117</cp:revision>
  <dcterms:created xsi:type="dcterms:W3CDTF">2017-08-04T17:48:27Z</dcterms:created>
  <dcterms:modified xsi:type="dcterms:W3CDTF">2017-12-20T07:46:29Z</dcterms:modified>
</cp:coreProperties>
</file>