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7" r:id="rId7"/>
    <p:sldId id="265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E7492"/>
    <a:srgbClr val="89663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5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-0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9843"/>
          <a:stretch>
            <a:fillRect/>
          </a:stretch>
        </p:blipFill>
        <p:spPr bwMode="auto">
          <a:xfrm>
            <a:off x="5472113" y="0"/>
            <a:ext cx="3671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690562"/>
            <a:ext cx="6096000" cy="1470025"/>
          </a:xfrm>
        </p:spPr>
        <p:txBody>
          <a:bodyPr anchor="t">
            <a:normAutofit/>
          </a:bodyPr>
          <a:lstStyle>
            <a:lvl1pPr algn="l">
              <a:defRPr sz="3600" b="0" i="0">
                <a:solidFill>
                  <a:srgbClr val="0E7492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300" y="2151627"/>
            <a:ext cx="6400800" cy="1264781"/>
          </a:xfrm>
        </p:spPr>
        <p:txBody>
          <a:bodyPr>
            <a:normAutofit/>
          </a:bodyPr>
          <a:lstStyle>
            <a:lvl1pPr marL="0" indent="0" algn="l">
              <a:buNone/>
              <a:defRPr sz="2600" b="0" i="0">
                <a:solidFill>
                  <a:srgbClr val="89663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274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5563956F-0FEA-4FF8-A06C-66CBA2FB6C12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0DF09C05-42C4-44A4-981C-7467DF76DE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11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0773D633-BB54-4E97-B822-42849CE53FD2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2103A89-CEF9-428E-AAAE-CBF448975E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178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rior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defRPr sz="3600">
                <a:solidFill>
                  <a:srgbClr val="0E749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896631"/>
                </a:solidFill>
              </a:defRPr>
            </a:lvl1pPr>
            <a:lvl2pPr>
              <a:defRPr>
                <a:solidFill>
                  <a:srgbClr val="896631"/>
                </a:solidFill>
              </a:defRPr>
            </a:lvl2pPr>
            <a:lvl3pPr>
              <a:defRPr>
                <a:solidFill>
                  <a:srgbClr val="896631"/>
                </a:solidFill>
              </a:defRPr>
            </a:lvl3pPr>
            <a:lvl4pPr>
              <a:defRPr>
                <a:solidFill>
                  <a:srgbClr val="896631"/>
                </a:solidFill>
              </a:defRPr>
            </a:lvl4pPr>
            <a:lvl5pPr>
              <a:defRPr>
                <a:solidFill>
                  <a:srgbClr val="89663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914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C03B084-58CA-4319-A59E-6BD6A12863C8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179C24C5-9917-452D-B896-520E4DFB7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29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B5F42E5-784E-4085-9C9C-A4B4F7C98A4F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C6FCD0D-BAD2-4F36-B395-35EF46E140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273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B4D970D-1387-4F98-A951-8930080762E0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FB5FD9A-FCDB-40A6-AF25-6EA2EA9C79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050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F0519C5-43C5-4481-B479-32F58C5AEF8C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79CE0E1-85D6-40D2-904C-372CF9BFE0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081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F53030A-1724-49AD-821D-F1286F05E648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10454708-5403-417B-97A4-A7DE5054C6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47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58D20134-987E-420C-BBC3-AA4B6560A86A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599ED06-880A-48F9-A262-D4F1406A6B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583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0826853-123B-4675-93E0-845B04BFC582}" type="datetimeFigureOut">
              <a:rPr lang="en-US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567E612-AF71-4E9F-9926-A371A3DA6D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12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495300" y="690563"/>
            <a:ext cx="6096000" cy="1470025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[Presentation Title Goes Here]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495300" y="2151063"/>
            <a:ext cx="6400800" cy="1265237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[Your Name Here]</a:t>
            </a:r>
          </a:p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Walden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[Heading Goes Here]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200" dirty="0" smtClean="0">
                <a:ea typeface="+mn-ea"/>
              </a:rPr>
              <a:t>[Introduction to your presentation]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692"/>
            <a:ext cx="8229600" cy="463096"/>
          </a:xfrm>
        </p:spPr>
        <p:txBody>
          <a:bodyPr>
            <a:noAutofit/>
          </a:bodyPr>
          <a:lstStyle/>
          <a:p>
            <a:r>
              <a:rPr lang="en-US" sz="2800" dirty="0" smtClean="0"/>
              <a:t>Assignment Instructions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690"/>
            <a:ext cx="8229600" cy="5062473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Use the provided template to create a PowerPoint presentation in which you:</a:t>
            </a:r>
          </a:p>
          <a:p>
            <a:pPr lvl="0"/>
            <a:r>
              <a:rPr lang="en-US" sz="1600" dirty="0" smtClean="0">
                <a:solidFill>
                  <a:schemeClr val="tx1"/>
                </a:solidFill>
              </a:rPr>
              <a:t>Describe </a:t>
            </a:r>
            <a:r>
              <a:rPr lang="en-US" sz="1600" dirty="0">
                <a:solidFill>
                  <a:schemeClr val="tx1"/>
                </a:solidFill>
              </a:rPr>
              <a:t>the patient you have selected (including his or her health problem/injury) and identify the geographic area where this patient is located.</a:t>
            </a:r>
          </a:p>
          <a:p>
            <a:pPr lvl="0"/>
            <a:r>
              <a:rPr lang="en-US" sz="1600" dirty="0" smtClean="0">
                <a:solidFill>
                  <a:schemeClr val="tx1"/>
                </a:solidFill>
              </a:rPr>
              <a:t>Analyze </a:t>
            </a:r>
            <a:r>
              <a:rPr lang="en-US" sz="1600" dirty="0">
                <a:solidFill>
                  <a:schemeClr val="tx1"/>
                </a:solidFill>
              </a:rPr>
              <a:t>the continuum of care, including specific services the patient may require from three or four actual settings. </a:t>
            </a:r>
          </a:p>
          <a:p>
            <a:pPr lvl="0"/>
            <a:r>
              <a:rPr lang="en-US" sz="1600" dirty="0" smtClean="0">
                <a:solidFill>
                  <a:schemeClr val="tx1"/>
                </a:solidFill>
              </a:rPr>
              <a:t>Describe </a:t>
            </a:r>
            <a:r>
              <a:rPr lang="en-US" sz="1600" dirty="0">
                <a:solidFill>
                  <a:schemeClr val="tx1"/>
                </a:solidFill>
              </a:rPr>
              <a:t>a potential challenge related to payment for services this patient may encounter.</a:t>
            </a:r>
          </a:p>
          <a:p>
            <a:pPr lvl="0"/>
            <a:r>
              <a:rPr lang="en-US" sz="1600" dirty="0" smtClean="0">
                <a:solidFill>
                  <a:schemeClr val="tx1"/>
                </a:solidFill>
              </a:rPr>
              <a:t>Explain </a:t>
            </a:r>
            <a:r>
              <a:rPr lang="en-US" sz="1600" dirty="0">
                <a:solidFill>
                  <a:schemeClr val="tx1"/>
                </a:solidFill>
              </a:rPr>
              <a:t>why professionals in your selected settings need to be aware of the six Institute of Medicine Aims. </a:t>
            </a: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Your presentation should be succinct and engaging, and include:</a:t>
            </a:r>
          </a:p>
          <a:p>
            <a:pPr lvl="0"/>
            <a:r>
              <a:rPr lang="en-US" sz="1600" dirty="0">
                <a:solidFill>
                  <a:schemeClr val="tx1"/>
                </a:solidFill>
              </a:rPr>
              <a:t>Title slide</a:t>
            </a:r>
          </a:p>
          <a:p>
            <a:pPr lvl="0"/>
            <a:r>
              <a:rPr lang="en-US" sz="1600" dirty="0">
                <a:solidFill>
                  <a:schemeClr val="tx1"/>
                </a:solidFill>
              </a:rPr>
              <a:t>Introduction slide</a:t>
            </a:r>
          </a:p>
          <a:p>
            <a:pPr lvl="0"/>
            <a:r>
              <a:rPr lang="en-US" sz="1600" smtClean="0">
                <a:solidFill>
                  <a:schemeClr val="tx1"/>
                </a:solidFill>
              </a:rPr>
              <a:t>5–7 </a:t>
            </a:r>
            <a:r>
              <a:rPr lang="en-US" sz="1600" dirty="0">
                <a:solidFill>
                  <a:schemeClr val="tx1"/>
                </a:solidFill>
              </a:rPr>
              <a:t>content slides </a:t>
            </a:r>
          </a:p>
          <a:p>
            <a:pPr lvl="0"/>
            <a:r>
              <a:rPr lang="en-US" sz="1600" dirty="0">
                <a:solidFill>
                  <a:schemeClr val="tx1"/>
                </a:solidFill>
              </a:rPr>
              <a:t>References slide </a:t>
            </a:r>
          </a:p>
          <a:p>
            <a:pPr marL="0" indent="0">
              <a:buNone/>
            </a:pPr>
            <a:r>
              <a:rPr lang="en-US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32715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77825"/>
            <a:ext cx="8229600" cy="11430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+mn-lt"/>
                <a:ea typeface="+mj-ea"/>
                <a:cs typeface="Times New Roman" pitchFamily="18" charset="0"/>
              </a:rPr>
              <a:t>References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200" smtClean="0">
                <a:ea typeface="ＭＳ Ｐゴシック" pitchFamily="34" charset="-128"/>
              </a:rPr>
              <a:t>Note: Reference list entries take the same format they would in a paper.</a:t>
            </a:r>
          </a:p>
          <a:p>
            <a:pPr marL="0" indent="0" eaLnBrk="1" hangingPunct="1">
              <a:buFontTx/>
              <a:buNone/>
            </a:pPr>
            <a:endParaRPr lang="en-US" sz="90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en-US" sz="240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5F0DB1397C304EBB1605FC29925F6B" ma:contentTypeVersion="4" ma:contentTypeDescription="Create a new document." ma:contentTypeScope="" ma:versionID="a9166ec3d64bcfded710eeabea02770a">
  <xsd:schema xmlns:xsd="http://www.w3.org/2001/XMLSchema" xmlns:xs="http://www.w3.org/2001/XMLSchema" xmlns:p="http://schemas.microsoft.com/office/2006/metadata/properties" xmlns:ns2="9257a837-7ceb-4fd8-a4b1-12c1c437f5e9" targetNamespace="http://schemas.microsoft.com/office/2006/metadata/properties" ma:root="true" ma:fieldsID="d608059b89702f70baddf97204fd33b3" ns2:_="">
    <xsd:import namespace="9257a837-7ceb-4fd8-a4b1-12c1c437f5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7a837-7ceb-4fd8-a4b1-12c1c437f5e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6F9C02-8727-4C9A-A1F7-CD42BBC660D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510EF5C-EE92-40A6-98D5-E320486630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57a837-7ceb-4fd8-a4b1-12c1c437f5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F7095C-0A14-43D3-98F2-5770398203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153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[Presentation Title Goes Here]</vt:lpstr>
      <vt:lpstr>[Heading Goes Here]</vt:lpstr>
      <vt:lpstr>Assignment Instructions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Office 2004 Test Drive User</dc:creator>
  <cp:lastModifiedBy>Kyeni</cp:lastModifiedBy>
  <cp:revision>30</cp:revision>
  <dcterms:created xsi:type="dcterms:W3CDTF">2011-12-02T05:16:38Z</dcterms:created>
  <dcterms:modified xsi:type="dcterms:W3CDTF">2017-12-20T11:33:40Z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0x0101007A5F0DB1397C304EBB1605FC29925F6B</vt:lpwstr>
  </property>
</Properties>
</file>