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6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08"/>
    <p:restoredTop sz="94490"/>
  </p:normalViewPr>
  <p:slideViewPr>
    <p:cSldViewPr snapToGrid="0" snapToObjects="1">
      <p:cViewPr varScale="1">
        <p:scale>
          <a:sx n="63" d="100"/>
          <a:sy n="63" d="100"/>
        </p:scale>
        <p:origin x="-138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535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6475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9582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4319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428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255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15210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1510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9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196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953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873E8-DC51-DE46-837C-69E4F998BF52}" type="datetimeFigureOut">
              <a:rPr lang="en-US" smtClean="0"/>
              <a:pPr/>
              <a:t>9/15/2017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18339-26D1-2A44-AF20-640A9339B7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37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13"/>
          <p:cNvSpPr/>
          <p:nvPr/>
        </p:nvSpPr>
        <p:spPr>
          <a:xfrm>
            <a:off x="2214282" y="4643713"/>
            <a:ext cx="4724401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latin typeface="Arno Pro"/>
                <a:ea typeface="Arno Pro"/>
                <a:cs typeface="Arno Pro"/>
                <a:sym typeface="Arno Pro"/>
              </a:defRPr>
            </a:lvl1pPr>
          </a:lstStyle>
          <a:p>
            <a:r>
              <a:t>Chapter 2</a:t>
            </a:r>
          </a:p>
        </p:txBody>
      </p:sp>
    </p:spTree>
    <p:extLst>
      <p:ext uri="{BB962C8B-B14F-4D97-AF65-F5344CB8AC3E}">
        <p14:creationId xmlns:p14="http://schemas.microsoft.com/office/powerpoint/2010/main" xmlns="" val="210372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6242453" y="6401924"/>
            <a:ext cx="4977594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t>Table 2.1</a:t>
            </a:r>
          </a:p>
        </p:txBody>
      </p:sp>
      <p:pic>
        <p:nvPicPr>
          <p:cNvPr id="179" name="image19.jpeg" descr="D:\ALLIANCE\2015\13_MaurizioClassical Mythology in Context_Mathieu, Barbara\POWERPOINT\Maurizio PowerPoints\Chapter-02\ta02_001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6796" y="1643808"/>
            <a:ext cx="3648910" cy="46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4856194" y="481330"/>
            <a:ext cx="218848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 b="1"/>
            </a:pPr>
            <a:r>
              <a:rPr sz="2800"/>
              <a:t>The </a:t>
            </a:r>
            <a:r>
              <a:rPr sz="2800" i="1"/>
              <a:t>Theogony</a:t>
            </a:r>
          </a:p>
        </p:txBody>
      </p:sp>
      <p:sp>
        <p:nvSpPr>
          <p:cNvPr id="181" name="Shape 181"/>
          <p:cNvSpPr/>
          <p:nvPr/>
        </p:nvSpPr>
        <p:spPr>
          <a:xfrm>
            <a:off x="1587199" y="1677247"/>
            <a:ext cx="5195824" cy="31854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Hesiod was instrumental in shaping Panhellenic ideas of the gods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Theogony was a collection of oral poems 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Hymns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Catalogues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Dramatic Tales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Described the Greek understanding of the creation of the universe</a:t>
            </a:r>
          </a:p>
        </p:txBody>
      </p:sp>
    </p:spTree>
    <p:extLst>
      <p:ext uri="{BB962C8B-B14F-4D97-AF65-F5344CB8AC3E}">
        <p14:creationId xmlns:p14="http://schemas.microsoft.com/office/powerpoint/2010/main" xmlns="" val="32420671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hape 184"/>
          <p:cNvSpPr/>
          <p:nvPr/>
        </p:nvSpPr>
        <p:spPr>
          <a:xfrm>
            <a:off x="1731185" y="5816101"/>
            <a:ext cx="6248400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2.7 A Muse plays a lyre atop Mount Helicon. Attic red figure (white ground), Lekythos. Achilles Painter, c. 445 </a:t>
            </a:r>
            <a:r>
              <a:rPr sz="1400" cap="small"/>
              <a:t>bce</a:t>
            </a:r>
            <a:r>
              <a:rPr sz="1400"/>
              <a:t>. </a:t>
            </a:r>
            <a:r>
              <a:rPr sz="1400" i="1"/>
              <a:t>Staatliche Antikensammlungen und Glypothek München, Photograph by Renate Kühling, S80 Beazley Archive Number: 213977.</a:t>
            </a:r>
          </a:p>
        </p:txBody>
      </p:sp>
      <p:pic>
        <p:nvPicPr>
          <p:cNvPr id="185" name="image11.png" descr="D:\ALLIANCE\2015\13_MaurizioClassical Mythology in Context_Mathieu, Barbara\POWERPOINT\Maurizio PowerPoints\Chapter-02\fg02_007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5431" y="1726514"/>
            <a:ext cx="3526207" cy="46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hape 186"/>
          <p:cNvSpPr/>
          <p:nvPr/>
        </p:nvSpPr>
        <p:spPr>
          <a:xfrm>
            <a:off x="5439600" y="476326"/>
            <a:ext cx="11968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Hymns </a:t>
            </a:r>
          </a:p>
        </p:txBody>
      </p:sp>
      <p:sp>
        <p:nvSpPr>
          <p:cNvPr id="187" name="Shape 187"/>
          <p:cNvSpPr/>
          <p:nvPr/>
        </p:nvSpPr>
        <p:spPr>
          <a:xfrm>
            <a:off x="2009672" y="1629664"/>
            <a:ext cx="5691426" cy="2693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Meant to be recited aloud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Primary purpose is prayer to and praise of the gods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Hesiod’s hymn to the Muses praises them for inspiring his poetry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Hymn to Hecate presents her as a protective goddess</a:t>
            </a:r>
          </a:p>
        </p:txBody>
      </p:sp>
    </p:spTree>
    <p:extLst>
      <p:ext uri="{BB962C8B-B14F-4D97-AF65-F5344CB8AC3E}">
        <p14:creationId xmlns:p14="http://schemas.microsoft.com/office/powerpoint/2010/main" xmlns="" val="69352345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6746037" y="5616888"/>
            <a:ext cx="3722748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2.8 Strife (Eris). Interior of a black figure cup. Nikosthenes, c. 540–530 </a:t>
            </a:r>
            <a:r>
              <a:rPr sz="1400" cap="small"/>
              <a:t>bce</a:t>
            </a:r>
            <a:r>
              <a:rPr sz="1400"/>
              <a:t>. </a:t>
            </a:r>
            <a:r>
              <a:rPr sz="1400" i="1"/>
              <a:t>The J. Paul Getty Museum, Villa Collection, Malibu, California, 86.AE.169. </a:t>
            </a:r>
          </a:p>
        </p:txBody>
      </p:sp>
      <p:pic>
        <p:nvPicPr>
          <p:cNvPr id="191" name="image12.jpeg" descr="D:\ALLIANCE\2015\13_MaurizioClassical Mythology in Context_Mathieu, Barbara\POWERPOINT\Maurizio PowerPoints\Chapter-02\fg02_008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8196" y="1831578"/>
            <a:ext cx="4198055" cy="319484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1879480" y="1786398"/>
            <a:ext cx="4198055" cy="2693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Genealogies of the gods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Designed to be recited aloud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Describes creation as a genealogy of the earliest gods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Presents two methods of procreation: spontaneous and within marriage</a:t>
            </a:r>
          </a:p>
        </p:txBody>
      </p:sp>
      <p:sp>
        <p:nvSpPr>
          <p:cNvPr id="193" name="Shape 193"/>
          <p:cNvSpPr/>
          <p:nvPr/>
        </p:nvSpPr>
        <p:spPr>
          <a:xfrm>
            <a:off x="5310416" y="530603"/>
            <a:ext cx="172418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Catalogues</a:t>
            </a:r>
          </a:p>
        </p:txBody>
      </p:sp>
    </p:spTree>
    <p:extLst>
      <p:ext uri="{BB962C8B-B14F-4D97-AF65-F5344CB8AC3E}">
        <p14:creationId xmlns:p14="http://schemas.microsoft.com/office/powerpoint/2010/main" xmlns="" val="126280837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1691341" y="6040220"/>
            <a:ext cx="648148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2.9 Zeus defeats Typhoeus. Chalcidian black-figure hydria, c. 540 </a:t>
            </a:r>
            <a:r>
              <a:rPr sz="1400" cap="small"/>
              <a:t>bce</a:t>
            </a:r>
            <a:r>
              <a:rPr sz="1400"/>
              <a:t>. </a:t>
            </a:r>
            <a:r>
              <a:rPr sz="1400" i="1"/>
              <a:t>Staatliche Antikensammlungen und Glypothek München. Photograph by Renate Kühling, 596.</a:t>
            </a:r>
          </a:p>
        </p:txBody>
      </p:sp>
      <p:pic>
        <p:nvPicPr>
          <p:cNvPr id="197" name="image13.jpeg" descr="D:\ALLIANCE\2015\13_MaurizioClassical Mythology in Context_Mathieu, Barbara\POWERPOINT\Maurizio PowerPoints\Chapter-02\fg02_009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76828" y="1718523"/>
            <a:ext cx="4140147" cy="4266989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hape 198"/>
          <p:cNvSpPr/>
          <p:nvPr/>
        </p:nvSpPr>
        <p:spPr>
          <a:xfrm>
            <a:off x="4837181" y="515196"/>
            <a:ext cx="226997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Dramatic Tales</a:t>
            </a:r>
          </a:p>
        </p:txBody>
      </p:sp>
      <p:sp>
        <p:nvSpPr>
          <p:cNvPr id="199" name="Shape 199"/>
          <p:cNvSpPr/>
          <p:nvPr/>
        </p:nvSpPr>
        <p:spPr>
          <a:xfrm>
            <a:off x="1918374" y="1835997"/>
            <a:ext cx="4456487" cy="2354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The dramatic tales describe how Zeus came to rule creation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He imprisons chaotic gods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Institutes marriage to control female reproduction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Creates order and justice</a:t>
            </a:r>
          </a:p>
        </p:txBody>
      </p:sp>
    </p:spTree>
    <p:extLst>
      <p:ext uri="{BB962C8B-B14F-4D97-AF65-F5344CB8AC3E}">
        <p14:creationId xmlns:p14="http://schemas.microsoft.com/office/powerpoint/2010/main" xmlns="" val="43949213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6273453" y="5820088"/>
            <a:ext cx="4244763" cy="955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2.10 The creation of Pandora with Epimetheus, Hermes, and Zeus. Red-figure krater. Fifth century </a:t>
            </a:r>
            <a:r>
              <a:rPr sz="1400" cap="small"/>
              <a:t>bce</a:t>
            </a:r>
            <a:r>
              <a:rPr sz="1400"/>
              <a:t>. </a:t>
            </a:r>
            <a:r>
              <a:rPr sz="1400" i="1"/>
              <a:t>Ashmolean Museum / The Art Archive at Art Resource, NY, AA566705.</a:t>
            </a:r>
          </a:p>
        </p:txBody>
      </p:sp>
      <p:pic>
        <p:nvPicPr>
          <p:cNvPr id="203" name="image14.jpeg" descr="D:\ALLIANCE\2015\13_MaurizioClassical Mythology in Context_Mathieu, Barbara\POWERPOINT\Maurizio PowerPoints\Chapter-02\fg02_010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03827" y="1641347"/>
            <a:ext cx="2996245" cy="4092299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3973620" y="515196"/>
            <a:ext cx="386740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Prometheus and Pandora</a:t>
            </a:r>
          </a:p>
        </p:txBody>
      </p:sp>
      <p:sp>
        <p:nvSpPr>
          <p:cNvPr id="205" name="Shape 205"/>
          <p:cNvSpPr/>
          <p:nvPr/>
        </p:nvSpPr>
        <p:spPr>
          <a:xfrm>
            <a:off x="1703617" y="1971464"/>
            <a:ext cx="5292095" cy="2693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Addresses both the institution of marriage and the ideal of order in society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Prometheus steals fire to benefit humanity, his creation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Zeus punishes them by sending them Pandora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Beautiful but deceitful; represented women</a:t>
            </a:r>
          </a:p>
        </p:txBody>
      </p:sp>
    </p:spTree>
    <p:extLst>
      <p:ext uri="{BB962C8B-B14F-4D97-AF65-F5344CB8AC3E}">
        <p14:creationId xmlns:p14="http://schemas.microsoft.com/office/powerpoint/2010/main" xmlns="" val="52921889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1765052" y="5976469"/>
            <a:ext cx="7055048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2.11 Pig figure. Wood, paint, and fiber. Early to mid-twentieth century. Papua New Guinea, Prince Alexander Mountains, Middle Sepik River. </a:t>
            </a:r>
            <a:r>
              <a:rPr sz="1400" i="1"/>
              <a:t>Image copyright © The Metropolitan Museum of Art. Image source: Art Resource, NY, ART500336.</a:t>
            </a:r>
          </a:p>
        </p:txBody>
      </p:sp>
      <p:pic>
        <p:nvPicPr>
          <p:cNvPr id="214" name="image15.jpeg" descr="D:\ALLIANCE\2015\13_MaurizioClassical Mythology in Context_Mathieu, Barbara\POWERPOINT\Maurizio PowerPoints\Chapter-02\fg02_011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6420" y="1622297"/>
            <a:ext cx="3331175" cy="432317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hape 215"/>
          <p:cNvSpPr/>
          <p:nvPr/>
        </p:nvSpPr>
        <p:spPr>
          <a:xfrm>
            <a:off x="1732257" y="1937597"/>
            <a:ext cx="5221530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Bronislaw Malinowski placed myths within social context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Only social context can explain the function of a myth for its society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Myths can be ‘charters’: practical guides about how to behave for the people who hear them</a:t>
            </a:r>
          </a:p>
        </p:txBody>
      </p:sp>
      <p:sp>
        <p:nvSpPr>
          <p:cNvPr id="216" name="Shape 216"/>
          <p:cNvSpPr/>
          <p:nvPr/>
        </p:nvSpPr>
        <p:spPr>
          <a:xfrm>
            <a:off x="3567839" y="532129"/>
            <a:ext cx="460985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The Social World Shapes Myth</a:t>
            </a:r>
          </a:p>
        </p:txBody>
      </p:sp>
    </p:spTree>
    <p:extLst>
      <p:ext uri="{BB962C8B-B14F-4D97-AF65-F5344CB8AC3E}">
        <p14:creationId xmlns:p14="http://schemas.microsoft.com/office/powerpoint/2010/main" xmlns="" val="16571947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4321985" y="5942602"/>
            <a:ext cx="624840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2.12 Illuminated medieval manuscript of Genesis 1 from the Hebrew Bible. The Xanten Bible. Germany, thirteenth to fourteenth century </a:t>
            </a:r>
            <a:r>
              <a:rPr sz="1400" cap="small"/>
              <a:t>ce</a:t>
            </a:r>
            <a:r>
              <a:rPr sz="1400"/>
              <a:t>. Spencer Collection. </a:t>
            </a:r>
            <a:r>
              <a:rPr sz="1400" i="1"/>
              <a:t>The New York Public Library / Art Resource, NY, ART497620.</a:t>
            </a:r>
          </a:p>
        </p:txBody>
      </p:sp>
      <p:pic>
        <p:nvPicPr>
          <p:cNvPr id="231" name="image16.jpeg" descr="D:\ALLIANCE\2015\13_MaurizioClassical Mythology in Context_Mathieu, Barbara\POWERPOINT\Maurizio PowerPoints\Chapter-02\fg02_012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1934" y="1658565"/>
            <a:ext cx="3078543" cy="4140564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3311558" y="549063"/>
            <a:ext cx="492192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Creation Stories from the Levant</a:t>
            </a:r>
          </a:p>
        </p:txBody>
      </p:sp>
      <p:sp>
        <p:nvSpPr>
          <p:cNvPr id="233" name="Shape 233"/>
          <p:cNvSpPr/>
          <p:nvPr/>
        </p:nvSpPr>
        <p:spPr>
          <a:xfrm>
            <a:off x="1788283" y="1551644"/>
            <a:ext cx="5361743" cy="303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Enuma Elish, the Babylonian creation story, may have influenced Greek oral poetry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Depicts the Gods as fighting the forces of chaos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Genesis is distinguished by the Hebrew’s monotheistic beliefs and focus on the creation of humanity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It also emphasizes the creation of order</a:t>
            </a:r>
          </a:p>
        </p:txBody>
      </p:sp>
    </p:spTree>
    <p:extLst>
      <p:ext uri="{BB962C8B-B14F-4D97-AF65-F5344CB8AC3E}">
        <p14:creationId xmlns:p14="http://schemas.microsoft.com/office/powerpoint/2010/main" xmlns="" val="1959498648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276600" y="1"/>
            <a:ext cx="7162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1pPr>
            <a:lvl2pPr marL="37931725" indent="-374745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2pPr>
            <a:lvl3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3pPr>
            <a:lvl4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4pPr>
            <a:lvl5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9pPr>
          </a:lstStyle>
          <a:p>
            <a:r>
              <a:rPr kumimoji="0" lang="en-US" sz="1800" dirty="0"/>
              <a:t>The Twelve Olympians: Zeus, Hera, and Their Children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200401" y="685801"/>
            <a:ext cx="73310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40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1pPr>
            <a:lvl2pPr marL="37931725" indent="-37474525" defTabSz="4540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2pPr>
            <a:lvl3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3pPr>
            <a:lvl4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4pPr>
            <a:lvl5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9pPr>
          </a:lstStyle>
          <a:p>
            <a:r>
              <a:rPr kumimoji="0" lang="en-US" sz="1200" b="0" dirty="0"/>
              <a:t>Zeus’ Establishment as Supreme God</a:t>
            </a:r>
          </a:p>
          <a:p>
            <a:r>
              <a:rPr kumimoji="0" lang="en-US" sz="1200" b="0" dirty="0"/>
              <a:t>	Zeus—sky</a:t>
            </a:r>
          </a:p>
          <a:p>
            <a:r>
              <a:rPr kumimoji="0" lang="en-US" sz="1200" b="0" dirty="0"/>
              <a:t>	Poseidon — sea</a:t>
            </a:r>
          </a:p>
          <a:p>
            <a:r>
              <a:rPr kumimoji="0" lang="en-US" sz="1200" b="0" dirty="0"/>
              <a:t>	Hades — underworld</a:t>
            </a:r>
          </a:p>
          <a:p>
            <a:endParaRPr kumimoji="0" lang="en-US" sz="1200" b="0" dirty="0"/>
          </a:p>
          <a:p>
            <a:r>
              <a:rPr kumimoji="0" lang="en-US" sz="1200" b="0" dirty="0"/>
              <a:t>Pantheon of Gods</a:t>
            </a:r>
          </a:p>
          <a:p>
            <a:r>
              <a:rPr kumimoji="0" lang="en-US" sz="1200" b="0" dirty="0"/>
              <a:t>     	Zeus (Jupiter)</a:t>
            </a:r>
          </a:p>
          <a:p>
            <a:r>
              <a:rPr kumimoji="0" lang="en-US" sz="1200" b="0" dirty="0"/>
              <a:t>     	Hera (Juno)</a:t>
            </a:r>
          </a:p>
          <a:p>
            <a:r>
              <a:rPr kumimoji="0" lang="en-US" sz="1200" b="0" dirty="0"/>
              <a:t>     	Poseidon (Neptune)</a:t>
            </a:r>
          </a:p>
          <a:p>
            <a:r>
              <a:rPr kumimoji="0" lang="en-US" sz="1200" b="0" dirty="0"/>
              <a:t>     	Hades (Pluto)</a:t>
            </a:r>
          </a:p>
          <a:p>
            <a:r>
              <a:rPr kumimoji="0" lang="en-US" sz="1200" b="0" dirty="0"/>
              <a:t>     	Hestia (Vesta)</a:t>
            </a:r>
          </a:p>
          <a:p>
            <a:r>
              <a:rPr kumimoji="0" lang="en-US" sz="1200" b="0" dirty="0"/>
              <a:t>     	Hephaestus (Vulcan)</a:t>
            </a:r>
          </a:p>
          <a:p>
            <a:r>
              <a:rPr kumimoji="0" lang="en-US" sz="1200" b="0" dirty="0"/>
              <a:t>     	Ares (Mars)</a:t>
            </a:r>
          </a:p>
          <a:p>
            <a:r>
              <a:rPr kumimoji="0" lang="en-US" sz="1200" b="0" dirty="0"/>
              <a:t>     	Apollo</a:t>
            </a:r>
          </a:p>
          <a:p>
            <a:r>
              <a:rPr kumimoji="0" lang="en-US" sz="1200" b="0" dirty="0"/>
              <a:t>     	Artemis (Diana)</a:t>
            </a:r>
          </a:p>
          <a:p>
            <a:r>
              <a:rPr kumimoji="0" lang="en-US" sz="1200" b="0" dirty="0"/>
              <a:t>     	Demeter (Ceres)</a:t>
            </a:r>
          </a:p>
          <a:p>
            <a:r>
              <a:rPr kumimoji="0" lang="en-US" sz="1200" b="0" dirty="0"/>
              <a:t>     	Aphrodite (Venus)</a:t>
            </a:r>
          </a:p>
          <a:p>
            <a:r>
              <a:rPr kumimoji="0" lang="en-US" sz="1200" b="0" dirty="0"/>
              <a:t>     	Athena (Minerva)</a:t>
            </a:r>
          </a:p>
          <a:p>
            <a:r>
              <a:rPr kumimoji="0" lang="en-US" sz="1200" b="0" dirty="0"/>
              <a:t>     	Hermes (Mercury)</a:t>
            </a:r>
          </a:p>
          <a:p>
            <a:r>
              <a:rPr kumimoji="0" lang="en-US" sz="1200" b="0" dirty="0"/>
              <a:t>     	Dionysus (Bacchus)</a:t>
            </a:r>
          </a:p>
          <a:p>
            <a:r>
              <a:rPr kumimoji="0" lang="en-US" sz="1200" b="0" dirty="0"/>
              <a:t>	Canonical twelve (with removal of Hades and Hestia)</a:t>
            </a:r>
          </a:p>
          <a:p>
            <a:endParaRPr kumimoji="0" lang="en-US" sz="1200" b="0" dirty="0"/>
          </a:p>
          <a:p>
            <a:r>
              <a:rPr kumimoji="0" lang="en-US" sz="1200" b="0" dirty="0"/>
              <a:t>Hestia, Goddess of the Hearth and Its Fire</a:t>
            </a:r>
          </a:p>
          <a:p>
            <a:r>
              <a:rPr kumimoji="0" lang="en-US" sz="1200" b="0" dirty="0"/>
              <a:t>     	A goddess of chastity</a:t>
            </a:r>
          </a:p>
          <a:p>
            <a:r>
              <a:rPr kumimoji="0" lang="en-US" sz="1200" b="0" dirty="0"/>
              <a:t>     	Hearth/sacred fire</a:t>
            </a:r>
          </a:p>
          <a:p>
            <a:r>
              <a:rPr kumimoji="0" lang="en-US" sz="1200" b="0" dirty="0"/>
              <a:t>     	Hestia (“hearth”)</a:t>
            </a:r>
          </a:p>
          <a:p>
            <a:r>
              <a:rPr kumimoji="0" lang="en-US" sz="1200" b="0" dirty="0"/>
              <a:t>     	Family</a:t>
            </a:r>
            <a:r>
              <a:rPr kumimoji="0" lang="en-US" sz="1200" b="0" dirty="0">
                <a:sym typeface="Wingdings" charset="2"/>
              </a:rPr>
              <a:t>tribe city state</a:t>
            </a:r>
          </a:p>
          <a:p>
            <a:r>
              <a:rPr kumimoji="0" lang="en-US" sz="1200" b="0" dirty="0">
                <a:sym typeface="Wingdings" charset="2"/>
              </a:rPr>
              <a:t>     	Transmission of fire</a:t>
            </a:r>
          </a:p>
          <a:p>
            <a:r>
              <a:rPr kumimoji="0" lang="en-US" sz="1200" b="0" dirty="0">
                <a:sym typeface="Wingdings" charset="2"/>
              </a:rPr>
              <a:t>     	First-born of Cronus and Rhea</a:t>
            </a:r>
          </a:p>
          <a:p>
            <a:endParaRPr kumimoji="0" lang="en-US" sz="1200" b="0" dirty="0">
              <a:sym typeface="Wingdings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33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2895601" y="1"/>
            <a:ext cx="1554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1pPr>
            <a:lvl2pPr marL="37931725" indent="-374745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2pPr>
            <a:lvl3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3pPr>
            <a:lvl4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4pPr>
            <a:lvl5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9pPr>
          </a:lstStyle>
          <a:p>
            <a:r>
              <a:rPr kumimoji="0" lang="en-US" dirty="0"/>
              <a:t>The Twelve Olympians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879726" y="274639"/>
            <a:ext cx="7635875" cy="710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4025"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1pPr>
            <a:lvl2pPr marL="37931725" indent="-37474525" defTabSz="454025"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2pPr>
            <a:lvl3pPr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3pPr>
            <a:lvl4pPr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4pPr>
            <a:lvl5pPr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60375" algn="l"/>
                <a:tab pos="684213" algn="l"/>
                <a:tab pos="1033463" algn="l"/>
              </a:tabLs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9pPr>
          </a:lstStyle>
          <a:p>
            <a:r>
              <a:rPr kumimoji="0" lang="en-US" sz="1200" b="0" dirty="0"/>
              <a:t>Zeus</a:t>
            </a:r>
          </a:p>
          <a:p>
            <a:r>
              <a:rPr kumimoji="0" lang="en-US" sz="1200" b="0" dirty="0"/>
              <a:t>     	Amorous nature</a:t>
            </a:r>
          </a:p>
          <a:p>
            <a:r>
              <a:rPr kumimoji="0" lang="en-US" sz="1200" b="0" dirty="0"/>
              <a:t>     	Image of father, husband, and lover</a:t>
            </a:r>
          </a:p>
          <a:p>
            <a:r>
              <a:rPr kumimoji="0" lang="en-US" sz="1200" b="0" dirty="0"/>
              <a:t>     	Justice and virtue</a:t>
            </a:r>
          </a:p>
          <a:p>
            <a:r>
              <a:rPr kumimoji="0" lang="en-US" sz="1200" b="0" dirty="0"/>
              <a:t>     	Moral order of the universe</a:t>
            </a:r>
          </a:p>
          <a:p>
            <a:r>
              <a:rPr kumimoji="0" lang="en-US" sz="1200" b="0" dirty="0"/>
              <a:t>     	The cloud-gatherer</a:t>
            </a:r>
          </a:p>
          <a:p>
            <a:r>
              <a:rPr kumimoji="0" lang="en-US" sz="1200" b="0" dirty="0"/>
              <a:t>     	“Bright”</a:t>
            </a:r>
          </a:p>
          <a:p>
            <a:r>
              <a:rPr kumimoji="0" lang="en-US" sz="1200" b="0" dirty="0"/>
              <a:t>     	Thunder/lightening</a:t>
            </a:r>
          </a:p>
          <a:p>
            <a:r>
              <a:rPr kumimoji="0" lang="en-US" sz="1200" b="0" dirty="0"/>
              <a:t>     	Aegis/eagle/oak</a:t>
            </a:r>
          </a:p>
          <a:p>
            <a:r>
              <a:rPr kumimoji="0" lang="en-US" sz="1200" b="0" dirty="0"/>
              <a:t>     	Tales of Zeus’ subordination</a:t>
            </a:r>
          </a:p>
          <a:p>
            <a:endParaRPr kumimoji="0" lang="en-US" sz="1200" b="0" dirty="0"/>
          </a:p>
          <a:p>
            <a:r>
              <a:rPr kumimoji="0" lang="en-US" sz="1200" b="0" dirty="0"/>
              <a:t>Zeus and Hera</a:t>
            </a:r>
          </a:p>
          <a:p>
            <a:r>
              <a:rPr kumimoji="0" lang="en-US" sz="1200" b="0" dirty="0"/>
              <a:t>    	</a:t>
            </a:r>
            <a:r>
              <a:rPr kumimoji="0" lang="en-US" sz="1200" b="0" i="1" dirty="0"/>
              <a:t>Hieros Gamos</a:t>
            </a:r>
            <a:endParaRPr kumimoji="0" lang="en-US" sz="1200" b="0" dirty="0"/>
          </a:p>
          <a:p>
            <a:r>
              <a:rPr kumimoji="0" lang="en-US" sz="1200" b="0" dirty="0"/>
              <a:t>    	Hera: consort and queen</a:t>
            </a:r>
          </a:p>
          <a:p>
            <a:r>
              <a:rPr kumimoji="0" lang="en-US" sz="1200" b="0" dirty="0"/>
              <a:t>          	Stern, vengeful</a:t>
            </a:r>
          </a:p>
          <a:p>
            <a:r>
              <a:rPr kumimoji="0" lang="en-US" sz="1200" b="0" dirty="0"/>
              <a:t>          	Women/marriage/childbirth</a:t>
            </a:r>
          </a:p>
          <a:p>
            <a:r>
              <a:rPr kumimoji="0" lang="en-US" sz="1200" b="0" dirty="0"/>
              <a:t>          	Peacock</a:t>
            </a:r>
          </a:p>
          <a:p>
            <a:endParaRPr kumimoji="0" lang="en-US" sz="1200" b="0" dirty="0"/>
          </a:p>
          <a:p>
            <a:r>
              <a:rPr kumimoji="0" lang="en-US" sz="1200" b="0" dirty="0"/>
              <a:t>Sanctuary of Zeus at Olympia</a:t>
            </a:r>
          </a:p>
          <a:p>
            <a:r>
              <a:rPr kumimoji="0" lang="en-US" sz="1200" b="0" dirty="0"/>
              <a:t>     	Elis</a:t>
            </a:r>
          </a:p>
          <a:p>
            <a:r>
              <a:rPr kumimoji="0" lang="en-US" sz="1200" b="0" dirty="0"/>
              <a:t>     	Olympic Games, 776 B. C.</a:t>
            </a:r>
          </a:p>
          <a:p>
            <a:r>
              <a:rPr kumimoji="0" lang="en-US" sz="1200" b="0" dirty="0"/>
              <a:t>     	Connection with Heracles</a:t>
            </a:r>
          </a:p>
          <a:p>
            <a:r>
              <a:rPr kumimoji="0" lang="en-US" sz="1200" b="0" dirty="0"/>
              <a:t>     	Pelops and Hippodamia</a:t>
            </a:r>
          </a:p>
          <a:p>
            <a:r>
              <a:rPr kumimoji="0" lang="en-US" sz="1200" b="0" dirty="0"/>
              <a:t>     	Temple of Zeus</a:t>
            </a:r>
          </a:p>
          <a:p>
            <a:r>
              <a:rPr kumimoji="0" lang="en-US" sz="1200" b="0" dirty="0"/>
              <a:t>          		West pediment: Lapiths and Centaurs</a:t>
            </a:r>
            <a:endParaRPr lang="en-US" sz="1200" b="0" dirty="0"/>
          </a:p>
          <a:p>
            <a:r>
              <a:rPr lang="en-US" sz="1200" b="0" dirty="0"/>
              <a:t>			Ixion impregnates the nephele (“cloud”) that Zeus had fashioned to resemble his wife, Hera</a:t>
            </a:r>
          </a:p>
          <a:p>
            <a:r>
              <a:rPr lang="en-US" sz="1200" b="0" dirty="0"/>
              <a:t>			Ixion’s punishment on the wheel</a:t>
            </a:r>
          </a:p>
          <a:p>
            <a:r>
              <a:rPr lang="en-US" sz="1200" b="0" dirty="0"/>
              <a:t>			Nephele gives birth to Centaurus, the father of the race of centaurs</a:t>
            </a:r>
          </a:p>
          <a:p>
            <a:r>
              <a:rPr lang="en-US" sz="1200" b="0" dirty="0"/>
              <a:t>			Chiron: wise, gentle tutor to heroes</a:t>
            </a:r>
          </a:p>
          <a:p>
            <a:r>
              <a:rPr lang="en-US" sz="1200" b="0" dirty="0"/>
              <a:t>			Violent and lustful nature typical of centaurs</a:t>
            </a:r>
          </a:p>
          <a:p>
            <a:r>
              <a:rPr lang="en-US" sz="1200" b="0" dirty="0"/>
              <a:t>			Lapiths, a Thessalian tribe</a:t>
            </a:r>
          </a:p>
          <a:p>
            <a:r>
              <a:rPr lang="en-US" sz="1200" b="0" dirty="0"/>
              <a:t>			Pirithoüs, Lapith chieftain and a son of Ixion</a:t>
            </a:r>
          </a:p>
          <a:p>
            <a:r>
              <a:rPr lang="en-US" sz="1200" b="0" dirty="0"/>
              <a:t>			Wedding of Pirithoüs and Hippodamia</a:t>
            </a:r>
            <a:endParaRPr kumimoji="0" lang="en-US" sz="1200" b="0" dirty="0"/>
          </a:p>
          <a:p>
            <a:r>
              <a:rPr kumimoji="0" lang="en-US" sz="1200" b="0" dirty="0"/>
              <a:t>          		</a:t>
            </a:r>
          </a:p>
          <a:p>
            <a:endParaRPr kumimoji="0" lang="en-US" sz="1200" b="0" dirty="0"/>
          </a:p>
          <a:p>
            <a:endParaRPr kumimoji="0" lang="en-US" sz="1200" b="0" dirty="0"/>
          </a:p>
          <a:p>
            <a:r>
              <a:rPr kumimoji="0" lang="en-US" sz="1200" b="0" dirty="0"/>
              <a:t>     </a:t>
            </a:r>
          </a:p>
          <a:p>
            <a:endParaRPr kumimoji="0" lang="en-US" sz="1200" b="0" dirty="0"/>
          </a:p>
        </p:txBody>
      </p:sp>
    </p:spTree>
    <p:extLst>
      <p:ext uri="{BB962C8B-B14F-4D97-AF65-F5344CB8AC3E}">
        <p14:creationId xmlns:p14="http://schemas.microsoft.com/office/powerpoint/2010/main" xmlns="" val="1651025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895601" y="1"/>
            <a:ext cx="1554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1pPr>
            <a:lvl2pPr marL="37931725" indent="-374745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2pPr>
            <a:lvl3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3pPr>
            <a:lvl4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4pPr>
            <a:lvl5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9pPr>
          </a:lstStyle>
          <a:p>
            <a:r>
              <a:rPr kumimoji="0" lang="en-US" dirty="0"/>
              <a:t>The Twelve Olympians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917826" y="373063"/>
            <a:ext cx="7521575" cy="590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40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1pPr>
            <a:lvl2pPr marL="37931725" indent="-37474525" defTabSz="4540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2pPr>
            <a:lvl3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3pPr>
            <a:lvl4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4pPr>
            <a:lvl5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endParaRPr kumimoji="0" lang="en-US" sz="1200" b="0" dirty="0"/>
          </a:p>
          <a:p>
            <a:pPr>
              <a:spcBef>
                <a:spcPct val="50000"/>
              </a:spcBef>
            </a:pPr>
            <a:endParaRPr kumimoji="0" lang="en-US" sz="1200" b="0" dirty="0"/>
          </a:p>
          <a:p>
            <a:r>
              <a:rPr kumimoji="0" lang="en-US" sz="1200" b="0" dirty="0"/>
              <a:t>	East pediment: race of Pelops and Oenomaüs</a:t>
            </a:r>
          </a:p>
          <a:p>
            <a:r>
              <a:rPr kumimoji="0" lang="en-US" sz="1200" b="0" dirty="0"/>
              <a:t>          	Metopes: Twelve Labors of Heracles</a:t>
            </a:r>
          </a:p>
          <a:p>
            <a:r>
              <a:rPr kumimoji="0" lang="en-US" sz="1200" b="0" dirty="0"/>
              <a:t>          	Cult image of Zeus carved by Pheidias</a:t>
            </a:r>
          </a:p>
          <a:p>
            <a:pPr>
              <a:spcBef>
                <a:spcPct val="50000"/>
              </a:spcBef>
            </a:pPr>
            <a:r>
              <a:rPr kumimoji="0" lang="en-US" sz="1200" b="0" dirty="0"/>
              <a:t>Oracles at Olympia and Dodona</a:t>
            </a:r>
          </a:p>
          <a:p>
            <a:r>
              <a:rPr kumimoji="0" lang="en-US" sz="1200" b="0" dirty="0"/>
              <a:t>     	Whispering oaks of Dodona</a:t>
            </a:r>
          </a:p>
          <a:p>
            <a:r>
              <a:rPr kumimoji="0" lang="en-US" sz="1200" b="0" dirty="0"/>
              <a:t>	</a:t>
            </a:r>
            <a:r>
              <a:rPr lang="en-US" sz="1200" b="0" dirty="0"/>
              <a:t>Priestess and tripod</a:t>
            </a:r>
          </a:p>
          <a:p>
            <a:r>
              <a:rPr lang="en-US" sz="1200" b="0" dirty="0"/>
              <a:t>	Oracles and prophets</a:t>
            </a:r>
          </a:p>
          <a:p>
            <a:r>
              <a:rPr lang="en-US" sz="1200" b="0" dirty="0"/>
              <a:t>		Trophonius</a:t>
            </a:r>
          </a:p>
          <a:p>
            <a:r>
              <a:rPr lang="en-US" sz="1200" b="0" dirty="0"/>
              <a:t>		Melampus</a:t>
            </a:r>
          </a:p>
          <a:p>
            <a:r>
              <a:rPr lang="en-US" sz="1200" b="0" dirty="0"/>
              <a:t>		Amphiaraüs</a:t>
            </a:r>
          </a:p>
          <a:p>
            <a:r>
              <a:rPr lang="en-US" sz="1200" b="0" dirty="0"/>
              <a:t>		Tiresias</a:t>
            </a:r>
            <a:endParaRPr kumimoji="0" lang="en-US" sz="1200" b="0" dirty="0"/>
          </a:p>
          <a:p>
            <a:pPr>
              <a:spcBef>
                <a:spcPct val="50000"/>
              </a:spcBef>
            </a:pPr>
            <a:r>
              <a:rPr kumimoji="0" lang="en-US" sz="1200" b="0" dirty="0"/>
              <a:t>Children of Zeus and Hera</a:t>
            </a:r>
          </a:p>
          <a:p>
            <a:r>
              <a:rPr kumimoji="0" lang="en-US" sz="1200" dirty="0"/>
              <a:t>     	</a:t>
            </a:r>
            <a:r>
              <a:rPr kumimoji="0" lang="en-US" sz="1200" b="0" dirty="0"/>
              <a:t>Eileithyia, goddess of childbirth</a:t>
            </a:r>
          </a:p>
          <a:p>
            <a:r>
              <a:rPr kumimoji="0" lang="en-US" sz="1200" b="0" dirty="0"/>
              <a:t>     	Hebe: cupbearer to gods</a:t>
            </a:r>
          </a:p>
          <a:p>
            <a:r>
              <a:rPr kumimoji="0" lang="en-US" sz="1200" b="0" dirty="0"/>
              <a:t>          		Ganymede</a:t>
            </a:r>
          </a:p>
          <a:p>
            <a:r>
              <a:rPr kumimoji="0" lang="en-US" sz="1200" b="0" dirty="0"/>
              <a:t>     	Hephaestus, divine artisan</a:t>
            </a:r>
          </a:p>
          <a:p>
            <a:r>
              <a:rPr kumimoji="0" lang="en-US" sz="1200" b="0" dirty="0"/>
              <a:t>          		God of fire and forge</a:t>
            </a:r>
          </a:p>
          <a:p>
            <a:r>
              <a:rPr kumimoji="0" lang="en-US" sz="1200" b="0" dirty="0"/>
              <a:t>          		Lame</a:t>
            </a:r>
          </a:p>
          <a:p>
            <a:r>
              <a:rPr kumimoji="0" lang="en-US" sz="1200" b="0" dirty="0"/>
              <a:t>          		Return of Hephaestus</a:t>
            </a:r>
          </a:p>
          <a:p>
            <a:r>
              <a:rPr kumimoji="0" lang="en-US" sz="1200" b="0" dirty="0"/>
              <a:t>          		Consort of Aphrodite</a:t>
            </a:r>
          </a:p>
          <a:p>
            <a:r>
              <a:rPr kumimoji="0" lang="en-US" sz="1200" b="0" dirty="0"/>
              <a:t>               		Her adultery with Ares</a:t>
            </a:r>
          </a:p>
          <a:p>
            <a:r>
              <a:rPr kumimoji="0" lang="en-US" sz="1200" b="0" dirty="0"/>
              <a:t>     	Ares, god of war</a:t>
            </a:r>
          </a:p>
          <a:p>
            <a:r>
              <a:rPr kumimoji="0" lang="en-US" sz="1200" b="0" dirty="0"/>
              <a:t>          		Cult partner: Aphrodite</a:t>
            </a:r>
          </a:p>
          <a:p>
            <a:r>
              <a:rPr kumimoji="0" lang="en-US" sz="1200" b="0" dirty="0"/>
              <a:t>          		Thrace</a:t>
            </a:r>
          </a:p>
          <a:p>
            <a:r>
              <a:rPr kumimoji="0" lang="en-US" sz="1200" b="0" dirty="0"/>
              <a:t>          		Eros</a:t>
            </a:r>
          </a:p>
          <a:p>
            <a:r>
              <a:rPr kumimoji="0" lang="en-US" sz="1200" b="0" dirty="0"/>
              <a:t>          		Brutality of war</a:t>
            </a:r>
          </a:p>
          <a:p>
            <a:endParaRPr kumimoji="0" lang="en-US" sz="1200" b="0" dirty="0"/>
          </a:p>
          <a:p>
            <a:endParaRPr kumimoji="0" lang="en-US" sz="1200" dirty="0"/>
          </a:p>
        </p:txBody>
      </p:sp>
    </p:spTree>
    <p:extLst>
      <p:ext uri="{BB962C8B-B14F-4D97-AF65-F5344CB8AC3E}">
        <p14:creationId xmlns:p14="http://schemas.microsoft.com/office/powerpoint/2010/main" xmlns="" val="1270198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5201241" y="5913921"/>
            <a:ext cx="5399136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2.1 Prometheus (seated) molds human beings out of clay and water. Marble sarcophagus. Third century </a:t>
            </a:r>
            <a:r>
              <a:rPr sz="1400" cap="small"/>
              <a:t>ce</a:t>
            </a:r>
            <a:r>
              <a:rPr sz="1400"/>
              <a:t>. Museum Capitoline, Rome, Italy. </a:t>
            </a:r>
            <a:r>
              <a:rPr sz="1400" i="1"/>
              <a:t>Erich Lessing / Art Resource, NY, ART74681.</a:t>
            </a:r>
          </a:p>
        </p:txBody>
      </p:sp>
      <p:pic>
        <p:nvPicPr>
          <p:cNvPr id="122" name="image3.jpeg" descr="D:\ALLIANCE\2015\13_MaurizioClassical Mythology in Context_Mathieu, Barbara\POWERPOINT\Maurizio PowerPoints\Chapter-02\fg02_001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01241" y="1600780"/>
            <a:ext cx="5399136" cy="4269375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4709822" y="526838"/>
            <a:ext cx="2467212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Creation Stories</a:t>
            </a:r>
          </a:p>
        </p:txBody>
      </p:sp>
      <p:sp>
        <p:nvSpPr>
          <p:cNvPr id="124" name="Shape 124"/>
          <p:cNvSpPr/>
          <p:nvPr/>
        </p:nvSpPr>
        <p:spPr>
          <a:xfrm>
            <a:off x="1750182" y="1615413"/>
            <a:ext cx="3466846" cy="26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57342" indent="-257342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Reflect understanding of how the world works</a:t>
            </a:r>
          </a:p>
          <a:p>
            <a:pPr marL="257342" indent="-257342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Set ethical, social, and religious patterns for a society</a:t>
            </a:r>
          </a:p>
          <a:p>
            <a:pPr marL="257342" indent="-257342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Provide explanations of the order of a society</a:t>
            </a:r>
          </a:p>
        </p:txBody>
      </p:sp>
    </p:spTree>
    <p:extLst>
      <p:ext uri="{BB962C8B-B14F-4D97-AF65-F5344CB8AC3E}">
        <p14:creationId xmlns:p14="http://schemas.microsoft.com/office/powerpoint/2010/main" xmlns="" val="971364855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895601" y="1"/>
            <a:ext cx="1554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1pPr>
            <a:lvl2pPr marL="37931725" indent="-374745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2pPr>
            <a:lvl3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3pPr>
            <a:lvl4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4pPr>
            <a:lvl5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9pPr>
          </a:lstStyle>
          <a:p>
            <a:r>
              <a:rPr kumimoji="0" lang="en-US" dirty="0"/>
              <a:t>The Twelve Olympians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917826" y="449263"/>
            <a:ext cx="7597775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4540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1pPr>
            <a:lvl2pPr marL="37931725" indent="-37474525" defTabSz="454025"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2pPr>
            <a:lvl3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3pPr>
            <a:lvl4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4pPr>
            <a:lvl5pPr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kumimoji="1" sz="1000" b="1">
                <a:solidFill>
                  <a:schemeClr val="tx1"/>
                </a:solidFill>
                <a:latin typeface="Palatino" charset="0"/>
                <a:ea typeface="ＭＳ Ｐゴシック" charset="-128"/>
              </a:defRPr>
            </a:lvl9pPr>
          </a:lstStyle>
          <a:p>
            <a:r>
              <a:rPr kumimoji="0" lang="en-US" sz="1200" b="0" dirty="0"/>
              <a:t>Other Children of Zeus</a:t>
            </a:r>
          </a:p>
          <a:p>
            <a:r>
              <a:rPr kumimoji="0" lang="en-US" sz="1200" b="0" dirty="0"/>
              <a:t>     	The Nine Muses</a:t>
            </a:r>
          </a:p>
          <a:p>
            <a:r>
              <a:rPr kumimoji="0" lang="en-US" sz="1200" b="0" dirty="0"/>
              <a:t>          		Mnemosyne (“memory”)</a:t>
            </a:r>
          </a:p>
          <a:p>
            <a:r>
              <a:rPr kumimoji="0" lang="en-US" sz="1200" b="0" dirty="0"/>
              <a:t>          		Patrons of literature and the arts</a:t>
            </a:r>
          </a:p>
          <a:p>
            <a:r>
              <a:rPr kumimoji="0" lang="en-US" sz="1200" b="0" dirty="0"/>
              <a:t>          		Pieria/Mt. Helicon</a:t>
            </a:r>
          </a:p>
          <a:p>
            <a:r>
              <a:rPr kumimoji="0" lang="en-US" sz="1200" b="0" dirty="0"/>
              <a:t>          		“Reminders”</a:t>
            </a:r>
          </a:p>
          <a:p>
            <a:r>
              <a:rPr kumimoji="0" lang="en-US" sz="1200" b="0" dirty="0"/>
              <a:t>          		Calliope (epic)</a:t>
            </a:r>
          </a:p>
          <a:p>
            <a:r>
              <a:rPr kumimoji="0" lang="en-US" sz="1200" b="0" dirty="0"/>
              <a:t>          		Clio (history or lyre playing)</a:t>
            </a:r>
          </a:p>
          <a:p>
            <a:r>
              <a:rPr kumimoji="0" lang="en-US" sz="1200" b="0" dirty="0"/>
              <a:t>          		Euterpe (lyric or tragedy and flute playing)</a:t>
            </a:r>
          </a:p>
          <a:p>
            <a:r>
              <a:rPr kumimoji="0" lang="en-US" sz="1200" b="0" dirty="0"/>
              <a:t>          		Melpomene (tragedy or lyre playing)</a:t>
            </a:r>
          </a:p>
          <a:p>
            <a:r>
              <a:rPr kumimoji="0" lang="en-US" sz="1200" b="0" dirty="0"/>
              <a:t>          		Terpsichore (choral dancing or flute playing)</a:t>
            </a:r>
          </a:p>
          <a:p>
            <a:r>
              <a:rPr kumimoji="0" lang="en-US" sz="1200" b="0" dirty="0"/>
              <a:t>          		Erato (love poetry or hymns to gods and lyre playing)</a:t>
            </a:r>
          </a:p>
          <a:p>
            <a:r>
              <a:rPr kumimoji="0" lang="en-US" sz="1200" b="0" dirty="0"/>
              <a:t>          		Polyhymnia (sacred music or dancing)</a:t>
            </a:r>
          </a:p>
          <a:p>
            <a:r>
              <a:rPr kumimoji="0" lang="en-US" sz="1200" b="0" dirty="0"/>
              <a:t>          		Urania (astronomy)</a:t>
            </a:r>
          </a:p>
          <a:p>
            <a:r>
              <a:rPr kumimoji="0" lang="en-US" sz="1200" b="0" dirty="0"/>
              <a:t>          		Thalia (comedy)</a:t>
            </a:r>
            <a:endParaRPr kumimoji="0" lang="en-US" sz="1200" dirty="0"/>
          </a:p>
          <a:p>
            <a:r>
              <a:rPr kumimoji="0" lang="en-US" sz="1200" b="0" dirty="0"/>
              <a:t>	The Three Fates</a:t>
            </a:r>
          </a:p>
          <a:p>
            <a:r>
              <a:rPr kumimoji="0" lang="en-US" sz="1200" b="0" dirty="0"/>
              <a:t>          		Children of Zeus and Themis</a:t>
            </a:r>
          </a:p>
          <a:p>
            <a:r>
              <a:rPr kumimoji="0" lang="en-US" sz="1200" b="0" dirty="0"/>
              <a:t>          		Moirai (Greek) or Parcae (Latin)</a:t>
            </a:r>
          </a:p>
          <a:p>
            <a:r>
              <a:rPr kumimoji="0" lang="en-US" sz="1200" b="0" dirty="0"/>
              <a:t>          		Clotho (“spinner”)</a:t>
            </a:r>
          </a:p>
          <a:p>
            <a:r>
              <a:rPr kumimoji="0" lang="en-US" sz="1200" b="0" dirty="0"/>
              <a:t>          		Lachesis (“apportioner”)</a:t>
            </a:r>
          </a:p>
          <a:p>
            <a:r>
              <a:rPr kumimoji="0" lang="en-US" sz="1200" b="0" dirty="0"/>
              <a:t>          		Atropos (“inflexible”)</a:t>
            </a:r>
          </a:p>
          <a:p>
            <a:r>
              <a:rPr kumimoji="0" lang="en-US" sz="1200" b="0" dirty="0"/>
              <a:t>          		Luck or Fortune (Tyche)</a:t>
            </a:r>
          </a:p>
          <a:p>
            <a:r>
              <a:rPr kumimoji="0" lang="en-US" sz="1200" b="0" dirty="0"/>
              <a:t>          		Necessity (Ananke)</a:t>
            </a:r>
          </a:p>
        </p:txBody>
      </p:sp>
    </p:spTree>
    <p:extLst>
      <p:ext uri="{BB962C8B-B14F-4D97-AF65-F5344CB8AC3E}">
        <p14:creationId xmlns:p14="http://schemas.microsoft.com/office/powerpoint/2010/main" xmlns="" val="358469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Hesiod’s Theogony ( </a:t>
            </a:r>
            <a:r>
              <a:rPr lang="en-US" sz="1500" i="1" dirty="0"/>
              <a:t>Theos (GODS) AND GONOS (OFFSPRING) </a:t>
            </a:r>
            <a:endParaRPr lang="en-US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Theogony is a collection of stories about the nature of the cosmos and represents the fundamental vision or worldview of a particular people or culture. </a:t>
            </a:r>
          </a:p>
          <a:p>
            <a:r>
              <a:rPr lang="en-US" dirty="0"/>
              <a:t>All societies old enough to have created a cosmogony create a story to support and transmit their views. </a:t>
            </a:r>
          </a:p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to explain the origins of the universe (creation myth) </a:t>
            </a:r>
          </a:p>
          <a:p>
            <a:pPr lvl="1"/>
            <a:r>
              <a:rPr lang="en-US" dirty="0"/>
              <a:t>Account of the genealogy of the Greek pantheon </a:t>
            </a:r>
          </a:p>
          <a:p>
            <a:pPr lvl="1"/>
            <a:r>
              <a:rPr lang="en-US" dirty="0"/>
              <a:t>Origins of the social structure </a:t>
            </a:r>
          </a:p>
          <a:p>
            <a:pPr lvl="1"/>
            <a:r>
              <a:rPr lang="en-US" dirty="0"/>
              <a:t>Explain the relationships between humans, deities, nature and the cosmos</a:t>
            </a:r>
          </a:p>
          <a:p>
            <a:pPr lvl="1"/>
            <a:r>
              <a:rPr lang="en-US" dirty="0"/>
              <a:t>As sacred stories they recreate a primordial age before written history and provide a narrative context for religious rituals and beliefs. </a:t>
            </a:r>
          </a:p>
          <a:p>
            <a:pPr lvl="1"/>
            <a:r>
              <a:rPr lang="en-US" dirty="0"/>
              <a:t>Hesiod b. ca 700 BCE in Boeotia.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8298" y="3436965"/>
            <a:ext cx="2879702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8433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Ancient Poets and The Muses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Muses were invoked at the beginning of poems and hymns</a:t>
            </a:r>
          </a:p>
          <a:p>
            <a:r>
              <a:rPr lang="en-US" altLang="en-US" dirty="0"/>
              <a:t>Homer begins the </a:t>
            </a:r>
            <a:r>
              <a:rPr lang="en-US" altLang="en-US" i="1" dirty="0"/>
              <a:t>Iliad</a:t>
            </a:r>
            <a:r>
              <a:rPr lang="en-US" altLang="en-US" dirty="0"/>
              <a:t> with a nod to the muses and credits them throughout his epics. </a:t>
            </a:r>
          </a:p>
          <a:p>
            <a:r>
              <a:rPr lang="en-US" altLang="en-US" dirty="0"/>
              <a:t>Hesiod creates their domain, definition and credits them for his inspiration for </a:t>
            </a:r>
            <a:r>
              <a:rPr lang="en-US" altLang="en-US" i="1" dirty="0"/>
              <a:t>Theogony </a:t>
            </a:r>
          </a:p>
          <a:p>
            <a:r>
              <a:rPr lang="en-US" altLang="en-US" dirty="0"/>
              <a:t>Their early entry into the pantheon of Olympus supports their importance. </a:t>
            </a:r>
          </a:p>
        </p:txBody>
      </p:sp>
    </p:spTree>
    <p:extLst>
      <p:ext uri="{BB962C8B-B14F-4D97-AF65-F5344CB8AC3E}">
        <p14:creationId xmlns:p14="http://schemas.microsoft.com/office/powerpoint/2010/main" xmlns="" val="59808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Gaia or Gaea</a:t>
            </a:r>
          </a:p>
        </p:txBody>
      </p:sp>
      <p:sp>
        <p:nvSpPr>
          <p:cNvPr id="5123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1. From Chaos comes Night and Erebus </a:t>
            </a:r>
          </a:p>
          <a:p>
            <a:pPr eaLnBrk="1" hangingPunct="1"/>
            <a:r>
              <a:rPr lang="en-US" dirty="0"/>
              <a:t>2. One of the Protogenos (primeval divinity) of earth as a primal element that emerged at the dawn of creation, along with air, sea and sky. </a:t>
            </a:r>
          </a:p>
          <a:p>
            <a:pPr eaLnBrk="1" hangingPunct="1"/>
            <a:r>
              <a:rPr lang="en-US" dirty="0"/>
              <a:t>2. Gaia (GE) The great mother of all: the gods are descended from her union with Uranus (the sky), Pontos (the sea) and Gigantes from her mating with </a:t>
            </a:r>
            <a:r>
              <a:rPr lang="en-US" b="1" dirty="0"/>
              <a:t>Tartarus</a:t>
            </a:r>
            <a:r>
              <a:rPr lang="en-US" dirty="0"/>
              <a:t> (hell pit) and mortal creatures come from her earthly flesh. </a:t>
            </a:r>
          </a:p>
          <a:p>
            <a:pPr eaLnBrk="1" hangingPunct="1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626723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Uranus and Gaia – Titans, Cyclopes and Hecatonchires 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1350" dirty="0"/>
              <a:t>Titans: They give birth to twelve sons and six daughters. He locked them in Gaia’s belly. Gaia suffered immense pain and asker her all her Titan sons to rebel. </a:t>
            </a:r>
          </a:p>
          <a:p>
            <a:pPr eaLnBrk="1" hangingPunct="1"/>
            <a:r>
              <a:rPr lang="en-US" altLang="en-US" sz="1350" dirty="0"/>
              <a:t>Four of them (the sentinels) and their brother at the center castrated Uranus. His blood fell producing the avenging Erinyes( Furies) and the Gigantes. </a:t>
            </a:r>
          </a:p>
          <a:p>
            <a:pPr eaLnBrk="1" hangingPunct="1"/>
            <a:r>
              <a:rPr lang="en-US" altLang="en-US" sz="1350" dirty="0"/>
              <a:t>Uranus prophesized that the fall of the Titans would happen like his.  Pattern is repeated in generational conflict among succeeding generations of deities. (Cronus – Rhea) </a:t>
            </a:r>
          </a:p>
          <a:p>
            <a:pPr eaLnBrk="1" hangingPunct="1"/>
            <a:r>
              <a:rPr lang="en-US" altLang="en-US" sz="1350" dirty="0"/>
              <a:t>Cyclopes (Brontes </a:t>
            </a:r>
            <a:r>
              <a:rPr lang="en-US" altLang="en-US" sz="1350" i="1" dirty="0"/>
              <a:t>Thunder, </a:t>
            </a:r>
            <a:r>
              <a:rPr lang="en-US" altLang="en-US" sz="1350" dirty="0"/>
              <a:t>Steropes </a:t>
            </a:r>
            <a:r>
              <a:rPr lang="en-US" altLang="en-US" sz="1350" i="1" dirty="0"/>
              <a:t>Lightening </a:t>
            </a:r>
            <a:r>
              <a:rPr lang="en-US" altLang="en-US" sz="1350" dirty="0"/>
              <a:t>and Arges </a:t>
            </a:r>
            <a:r>
              <a:rPr lang="en-US" altLang="en-US" sz="1350" i="1" dirty="0"/>
              <a:t>Bright </a:t>
            </a:r>
            <a:endParaRPr lang="en-US" altLang="en-US" sz="1350" dirty="0"/>
          </a:p>
          <a:p>
            <a:pPr eaLnBrk="1" hangingPunct="1"/>
            <a:r>
              <a:rPr lang="en-US" altLang="en-US" sz="1350" dirty="0"/>
              <a:t>Hecatonchires: Cottus, Briareus, and Gyes (hundred arms and hands) </a:t>
            </a:r>
          </a:p>
        </p:txBody>
      </p:sp>
    </p:spTree>
    <p:extLst>
      <p:ext uri="{BB962C8B-B14F-4D97-AF65-F5344CB8AC3E}">
        <p14:creationId xmlns:p14="http://schemas.microsoft.com/office/powerpoint/2010/main" xmlns="" val="2015230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5.jpeg" descr="D:\ALLIANCE\2015\13_MaurizioClassical Mythology in Context_Mathieu, Barbara\POWERPOINT\Maurizio PowerPoints\Chapter-02\fg02_00300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0493" y="3666565"/>
            <a:ext cx="4514401" cy="301236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798919" y="5866654"/>
            <a:ext cx="4038303" cy="739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2.3a Plan of Mycenae’s Citadel.</a:t>
            </a:r>
          </a:p>
          <a:p>
            <a:pPr>
              <a:defRPr sz="1400" b="1">
                <a:latin typeface="Minion Pro"/>
                <a:ea typeface="Minion Pro"/>
                <a:cs typeface="Minion Pro"/>
                <a:sym typeface="Minion Pro"/>
              </a:defRPr>
            </a:pPr>
            <a:r>
              <a:rPr sz="1400"/>
              <a:t>2.3b Ruins of Mycenae today. © </a:t>
            </a:r>
            <a:r>
              <a:rPr sz="1400" i="1"/>
              <a:t>Florin Stana/Shutterstock 194965928.</a:t>
            </a:r>
          </a:p>
        </p:txBody>
      </p:sp>
      <p:pic>
        <p:nvPicPr>
          <p:cNvPr id="135" name="image6.jpeg" descr="D:\ALLIANCE\2015\13_MaurizioClassical Mythology in Context_Mathieu, Barbara\POWERPOINT\Maurizio PowerPoints\Chapter-02\fg02_00300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8844" y="2146477"/>
            <a:ext cx="4920623" cy="3452731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Shape 136"/>
          <p:cNvSpPr/>
          <p:nvPr/>
        </p:nvSpPr>
        <p:spPr>
          <a:xfrm>
            <a:off x="1704357" y="5620866"/>
            <a:ext cx="5054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 b="1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t>a</a:t>
            </a:r>
          </a:p>
        </p:txBody>
      </p:sp>
      <p:sp>
        <p:nvSpPr>
          <p:cNvPr id="137" name="Shape 137"/>
          <p:cNvSpPr/>
          <p:nvPr/>
        </p:nvSpPr>
        <p:spPr>
          <a:xfrm>
            <a:off x="10051174" y="3407496"/>
            <a:ext cx="50544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 b="1"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t>b</a:t>
            </a:r>
          </a:p>
        </p:txBody>
      </p:sp>
      <p:sp>
        <p:nvSpPr>
          <p:cNvPr id="138" name="Shape 138"/>
          <p:cNvSpPr/>
          <p:nvPr/>
        </p:nvSpPr>
        <p:spPr>
          <a:xfrm>
            <a:off x="3482238" y="545888"/>
            <a:ext cx="465556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The Late Bronze Age: Mycenae</a:t>
            </a:r>
          </a:p>
        </p:txBody>
      </p:sp>
      <p:sp>
        <p:nvSpPr>
          <p:cNvPr id="139" name="Shape 139"/>
          <p:cNvSpPr/>
          <p:nvPr/>
        </p:nvSpPr>
        <p:spPr>
          <a:xfrm>
            <a:off x="1712047" y="1650085"/>
            <a:ext cx="8767906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200"/>
            </a:lvl1pPr>
          </a:lstStyle>
          <a:p>
            <a:r>
              <a:t>Mycenae was an important Bronze Age settlement in Greece</a:t>
            </a:r>
          </a:p>
        </p:txBody>
      </p:sp>
      <p:sp>
        <p:nvSpPr>
          <p:cNvPr id="140" name="Shape 140"/>
          <p:cNvSpPr/>
          <p:nvPr/>
        </p:nvSpPr>
        <p:spPr>
          <a:xfrm>
            <a:off x="6702918" y="2175724"/>
            <a:ext cx="3577877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200"/>
            </a:pPr>
            <a:r>
              <a:rPr sz="2200"/>
              <a:t>It was a fortified settlement, probably the home of the king (</a:t>
            </a:r>
            <a:r>
              <a:rPr sz="2200" i="1"/>
              <a:t>wanax</a:t>
            </a:r>
            <a:r>
              <a:rPr sz="2200"/>
              <a:t>), located on a hilltop</a:t>
            </a:r>
          </a:p>
        </p:txBody>
      </p:sp>
    </p:spTree>
    <p:extLst>
      <p:ext uri="{BB962C8B-B14F-4D97-AF65-F5344CB8AC3E}">
        <p14:creationId xmlns:p14="http://schemas.microsoft.com/office/powerpoint/2010/main" xmlns="" val="166603373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Shape 154"/>
          <p:cNvSpPr/>
          <p:nvPr/>
        </p:nvSpPr>
        <p:spPr>
          <a:xfrm>
            <a:off x="4594009" y="486621"/>
            <a:ext cx="296869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The Iron Age: Ascra</a:t>
            </a:r>
          </a:p>
        </p:txBody>
      </p:sp>
      <p:sp>
        <p:nvSpPr>
          <p:cNvPr id="155" name="Shape 155"/>
          <p:cNvSpPr/>
          <p:nvPr/>
        </p:nvSpPr>
        <p:spPr>
          <a:xfrm>
            <a:off x="1804145" y="1614806"/>
            <a:ext cx="8583710" cy="2923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The Iron Age is named after its use of iron for tools and weapons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Few records remain from this period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Hesiod’s </a:t>
            </a:r>
            <a:r>
              <a:rPr sz="2200" i="1"/>
              <a:t>Works and Days</a:t>
            </a:r>
            <a:r>
              <a:rPr sz="2200"/>
              <a:t> was composed at the end of this period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Takes place in Ascra, on Mount Helicon in Boetia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Hesiod’s description of Ascra is backed up by the archeological record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Kings have lost central authority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Most residents are small, independent farmers</a:t>
            </a:r>
          </a:p>
        </p:txBody>
      </p:sp>
    </p:spTree>
    <p:extLst>
      <p:ext uri="{BB962C8B-B14F-4D97-AF65-F5344CB8AC3E}">
        <p14:creationId xmlns:p14="http://schemas.microsoft.com/office/powerpoint/2010/main" xmlns="" val="101116663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1" y="1"/>
            <a:ext cx="9142857" cy="6857143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2967764" y="519610"/>
            <a:ext cx="5601916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The Archaic Period and Panhellenism</a:t>
            </a:r>
          </a:p>
        </p:txBody>
      </p:sp>
      <p:sp>
        <p:nvSpPr>
          <p:cNvPr id="169" name="Shape 169"/>
          <p:cNvSpPr/>
          <p:nvPr/>
        </p:nvSpPr>
        <p:spPr>
          <a:xfrm>
            <a:off x="2011532" y="1964055"/>
            <a:ext cx="8168939" cy="2414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Hellenic identity developed during the Archaic Period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Maintained by Panhellenic sanctuaries and festivals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Oral performances of works by Homer and Hesiod developed a shared understanding of gods and goddesses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Led to a gradual homogenization of belief and worship</a:t>
            </a:r>
          </a:p>
          <a:p>
            <a:pPr marL="220578" indent="-220578">
              <a:spcBef>
                <a:spcPts val="600"/>
              </a:spcBef>
              <a:buSzPct val="100000"/>
              <a:buChar char="•"/>
              <a:defRPr sz="2200"/>
            </a:pPr>
            <a:r>
              <a:rPr sz="2200"/>
              <a:t>Local variations on the traits and worship of gods remained</a:t>
            </a:r>
          </a:p>
        </p:txBody>
      </p:sp>
    </p:spTree>
    <p:extLst>
      <p:ext uri="{BB962C8B-B14F-4D97-AF65-F5344CB8AC3E}">
        <p14:creationId xmlns:p14="http://schemas.microsoft.com/office/powerpoint/2010/main" xmlns="" val="624082308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1166</Words>
  <Application>Microsoft Office PowerPoint</Application>
  <PresentationFormat>Custom</PresentationFormat>
  <Paragraphs>217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Slide 2</vt:lpstr>
      <vt:lpstr>Hesiod’s Theogony ( Theos (GODS) AND GONOS (OFFSPRING) </vt:lpstr>
      <vt:lpstr>Ancient Poets and The Muses</vt:lpstr>
      <vt:lpstr>Gaia or Gaea</vt:lpstr>
      <vt:lpstr>Uranus and Gaia – Titans, Cyclopes and Hecatonchires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Marl</cp:lastModifiedBy>
  <cp:revision>4</cp:revision>
  <dcterms:created xsi:type="dcterms:W3CDTF">2017-08-29T15:03:23Z</dcterms:created>
  <dcterms:modified xsi:type="dcterms:W3CDTF">2017-09-15T07:19:22Z</dcterms:modified>
</cp:coreProperties>
</file>