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28"/>
  </p:notesMasterIdLst>
  <p:handoutMasterIdLst>
    <p:handoutMasterId r:id="rId29"/>
  </p:handoutMasterIdLst>
  <p:sldIdLst>
    <p:sldId id="259" r:id="rId2"/>
    <p:sldId id="277" r:id="rId3"/>
    <p:sldId id="268" r:id="rId4"/>
    <p:sldId id="309" r:id="rId5"/>
    <p:sldId id="319" r:id="rId6"/>
    <p:sldId id="320" r:id="rId7"/>
    <p:sldId id="321" r:id="rId8"/>
    <p:sldId id="322" r:id="rId9"/>
    <p:sldId id="323" r:id="rId10"/>
    <p:sldId id="318" r:id="rId11"/>
    <p:sldId id="315" r:id="rId12"/>
    <p:sldId id="316" r:id="rId13"/>
    <p:sldId id="317" r:id="rId14"/>
    <p:sldId id="276" r:id="rId15"/>
    <p:sldId id="301" r:id="rId16"/>
    <p:sldId id="303" r:id="rId17"/>
    <p:sldId id="304" r:id="rId18"/>
    <p:sldId id="302" r:id="rId19"/>
    <p:sldId id="305" r:id="rId20"/>
    <p:sldId id="306" r:id="rId21"/>
    <p:sldId id="324" r:id="rId22"/>
    <p:sldId id="308" r:id="rId23"/>
    <p:sldId id="307" r:id="rId24"/>
    <p:sldId id="325" r:id="rId25"/>
    <p:sldId id="278" r:id="rId26"/>
    <p:sldId id="300" r:id="rId2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003D7D"/>
    <a:srgbClr val="C09B12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0" autoAdjust="0"/>
    <p:restoredTop sz="88190" autoAdjust="0"/>
  </p:normalViewPr>
  <p:slideViewPr>
    <p:cSldViewPr>
      <p:cViewPr varScale="1">
        <p:scale>
          <a:sx n="62" d="100"/>
          <a:sy n="62" d="100"/>
        </p:scale>
        <p:origin x="-7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C59A624D-A0AC-425C-847D-334363695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0421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307F8B22-AE2F-475B-A73D-367FDC43E9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98021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4B2126-6CC4-4FE8-9C3F-69FECB2F0B04}" type="slidenum">
              <a:rPr lang="en-GB" sz="1200" b="0" smtClean="0"/>
              <a:pPr eaLnBrk="1" hangingPunct="1"/>
              <a:t>1</a:t>
            </a:fld>
            <a:endParaRPr lang="en-GB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370004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UniOfSurrey - Clean Blue Cover">
    <p:bg>
      <p:bgPr>
        <a:solidFill>
          <a:srgbClr val="008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9247" y="2056265"/>
            <a:ext cx="5775157" cy="1098697"/>
          </a:xfrm>
        </p:spPr>
        <p:txBody>
          <a:bodyPr anchor="b">
            <a:noAutofit/>
          </a:bodyPr>
          <a:lstStyle>
            <a:lvl1pPr algn="l"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Presentation title goes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5763" y="3287060"/>
            <a:ext cx="7261490" cy="8255"/>
          </a:xfrm>
          <a:prstGeom prst="line">
            <a:avLst/>
          </a:prstGeom>
          <a:ln w="635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29079" y="3421285"/>
            <a:ext cx="5775325" cy="1119187"/>
          </a:xfrm>
        </p:spPr>
        <p:txBody>
          <a:bodyPr>
            <a:normAutofit/>
          </a:bodyPr>
          <a:lstStyle>
            <a:lvl1pPr algn="l">
              <a:defRPr sz="2000"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GB" dirty="0"/>
              <a:t>Presentation subtitle / presenter here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026913" y="2285760"/>
            <a:ext cx="1871760" cy="100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0580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UniOfSurrey - Clean Turqoise Cover">
    <p:bg>
      <p:bgPr>
        <a:solidFill>
          <a:srgbClr val="4A4A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9867" y="2056266"/>
            <a:ext cx="5775157" cy="1098697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Presentation title goes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5763" y="3287060"/>
            <a:ext cx="7216885" cy="0"/>
          </a:xfrm>
          <a:prstGeom prst="line">
            <a:avLst/>
          </a:prstGeom>
          <a:ln w="635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29867" y="3418609"/>
            <a:ext cx="5775325" cy="1119187"/>
          </a:xfr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GB" dirty="0"/>
              <a:t>Presentation subtitle / presenter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026913" y="2285760"/>
            <a:ext cx="1871760" cy="100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041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Clean Whit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2867" y="2056266"/>
            <a:ext cx="5775157" cy="1098697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Presentation title goes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5763" y="3287060"/>
            <a:ext cx="7286276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02699" y="3419158"/>
            <a:ext cx="5775325" cy="9588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z="1800" dirty="0">
                <a:solidFill>
                  <a:srgbClr val="82949D"/>
                </a:solidFill>
              </a:rPr>
              <a:t>Presentation subtitle</a:t>
            </a:r>
            <a:r>
              <a:rPr lang="en-GB" sz="1800" baseline="0" dirty="0">
                <a:solidFill>
                  <a:srgbClr val="82949D"/>
                </a:solidFill>
              </a:rPr>
              <a:t> / presenter here</a:t>
            </a:r>
            <a:endParaRPr lang="en-US" sz="1800" dirty="0">
              <a:solidFill>
                <a:srgbClr val="82949D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026913" y="2281968"/>
            <a:ext cx="1863487" cy="100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8820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2"/>
            <a:ext cx="9144000" cy="282607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21443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3pPr>
            <a:lvl4pPr>
              <a:defRPr sz="16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4pPr>
            <a:lvl5pPr>
              <a:defRPr sz="16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4A4A4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06775" y="68767"/>
            <a:ext cx="1350038" cy="7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7193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Standard Slide 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2"/>
            <a:ext cx="9144000" cy="282607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4A4A4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06775" y="68767"/>
            <a:ext cx="1350038" cy="7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5776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Standard Slide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2"/>
            <a:ext cx="9144000" cy="282607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610744" cy="42770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4A4A4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119688" y="1600200"/>
            <a:ext cx="3683000" cy="452596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Drop picture here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06775" y="68767"/>
            <a:ext cx="1350038" cy="7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1415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niOfSurrey - Standard Slide with 3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2"/>
            <a:ext cx="9144000" cy="282607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119688" y="1600201"/>
            <a:ext cx="1229962" cy="1524518"/>
          </a:xfrm>
        </p:spPr>
        <p:txBody>
          <a:bodyPr>
            <a:normAutofit/>
          </a:bodyPr>
          <a:lstStyle>
            <a:lvl1pPr>
              <a:defRPr sz="1000" baseline="0"/>
            </a:lvl1pPr>
          </a:lstStyle>
          <a:p>
            <a:r>
              <a:rPr lang="en-US" dirty="0"/>
              <a:t>Drop picture 1 here.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6502050" y="1600200"/>
            <a:ext cx="2276592" cy="1524518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 dirty="0"/>
              <a:t>Drop picture 2 here.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5119688" y="3277117"/>
            <a:ext cx="3658954" cy="2849045"/>
          </a:xfrm>
        </p:spPr>
        <p:txBody>
          <a:bodyPr>
            <a:normAutofit/>
          </a:bodyPr>
          <a:lstStyle>
            <a:lvl1pPr>
              <a:defRPr sz="1000" baseline="0"/>
            </a:lvl1pPr>
          </a:lstStyle>
          <a:p>
            <a:r>
              <a:rPr lang="en-US" dirty="0"/>
              <a:t>Drop picture 3 here.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06775" y="68767"/>
            <a:ext cx="1350038" cy="7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844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Standard Slide with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2"/>
            <a:ext cx="9144000" cy="282607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625" y="1638041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" y="1638041"/>
            <a:ext cx="3683000" cy="452596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Drop picture here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06775" y="68767"/>
            <a:ext cx="1350038" cy="7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1437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Standard Slide with 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2"/>
            <a:ext cx="9144000" cy="282607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625" y="1638041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" y="1655723"/>
            <a:ext cx="1229962" cy="1524518"/>
          </a:xfrm>
        </p:spPr>
        <p:txBody>
          <a:bodyPr>
            <a:normAutofit/>
          </a:bodyPr>
          <a:lstStyle>
            <a:lvl1pPr>
              <a:defRPr sz="1000" baseline="0"/>
            </a:lvl1pPr>
          </a:lstStyle>
          <a:p>
            <a:r>
              <a:rPr lang="en-US" dirty="0"/>
              <a:t>Drop picture 1 here.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1839562" y="1655722"/>
            <a:ext cx="2276592" cy="1524518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 dirty="0"/>
              <a:t>Drop picture 2 here.</a:t>
            </a:r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" y="3332639"/>
            <a:ext cx="3658954" cy="2849045"/>
          </a:xfrm>
        </p:spPr>
        <p:txBody>
          <a:bodyPr>
            <a:normAutofit/>
          </a:bodyPr>
          <a:lstStyle>
            <a:lvl1pPr>
              <a:defRPr sz="1000" baseline="0"/>
            </a:lvl1pPr>
          </a:lstStyle>
          <a:p>
            <a:r>
              <a:rPr lang="en-US" dirty="0"/>
              <a:t>Drop picture 3 here.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06775" y="68767"/>
            <a:ext cx="1350038" cy="7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4499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niOfSurrey - Standard Slide with 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2"/>
            <a:ext cx="9144000" cy="282607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43165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hart Placeholder 6"/>
          <p:cNvSpPr>
            <a:spLocks noGrp="1"/>
          </p:cNvSpPr>
          <p:nvPr>
            <p:ph type="chart" sz="quarter" idx="14" hasCustomPrompt="1"/>
          </p:nvPr>
        </p:nvSpPr>
        <p:spPr>
          <a:xfrm>
            <a:off x="5100638" y="1643063"/>
            <a:ext cx="3702050" cy="4525962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/>
              <a:t>Insert Chart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06775" y="68767"/>
            <a:ext cx="1350038" cy="7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769990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niOfSurrey - Standard Slide with 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2"/>
            <a:ext cx="9144000" cy="282607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43165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hart Placeholder 6"/>
          <p:cNvSpPr>
            <a:spLocks noGrp="1"/>
          </p:cNvSpPr>
          <p:nvPr>
            <p:ph type="chart" sz="quarter" idx="14" hasCustomPrompt="1"/>
          </p:nvPr>
        </p:nvSpPr>
        <p:spPr>
          <a:xfrm>
            <a:off x="5100638" y="1643063"/>
            <a:ext cx="3702050" cy="4525962"/>
          </a:xfrm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/>
              <a:t>Insert Chart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06775" y="68767"/>
            <a:ext cx="1350038" cy="7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101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niOfSurrey -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873198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21443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  <a:cs typeface="Arial"/>
              </a:defRPr>
            </a:lvl1pPr>
            <a:lvl2pPr>
              <a:defRPr sz="20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4pPr>
            <a:lvl5pPr>
              <a:defRPr sz="16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8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3352"/>
            <a:ext cx="4507927" cy="41326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3310" y="63698"/>
            <a:ext cx="1302631" cy="70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5012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niOfSurrey - Photo Quote">
    <p:bg>
      <p:bgPr>
        <a:solidFill>
          <a:srgbClr val="008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66517" y="2665962"/>
            <a:ext cx="834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  <a:latin typeface="Georgia"/>
                <a:cs typeface="Georgia"/>
              </a:rPr>
              <a:t>‘This is a</a:t>
            </a:r>
            <a:r>
              <a:rPr lang="en-US" sz="3600" baseline="0" dirty="0">
                <a:solidFill>
                  <a:srgbClr val="FFFFFF"/>
                </a:solidFill>
                <a:latin typeface="Georgia"/>
                <a:cs typeface="Georgia"/>
              </a:rPr>
              <a:t> space for a large format quote</a:t>
            </a:r>
            <a:r>
              <a:rPr lang="en-US" sz="3600" dirty="0">
                <a:solidFill>
                  <a:srgbClr val="FFFFFF"/>
                </a:solidFill>
                <a:latin typeface="Georgia"/>
                <a:cs typeface="Georgia"/>
              </a:rPr>
              <a:t>’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1712" y="3995248"/>
            <a:ext cx="914400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81874" y="4227169"/>
            <a:ext cx="6400800" cy="392746"/>
          </a:xfrm>
        </p:spPr>
        <p:txBody>
          <a:bodyPr>
            <a:normAutofit/>
          </a:bodyPr>
          <a:lstStyle>
            <a:lvl1pPr algn="ctr">
              <a:defRPr baseline="0"/>
            </a:lvl1pPr>
          </a:lstStyle>
          <a:p>
            <a:r>
              <a:rPr lang="en-US" sz="1500" dirty="0">
                <a:solidFill>
                  <a:srgbClr val="FFFFFF"/>
                </a:solidFill>
                <a:latin typeface="Georgia"/>
                <a:cs typeface="Georgia"/>
              </a:rPr>
              <a:t>Attribute the quote here. </a:t>
            </a:r>
          </a:p>
        </p:txBody>
      </p:sp>
    </p:spTree>
    <p:extLst>
      <p:ext uri="{BB962C8B-B14F-4D97-AF65-F5344CB8AC3E}">
        <p14:creationId xmlns:p14="http://schemas.microsoft.com/office/powerpoint/2010/main" xmlns="" val="1671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solidFill>
                  <a:srgbClr val="000000"/>
                </a:solidFill>
                <a:latin typeface="Georgia" panose="02040502050405020303" pitchFamily="18" charset="0"/>
              </a:defRPr>
            </a:lvl1pPr>
            <a:lvl2pPr>
              <a:defRPr sz="2000">
                <a:solidFill>
                  <a:srgbClr val="000000"/>
                </a:solidFill>
                <a:latin typeface="Georgia" panose="02040502050405020303" pitchFamily="18" charset="0"/>
              </a:defRPr>
            </a:lvl2pPr>
            <a:lvl3pPr>
              <a:defRPr sz="2000">
                <a:solidFill>
                  <a:srgbClr val="000000"/>
                </a:solidFill>
                <a:latin typeface="Georgia" panose="02040502050405020303" pitchFamily="18" charset="0"/>
              </a:defRPr>
            </a:lvl3pPr>
            <a:lvl4pPr>
              <a:defRPr sz="2000">
                <a:solidFill>
                  <a:srgbClr val="000000"/>
                </a:solidFill>
                <a:latin typeface="Georgia" panose="02040502050405020303" pitchFamily="18" charset="0"/>
              </a:defRPr>
            </a:lvl4pPr>
            <a:lvl5pPr>
              <a:defRPr sz="2000">
                <a:solidFill>
                  <a:srgbClr val="00000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F5557-3710-439D-99F6-8BD1933251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740792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153" y="7647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106" y="249289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879555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490859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265238"/>
            <a:ext cx="3811587" cy="4322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265238"/>
            <a:ext cx="3813175" cy="4322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5ADAD-E947-4F37-AF4A-2D3F87201B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4266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UniOfSurrey -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873198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21443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  <a:cs typeface="Arial"/>
              </a:defRPr>
            </a:lvl1pPr>
            <a:lvl2pPr>
              <a:defRPr sz="20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4pPr>
            <a:lvl5pPr>
              <a:defRPr sz="16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4A4A4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8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3352"/>
            <a:ext cx="4507927" cy="41326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3310" y="63698"/>
            <a:ext cx="1302631" cy="70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19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niOfSurrey -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873198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4A4A4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8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3352"/>
            <a:ext cx="4507927" cy="41326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3310" y="63698"/>
            <a:ext cx="1302631" cy="70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018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Blue Slide 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873198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4A4A4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8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3352"/>
            <a:ext cx="4507927" cy="41326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3310" y="63698"/>
            <a:ext cx="1302631" cy="70258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651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  <a:cs typeface="Arial"/>
              </a:defRPr>
            </a:lvl1pPr>
            <a:lvl2pPr>
              <a:defRPr sz="20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777680" y="1628800"/>
            <a:ext cx="4042792" cy="45651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50000"/>
                  </a:schemeClr>
                </a:solidFill>
                <a:latin typeface="Georgia" panose="02040502050405020303" pitchFamily="18" charset="0"/>
                <a:cs typeface="Arial"/>
              </a:defRPr>
            </a:lvl1pPr>
            <a:lvl2pPr>
              <a:defRPr sz="20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Georgia" panose="02040502050405020303" pitchFamily="18" charset="0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Georgia" panose="02040502050405020303" pitchFamily="18" charset="0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166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niOfSurrey - Standard Slide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8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119688" y="1600200"/>
            <a:ext cx="3683000" cy="452596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Drop picture here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873198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3352"/>
            <a:ext cx="4507927" cy="41326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3310" y="63698"/>
            <a:ext cx="1302631" cy="70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288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niOfSurrey - Standard Slide with 3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8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119688" y="1600201"/>
            <a:ext cx="1229962" cy="1524518"/>
          </a:xfrm>
        </p:spPr>
        <p:txBody>
          <a:bodyPr>
            <a:normAutofit/>
          </a:bodyPr>
          <a:lstStyle>
            <a:lvl1pPr>
              <a:defRPr sz="1000" baseline="0"/>
            </a:lvl1pPr>
          </a:lstStyle>
          <a:p>
            <a:r>
              <a:rPr lang="en-US" dirty="0"/>
              <a:t>Drop picture 1 here.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6502050" y="1600200"/>
            <a:ext cx="2276592" cy="1524518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 dirty="0"/>
              <a:t>Drop picture 2 here.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5119688" y="3277117"/>
            <a:ext cx="3658954" cy="2849045"/>
          </a:xfrm>
        </p:spPr>
        <p:txBody>
          <a:bodyPr>
            <a:normAutofit/>
          </a:bodyPr>
          <a:lstStyle>
            <a:lvl1pPr>
              <a:defRPr sz="1000" baseline="0"/>
            </a:lvl1pPr>
          </a:lstStyle>
          <a:p>
            <a:r>
              <a:rPr lang="en-US" dirty="0"/>
              <a:t>Drop picture 3 here.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873198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3352"/>
            <a:ext cx="4507927" cy="41326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3310" y="63698"/>
            <a:ext cx="1302631" cy="70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541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BLUE Slide with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873198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625" y="1638041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8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" y="1638041"/>
            <a:ext cx="3683000" cy="452596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Drop picture here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3352"/>
            <a:ext cx="4507927" cy="4132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3310" y="63698"/>
            <a:ext cx="1302631" cy="70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556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OfSurrey - BLUE Slide with 3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873198"/>
          </a:xfrm>
          <a:prstGeom prst="rect">
            <a:avLst/>
          </a:prstGeom>
          <a:solidFill>
            <a:srgbClr val="008A85"/>
          </a:solidFill>
          <a:ln>
            <a:solidFill>
              <a:srgbClr val="008A8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625" y="1638041"/>
            <a:ext cx="450792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008A8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8A85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36625"/>
            <a:ext cx="8321442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/>
              <a:t>Sub line / Content Title goes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9180000" cy="0"/>
          </a:xfrm>
          <a:prstGeom prst="line">
            <a:avLst/>
          </a:prstGeom>
          <a:ln w="6350" cmpd="sng">
            <a:solidFill>
              <a:srgbClr val="008A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" y="1655723"/>
            <a:ext cx="1229962" cy="1524518"/>
          </a:xfrm>
        </p:spPr>
        <p:txBody>
          <a:bodyPr>
            <a:normAutofit/>
          </a:bodyPr>
          <a:lstStyle>
            <a:lvl1pPr>
              <a:defRPr sz="1000" baseline="0"/>
            </a:lvl1pPr>
          </a:lstStyle>
          <a:p>
            <a:r>
              <a:rPr lang="en-US" dirty="0"/>
              <a:t>Drop picture 1 here.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1839562" y="1655722"/>
            <a:ext cx="2276592" cy="1524518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US" dirty="0"/>
              <a:t>Drop picture 2 here.</a:t>
            </a:r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" y="3332639"/>
            <a:ext cx="3658954" cy="2849045"/>
          </a:xfrm>
        </p:spPr>
        <p:txBody>
          <a:bodyPr>
            <a:normAutofit/>
          </a:bodyPr>
          <a:lstStyle>
            <a:lvl1pPr>
              <a:defRPr sz="1000" baseline="0"/>
            </a:lvl1pPr>
          </a:lstStyle>
          <a:p>
            <a:r>
              <a:rPr lang="en-US" dirty="0"/>
              <a:t>Drop picture 3 here.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763310" y="63698"/>
            <a:ext cx="1302631" cy="70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10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23352"/>
            <a:ext cx="7551282" cy="413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University of Surrey PowerPoint Template  4:3 format - v2.0 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Do not touch this slide.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This is the slide master and will alter all other slides.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To create a new slide, select it from the new slide drop down button, top right of the ‘Home’ menu. </a:t>
            </a:r>
          </a:p>
        </p:txBody>
      </p:sp>
    </p:spTree>
    <p:extLst>
      <p:ext uri="{BB962C8B-B14F-4D97-AF65-F5344CB8AC3E}">
        <p14:creationId xmlns:p14="http://schemas.microsoft.com/office/powerpoint/2010/main" xmlns="" val="8406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4" r:id="rId17"/>
    <p:sldLayoutId id="2147483775" r:id="rId18"/>
    <p:sldLayoutId id="2147483776" r:id="rId19"/>
    <p:sldLayoutId id="2147483777" r:id="rId20"/>
    <p:sldLayoutId id="2147483778" r:id="rId21"/>
    <p:sldLayoutId id="2147483779" r:id="rId22"/>
    <p:sldLayoutId id="2147483780" r:id="rId23"/>
    <p:sldLayoutId id="2147483781" r:id="rId24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000" b="0" kern="1200" cap="none" spc="0" baseline="0">
          <a:ln>
            <a:noFill/>
          </a:ln>
          <a:solidFill>
            <a:srgbClr val="4A4A49"/>
          </a:solidFill>
          <a:effectLst/>
          <a:latin typeface="Georgia"/>
          <a:ea typeface="+mj-ea"/>
          <a:cs typeface="Georgi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800" b="0" kern="1200" baseline="0">
          <a:solidFill>
            <a:srgbClr val="4A4A49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.floh@surrey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R13_lect6/Parasuraman_SERVQUAL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a.floh@surrey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ncsiuk.com/index.php?option=com_content&amp;task=view&amp;id=147&amp;Itemid=155&amp;i=Car+Manufacturers&amp;sort=ChangeAnual" TargetMode="External"/><Relationship Id="rId13" Type="http://schemas.openxmlformats.org/officeDocument/2006/relationships/hyperlink" Target="http://ncsiuk.com/index.php?option=com_content&amp;task=view&amp;id=149&amp;Itemid=157&amp;c=Toyota&amp;i=Car+Manufacturers" TargetMode="External"/><Relationship Id="rId18" Type="http://schemas.openxmlformats.org/officeDocument/2006/relationships/hyperlink" Target="http://ncsiuk.com/index.php?option=com_content&amp;task=view&amp;id=149&amp;Itemid=157&amp;c=Vauxhall&amp;i=Car+Manufacturers" TargetMode="External"/><Relationship Id="rId3" Type="http://schemas.openxmlformats.org/officeDocument/2006/relationships/hyperlink" Target="http://ncsiuk.com/index.php?option=com_content&amp;task=view&amp;id=147&amp;Itemid=155&amp;i=Car+Manufacturers&amp;sort=Y1996" TargetMode="External"/><Relationship Id="rId7" Type="http://schemas.openxmlformats.org/officeDocument/2006/relationships/hyperlink" Target="http://ncsiuk.com/index.php?option=com_content&amp;task=view&amp;id=147&amp;Itemid=155&amp;i=Car+Manufacturers&amp;sort=Y2000&amp;order=ASC" TargetMode="External"/><Relationship Id="rId12" Type="http://schemas.openxmlformats.org/officeDocument/2006/relationships/hyperlink" Target="http://ncsiuk.com/index.php?option=com_content&amp;task=view&amp;id=149&amp;Itemid=157&amp;c=BMW&amp;i=Car+Manufacturers" TargetMode="External"/><Relationship Id="rId17" Type="http://schemas.openxmlformats.org/officeDocument/2006/relationships/hyperlink" Target="http://ncsiuk.com/index.php?option=com_content&amp;task=view&amp;id=149&amp;Itemid=157&amp;c=Peugeot&amp;i=Car+Manufacturers" TargetMode="External"/><Relationship Id="rId2" Type="http://schemas.openxmlformats.org/officeDocument/2006/relationships/hyperlink" Target="http://ncsiuk.com/index.php?option=com_content&amp;task=view&amp;id=147&amp;Itemid=155&amp;i=Car+Manufacturers&amp;sort=Baseline" TargetMode="External"/><Relationship Id="rId16" Type="http://schemas.openxmlformats.org/officeDocument/2006/relationships/hyperlink" Target="http://ncsiuk.com/index.php?option=com_content&amp;task=view&amp;id=149&amp;Itemid=157&amp;c=Volkswagen&amp;i=Car+Manufacturers" TargetMode="External"/><Relationship Id="rId20" Type="http://schemas.openxmlformats.org/officeDocument/2006/relationships/hyperlink" Target="http://ncsiuk.com/index.php?option=com_content&amp;task=view&amp;id=149&amp;Itemid=157&amp;c=Renault&amp;i=Car+Manufacturer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ncsiuk.com/index.php?option=com_content&amp;task=view&amp;id=147&amp;Itemid=155&amp;i=Car+Manufacturers&amp;sort=Y1999" TargetMode="External"/><Relationship Id="rId11" Type="http://schemas.openxmlformats.org/officeDocument/2006/relationships/hyperlink" Target="http://ncsiuk.com/index.php?option=com_content&amp;task=view&amp;id=149&amp;Itemid=157&amp;c=Nissan&amp;i=Car+Manufacturers" TargetMode="External"/><Relationship Id="rId5" Type="http://schemas.openxmlformats.org/officeDocument/2006/relationships/hyperlink" Target="http://ncsiuk.com/index.php?option=com_content&amp;task=view&amp;id=147&amp;Itemid=155&amp;i=Car+Manufacturers&amp;sort=Y1998" TargetMode="External"/><Relationship Id="rId15" Type="http://schemas.openxmlformats.org/officeDocument/2006/relationships/hyperlink" Target="http://ncsiuk.com/index.php?option=com_content&amp;task=view&amp;id=147&amp;Itemid=155&amp;i=Car+Manufacturers" TargetMode="External"/><Relationship Id="rId10" Type="http://schemas.openxmlformats.org/officeDocument/2006/relationships/hyperlink" Target="http://ncsiuk.com/index.php?option=com_content&amp;task=view&amp;id=149&amp;Itemid=157&amp;c=Audi&amp;i=Car+Manufacturers" TargetMode="External"/><Relationship Id="rId19" Type="http://schemas.openxmlformats.org/officeDocument/2006/relationships/hyperlink" Target="http://ncsiuk.com/index.php?option=com_content&amp;task=view&amp;id=149&amp;Itemid=157&amp;c=Ford&amp;i=Car+Manufacturers" TargetMode="External"/><Relationship Id="rId4" Type="http://schemas.openxmlformats.org/officeDocument/2006/relationships/hyperlink" Target="http://ncsiuk.com/index.php?option=com_content&amp;task=view&amp;id=147&amp;Itemid=155&amp;i=Car+Manufacturers&amp;sort=Y1997" TargetMode="External"/><Relationship Id="rId9" Type="http://schemas.openxmlformats.org/officeDocument/2006/relationships/hyperlink" Target="http://ncsiuk.com/index.php?option=com_content&amp;task=view&amp;id=147&amp;Itemid=155&amp;i=Car+Manufacturers&amp;sort=ChangeTotal" TargetMode="External"/><Relationship Id="rId14" Type="http://schemas.openxmlformats.org/officeDocument/2006/relationships/hyperlink" Target="http://ncsiuk.com/index.php?option=com_content&amp;task=view&amp;id=149&amp;Itemid=157&amp;c=All+Others&amp;i=Car+Manufacturer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Marketing Analytics</a:t>
            </a:r>
            <a:br>
              <a:rPr lang="en-GB" dirty="0" smtClean="0"/>
            </a:br>
            <a:r>
              <a:rPr lang="en-GB" dirty="0" smtClean="0"/>
              <a:t>Review Session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Dr Arne Floh</a:t>
            </a:r>
          </a:p>
          <a:p>
            <a:r>
              <a:rPr lang="en-GB" dirty="0" smtClean="0">
                <a:hlinkClick r:id="rId3"/>
              </a:rPr>
              <a:t>a.floh@surrey.ac.uk</a:t>
            </a:r>
            <a:endParaRPr lang="en-GB" dirty="0" smtClean="0"/>
          </a:p>
          <a:p>
            <a:r>
              <a:rPr lang="en-GB" dirty="0" smtClean="0"/>
              <a:t>Skype: </a:t>
            </a:r>
            <a:r>
              <a:rPr lang="en-GB" dirty="0" err="1" smtClean="0"/>
              <a:t>arnefloh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Both concepts focus on the expectancy-disconfirmation process.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Oliver (1997) attempted to differentiate these two concepts by proposing that: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>
                <a:solidFill>
                  <a:srgbClr val="FF0000"/>
                </a:solidFill>
              </a:rPr>
              <a:t>service quality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dirty="0"/>
              <a:t>= “a judgment of performance excellence” (p. 28) </a:t>
            </a:r>
            <a:r>
              <a:rPr lang="en-GB" dirty="0">
                <a:sym typeface="Wingdings" pitchFamily="2" charset="2"/>
              </a:rPr>
              <a:t> functional or objective performance.</a:t>
            </a:r>
            <a:endParaRPr lang="en-GB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b="1" dirty="0">
                <a:solidFill>
                  <a:srgbClr val="FF0000"/>
                </a:solidFill>
              </a:rPr>
              <a:t>satisfaction</a:t>
            </a:r>
            <a:r>
              <a:rPr lang="en-GB" dirty="0"/>
              <a:t> = “the consumer’s fulfilment response, the degree to which the level of fulfilment is peasant or unpleasant” (p. 28) </a:t>
            </a:r>
            <a:r>
              <a:rPr lang="en-GB" dirty="0">
                <a:sym typeface="Wingdings" pitchFamily="2" charset="2"/>
              </a:rPr>
              <a:t> emotive outcome.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ym typeface="Wingdings" pitchFamily="2" charset="2"/>
              </a:rPr>
              <a:t>It’s absolutely critical to discern these two concepts via </a:t>
            </a:r>
            <a:r>
              <a:rPr lang="en-GB" b="1" dirty="0">
                <a:solidFill>
                  <a:srgbClr val="FF0000"/>
                </a:solidFill>
                <a:sym typeface="Wingdings" pitchFamily="2" charset="2"/>
              </a:rPr>
              <a:t>THEORETICAL &amp; OPERATIONAL DEFINITIONS </a:t>
            </a:r>
            <a:r>
              <a:rPr lang="en-GB" dirty="0">
                <a:sym typeface="Wingdings" pitchFamily="2" charset="2"/>
              </a:rPr>
              <a:t>when both are measured in one study. </a:t>
            </a:r>
            <a:endParaRPr lang="en-GB" dirty="0"/>
          </a:p>
          <a:p>
            <a:endParaRPr lang="de-A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52"/>
            <a:ext cx="6563072" cy="413268"/>
          </a:xfrm>
        </p:spPr>
        <p:txBody>
          <a:bodyPr/>
          <a:lstStyle/>
          <a:p>
            <a:r>
              <a:rPr lang="de-AT" dirty="0" smtClean="0"/>
              <a:t>SERVQUAL vs. SATISFACTION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236112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Key lessons from SERVQUAL: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>
                <a:solidFill>
                  <a:srgbClr val="000000"/>
                </a:solidFill>
              </a:rPr>
              <a:t>measure a concept with multiple items</a:t>
            </a:r>
            <a:r>
              <a:rPr lang="en-GB" dirty="0">
                <a:solidFill>
                  <a:srgbClr val="000000"/>
                </a:solidFill>
                <a:sym typeface="Wingdings" pitchFamily="2" charset="2"/>
              </a:rPr>
              <a:t> to achieve sound validity &amp; reliability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dirty="0">
              <a:solidFill>
                <a:srgbClr val="000000"/>
              </a:solidFill>
              <a:sym typeface="Wingdings" pitchFamily="2" charset="2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>
                <a:solidFill>
                  <a:srgbClr val="000000"/>
                </a:solidFill>
                <a:sym typeface="Wingdings" pitchFamily="2" charset="2"/>
              </a:rPr>
              <a:t>measure a concept with multiple items  to check the </a:t>
            </a:r>
            <a:r>
              <a:rPr lang="en-GB" dirty="0" err="1">
                <a:solidFill>
                  <a:srgbClr val="000000"/>
                </a:solidFill>
                <a:sym typeface="Wingdings" pitchFamily="2" charset="2"/>
              </a:rPr>
              <a:t>uni</a:t>
            </a:r>
            <a:r>
              <a:rPr lang="en-GB" dirty="0">
                <a:solidFill>
                  <a:srgbClr val="000000"/>
                </a:solidFill>
                <a:sym typeface="Wingdings" pitchFamily="2" charset="2"/>
              </a:rPr>
              <a:t>- or multi-dimensionality of a concept.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dirty="0">
              <a:solidFill>
                <a:srgbClr val="000000"/>
              </a:solidFill>
              <a:sym typeface="Wingdings" pitchFamily="2" charset="2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>
                <a:solidFill>
                  <a:srgbClr val="000000"/>
                </a:solidFill>
                <a:sym typeface="Wingdings" pitchFamily="2" charset="2"/>
              </a:rPr>
              <a:t>determine the THEORETICAL &amp; OPERATIONAL definitions of a concept to facilitate measurement.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GB" dirty="0">
              <a:solidFill>
                <a:srgbClr val="000000"/>
              </a:solidFill>
              <a:sym typeface="Wingdings" pitchFamily="2" charset="2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>
                <a:solidFill>
                  <a:srgbClr val="000000"/>
                </a:solidFill>
                <a:sym typeface="Wingdings" pitchFamily="2" charset="2"/>
              </a:rPr>
              <a:t>propose a rigorous process for </a:t>
            </a:r>
            <a:r>
              <a:rPr lang="en-GB" dirty="0">
                <a:solidFill>
                  <a:srgbClr val="000000"/>
                </a:solidFill>
                <a:sym typeface="Wingdings" pitchFamily="2" charset="2"/>
                <a:hlinkClick r:id="rId2" action="ppaction://hlinkfile"/>
              </a:rPr>
              <a:t>scale development</a:t>
            </a:r>
            <a:r>
              <a:rPr lang="en-GB" dirty="0">
                <a:solidFill>
                  <a:srgbClr val="000000"/>
                </a:solidFill>
                <a:sym typeface="Wingdings" pitchFamily="2" charset="2"/>
              </a:rPr>
              <a:t>.</a:t>
            </a:r>
            <a:endParaRPr lang="de-AT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SERVQUAL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218247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Tangibles: Physical facilities, equipment, and appearance of personnel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dirty="0" smtClean="0">
                <a:solidFill>
                  <a:srgbClr val="000000"/>
                </a:solidFill>
              </a:rPr>
              <a:t>Reliability: Ability to perform the promised service dependably and accurately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dirty="0" smtClean="0">
                <a:solidFill>
                  <a:srgbClr val="000000"/>
                </a:solidFill>
              </a:rPr>
              <a:t>Responsiveness: Willingness to help customers and provide prompt service</a:t>
            </a:r>
          </a:p>
          <a:p>
            <a:endParaRPr lang="en-GB" dirty="0" smtClean="0">
              <a:solidFill>
                <a:srgbClr val="000000"/>
              </a:solidFill>
            </a:endParaRPr>
          </a:p>
          <a:p>
            <a:r>
              <a:rPr lang="en-GB" dirty="0" smtClean="0">
                <a:solidFill>
                  <a:srgbClr val="000000"/>
                </a:solidFill>
              </a:rPr>
              <a:t>Assurance: Knowledge and courtesy of employees and their ability to inspire trust and confidence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dirty="0" smtClean="0">
                <a:solidFill>
                  <a:srgbClr val="000000"/>
                </a:solidFill>
              </a:rPr>
              <a:t>Empathy:  Caring, individualized attention the firm provides its customers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SERVQUAL II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2981544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SERVQUAL is a very “versatile” concept &amp; has been adopted &amp; adapted in various contexts such as</a:t>
            </a:r>
            <a:r>
              <a:rPr lang="en-GB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online shopping;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mobile technology adoption;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food consumption (e.g. dining out);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sport consumption (e.g. sporting events);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banking;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tourist destination, &amp;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so forth. </a:t>
            </a:r>
          </a:p>
          <a:p>
            <a:endParaRPr lang="de-A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SEVQUAL III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9413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 Questions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7105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Marketing Analytics? (Aims, Characteristics,…)</a:t>
            </a:r>
          </a:p>
          <a:p>
            <a:endParaRPr lang="en-GB" dirty="0"/>
          </a:p>
          <a:p>
            <a:r>
              <a:rPr lang="en-GB" dirty="0"/>
              <a:t>What is the value of Marketing Analytics?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 1 - 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48114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Market Segmentation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/>
              <a:t>How do you decide the number of clusters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/>
              <a:t>How can discriminant analysis used for market segmentation?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Week 2 - Segmentation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54922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Positioning and how can if be linked to statistical methods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/>
              <a:t>What are the pros and cons of positional mapping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/>
              <a:t>Discuss the various types of positioning maps. Be able to interpret positioning maps.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Week 3 - Positioning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8923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a model? How can marketing modelling be used to support management decision making</a:t>
            </a:r>
            <a:r>
              <a:rPr lang="en-GB" dirty="0" smtClean="0"/>
              <a:t>?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Week 4 – Response Models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48116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linkage between perceived customer value and customer lifetime value. Use theoretical frameworks and examples to illustrate your answer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How can customer satisfaction be measured? How does it relate to SERVQUAL? Use examples to illustrate your answer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How can loyalty be measured? How can these measures be linked to customer profitability?</a:t>
            </a:r>
          </a:p>
          <a:p>
            <a:endParaRPr lang="en-GB" dirty="0"/>
          </a:p>
          <a:p>
            <a:endParaRPr lang="en-GB" altLang="de-DE" dirty="0" smtClean="0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423352"/>
            <a:ext cx="5915000" cy="413268"/>
          </a:xfrm>
        </p:spPr>
        <p:txBody>
          <a:bodyPr/>
          <a:lstStyle/>
          <a:p>
            <a:r>
              <a:rPr lang="en-GB" altLang="de-DE" dirty="0" smtClean="0"/>
              <a:t>Session 5 – Relationship Marketing</a:t>
            </a:r>
          </a:p>
        </p:txBody>
      </p:sp>
    </p:spTree>
    <p:extLst>
      <p:ext uri="{BB962C8B-B14F-4D97-AF65-F5344CB8AC3E}">
        <p14:creationId xmlns:p14="http://schemas.microsoft.com/office/powerpoint/2010/main" xmlns="" val="88474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 GUIDELINES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5180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we need accurate forecasts in </a:t>
            </a:r>
            <a:r>
              <a:rPr lang="en-GB" dirty="0" smtClean="0"/>
              <a:t>marketing?</a:t>
            </a:r>
          </a:p>
          <a:p>
            <a:endParaRPr lang="en-GB" dirty="0"/>
          </a:p>
          <a:p>
            <a:r>
              <a:rPr lang="en-GB" dirty="0"/>
              <a:t>How to interpret basic forecasting methods including MA and SES </a:t>
            </a:r>
            <a:r>
              <a:rPr lang="en-GB" dirty="0" smtClean="0"/>
              <a:t>methods?</a:t>
            </a:r>
          </a:p>
          <a:p>
            <a:endParaRPr lang="en-GB" dirty="0"/>
          </a:p>
          <a:p>
            <a:r>
              <a:rPr lang="en-GB" dirty="0"/>
              <a:t>How regression models can be applied to forecasting product </a:t>
            </a:r>
            <a:r>
              <a:rPr lang="en-GB" dirty="0" smtClean="0"/>
              <a:t>sales?</a:t>
            </a:r>
            <a:endParaRPr lang="en-GB" dirty="0"/>
          </a:p>
          <a:p>
            <a:endParaRPr lang="en-GB" dirty="0"/>
          </a:p>
          <a:p>
            <a:endParaRPr lang="en-GB" altLang="de-DE" dirty="0" smtClean="0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423352"/>
            <a:ext cx="5698976" cy="413268"/>
          </a:xfrm>
        </p:spPr>
        <p:txBody>
          <a:bodyPr/>
          <a:lstStyle/>
          <a:p>
            <a:r>
              <a:rPr lang="en-GB" altLang="de-DE" dirty="0" smtClean="0"/>
              <a:t>Week 6 – Sales Forecasting I</a:t>
            </a:r>
          </a:p>
        </p:txBody>
      </p:sp>
    </p:spTree>
    <p:extLst>
      <p:ext uri="{BB962C8B-B14F-4D97-AF65-F5344CB8AC3E}">
        <p14:creationId xmlns:p14="http://schemas.microsoft.com/office/powerpoint/2010/main" xmlns="" val="1515235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is Sales Forecasting so important? Discuss the various methods of Sales Forecasting and use examples to illustrate your answers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How can the process of product development be planned? How can the success during the various stages be tested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/>
              <a:t>How can the Bass Model be used for Marketing Decisions? Use theoretical frameworks and examples to illustrate your answer.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23352"/>
            <a:ext cx="5698976" cy="413268"/>
          </a:xfrm>
        </p:spPr>
        <p:txBody>
          <a:bodyPr/>
          <a:lstStyle/>
          <a:p>
            <a:r>
              <a:rPr lang="en-GB" dirty="0" smtClean="0"/>
              <a:t>Week 7 – Sales Forecasting 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70715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Conjoint Analysis and how can it be used for product development?</a:t>
            </a:r>
          </a:p>
          <a:p>
            <a:endParaRPr lang="en-GB" dirty="0"/>
          </a:p>
          <a:p>
            <a:r>
              <a:rPr lang="en-GB" dirty="0" smtClean="0"/>
              <a:t>How can results of Conjoint Analysis be interpreted?</a:t>
            </a:r>
          </a:p>
          <a:p>
            <a:endParaRPr lang="en-GB" dirty="0"/>
          </a:p>
          <a:p>
            <a:r>
              <a:rPr lang="en-GB" dirty="0" smtClean="0"/>
              <a:t>What are pros&amp; cons of Conjoint Analysis? How can it be linked with other statistical methods?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52"/>
            <a:ext cx="5842992" cy="413268"/>
          </a:xfrm>
        </p:spPr>
        <p:txBody>
          <a:bodyPr/>
          <a:lstStyle/>
          <a:p>
            <a:r>
              <a:rPr lang="en-GB" dirty="0" smtClean="0"/>
              <a:t>Week 8 – Conjoint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99404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can advertising effectiveness be measured?</a:t>
            </a:r>
          </a:p>
          <a:p>
            <a:endParaRPr lang="en-GB" dirty="0"/>
          </a:p>
          <a:p>
            <a:r>
              <a:rPr lang="en-GB" dirty="0" smtClean="0"/>
              <a:t>Discuss the </a:t>
            </a:r>
            <a:r>
              <a:rPr lang="en-GB" dirty="0" err="1" smtClean="0"/>
              <a:t>adbudg</a:t>
            </a:r>
            <a:r>
              <a:rPr lang="en-GB" dirty="0" smtClean="0"/>
              <a:t> model and its </a:t>
            </a:r>
            <a:r>
              <a:rPr lang="en-GB" dirty="0" err="1" smtClean="0"/>
              <a:t>pros&amp;cons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Week 9 – Marketing Mix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33180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Compare and contrast different web metrics.</a:t>
            </a:r>
          </a:p>
          <a:p>
            <a:endParaRPr lang="en-GB" dirty="0"/>
          </a:p>
          <a:p>
            <a:r>
              <a:rPr lang="en-GB" dirty="0"/>
              <a:t>Compare and contrast different social media performance metrics.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23352"/>
            <a:ext cx="6491064" cy="413268"/>
          </a:xfrm>
        </p:spPr>
        <p:txBody>
          <a:bodyPr/>
          <a:lstStyle/>
          <a:p>
            <a:r>
              <a:rPr lang="en-GB" dirty="0" smtClean="0"/>
              <a:t>Week 10 – Web &amp; Social Media Metrics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40076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Q&amp;A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59965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 Date: TBD</a:t>
            </a:r>
          </a:p>
          <a:p>
            <a:endParaRPr lang="en-GB" dirty="0"/>
          </a:p>
          <a:p>
            <a:r>
              <a:rPr lang="en-GB" dirty="0" smtClean="0"/>
              <a:t>Email: </a:t>
            </a:r>
            <a:r>
              <a:rPr lang="en-GB" dirty="0" smtClean="0">
                <a:hlinkClick r:id="rId2"/>
              </a:rPr>
              <a:t>a.floh@surrey.ac.uk</a:t>
            </a:r>
            <a:endParaRPr lang="en-GB" dirty="0" smtClean="0"/>
          </a:p>
          <a:p>
            <a:r>
              <a:rPr lang="en-GB" b="1" dirty="0" err="1" smtClean="0">
                <a:solidFill>
                  <a:srgbClr val="FF0000"/>
                </a:solidFill>
              </a:rPr>
              <a:t>SurreyLearn</a:t>
            </a:r>
            <a:r>
              <a:rPr lang="en-GB" b="1" dirty="0" smtClean="0">
                <a:solidFill>
                  <a:srgbClr val="FF0000"/>
                </a:solidFill>
              </a:rPr>
              <a:t>: Discussion Board</a:t>
            </a:r>
          </a:p>
          <a:p>
            <a:endParaRPr lang="en-GB" dirty="0"/>
          </a:p>
          <a:p>
            <a:r>
              <a:rPr lang="en-GB" dirty="0" smtClean="0"/>
              <a:t>Office Hours</a:t>
            </a:r>
            <a:r>
              <a:rPr lang="en-GB" dirty="0"/>
              <a:t> </a:t>
            </a:r>
            <a:r>
              <a:rPr lang="en-GB" dirty="0" smtClean="0"/>
              <a:t>by appointment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Availabilities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96527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 plan and structure </a:t>
            </a:r>
            <a:r>
              <a:rPr lang="en-GB" dirty="0"/>
              <a:t>your </a:t>
            </a:r>
            <a:r>
              <a:rPr lang="en-GB" dirty="0" smtClean="0"/>
              <a:t>answer.</a:t>
            </a:r>
          </a:p>
          <a:p>
            <a:pPr lvl="1"/>
            <a:r>
              <a:rPr lang="en-GB" dirty="0" smtClean="0"/>
              <a:t>What are the key terms?</a:t>
            </a:r>
          </a:p>
          <a:p>
            <a:pPr lvl="1"/>
            <a:r>
              <a:rPr lang="en-GB" dirty="0" smtClean="0"/>
              <a:t>Bring sub questions in logical order</a:t>
            </a:r>
          </a:p>
          <a:p>
            <a:pPr lvl="1"/>
            <a:r>
              <a:rPr lang="en-GB" dirty="0"/>
              <a:t>Answer all sub-questions in a detailed way (if possible)</a:t>
            </a:r>
          </a:p>
          <a:p>
            <a:pPr lvl="1"/>
            <a:r>
              <a:rPr lang="en-GB" dirty="0" smtClean="0"/>
              <a:t>(Use references)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Structure</a:t>
            </a:r>
          </a:p>
          <a:p>
            <a:pPr lvl="1"/>
            <a:r>
              <a:rPr lang="en-GB" dirty="0" smtClean="0"/>
              <a:t>Define key variables</a:t>
            </a:r>
          </a:p>
          <a:p>
            <a:pPr lvl="1"/>
            <a:r>
              <a:rPr lang="en-GB" dirty="0" smtClean="0"/>
              <a:t>Discuss </a:t>
            </a:r>
            <a:r>
              <a:rPr lang="en-GB" dirty="0" err="1" smtClean="0"/>
              <a:t>pros&amp;cons</a:t>
            </a:r>
            <a:r>
              <a:rPr lang="en-GB" dirty="0" smtClean="0"/>
              <a:t> of key concepts/methods</a:t>
            </a:r>
          </a:p>
          <a:p>
            <a:pPr lvl="1"/>
            <a:r>
              <a:rPr lang="en-GB" dirty="0" smtClean="0"/>
              <a:t>Try </a:t>
            </a:r>
            <a:r>
              <a:rPr lang="en-GB" dirty="0"/>
              <a:t>to link various sub-questions</a:t>
            </a:r>
          </a:p>
          <a:p>
            <a:pPr lvl="1"/>
            <a:r>
              <a:rPr lang="en-GB" dirty="0" smtClean="0"/>
              <a:t>Use </a:t>
            </a:r>
            <a:r>
              <a:rPr lang="en-GB" dirty="0"/>
              <a:t>‘good’ </a:t>
            </a:r>
            <a:r>
              <a:rPr lang="en-GB" dirty="0" smtClean="0"/>
              <a:t>Marketing Analytics examples</a:t>
            </a:r>
          </a:p>
          <a:p>
            <a:pPr lvl="1"/>
            <a:r>
              <a:rPr lang="en-GB" dirty="0" smtClean="0"/>
              <a:t>Conclusion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 Guidelines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155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867" y="2056266"/>
            <a:ext cx="6706429" cy="1098697"/>
          </a:xfrm>
        </p:spPr>
        <p:txBody>
          <a:bodyPr/>
          <a:lstStyle/>
          <a:p>
            <a:pPr lvl="0"/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How can customer satisfaction be measured? How does it relate to SERVQUAL? Use </a:t>
            </a:r>
            <a:r>
              <a:rPr lang="en-GB" dirty="0" smtClean="0">
                <a:solidFill>
                  <a:schemeClr val="bg1"/>
                </a:solidFill>
                <a:latin typeface="Georgia" panose="02040502050405020303" pitchFamily="18" charset="0"/>
              </a:rPr>
              <a:t>examples </a:t>
            </a:r>
            <a:r>
              <a:rPr lang="en-GB" dirty="0">
                <a:solidFill>
                  <a:schemeClr val="bg1"/>
                </a:solidFill>
                <a:latin typeface="Georgia" panose="02040502050405020303" pitchFamily="18" charset="0"/>
              </a:rPr>
              <a:t>to illustrate </a:t>
            </a:r>
            <a:r>
              <a:rPr lang="en-GB" dirty="0" smtClean="0">
                <a:solidFill>
                  <a:schemeClr val="bg1"/>
                </a:solidFill>
                <a:latin typeface="Georgia" panose="02040502050405020303" pitchFamily="18" charset="0"/>
              </a:rPr>
              <a:t>your answer.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9639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Definition</a:t>
            </a:r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degree to which a consumer's expectations are fulfilled or surpassed by a </a:t>
            </a:r>
            <a:r>
              <a:rPr lang="en-GB" sz="1800" dirty="0" smtClean="0"/>
              <a:t>product. The </a:t>
            </a:r>
            <a:r>
              <a:rPr lang="en-GB" sz="1800" dirty="0"/>
              <a:t>post-purchase evaluation of a consumer action by the ultimate consumer or the decision maker. </a:t>
            </a:r>
            <a:endParaRPr lang="en-GB" sz="1800" dirty="0" smtClean="0"/>
          </a:p>
          <a:p>
            <a:pPr lvl="1"/>
            <a:r>
              <a:rPr lang="en-GB" sz="1800" dirty="0" smtClean="0"/>
              <a:t>Overall (longitudinal perspective) vs. episode view</a:t>
            </a:r>
          </a:p>
          <a:p>
            <a:pPr lvl="1"/>
            <a:endParaRPr lang="de-AT" sz="1800" dirty="0" smtClean="0"/>
          </a:p>
          <a:p>
            <a:r>
              <a:rPr lang="de-AT" dirty="0" smtClean="0"/>
              <a:t>Measurement of Customer Satisfaction</a:t>
            </a:r>
          </a:p>
          <a:p>
            <a:pPr lvl="1"/>
            <a:r>
              <a:rPr lang="de-AT" sz="1800" dirty="0" smtClean="0"/>
              <a:t>Survey</a:t>
            </a:r>
          </a:p>
          <a:p>
            <a:pPr lvl="1"/>
            <a:r>
              <a:rPr lang="de-AT" sz="1800" dirty="0" smtClean="0"/>
              <a:t>Mistery shopping</a:t>
            </a:r>
          </a:p>
          <a:p>
            <a:pPr lvl="1" eaLnBrk="1" hangingPunct="1"/>
            <a:r>
              <a:rPr lang="en-GB" altLang="de-DE" sz="1800" dirty="0"/>
              <a:t>Critical incident </a:t>
            </a:r>
            <a:r>
              <a:rPr lang="en-GB" altLang="de-DE" sz="1800" dirty="0" smtClean="0"/>
              <a:t>method</a:t>
            </a:r>
          </a:p>
          <a:p>
            <a:pPr lvl="1" eaLnBrk="1" hangingPunct="1"/>
            <a:endParaRPr lang="en-GB" altLang="de-DE" sz="1800" dirty="0" smtClean="0"/>
          </a:p>
          <a:p>
            <a:pPr lvl="1" eaLnBrk="1" hangingPunct="1"/>
            <a:r>
              <a:rPr lang="en-GB" altLang="de-DE" sz="1800" dirty="0" smtClean="0"/>
              <a:t>(Analysing </a:t>
            </a:r>
            <a:r>
              <a:rPr lang="en-GB" altLang="de-DE" sz="1800" dirty="0"/>
              <a:t>customer </a:t>
            </a:r>
            <a:r>
              <a:rPr lang="en-GB" altLang="de-DE" sz="1800" dirty="0" smtClean="0"/>
              <a:t>complaints)</a:t>
            </a:r>
            <a:endParaRPr lang="en-GB" altLang="de-DE" sz="1800" dirty="0"/>
          </a:p>
          <a:p>
            <a:pPr lvl="1" eaLnBrk="1" hangingPunct="1"/>
            <a:r>
              <a:rPr lang="en-GB" altLang="de-DE" sz="1800" dirty="0" smtClean="0"/>
              <a:t>(Analysing </a:t>
            </a:r>
            <a:r>
              <a:rPr lang="en-GB" altLang="de-DE" sz="1800" dirty="0"/>
              <a:t>customer </a:t>
            </a:r>
            <a:r>
              <a:rPr lang="en-GB" altLang="de-DE" sz="1800" dirty="0" smtClean="0"/>
              <a:t>defections)</a:t>
            </a:r>
          </a:p>
          <a:p>
            <a:pPr lvl="1" eaLnBrk="1" hangingPunct="1"/>
            <a:endParaRPr lang="en-GB" altLang="de-DE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Customer Satisfaction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xmlns="" val="17330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52"/>
            <a:ext cx="7067128" cy="413268"/>
          </a:xfrm>
        </p:spPr>
        <p:txBody>
          <a:bodyPr/>
          <a:lstStyle/>
          <a:p>
            <a:r>
              <a:rPr lang="de-AT" dirty="0" smtClean="0"/>
              <a:t>Confirmation-Disconfirmation Paradigm</a:t>
            </a:r>
            <a:endParaRPr lang="de-AT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563888" y="4956584"/>
            <a:ext cx="26642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altLang="de-DE" sz="1200" dirty="0">
                <a:latin typeface="Arial" charset="0"/>
                <a:cs typeface="+mn-cs"/>
              </a:rPr>
              <a:t>Source: Hansen (2008, p. 181)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1619672" y="1556792"/>
            <a:ext cx="1152129" cy="93610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60178" y="1700808"/>
            <a:ext cx="1562472" cy="792088"/>
            <a:chOff x="3635896" y="1916832"/>
            <a:chExt cx="1562472" cy="792088"/>
          </a:xfrm>
        </p:grpSpPr>
        <p:sp>
          <p:nvSpPr>
            <p:cNvPr id="6" name="Oval 5"/>
            <p:cNvSpPr/>
            <p:nvPr/>
          </p:nvSpPr>
          <p:spPr bwMode="auto">
            <a:xfrm>
              <a:off x="3635896" y="1916832"/>
              <a:ext cx="1562472" cy="79208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635896" y="2143599"/>
              <a:ext cx="156247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Expectations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60178" y="3812370"/>
            <a:ext cx="1562472" cy="792088"/>
            <a:chOff x="3635896" y="1916832"/>
            <a:chExt cx="1562472" cy="792088"/>
          </a:xfrm>
        </p:grpSpPr>
        <p:sp>
          <p:nvSpPr>
            <p:cNvPr id="10" name="Oval 9"/>
            <p:cNvSpPr/>
            <p:nvPr/>
          </p:nvSpPr>
          <p:spPr bwMode="auto">
            <a:xfrm>
              <a:off x="3635896" y="1916832"/>
              <a:ext cx="1562472" cy="79208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635896" y="2143599"/>
              <a:ext cx="156247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Performance</a:t>
              </a:r>
            </a:p>
          </p:txBody>
        </p:sp>
      </p:grpSp>
      <p:sp>
        <p:nvSpPr>
          <p:cNvPr id="13" name="Oval 12"/>
          <p:cNvSpPr/>
          <p:nvPr/>
        </p:nvSpPr>
        <p:spPr bwMode="auto">
          <a:xfrm>
            <a:off x="4103949" y="2754506"/>
            <a:ext cx="1562472" cy="7920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103949" y="2981273"/>
            <a:ext cx="15624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Satisfaction</a:t>
            </a:r>
          </a:p>
        </p:txBody>
      </p:sp>
      <p:cxnSp>
        <p:nvCxnSpPr>
          <p:cNvPr id="17" name="Straight Arrow Connector 16"/>
          <p:cNvCxnSpPr>
            <a:stCxn id="11" idx="3"/>
            <a:endCxn id="14" idx="1"/>
          </p:cNvCxnSpPr>
          <p:nvPr/>
        </p:nvCxnSpPr>
        <p:spPr bwMode="auto">
          <a:xfrm flipV="1">
            <a:off x="2922650" y="3150550"/>
            <a:ext cx="1181299" cy="10578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>
            <a:stCxn id="6" idx="6"/>
            <a:endCxn id="13" idx="2"/>
          </p:cNvCxnSpPr>
          <p:nvPr/>
        </p:nvCxnSpPr>
        <p:spPr bwMode="auto">
          <a:xfrm>
            <a:off x="2922650" y="2096852"/>
            <a:ext cx="1181299" cy="105369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3547666" y="4604458"/>
            <a:ext cx="5204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Satisfaction = Attribute Performance - Expectations</a:t>
            </a:r>
            <a:endParaRPr lang="en-GB" sz="1600" dirty="0"/>
          </a:p>
        </p:txBody>
      </p:sp>
      <p:cxnSp>
        <p:nvCxnSpPr>
          <p:cNvPr id="22" name="Straight Arrow Connector 21"/>
          <p:cNvCxnSpPr>
            <a:stCxn id="13" idx="6"/>
          </p:cNvCxnSpPr>
          <p:nvPr/>
        </p:nvCxnSpPr>
        <p:spPr bwMode="auto">
          <a:xfrm>
            <a:off x="5666421" y="3150550"/>
            <a:ext cx="128184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" name="Group 23"/>
          <p:cNvGrpSpPr/>
          <p:nvPr/>
        </p:nvGrpSpPr>
        <p:grpSpPr>
          <a:xfrm>
            <a:off x="6948264" y="2754506"/>
            <a:ext cx="1562472" cy="792088"/>
            <a:chOff x="3635896" y="1916832"/>
            <a:chExt cx="1562472" cy="792088"/>
          </a:xfrm>
        </p:grpSpPr>
        <p:sp>
          <p:nvSpPr>
            <p:cNvPr id="25" name="Oval 24"/>
            <p:cNvSpPr/>
            <p:nvPr/>
          </p:nvSpPr>
          <p:spPr bwMode="auto">
            <a:xfrm>
              <a:off x="3635896" y="1916832"/>
              <a:ext cx="1562472" cy="79208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635896" y="2143599"/>
              <a:ext cx="156247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449438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52"/>
            <a:ext cx="6131024" cy="413268"/>
          </a:xfrm>
        </p:spPr>
        <p:txBody>
          <a:bodyPr/>
          <a:lstStyle/>
          <a:p>
            <a:r>
              <a:rPr lang="en-GB" dirty="0" smtClean="0"/>
              <a:t>National Customer Satisfaction Index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39552" y="1412776"/>
          <a:ext cx="8078988" cy="3891213"/>
        </p:xfrm>
        <a:graphic>
          <a:graphicData uri="http://schemas.openxmlformats.org/drawingml/2006/table">
            <a:tbl>
              <a:tblPr/>
              <a:tblGrid>
                <a:gridCol w="2528908"/>
                <a:gridCol w="693760"/>
                <a:gridCol w="693760"/>
                <a:gridCol w="693760"/>
                <a:gridCol w="693760"/>
                <a:gridCol w="693760"/>
                <a:gridCol w="693760"/>
                <a:gridCol w="693760"/>
                <a:gridCol w="693760"/>
              </a:tblGrid>
              <a:tr h="527482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Base-</a:t>
                      </a:r>
                      <a:br>
                        <a:rPr lang="en-GB" sz="1200" b="1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</a:br>
                      <a:r>
                        <a:rPr lang="en-GB" sz="1200" b="1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line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09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10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11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12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13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Previous</a:t>
                      </a:r>
                      <a:b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</a:br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Year</a:t>
                      </a:r>
                      <a:b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</a:br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%</a:t>
                      </a:r>
                      <a:b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</a:br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Change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  <a:t>First</a:t>
                      </a:r>
                      <a:b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</a:br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  <a:t>Year</a:t>
                      </a:r>
                      <a:b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</a:br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  <a:t>%</a:t>
                      </a:r>
                      <a:b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</a:br>
                      <a:r>
                        <a:rPr lang="en-GB" sz="1200" b="1" u="sng">
                          <a:solidFill>
                            <a:schemeClr val="tx1"/>
                          </a:solidFill>
                          <a:effectLst/>
                          <a:hlinkClick r:id="rId9"/>
                        </a:rPr>
                        <a:t>Change</a:t>
                      </a:r>
                      <a:endParaRPr lang="en-GB" sz="12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0"/>
                        </a:rPr>
                        <a:t>Audi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-1.0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797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1"/>
                        </a:rPr>
                        <a:t>Nissan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797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2"/>
                        </a:rPr>
                        <a:t>BMW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0.0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3"/>
                        </a:rPr>
                        <a:t>Toyota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-1.0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797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4"/>
                        </a:rPr>
                        <a:t>All Others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0.0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5.0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5"/>
                        </a:rPr>
                        <a:t>Car Manufacturers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0.0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F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4.0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9F9"/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6"/>
                        </a:rPr>
                        <a:t>Volkswagen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-2.0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1.0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797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7"/>
                        </a:rPr>
                        <a:t>Peugeot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7.0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797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8"/>
                        </a:rPr>
                        <a:t>Vauxhall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4.0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/>
                      <a:r>
                        <a:rPr lang="en-GB" sz="1200" u="sng">
                          <a:solidFill>
                            <a:schemeClr val="tx1"/>
                          </a:solidFill>
                          <a:effectLst/>
                          <a:hlinkClick r:id="rId19"/>
                        </a:rPr>
                        <a:t>Ford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-3.0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/>
                      <a:r>
                        <a:rPr lang="en-GB" sz="1200" u="sng" dirty="0">
                          <a:solidFill>
                            <a:schemeClr val="tx1"/>
                          </a:solidFill>
                          <a:effectLst/>
                          <a:hlinkClick r:id="rId20"/>
                        </a:rPr>
                        <a:t>Renault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-1.0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3.0</a:t>
                      </a:r>
                    </a:p>
                  </a:txBody>
                  <a:tcPr marL="18454" marR="18454" marT="7382" marB="7382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27784" y="6021288"/>
            <a:ext cx="2557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http://ncsiuk.com/index.php</a:t>
            </a:r>
          </a:p>
        </p:txBody>
      </p:sp>
    </p:spTree>
    <p:extLst>
      <p:ext uri="{BB962C8B-B14F-4D97-AF65-F5344CB8AC3E}">
        <p14:creationId xmlns:p14="http://schemas.microsoft.com/office/powerpoint/2010/main" xmlns="" val="10139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Kano Model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046" y="1506475"/>
            <a:ext cx="5361225" cy="437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380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23352"/>
            <a:ext cx="6779096" cy="413268"/>
          </a:xfrm>
        </p:spPr>
        <p:txBody>
          <a:bodyPr/>
          <a:lstStyle/>
          <a:p>
            <a:r>
              <a:rPr lang="en-GB" dirty="0" smtClean="0"/>
              <a:t>Importance-Performance-Matrix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211" y="1464904"/>
            <a:ext cx="4824914" cy="47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438040"/>
      </p:ext>
    </p:extLst>
  </p:cSld>
  <p:clrMapOvr>
    <a:masterClrMapping/>
  </p:clrMapOvr>
</p:sld>
</file>

<file path=ppt/theme/theme1.xml><?xml version="1.0" encoding="utf-8"?>
<a:theme xmlns:a="http://schemas.openxmlformats.org/drawingml/2006/main" name="UniOfSurrey-PowerPointMasterStandardWidth">
  <a:themeElements>
    <a:clrScheme name="Custom 1">
      <a:dk1>
        <a:srgbClr val="203D75"/>
      </a:dk1>
      <a:lt1>
        <a:srgbClr val="FFFFFF"/>
      </a:lt1>
      <a:dk2>
        <a:srgbClr val="1F497D"/>
      </a:dk2>
      <a:lt2>
        <a:srgbClr val="A59E94"/>
      </a:lt2>
      <a:accent1>
        <a:srgbClr val="006AA0"/>
      </a:accent1>
      <a:accent2>
        <a:srgbClr val="BD0F30"/>
      </a:accent2>
      <a:accent3>
        <a:srgbClr val="9DAC24"/>
      </a:accent3>
      <a:accent4>
        <a:srgbClr val="672669"/>
      </a:accent4>
      <a:accent5>
        <a:srgbClr val="328C9E"/>
      </a:accent5>
      <a:accent6>
        <a:srgbClr val="EC7520"/>
      </a:accent6>
      <a:hlink>
        <a:srgbClr val="006AA0"/>
      </a:hlink>
      <a:folHlink>
        <a:srgbClr val="67266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>
            <a:solidFill>
              <a:srgbClr val="556169"/>
            </a:solidFill>
            <a:latin typeface="Georgia"/>
            <a:cs typeface="Georgi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SoM_gold (2)</Template>
  <TotalTime>996</TotalTime>
  <Words>958</Words>
  <Application>Microsoft Office PowerPoint</Application>
  <PresentationFormat>On-screen Show (4:3)</PresentationFormat>
  <Paragraphs>243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UniOfSurrey-PowerPointMasterStandardWidth</vt:lpstr>
      <vt:lpstr>Marketing Analytics Review Session</vt:lpstr>
      <vt:lpstr>EXAM GUIDELINES</vt:lpstr>
      <vt:lpstr>Exam Guidelines</vt:lpstr>
      <vt:lpstr>How can customer satisfaction be measured? How does it relate to SERVQUAL? Use examples to illustrate your answer.</vt:lpstr>
      <vt:lpstr>Customer Satisfaction</vt:lpstr>
      <vt:lpstr>Confirmation-Disconfirmation Paradigm</vt:lpstr>
      <vt:lpstr>National Customer Satisfaction Index</vt:lpstr>
      <vt:lpstr>Kano Model</vt:lpstr>
      <vt:lpstr>Importance-Performance-Matrix</vt:lpstr>
      <vt:lpstr>SERVQUAL vs. SATISFACTION</vt:lpstr>
      <vt:lpstr>SERVQUAL</vt:lpstr>
      <vt:lpstr>SERVQUAL II</vt:lpstr>
      <vt:lpstr>SEVQUAL III</vt:lpstr>
      <vt:lpstr>Review Questions</vt:lpstr>
      <vt:lpstr>Session 1 - Introduction</vt:lpstr>
      <vt:lpstr>Week 2 - Segmentation</vt:lpstr>
      <vt:lpstr>Week 3 - Positioning</vt:lpstr>
      <vt:lpstr>Week 4 – Response Models </vt:lpstr>
      <vt:lpstr>Session 5 – Relationship Marketing</vt:lpstr>
      <vt:lpstr>Week 6 – Sales Forecasting I</vt:lpstr>
      <vt:lpstr>Week 7 – Sales Forecasting II</vt:lpstr>
      <vt:lpstr>Week 8 – Conjoint Analysis</vt:lpstr>
      <vt:lpstr>Week 9 – Marketing Mix</vt:lpstr>
      <vt:lpstr>Week 10 – Web &amp; Social Media Metrics</vt:lpstr>
      <vt:lpstr>Q&amp;A</vt:lpstr>
      <vt:lpstr>Availabilities</vt:lpstr>
    </vt:vector>
  </TitlesOfParts>
  <Company>University of Surrey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msx060</dc:creator>
  <cp:lastModifiedBy>Marl</cp:lastModifiedBy>
  <cp:revision>71</cp:revision>
  <cp:lastPrinted>2016-05-03T09:43:13Z</cp:lastPrinted>
  <dcterms:created xsi:type="dcterms:W3CDTF">2011-09-21T12:49:37Z</dcterms:created>
  <dcterms:modified xsi:type="dcterms:W3CDTF">2017-06-25T04:28:11Z</dcterms:modified>
</cp:coreProperties>
</file>