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60" r:id="rId2"/>
    <p:sldId id="301" r:id="rId3"/>
    <p:sldId id="350" r:id="rId4"/>
    <p:sldId id="349" r:id="rId5"/>
    <p:sldId id="303" r:id="rId6"/>
    <p:sldId id="302" r:id="rId7"/>
    <p:sldId id="304" r:id="rId8"/>
    <p:sldId id="306" r:id="rId9"/>
    <p:sldId id="305" r:id="rId10"/>
    <p:sldId id="307" r:id="rId11"/>
    <p:sldId id="309" r:id="rId12"/>
    <p:sldId id="310" r:id="rId13"/>
    <p:sldId id="311" r:id="rId14"/>
    <p:sldId id="341" r:id="rId15"/>
    <p:sldId id="313" r:id="rId16"/>
    <p:sldId id="343" r:id="rId17"/>
    <p:sldId id="316" r:id="rId18"/>
    <p:sldId id="317" r:id="rId19"/>
    <p:sldId id="318" r:id="rId20"/>
    <p:sldId id="321" r:id="rId21"/>
    <p:sldId id="322" r:id="rId22"/>
    <p:sldId id="323" r:id="rId23"/>
    <p:sldId id="344" r:id="rId24"/>
    <p:sldId id="348" r:id="rId25"/>
    <p:sldId id="320" r:id="rId26"/>
    <p:sldId id="324" r:id="rId27"/>
    <p:sldId id="347" r:id="rId28"/>
    <p:sldId id="346" r:id="rId29"/>
    <p:sldId id="326" r:id="rId30"/>
    <p:sldId id="345" r:id="rId31"/>
    <p:sldId id="327" r:id="rId32"/>
    <p:sldId id="328" r:id="rId33"/>
    <p:sldId id="329" r:id="rId34"/>
    <p:sldId id="330" r:id="rId35"/>
    <p:sldId id="331" r:id="rId36"/>
    <p:sldId id="339" r:id="rId37"/>
    <p:sldId id="332" r:id="rId38"/>
    <p:sldId id="334" r:id="rId39"/>
    <p:sldId id="335" r:id="rId40"/>
    <p:sldId id="336" r:id="rId41"/>
    <p:sldId id="333" r:id="rId4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C09B12"/>
    <a:srgbClr val="003D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740" autoAdjust="0"/>
    <p:restoredTop sz="88190" autoAdjust="0"/>
  </p:normalViewPr>
  <p:slideViewPr>
    <p:cSldViewPr>
      <p:cViewPr varScale="1">
        <p:scale>
          <a:sx n="62" d="100"/>
          <a:sy n="62" d="100"/>
        </p:scale>
        <p:origin x="-7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2610EF04-FD29-464D-BD96-535CB10EC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1630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77D092B4-F8DA-4A73-9E58-284CD15498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722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60993-A926-4128-A7AD-2EB54FD0C369}" type="slidenum">
              <a:rPr lang="en-US"/>
              <a:pPr/>
              <a:t>14</a:t>
            </a:fld>
            <a:endParaRPr lang="en-US"/>
          </a:p>
        </p:txBody>
      </p:sp>
      <p:sp>
        <p:nvSpPr>
          <p:cNvPr id="7290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9091" name="Rectangle 3"/>
          <p:cNvSpPr>
            <a:spLocks noChangeArrowheads="1"/>
          </p:cNvSpPr>
          <p:nvPr/>
        </p:nvSpPr>
        <p:spPr bwMode="auto">
          <a:xfrm>
            <a:off x="3886200" y="8748359"/>
            <a:ext cx="2971800" cy="4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729092" name="Rectangle 4"/>
          <p:cNvSpPr>
            <a:spLocks noChangeArrowheads="1"/>
          </p:cNvSpPr>
          <p:nvPr/>
        </p:nvSpPr>
        <p:spPr bwMode="auto">
          <a:xfrm>
            <a:off x="0" y="8748359"/>
            <a:ext cx="2971800" cy="4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9093" name="Rectangle 5"/>
          <p:cNvSpPr>
            <a:spLocks noChangeArrowheads="1"/>
          </p:cNvSpPr>
          <p:nvPr/>
        </p:nvSpPr>
        <p:spPr bwMode="auto">
          <a:xfrm>
            <a:off x="0" y="0"/>
            <a:ext cx="2971800" cy="4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909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9095" name="Rectangle 7"/>
          <p:cNvSpPr>
            <a:spLocks noChangeArrowheads="1"/>
          </p:cNvSpPr>
          <p:nvPr/>
        </p:nvSpPr>
        <p:spPr bwMode="auto">
          <a:xfrm>
            <a:off x="3886200" y="8748359"/>
            <a:ext cx="2971800" cy="4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729096" name="Rectangle 8"/>
          <p:cNvSpPr>
            <a:spLocks noChangeArrowheads="1"/>
          </p:cNvSpPr>
          <p:nvPr/>
        </p:nvSpPr>
        <p:spPr bwMode="auto">
          <a:xfrm>
            <a:off x="0" y="8748359"/>
            <a:ext cx="2971800" cy="4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9097" name="Rectangle 9"/>
          <p:cNvSpPr>
            <a:spLocks noChangeArrowheads="1"/>
          </p:cNvSpPr>
          <p:nvPr/>
        </p:nvSpPr>
        <p:spPr bwMode="auto">
          <a:xfrm>
            <a:off x="0" y="0"/>
            <a:ext cx="2971800" cy="4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909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2581"/>
            <a:ext cx="5029200" cy="414395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9099" name="Rectangle 1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96913"/>
            <a:ext cx="4584700" cy="3440112"/>
          </a:xfrm>
          <a:ln cap="flat"/>
        </p:spPr>
      </p:sp>
    </p:spTree>
    <p:extLst>
      <p:ext uri="{BB962C8B-B14F-4D97-AF65-F5344CB8AC3E}">
        <p14:creationId xmlns:p14="http://schemas.microsoft.com/office/powerpoint/2010/main" xmlns="" val="2095754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895E18-F309-4E02-9274-E162B2807D3E}" type="slidenum">
              <a:rPr lang="en-US"/>
              <a:pPr/>
              <a:t>16</a:t>
            </a:fld>
            <a:endParaRPr lang="en-US"/>
          </a:p>
        </p:txBody>
      </p:sp>
      <p:sp>
        <p:nvSpPr>
          <p:cNvPr id="7127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2707" name="Rectangle 3"/>
          <p:cNvSpPr>
            <a:spLocks noChangeArrowheads="1"/>
          </p:cNvSpPr>
          <p:nvPr/>
        </p:nvSpPr>
        <p:spPr bwMode="auto">
          <a:xfrm>
            <a:off x="3886200" y="8748359"/>
            <a:ext cx="2971800" cy="4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12708" name="Rectangle 4"/>
          <p:cNvSpPr>
            <a:spLocks noChangeArrowheads="1"/>
          </p:cNvSpPr>
          <p:nvPr/>
        </p:nvSpPr>
        <p:spPr bwMode="auto">
          <a:xfrm>
            <a:off x="0" y="8748359"/>
            <a:ext cx="2971800" cy="4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2709" name="Rectangle 5"/>
          <p:cNvSpPr>
            <a:spLocks noChangeArrowheads="1"/>
          </p:cNvSpPr>
          <p:nvPr/>
        </p:nvSpPr>
        <p:spPr bwMode="auto">
          <a:xfrm>
            <a:off x="0" y="0"/>
            <a:ext cx="2971800" cy="4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271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2581"/>
            <a:ext cx="5029200" cy="414395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271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96913"/>
            <a:ext cx="4584700" cy="3440112"/>
          </a:xfrm>
          <a:ln cap="flat"/>
        </p:spPr>
      </p:sp>
    </p:spTree>
    <p:extLst>
      <p:ext uri="{BB962C8B-B14F-4D97-AF65-F5344CB8AC3E}">
        <p14:creationId xmlns:p14="http://schemas.microsoft.com/office/powerpoint/2010/main" xmlns="" val="314051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urrey powerpoint2"/>
          <p:cNvPicPr>
            <a:picLocks noChangeArrowheads="1"/>
          </p:cNvPicPr>
          <p:nvPr/>
        </p:nvPicPr>
        <p:blipFill>
          <a:blip r:embed="rId2" cstate="print"/>
          <a:srcRect l="69194" t="757" r="1292" b="80270"/>
          <a:stretch>
            <a:fillRect/>
          </a:stretch>
        </p:blipFill>
        <p:spPr bwMode="auto">
          <a:xfrm>
            <a:off x="6443663" y="0"/>
            <a:ext cx="27003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urrey powerpoint4"/>
          <p:cNvPicPr>
            <a:picLocks noChangeAspect="1" noChangeArrowheads="1"/>
          </p:cNvPicPr>
          <p:nvPr/>
        </p:nvPicPr>
        <p:blipFill>
          <a:blip r:embed="rId3" cstate="print"/>
          <a:srcRect t="9528" r="52211" b="18095"/>
          <a:stretch>
            <a:fillRect/>
          </a:stretch>
        </p:blipFill>
        <p:spPr bwMode="auto">
          <a:xfrm>
            <a:off x="0" y="2925763"/>
            <a:ext cx="366871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WEB%20Accredited-AMBA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6175" y="5394325"/>
            <a:ext cx="12239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seal_blue_125x125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2600" y="5318125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2"/>
          <p:cNvSpPr txBox="1">
            <a:spLocks noChangeArrowheads="1"/>
          </p:cNvSpPr>
          <p:nvPr userDrawn="1"/>
        </p:nvSpPr>
        <p:spPr bwMode="auto">
          <a:xfrm>
            <a:off x="5651500" y="6076950"/>
            <a:ext cx="31686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6254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sz="1600">
                <a:solidFill>
                  <a:srgbClr val="003D7D"/>
                </a:solidFill>
              </a:rPr>
              <a:t>Surrey Business School</a:t>
            </a:r>
          </a:p>
          <a:p>
            <a:pPr algn="r">
              <a:spcBef>
                <a:spcPct val="50000"/>
              </a:spcBef>
              <a:defRPr/>
            </a:pPr>
            <a:r>
              <a:rPr lang="en-GB" sz="1600" b="0">
                <a:solidFill>
                  <a:srgbClr val="003D7D"/>
                </a:solidFill>
              </a:rPr>
              <a:t>www.surrey.ac.uk/sbs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627313" y="3800475"/>
            <a:ext cx="5715000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C09B12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76375" y="2133600"/>
            <a:ext cx="6907213" cy="1470025"/>
          </a:xfrm>
        </p:spPr>
        <p:txBody>
          <a:bodyPr/>
          <a:lstStyle>
            <a:lvl1pPr algn="r">
              <a:defRPr>
                <a:solidFill>
                  <a:srgbClr val="003D7D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8BC3A-10F6-4F23-91C3-4CD2727618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0675" y="393700"/>
            <a:ext cx="2149475" cy="5194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7488" y="393700"/>
            <a:ext cx="6300787" cy="5194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8C5D7-B598-417F-BA22-5154F15DA9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E8486-9005-4ADE-AAB9-063FF6E38D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6A09B-C606-481D-BA49-4100AF8AB4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265238"/>
            <a:ext cx="3811587" cy="432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975" y="1265238"/>
            <a:ext cx="3813175" cy="432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D6AC1-763D-41B2-830D-D8516F6554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6FF63-4546-4D51-A247-8FE90516CB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AD561-908F-4D0F-8D9F-CB3542C6F9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05D1C-5069-4AB2-8229-56E395AF84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DFF9C-CCAA-456C-921C-E840873FA4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7CBC8-643E-4DFD-88CC-0D75323CB1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pPr>
              <a:defRPr/>
            </a:pPr>
            <a:fld id="{B31B48DE-492E-4047-AA48-5FE5D7A0D8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7" name="Picture 10" descr="surrey powerpoint2"/>
          <p:cNvPicPr>
            <a:picLocks noChangeArrowheads="1"/>
          </p:cNvPicPr>
          <p:nvPr/>
        </p:nvPicPr>
        <p:blipFill>
          <a:blip r:embed="rId14" cstate="print"/>
          <a:srcRect l="69194" t="757" r="1292" b="80270"/>
          <a:stretch>
            <a:fillRect/>
          </a:stretch>
        </p:blipFill>
        <p:spPr bwMode="auto">
          <a:xfrm>
            <a:off x="6443663" y="0"/>
            <a:ext cx="27003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3" descr="surrey powerpoint5"/>
          <p:cNvPicPr>
            <a:picLocks noChangeAspect="1" noChangeArrowheads="1"/>
          </p:cNvPicPr>
          <p:nvPr/>
        </p:nvPicPr>
        <p:blipFill>
          <a:blip r:embed="rId15" cstate="print"/>
          <a:srcRect t="21532" r="40398" b="21155"/>
          <a:stretch>
            <a:fillRect/>
          </a:stretch>
        </p:blipFill>
        <p:spPr bwMode="auto">
          <a:xfrm>
            <a:off x="0" y="5316538"/>
            <a:ext cx="2268538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97" name="Rectangle 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9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217488" y="393700"/>
            <a:ext cx="637063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3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265238"/>
            <a:ext cx="7777162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aphicFrame>
        <p:nvGraphicFramePr>
          <p:cNvPr id="1033" name="Object 44"/>
          <p:cNvGraphicFramePr>
            <a:graphicFrameLocks noChangeAspect="1"/>
          </p:cNvGraphicFramePr>
          <p:nvPr/>
        </p:nvGraphicFramePr>
        <p:xfrm>
          <a:off x="5581650" y="6361113"/>
          <a:ext cx="3489325" cy="452437"/>
        </p:xfrm>
        <a:graphic>
          <a:graphicData uri="http://schemas.openxmlformats.org/presentationml/2006/ole">
            <p:oleObj spid="_x0000_s1155" name="Picture" r:id="rId16" imgW="1939867" imgH="251042" progId="Word.Picture.8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9B1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9B12"/>
          </a:solidFill>
          <a:latin typeface="Baskerville Old Fac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9B12"/>
          </a:solidFill>
          <a:latin typeface="Baskerville Old Fac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9B12"/>
          </a:solidFill>
          <a:latin typeface="Baskerville Old Fac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09B12"/>
          </a:solidFill>
          <a:latin typeface="Baskerville Old Fac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C09B12"/>
          </a:solidFill>
          <a:latin typeface="Baskerville Old Fac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C09B12"/>
          </a:solidFill>
          <a:latin typeface="Baskerville Old Fac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C09B12"/>
          </a:solidFill>
          <a:latin typeface="Baskerville Old Fac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C09B12"/>
          </a:solidFill>
          <a:latin typeface="Baskerville Old Face" pitchFamily="18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D7D"/>
          </a:solidFill>
          <a:latin typeface="+mn-lt"/>
          <a:ea typeface="+mn-ea"/>
          <a:cs typeface="+mn-cs"/>
        </a:defRPr>
      </a:lvl1pPr>
      <a:lvl2pPr marL="69215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◦"/>
        <a:defRPr sz="2000">
          <a:solidFill>
            <a:srgbClr val="C09B12"/>
          </a:solidFill>
          <a:latin typeface="+mn-lt"/>
        </a:defRPr>
      </a:lvl2pPr>
      <a:lvl3pPr marL="979488" indent="-1079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▪"/>
        <a:defRPr sz="2000">
          <a:solidFill>
            <a:srgbClr val="C09B12"/>
          </a:solidFill>
          <a:latin typeface="+mn-lt"/>
        </a:defRPr>
      </a:lvl3pPr>
      <a:lvl4pPr marL="1339850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­"/>
        <a:defRPr sz="2000">
          <a:solidFill>
            <a:srgbClr val="C09B12"/>
          </a:solidFill>
          <a:latin typeface="+mn-lt"/>
        </a:defRPr>
      </a:lvl4pPr>
      <a:lvl5pPr marL="1690688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­"/>
        <a:defRPr sz="2000">
          <a:solidFill>
            <a:srgbClr val="C09B12"/>
          </a:solidFill>
          <a:latin typeface="+mn-lt"/>
        </a:defRPr>
      </a:lvl5pPr>
      <a:lvl6pPr marL="2147888" indent="-17145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2000">
          <a:solidFill>
            <a:srgbClr val="C09B12"/>
          </a:solidFill>
          <a:latin typeface="+mn-lt"/>
        </a:defRPr>
      </a:lvl6pPr>
      <a:lvl7pPr marL="2605088" indent="-17145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2000">
          <a:solidFill>
            <a:srgbClr val="C09B12"/>
          </a:solidFill>
          <a:latin typeface="+mn-lt"/>
        </a:defRPr>
      </a:lvl7pPr>
      <a:lvl8pPr marL="3062288" indent="-17145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2000">
          <a:solidFill>
            <a:srgbClr val="C09B12"/>
          </a:solidFill>
          <a:latin typeface="+mn-lt"/>
        </a:defRPr>
      </a:lvl8pPr>
      <a:lvl9pPr marL="3519488" indent="-171450" algn="l" rtl="0" fontAlgn="base">
        <a:spcBef>
          <a:spcPct val="20000"/>
        </a:spcBef>
        <a:spcAft>
          <a:spcPct val="0"/>
        </a:spcAft>
        <a:buFont typeface="Arial" charset="0"/>
        <a:buChar char="­"/>
        <a:defRPr sz="2000">
          <a:solidFill>
            <a:srgbClr val="C09B1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.floh@surrey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2627313" y="2996952"/>
            <a:ext cx="5715000" cy="1752600"/>
          </a:xfrm>
        </p:spPr>
        <p:txBody>
          <a:bodyPr/>
          <a:lstStyle/>
          <a:p>
            <a:r>
              <a:rPr lang="de-AT" dirty="0" err="1"/>
              <a:t>Dr</a:t>
            </a:r>
            <a:r>
              <a:rPr lang="de-AT" dirty="0"/>
              <a:t> Arne Floh</a:t>
            </a:r>
          </a:p>
          <a:p>
            <a:r>
              <a:rPr lang="de-AT" dirty="0" err="1"/>
              <a:t>Room</a:t>
            </a:r>
            <a:r>
              <a:rPr lang="de-AT" dirty="0"/>
              <a:t> 12MS03</a:t>
            </a:r>
          </a:p>
          <a:p>
            <a:r>
              <a:rPr lang="de-AT" dirty="0"/>
              <a:t>Phone: 01483689185</a:t>
            </a:r>
          </a:p>
          <a:p>
            <a:r>
              <a:rPr lang="de-AT" dirty="0">
                <a:hlinkClick r:id="rId2"/>
              </a:rPr>
              <a:t>a.floh@surrey.ac.uk</a:t>
            </a:r>
            <a:endParaRPr lang="de-AT" dirty="0"/>
          </a:p>
          <a:p>
            <a:r>
              <a:rPr lang="de-AT" dirty="0" err="1"/>
              <a:t>Skype</a:t>
            </a:r>
            <a:r>
              <a:rPr lang="de-AT" dirty="0"/>
              <a:t>: </a:t>
            </a:r>
            <a:r>
              <a:rPr lang="de-AT" dirty="0" err="1"/>
              <a:t>arnefloh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476375" y="1196752"/>
            <a:ext cx="6907213" cy="1470025"/>
          </a:xfrm>
        </p:spPr>
        <p:txBody>
          <a:bodyPr/>
          <a:lstStyle/>
          <a:p>
            <a:r>
              <a:rPr lang="de-AT" dirty="0"/>
              <a:t>Marketing Analytics – </a:t>
            </a:r>
            <a:br>
              <a:rPr lang="de-AT" dirty="0"/>
            </a:br>
            <a:r>
              <a:rPr lang="de-AT" dirty="0">
                <a:solidFill>
                  <a:srgbClr val="C09B12"/>
                </a:solidFill>
              </a:rPr>
              <a:t>Marketing Mix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Timing of Advertising Response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954" y="1423242"/>
            <a:ext cx="4932091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172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Response Model: Theoretical Idea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55" y="1261684"/>
            <a:ext cx="7218290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1793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Rao and Miller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6250" indent="-476250">
              <a:lnSpc>
                <a:spcPct val="100000"/>
              </a:lnSpc>
              <a:spcAft>
                <a:spcPct val="65000"/>
              </a:spcAft>
              <a:buFont typeface="Wingdings" panose="05000000000000000000" pitchFamily="2" charset="2"/>
              <a:buNone/>
            </a:pPr>
            <a:r>
              <a:rPr lang="en-US" i="1" dirty="0"/>
              <a:t>Idea</a:t>
            </a:r>
            <a:r>
              <a:rPr lang="en-US" dirty="0"/>
              <a:t>:</a:t>
            </a:r>
          </a:p>
          <a:p>
            <a:pPr marL="476250" indent="-476250">
              <a:lnSpc>
                <a:spcPct val="100000"/>
              </a:lnSpc>
              <a:spcAft>
                <a:spcPct val="100000"/>
              </a:spcAft>
            </a:pPr>
            <a:r>
              <a:rPr lang="en-US" dirty="0"/>
              <a:t>Use natural variations in changes in advertising versus changes in sales across markets to develop a response function.</a:t>
            </a:r>
          </a:p>
          <a:p>
            <a:pPr marL="476250" indent="-476250">
              <a:lnSpc>
                <a:spcPct val="100000"/>
              </a:lnSpc>
            </a:pPr>
            <a:r>
              <a:rPr lang="en-US" dirty="0"/>
              <a:t>Use response function to optimize advertising spending.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36810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Advertising Response Function (for a specific brand)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585" y="1252539"/>
            <a:ext cx="6620830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720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80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8069" name="Rectangle 5"/>
          <p:cNvSpPr>
            <a:spLocks noChangeArrowheads="1"/>
          </p:cNvSpPr>
          <p:nvPr/>
        </p:nvSpPr>
        <p:spPr bwMode="auto">
          <a:xfrm>
            <a:off x="711200" y="6229350"/>
            <a:ext cx="1828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8070" name="Rectangle 6"/>
          <p:cNvSpPr>
            <a:spLocks noChangeArrowheads="1"/>
          </p:cNvSpPr>
          <p:nvPr/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8071" name="Rectangle 7"/>
          <p:cNvSpPr>
            <a:spLocks noChangeArrowheads="1"/>
          </p:cNvSpPr>
          <p:nvPr/>
        </p:nvSpPr>
        <p:spPr bwMode="auto">
          <a:xfrm>
            <a:off x="711200" y="6229350"/>
            <a:ext cx="1828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8072" name="Rectangle 8"/>
          <p:cNvSpPr>
            <a:spLocks noChangeArrowheads="1"/>
          </p:cNvSpPr>
          <p:nvPr/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80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339752" y="1556792"/>
            <a:ext cx="5140325" cy="3019425"/>
          </a:xfrm>
          <a:noFill/>
          <a:ln/>
        </p:spPr>
        <p:txBody>
          <a:bodyPr/>
          <a:lstStyle/>
          <a:p>
            <a:pPr marL="0" indent="0">
              <a:spcBef>
                <a:spcPts val="0"/>
              </a:spcBef>
              <a:spcAft>
                <a:spcPct val="200000"/>
              </a:spcAft>
              <a:buFont typeface="Wingdings" panose="05000000000000000000" pitchFamily="2" charset="2"/>
              <a:buNone/>
            </a:pPr>
            <a:r>
              <a:rPr lang="en-US" i="1" dirty="0"/>
              <a:t>	Y</a:t>
            </a:r>
            <a:r>
              <a:rPr lang="en-US" dirty="0"/>
              <a:t>  =  </a:t>
            </a:r>
            <a:r>
              <a:rPr lang="en-US" i="1" dirty="0"/>
              <a:t>b</a:t>
            </a:r>
            <a:r>
              <a:rPr lang="en-US" dirty="0"/>
              <a:t>  +  (</a:t>
            </a:r>
            <a:r>
              <a:rPr lang="en-US" i="1" dirty="0"/>
              <a:t>a</a:t>
            </a:r>
            <a:r>
              <a:rPr lang="en-US" dirty="0"/>
              <a:t>–</a:t>
            </a:r>
            <a:r>
              <a:rPr lang="en-US" i="1" dirty="0"/>
              <a:t>b</a:t>
            </a:r>
            <a:r>
              <a:rPr lang="en-US" dirty="0"/>
              <a:t>)</a:t>
            </a:r>
          </a:p>
          <a:p>
            <a:pPr marL="0" indent="0">
              <a:spcBef>
                <a:spcPts val="0"/>
              </a:spcBef>
              <a:spcAft>
                <a:spcPct val="100000"/>
              </a:spcAft>
              <a:buFont typeface="Wingdings" panose="05000000000000000000" pitchFamily="2" charset="2"/>
              <a:buNone/>
            </a:pPr>
            <a:r>
              <a:rPr lang="en-US" sz="1800" dirty="0"/>
              <a:t>S-shaped and concave; saturation effect.</a:t>
            </a:r>
          </a:p>
          <a:p>
            <a:pPr marL="0" indent="0">
              <a:spcBef>
                <a:spcPts val="0"/>
              </a:spcBef>
              <a:spcAft>
                <a:spcPct val="100000"/>
              </a:spcAft>
              <a:buFont typeface="Wingdings" panose="05000000000000000000" pitchFamily="2" charset="2"/>
              <a:buNone/>
            </a:pPr>
            <a:r>
              <a:rPr lang="en-US" sz="1800" dirty="0"/>
              <a:t>b: Minimum sales with zero effort</a:t>
            </a:r>
            <a:br>
              <a:rPr lang="en-US" sz="1800" dirty="0"/>
            </a:br>
            <a:r>
              <a:rPr lang="en-US" sz="1800" dirty="0"/>
              <a:t>a: Maximum (saturation-level sales)</a:t>
            </a:r>
            <a:br>
              <a:rPr lang="en-US" sz="1800" dirty="0"/>
            </a:br>
            <a:r>
              <a:rPr lang="en-US" sz="1800" dirty="0"/>
              <a:t>c, d: Response parameters</a:t>
            </a:r>
          </a:p>
          <a:p>
            <a:pPr marL="0" indent="0">
              <a:spcBef>
                <a:spcPts val="0"/>
              </a:spcBef>
              <a:spcAft>
                <a:spcPct val="100000"/>
              </a:spcAft>
              <a:buFont typeface="Wingdings" panose="05000000000000000000" pitchFamily="2" charset="2"/>
              <a:buNone/>
            </a:pPr>
            <a:r>
              <a:rPr lang="en-US" dirty="0"/>
              <a:t>  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728074" name="Group 10"/>
          <p:cNvGrpSpPr>
            <a:grpSpLocks/>
          </p:cNvGrpSpPr>
          <p:nvPr/>
        </p:nvGrpSpPr>
        <p:grpSpPr bwMode="auto">
          <a:xfrm>
            <a:off x="5095875" y="1350869"/>
            <a:ext cx="898525" cy="754063"/>
            <a:chOff x="3190" y="1506"/>
            <a:chExt cx="566" cy="475"/>
          </a:xfrm>
        </p:grpSpPr>
        <p:sp>
          <p:nvSpPr>
            <p:cNvPr id="728075" name="Rectangle 11"/>
            <p:cNvSpPr>
              <a:spLocks noChangeArrowheads="1"/>
            </p:cNvSpPr>
            <p:nvPr/>
          </p:nvSpPr>
          <p:spPr bwMode="auto">
            <a:xfrm>
              <a:off x="3190" y="1506"/>
              <a:ext cx="566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ct val="50000"/>
                </a:spcAft>
              </a:pPr>
              <a:r>
                <a:rPr lang="en-US" b="0" i="1" dirty="0" err="1">
                  <a:solidFill>
                    <a:srgbClr val="003D7D"/>
                  </a:solidFill>
                </a:rPr>
                <a:t>X</a:t>
              </a:r>
              <a:r>
                <a:rPr lang="en-US" b="0" i="1" baseline="46000" dirty="0" err="1">
                  <a:solidFill>
                    <a:srgbClr val="003D7D"/>
                  </a:solidFill>
                </a:rPr>
                <a:t>c</a:t>
              </a:r>
              <a:endParaRPr lang="en-US" b="0" i="1" baseline="46000" dirty="0">
                <a:solidFill>
                  <a:srgbClr val="003D7D"/>
                </a:solidFill>
              </a:endParaRPr>
            </a:p>
            <a:p>
              <a:pPr algn="ctr">
                <a:lnSpc>
                  <a:spcPct val="75000"/>
                </a:lnSpc>
                <a:spcAft>
                  <a:spcPct val="50000"/>
                </a:spcAft>
              </a:pPr>
              <a:r>
                <a:rPr lang="en-US" b="0" i="1" dirty="0">
                  <a:solidFill>
                    <a:srgbClr val="003D7D"/>
                  </a:solidFill>
                </a:rPr>
                <a:t>d + </a:t>
              </a:r>
              <a:r>
                <a:rPr lang="en-US" b="0" i="1" dirty="0" err="1">
                  <a:solidFill>
                    <a:srgbClr val="003D7D"/>
                  </a:solidFill>
                </a:rPr>
                <a:t>X</a:t>
              </a:r>
              <a:r>
                <a:rPr lang="en-US" b="0" i="1" baseline="46000" dirty="0" err="1">
                  <a:solidFill>
                    <a:srgbClr val="003D7D"/>
                  </a:solidFill>
                </a:rPr>
                <a:t>c</a:t>
              </a:r>
              <a:endParaRPr lang="en-US" b="0" i="1" baseline="46000" dirty="0">
                <a:solidFill>
                  <a:srgbClr val="003D7D"/>
                </a:solidFill>
              </a:endParaRPr>
            </a:p>
          </p:txBody>
        </p:sp>
        <p:sp>
          <p:nvSpPr>
            <p:cNvPr id="728076" name="Line 12"/>
            <p:cNvSpPr>
              <a:spLocks noChangeShapeType="1"/>
            </p:cNvSpPr>
            <p:nvPr/>
          </p:nvSpPr>
          <p:spPr bwMode="auto">
            <a:xfrm>
              <a:off x="3251" y="1755"/>
              <a:ext cx="4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b="0">
                <a:solidFill>
                  <a:srgbClr val="003D7D"/>
                </a:solidFill>
              </a:endParaRPr>
            </a:p>
          </p:txBody>
        </p:sp>
      </p:grpSp>
      <p:sp>
        <p:nvSpPr>
          <p:cNvPr id="13" name="Rectangle 10"/>
          <p:cNvSpPr>
            <a:spLocks noGrp="1" noChangeArrowheads="1"/>
          </p:cNvSpPr>
          <p:nvPr>
            <p:ph type="title"/>
          </p:nvPr>
        </p:nvSpPr>
        <p:spPr>
          <a:xfrm>
            <a:off x="217488" y="393700"/>
            <a:ext cx="6370637" cy="706438"/>
          </a:xfrm>
        </p:spPr>
        <p:txBody>
          <a:bodyPr/>
          <a:lstStyle/>
          <a:p>
            <a:r>
              <a:rPr lang="en-US" dirty="0"/>
              <a:t>Market response model for advertising:</a:t>
            </a:r>
            <a:br>
              <a:rPr lang="en-US" dirty="0"/>
            </a:br>
            <a:r>
              <a:rPr lang="en-US" dirty="0" err="1"/>
              <a:t>Adbug</a:t>
            </a:r>
            <a:r>
              <a:rPr lang="en-US" dirty="0"/>
              <a:t> Model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Rectangle 2"/>
              <p:cNvSpPr>
                <a:spLocks noChangeArrowheads="1"/>
              </p:cNvSpPr>
              <p:nvPr/>
            </p:nvSpPr>
            <p:spPr bwMode="auto">
              <a:xfrm>
                <a:off x="1423764" y="4707459"/>
                <a:ext cx="69723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𝑆𝑎𝑙𝑒𝑠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𝑟𝑒𝑠𝑝𝑜𝑛𝑠𝑒</m:t>
                      </m:r>
                    </m:oMath>
                  </m:oMathPara>
                </a14:m>
                <a:endParaRPr lang="en-GB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𝒎𝒊𝒏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𝒎𝒊𝒏</m:t>
                          </m:r>
                        </m:e>
                      </m:d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𝒂𝒅𝒗</m:t>
                              </m:r>
                            </m:e>
                            <m:sup>
                              <m:r>
                                <a:rPr lang="en-GB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p>
                          </m:sSup>
                        </m:num>
                        <m:den>
                          <m:r>
                            <a:rPr lang="en-GB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𝒂𝒅𝒗</m:t>
                              </m:r>
                            </m:e>
                            <m:sup>
                              <m:r>
                                <a:rPr lang="en-GB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p>
                          </m:sSup>
                          <m:r>
                            <a:rPr lang="en-GB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3764" y="4707459"/>
                <a:ext cx="6972300" cy="457200"/>
              </a:xfrm>
              <a:prstGeom prst="rect">
                <a:avLst/>
              </a:prstGeom>
              <a:blipFill>
                <a:blip r:embed="rId3"/>
                <a:stretch>
                  <a:fillRect t="-80000" b="-88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Curved Right 7"/>
          <p:cNvSpPr/>
          <p:nvPr/>
        </p:nvSpPr>
        <p:spPr bwMode="auto">
          <a:xfrm>
            <a:off x="1119330" y="1628800"/>
            <a:ext cx="1224136" cy="3672408"/>
          </a:xfrm>
          <a:prstGeom prst="curvedRightArrow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74798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ADBUDG Response Model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7350" indent="-387350">
              <a:lnSpc>
                <a:spcPct val="100000"/>
              </a:lnSpc>
              <a:spcAft>
                <a:spcPct val="75000"/>
              </a:spcAft>
            </a:pPr>
            <a:r>
              <a:rPr lang="en-US" dirty="0"/>
              <a:t>If advertising is cut to zero, brand share will decrease, but there is a floor (min), on how much share will fall from its initial value by the end of the period. (</a:t>
            </a:r>
            <a:r>
              <a:rPr lang="en-US" dirty="0">
                <a:solidFill>
                  <a:srgbClr val="C00000"/>
                </a:solidFill>
              </a:rPr>
              <a:t>minimum market share</a:t>
            </a:r>
            <a:r>
              <a:rPr lang="en-US" dirty="0"/>
              <a:t>)</a:t>
            </a:r>
          </a:p>
          <a:p>
            <a:pPr marL="387350" indent="-387350">
              <a:lnSpc>
                <a:spcPct val="100000"/>
              </a:lnSpc>
              <a:spcAft>
                <a:spcPct val="75000"/>
              </a:spcAft>
            </a:pPr>
            <a:r>
              <a:rPr lang="en-US" dirty="0"/>
              <a:t>If advertising is increased a great deal, say to something that could be called saturation, brand share will increase but there is a ceiling (max), on how much can be achieved by the end of one period. (</a:t>
            </a:r>
            <a:r>
              <a:rPr lang="en-US" dirty="0">
                <a:solidFill>
                  <a:srgbClr val="C00000"/>
                </a:solidFill>
              </a:rPr>
              <a:t>saturation, maximum market share</a:t>
            </a:r>
            <a:r>
              <a:rPr lang="en-US" dirty="0"/>
              <a:t>)</a:t>
            </a:r>
          </a:p>
          <a:p>
            <a:pPr marL="387350" indent="-387350">
              <a:lnSpc>
                <a:spcPct val="100000"/>
              </a:lnSpc>
              <a:spcAft>
                <a:spcPct val="75000"/>
              </a:spcAft>
            </a:pPr>
            <a:r>
              <a:rPr lang="en-US" dirty="0"/>
              <a:t>There is some advertising rate that will maintain initial share.</a:t>
            </a:r>
          </a:p>
          <a:p>
            <a:pPr marL="387350" indent="-387350">
              <a:lnSpc>
                <a:spcPct val="100000"/>
              </a:lnSpc>
              <a:spcAft>
                <a:spcPct val="75000"/>
              </a:spcAft>
            </a:pPr>
            <a:r>
              <a:rPr lang="en-US" dirty="0"/>
              <a:t>An estimate can be made by </a:t>
            </a:r>
            <a:r>
              <a:rPr lang="en-US" dirty="0">
                <a:solidFill>
                  <a:srgbClr val="C00000"/>
                </a:solidFill>
              </a:rPr>
              <a:t>data analysis (i.e., regression analysis) </a:t>
            </a:r>
            <a:r>
              <a:rPr lang="en-US" dirty="0"/>
              <a:t>or </a:t>
            </a:r>
            <a:r>
              <a:rPr lang="en-US" dirty="0">
                <a:solidFill>
                  <a:srgbClr val="C00000"/>
                </a:solidFill>
              </a:rPr>
              <a:t>managerial judgment</a:t>
            </a:r>
            <a:r>
              <a:rPr lang="en-US" dirty="0"/>
              <a:t> of the effect on share by the end of one period of a xx% increase in advertising over the maintenance rate.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76647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711682" name="Rectangle 2"/>
              <p:cNvSpPr>
                <a:spLocks noChangeArrowheads="1"/>
              </p:cNvSpPr>
              <p:nvPr/>
            </p:nvSpPr>
            <p:spPr bwMode="auto">
              <a:xfrm>
                <a:off x="2171700" y="5536191"/>
                <a:ext cx="69723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𝑀𝑎𝑟𝑘𝑒𝑡</m:t>
                      </m:r>
                      <m:r>
                        <a:rPr lang="en-GB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𝑠h𝑎𝑟𝑒</m:t>
                      </m:r>
                      <m:r>
                        <a:rPr lang="en-GB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𝑟𝑒𝑠𝑝𝑜𝑛𝑠𝑒</m:t>
                      </m:r>
                      <m:r>
                        <a:rPr lang="en-GB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𝒎𝒊𝒏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𝒎𝒊𝒏</m:t>
                          </m:r>
                        </m:e>
                      </m:d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𝒂𝒅𝒗</m:t>
                          </m:r>
                        </m:e>
                        <m:sup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𝒂𝒅𝒗</m:t>
                          </m:r>
                        </m:e>
                        <m:sup>
                          <m:r>
                            <a:rPr lang="en-GB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</m:sSup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1168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1700" y="5536191"/>
                <a:ext cx="6972300" cy="457200"/>
              </a:xfrm>
              <a:prstGeom prst="rect">
                <a:avLst/>
              </a:prstGeom>
              <a:blipFill>
                <a:blip r:embed="rId3"/>
                <a:stretch>
                  <a:fillRect t="-10667" b="-44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1683" name="Rectangle 3"/>
          <p:cNvSpPr>
            <a:spLocks noChangeArrowheads="1"/>
          </p:cNvSpPr>
          <p:nvPr/>
        </p:nvSpPr>
        <p:spPr bwMode="auto">
          <a:xfrm>
            <a:off x="3124200" y="4676107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208366" y="20183"/>
            <a:ext cx="6370637" cy="706438"/>
          </a:xfrm>
          <a:noFill/>
          <a:ln/>
        </p:spPr>
        <p:txBody>
          <a:bodyPr/>
          <a:lstStyle/>
          <a:p>
            <a:r>
              <a:rPr lang="en-US" dirty="0"/>
              <a:t>Response Function</a:t>
            </a:r>
          </a:p>
        </p:txBody>
      </p:sp>
      <p:sp>
        <p:nvSpPr>
          <p:cNvPr id="711685" name="Line 5"/>
          <p:cNvSpPr>
            <a:spLocks noChangeShapeType="1"/>
          </p:cNvSpPr>
          <p:nvPr/>
        </p:nvSpPr>
        <p:spPr bwMode="auto">
          <a:xfrm>
            <a:off x="2089150" y="1134395"/>
            <a:ext cx="5824538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>
            <a:off x="2089150" y="2906045"/>
            <a:ext cx="5824538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1687" name="Line 7"/>
          <p:cNvSpPr>
            <a:spLocks noChangeShapeType="1"/>
          </p:cNvSpPr>
          <p:nvPr/>
        </p:nvSpPr>
        <p:spPr bwMode="auto">
          <a:xfrm>
            <a:off x="2095500" y="2598070"/>
            <a:ext cx="231140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1688" name="Line 8"/>
          <p:cNvSpPr>
            <a:spLocks noChangeShapeType="1"/>
          </p:cNvSpPr>
          <p:nvPr/>
        </p:nvSpPr>
        <p:spPr bwMode="auto">
          <a:xfrm flipH="1">
            <a:off x="4400550" y="2598070"/>
            <a:ext cx="6350" cy="1222375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1689" name="Freeform 9"/>
          <p:cNvSpPr>
            <a:spLocks/>
          </p:cNvSpPr>
          <p:nvPr/>
        </p:nvSpPr>
        <p:spPr bwMode="auto">
          <a:xfrm>
            <a:off x="2089150" y="1253457"/>
            <a:ext cx="5822950" cy="1643063"/>
          </a:xfrm>
          <a:custGeom>
            <a:avLst/>
            <a:gdLst>
              <a:gd name="T0" fmla="*/ 0 w 3668"/>
              <a:gd name="T1" fmla="*/ 1034 h 1035"/>
              <a:gd name="T2" fmla="*/ 293 w 3668"/>
              <a:gd name="T3" fmla="*/ 1034 h 1035"/>
              <a:gd name="T4" fmla="*/ 435 w 3668"/>
              <a:gd name="T5" fmla="*/ 1034 h 1035"/>
              <a:gd name="T6" fmla="*/ 648 w 3668"/>
              <a:gd name="T7" fmla="*/ 1014 h 1035"/>
              <a:gd name="T8" fmla="*/ 799 w 3668"/>
              <a:gd name="T9" fmla="*/ 1004 h 1035"/>
              <a:gd name="T10" fmla="*/ 958 w 3668"/>
              <a:gd name="T11" fmla="*/ 985 h 1035"/>
              <a:gd name="T12" fmla="*/ 1119 w 3668"/>
              <a:gd name="T13" fmla="*/ 965 h 1035"/>
              <a:gd name="T14" fmla="*/ 1234 w 3668"/>
              <a:gd name="T15" fmla="*/ 946 h 1035"/>
              <a:gd name="T16" fmla="*/ 1385 w 3668"/>
              <a:gd name="T17" fmla="*/ 897 h 1035"/>
              <a:gd name="T18" fmla="*/ 1500 w 3668"/>
              <a:gd name="T19" fmla="*/ 819 h 1035"/>
              <a:gd name="T20" fmla="*/ 1625 w 3668"/>
              <a:gd name="T21" fmla="*/ 702 h 1035"/>
              <a:gd name="T22" fmla="*/ 2086 w 3668"/>
              <a:gd name="T23" fmla="*/ 292 h 1035"/>
              <a:gd name="T24" fmla="*/ 2157 w 3668"/>
              <a:gd name="T25" fmla="*/ 234 h 1035"/>
              <a:gd name="T26" fmla="*/ 2246 w 3668"/>
              <a:gd name="T27" fmla="*/ 185 h 1035"/>
              <a:gd name="T28" fmla="*/ 2326 w 3668"/>
              <a:gd name="T29" fmla="*/ 156 h 1035"/>
              <a:gd name="T30" fmla="*/ 2424 w 3668"/>
              <a:gd name="T31" fmla="*/ 126 h 1035"/>
              <a:gd name="T32" fmla="*/ 2539 w 3668"/>
              <a:gd name="T33" fmla="*/ 97 h 1035"/>
              <a:gd name="T34" fmla="*/ 2690 w 3668"/>
              <a:gd name="T35" fmla="*/ 68 h 1035"/>
              <a:gd name="T36" fmla="*/ 3036 w 3668"/>
              <a:gd name="T37" fmla="*/ 29 h 1035"/>
              <a:gd name="T38" fmla="*/ 3258 w 3668"/>
              <a:gd name="T39" fmla="*/ 19 h 1035"/>
              <a:gd name="T40" fmla="*/ 3667 w 3668"/>
              <a:gd name="T41" fmla="*/ 0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68" h="1035">
                <a:moveTo>
                  <a:pt x="0" y="1034"/>
                </a:moveTo>
                <a:lnTo>
                  <a:pt x="293" y="1034"/>
                </a:lnTo>
                <a:lnTo>
                  <a:pt x="435" y="1034"/>
                </a:lnTo>
                <a:lnTo>
                  <a:pt x="648" y="1014"/>
                </a:lnTo>
                <a:lnTo>
                  <a:pt x="799" y="1004"/>
                </a:lnTo>
                <a:lnTo>
                  <a:pt x="958" y="985"/>
                </a:lnTo>
                <a:lnTo>
                  <a:pt x="1119" y="965"/>
                </a:lnTo>
                <a:lnTo>
                  <a:pt x="1234" y="946"/>
                </a:lnTo>
                <a:lnTo>
                  <a:pt x="1385" y="897"/>
                </a:lnTo>
                <a:lnTo>
                  <a:pt x="1500" y="819"/>
                </a:lnTo>
                <a:lnTo>
                  <a:pt x="1625" y="702"/>
                </a:lnTo>
                <a:lnTo>
                  <a:pt x="2086" y="292"/>
                </a:lnTo>
                <a:lnTo>
                  <a:pt x="2157" y="234"/>
                </a:lnTo>
                <a:lnTo>
                  <a:pt x="2246" y="185"/>
                </a:lnTo>
                <a:lnTo>
                  <a:pt x="2326" y="156"/>
                </a:lnTo>
                <a:lnTo>
                  <a:pt x="2424" y="126"/>
                </a:lnTo>
                <a:lnTo>
                  <a:pt x="2539" y="97"/>
                </a:lnTo>
                <a:lnTo>
                  <a:pt x="2690" y="68"/>
                </a:lnTo>
                <a:lnTo>
                  <a:pt x="3036" y="29"/>
                </a:lnTo>
                <a:lnTo>
                  <a:pt x="3258" y="19"/>
                </a:lnTo>
                <a:lnTo>
                  <a:pt x="3667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1690" name="Rectangle 10"/>
          <p:cNvSpPr>
            <a:spLocks noChangeArrowheads="1"/>
          </p:cNvSpPr>
          <p:nvPr/>
        </p:nvSpPr>
        <p:spPr bwMode="auto">
          <a:xfrm>
            <a:off x="914400" y="2280570"/>
            <a:ext cx="11445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r"/>
            <a:r>
              <a:rPr lang="en-US" sz="1600" b="1">
                <a:solidFill>
                  <a:srgbClr val="003D7D"/>
                </a:solidFill>
              </a:rPr>
              <a:t>Current</a:t>
            </a:r>
          </a:p>
          <a:p>
            <a:pPr algn="r"/>
            <a:r>
              <a:rPr lang="en-US" sz="1600" b="1">
                <a:solidFill>
                  <a:srgbClr val="003D7D"/>
                </a:solidFill>
              </a:rPr>
              <a:t>Sales</a:t>
            </a:r>
          </a:p>
        </p:txBody>
      </p:sp>
      <p:sp>
        <p:nvSpPr>
          <p:cNvPr id="711691" name="Line 11"/>
          <p:cNvSpPr>
            <a:spLocks noChangeShapeType="1"/>
          </p:cNvSpPr>
          <p:nvPr/>
        </p:nvSpPr>
        <p:spPr bwMode="auto">
          <a:xfrm>
            <a:off x="2089150" y="620045"/>
            <a:ext cx="0" cy="3200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1692" name="Line 12"/>
          <p:cNvSpPr>
            <a:spLocks noChangeShapeType="1"/>
          </p:cNvSpPr>
          <p:nvPr/>
        </p:nvSpPr>
        <p:spPr bwMode="auto">
          <a:xfrm>
            <a:off x="2089150" y="3820445"/>
            <a:ext cx="5824538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1695" name="Rectangle 15"/>
          <p:cNvSpPr>
            <a:spLocks noChangeArrowheads="1"/>
          </p:cNvSpPr>
          <p:nvPr/>
        </p:nvSpPr>
        <p:spPr bwMode="auto">
          <a:xfrm>
            <a:off x="7929563" y="2713957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003D7D"/>
                </a:solidFill>
              </a:rPr>
              <a:t>Min</a:t>
            </a:r>
          </a:p>
        </p:txBody>
      </p:sp>
      <p:sp>
        <p:nvSpPr>
          <p:cNvPr id="711696" name="Rectangle 16"/>
          <p:cNvSpPr>
            <a:spLocks noChangeArrowheads="1"/>
          </p:cNvSpPr>
          <p:nvPr/>
        </p:nvSpPr>
        <p:spPr bwMode="auto">
          <a:xfrm>
            <a:off x="7929563" y="934370"/>
            <a:ext cx="585097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003D7D"/>
                </a:solidFill>
              </a:rPr>
              <a:t>Max</a:t>
            </a:r>
          </a:p>
        </p:txBody>
      </p:sp>
      <p:sp>
        <p:nvSpPr>
          <p:cNvPr id="711697" name="Rectangle 17"/>
          <p:cNvSpPr>
            <a:spLocks noChangeArrowheads="1"/>
          </p:cNvSpPr>
          <p:nvPr/>
        </p:nvSpPr>
        <p:spPr bwMode="auto">
          <a:xfrm>
            <a:off x="3081952" y="4251426"/>
            <a:ext cx="2934094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1600" b="1" dirty="0">
                <a:solidFill>
                  <a:srgbClr val="003D7D"/>
                </a:solidFill>
              </a:rPr>
              <a:t>Current Effort (maintenance advertising)</a:t>
            </a:r>
          </a:p>
        </p:txBody>
      </p:sp>
      <p:sp>
        <p:nvSpPr>
          <p:cNvPr id="711698" name="Rectangle 18"/>
          <p:cNvSpPr>
            <a:spLocks noChangeArrowheads="1"/>
          </p:cNvSpPr>
          <p:nvPr/>
        </p:nvSpPr>
        <p:spPr bwMode="auto">
          <a:xfrm>
            <a:off x="355539" y="836712"/>
            <a:ext cx="1525588" cy="9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1800" b="1" dirty="0">
                <a:solidFill>
                  <a:srgbClr val="003D7D"/>
                </a:solidFill>
              </a:rPr>
              <a:t>Market share response</a:t>
            </a:r>
          </a:p>
        </p:txBody>
      </p:sp>
      <p:sp>
        <p:nvSpPr>
          <p:cNvPr id="711699" name="Rectangle 19"/>
          <p:cNvSpPr>
            <a:spLocks noChangeArrowheads="1"/>
          </p:cNvSpPr>
          <p:nvPr/>
        </p:nvSpPr>
        <p:spPr bwMode="auto">
          <a:xfrm>
            <a:off x="3746972" y="4948320"/>
            <a:ext cx="217367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800" b="1" dirty="0">
                <a:solidFill>
                  <a:srgbClr val="003D7D"/>
                </a:solidFill>
              </a:rPr>
              <a:t>Advertising effort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4334900" y="2526069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249685" y="2766260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>
            <a:off x="3321685" y="2910260"/>
            <a:ext cx="0" cy="908597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 flipH="1">
            <a:off x="5485764" y="1685258"/>
            <a:ext cx="0" cy="211455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Oval 23"/>
          <p:cNvSpPr/>
          <p:nvPr/>
        </p:nvSpPr>
        <p:spPr bwMode="auto">
          <a:xfrm>
            <a:off x="5413764" y="1597457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870262" y="1122720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023500" y="2829744"/>
            <a:ext cx="144000" cy="144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585931" y="3850251"/>
            <a:ext cx="3872122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1600" b="1" dirty="0">
                <a:solidFill>
                  <a:srgbClr val="003D7D"/>
                </a:solidFill>
              </a:rPr>
              <a:t>50% Current Effort</a:t>
            </a: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4435149" y="3887273"/>
            <a:ext cx="3747839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1600" b="1" dirty="0">
                <a:solidFill>
                  <a:srgbClr val="003D7D"/>
                </a:solidFill>
              </a:rPr>
              <a:t>150% Current Effort</a:t>
            </a:r>
          </a:p>
        </p:txBody>
      </p:sp>
    </p:spTree>
    <p:extLst>
      <p:ext uri="{BB962C8B-B14F-4D97-AF65-F5344CB8AC3E}">
        <p14:creationId xmlns:p14="http://schemas.microsoft.com/office/powerpoint/2010/main" xmlns="" val="19107282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Effective Advertising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844824"/>
            <a:ext cx="4895512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449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Time Delays/Carryover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7350" indent="-387350" defTabSz="495300">
              <a:lnSpc>
                <a:spcPct val="100000"/>
              </a:lnSpc>
              <a:spcAft>
                <a:spcPct val="100000"/>
              </a:spcAft>
              <a:tabLst>
                <a:tab pos="1998663" algn="r"/>
                <a:tab pos="2292350" algn="ctr"/>
                <a:tab pos="2571750" algn="l"/>
              </a:tabLst>
            </a:pPr>
            <a:r>
              <a:rPr lang="en-US" dirty="0"/>
              <a:t>In the absence of advertising, share would eventually decay to some long-run minimum value (possibly zero)</a:t>
            </a:r>
          </a:p>
          <a:p>
            <a:pPr marL="387350" indent="-387350" defTabSz="495300">
              <a:lnSpc>
                <a:spcPct val="100000"/>
              </a:lnSpc>
              <a:spcAft>
                <a:spcPct val="150000"/>
              </a:spcAft>
              <a:tabLst>
                <a:tab pos="1998663" algn="r"/>
                <a:tab pos="2292350" algn="ctr"/>
                <a:tab pos="2571750" algn="l"/>
              </a:tabLst>
            </a:pPr>
            <a:r>
              <a:rPr lang="en-US" dirty="0"/>
              <a:t>The decay in one time period will be a constant fraction of the gap between current share and the long-run minimum, that is, decay is exponential</a:t>
            </a:r>
          </a:p>
          <a:p>
            <a:pPr marL="387350" indent="-387350" defTabSz="495300">
              <a:lnSpc>
                <a:spcPct val="100000"/>
              </a:lnSpc>
              <a:spcAft>
                <a:spcPct val="80000"/>
              </a:spcAft>
              <a:buFont typeface="Wingdings" panose="05000000000000000000" pitchFamily="2" charset="2"/>
              <a:buNone/>
              <a:tabLst>
                <a:tab pos="1998663" algn="r"/>
                <a:tab pos="2292350" algn="ctr"/>
                <a:tab pos="2571750" algn="l"/>
              </a:tabLst>
            </a:pPr>
            <a:r>
              <a:rPr lang="en-US" dirty="0"/>
              <a:t>		Long run min	=	lowest share possible in the long run	</a:t>
            </a:r>
          </a:p>
          <a:p>
            <a:pPr marL="387350" indent="-387350" defTabSz="495300">
              <a:buNone/>
              <a:tabLst>
                <a:tab pos="1998663" algn="r"/>
                <a:tab pos="2292350" algn="ctr"/>
                <a:tab pos="2571750" algn="l"/>
              </a:tabLst>
            </a:pPr>
            <a:r>
              <a:rPr lang="en-US" dirty="0"/>
              <a:t>		Persistence	=	fraction of the difference between</a:t>
            </a:r>
            <a:br>
              <a:rPr lang="en-US" dirty="0"/>
            </a:br>
            <a:r>
              <a:rPr lang="en-US" dirty="0"/>
              <a:t>			“long run min” and amount of share</a:t>
            </a:r>
            <a:br>
              <a:rPr lang="en-US" dirty="0"/>
            </a:br>
            <a:r>
              <a:rPr lang="en-US" dirty="0"/>
              <a:t>			retained with zero advertising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83006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Full Model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1425575" indent="-1425575">
              <a:lnSpc>
                <a:spcPct val="100000"/>
              </a:lnSpc>
              <a:spcAft>
                <a:spcPct val="100000"/>
              </a:spcAft>
              <a:buFont typeface="Wingdings" panose="05000000000000000000" pitchFamily="2" charset="2"/>
              <a:buNone/>
              <a:tabLst>
                <a:tab pos="1146175" algn="ctr"/>
              </a:tabLst>
            </a:pPr>
            <a:r>
              <a:rPr lang="en-US" dirty="0" err="1"/>
              <a:t>Share</a:t>
            </a:r>
            <a:r>
              <a:rPr lang="en-US" i="1" baseline="-25000" dirty="0" err="1"/>
              <a:t>t</a:t>
            </a:r>
            <a:r>
              <a:rPr lang="en-US" dirty="0"/>
              <a:t>	=	Long Run Minimum (</a:t>
            </a:r>
            <a:r>
              <a:rPr lang="en-US" i="1" dirty="0"/>
              <a:t>LRM</a:t>
            </a:r>
            <a:r>
              <a:rPr lang="en-US" dirty="0"/>
              <a:t>)</a:t>
            </a:r>
          </a:p>
          <a:p>
            <a:pPr marL="1425575" indent="-1425575">
              <a:lnSpc>
                <a:spcPct val="100000"/>
              </a:lnSpc>
              <a:spcAft>
                <a:spcPct val="100000"/>
              </a:spcAft>
              <a:buFont typeface="Wingdings" panose="05000000000000000000" pitchFamily="2" charset="2"/>
              <a:buNone/>
              <a:tabLst>
                <a:tab pos="1146175" algn="ctr"/>
              </a:tabLst>
            </a:pPr>
            <a:r>
              <a:rPr lang="en-US" dirty="0"/>
              <a:t>		+ Persistence </a:t>
            </a:r>
            <a:r>
              <a:rPr lang="en-US" dirty="0">
                <a:latin typeface="Symbol" panose="05050102010706020507" pitchFamily="18" charset="2"/>
              </a:rPr>
              <a:t>´</a:t>
            </a:r>
            <a:r>
              <a:rPr lang="en-US" dirty="0"/>
              <a:t> (</a:t>
            </a:r>
            <a:r>
              <a:rPr lang="en-US" dirty="0" err="1"/>
              <a:t>Share</a:t>
            </a:r>
            <a:r>
              <a:rPr lang="en-US" i="1" baseline="-25000" dirty="0" err="1"/>
              <a:t>t</a:t>
            </a:r>
            <a:r>
              <a:rPr lang="en-US" baseline="-25000" dirty="0"/>
              <a:t>–1</a:t>
            </a:r>
            <a:r>
              <a:rPr lang="en-US" dirty="0"/>
              <a:t> – </a:t>
            </a:r>
            <a:r>
              <a:rPr lang="en-US" i="1" dirty="0"/>
              <a:t>LRM</a:t>
            </a:r>
            <a:r>
              <a:rPr lang="en-US" dirty="0"/>
              <a:t>)</a:t>
            </a:r>
          </a:p>
          <a:p>
            <a:pPr marL="1425575" indent="-1425575">
              <a:lnSpc>
                <a:spcPct val="100000"/>
              </a:lnSpc>
              <a:spcAft>
                <a:spcPct val="100000"/>
              </a:spcAft>
              <a:buFont typeface="Wingdings" panose="05000000000000000000" pitchFamily="2" charset="2"/>
              <a:buNone/>
              <a:tabLst>
                <a:tab pos="1146175" algn="ctr"/>
              </a:tabLst>
            </a:pPr>
            <a:r>
              <a:rPr lang="en-US" dirty="0"/>
              <a:t>		+ Share Response</a:t>
            </a:r>
          </a:p>
        </p:txBody>
      </p:sp>
    </p:spTree>
    <p:extLst>
      <p:ext uri="{BB962C8B-B14F-4D97-AF65-F5344CB8AC3E}">
        <p14:creationId xmlns:p14="http://schemas.microsoft.com/office/powerpoint/2010/main" xmlns="" val="387100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48" y="1556792"/>
            <a:ext cx="8568952" cy="1362075"/>
          </a:xfrm>
        </p:spPr>
        <p:txBody>
          <a:bodyPr/>
          <a:lstStyle/>
          <a:p>
            <a:pPr algn="ctr"/>
            <a:r>
              <a:rPr lang="de-AT" sz="3200" dirty="0"/>
              <a:t>Outline</a:t>
            </a:r>
            <a:br>
              <a:rPr lang="de-AT" sz="3200" dirty="0"/>
            </a:br>
            <a:endParaRPr lang="de-AT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259632" y="2537962"/>
            <a:ext cx="7777162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3D7D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>
                <a:solidFill>
                  <a:srgbClr val="C09B12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>
                <a:solidFill>
                  <a:srgbClr val="C09B12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>
                <a:solidFill>
                  <a:srgbClr val="C09B12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>
                <a:solidFill>
                  <a:srgbClr val="C09B12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>
                <a:solidFill>
                  <a:srgbClr val="C09B12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>
                <a:solidFill>
                  <a:srgbClr val="C09B12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>
                <a:solidFill>
                  <a:srgbClr val="C09B12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>
                <a:solidFill>
                  <a:srgbClr val="C09B12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en-GB" b="0" kern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b="0" kern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b="0" kern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0" kern="0" dirty="0"/>
              <a:t>Resource allocation for marketing mix: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0" kern="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0" kern="0" dirty="0"/>
              <a:t>Advertising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0" kern="0" dirty="0"/>
              <a:t>Pricing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0" kern="0" dirty="0"/>
              <a:t>Personal selling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b="0" kern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b="0" kern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b="0" kern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b="0" kern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b="0" kern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b="0" kern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b="0" kern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b="0" kern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xmlns="" val="2455804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87005"/>
            <a:ext cx="8568952" cy="1362075"/>
          </a:xfrm>
        </p:spPr>
        <p:txBody>
          <a:bodyPr/>
          <a:lstStyle/>
          <a:p>
            <a:pPr algn="ctr"/>
            <a:r>
              <a:rPr lang="de-AT" dirty="0"/>
              <a:t>Pricing</a:t>
            </a:r>
          </a:p>
        </p:txBody>
      </p:sp>
    </p:spTree>
    <p:extLst>
      <p:ext uri="{BB962C8B-B14F-4D97-AF65-F5344CB8AC3E}">
        <p14:creationId xmlns:p14="http://schemas.microsoft.com/office/powerpoint/2010/main" xmlns="" val="3715083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Classical Price Theory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35696" y="1196752"/>
                <a:ext cx="7777162" cy="4322762"/>
              </a:xfrm>
            </p:spPr>
            <p:txBody>
              <a:bodyPr/>
              <a:lstStyle/>
              <a:p>
                <a:pPr marL="279400" indent="-279400">
                  <a:spcAft>
                    <a:spcPts val="0"/>
                  </a:spcAft>
                  <a:buFont typeface="Wingdings" panose="05000000000000000000" pitchFamily="2" charset="2"/>
                  <a:buNone/>
                  <a:tabLst>
                    <a:tab pos="185738" algn="r"/>
                  </a:tabLst>
                </a:pPr>
                <a:r>
                  <a:rPr lang="en-US" dirty="0"/>
                  <a:t>	1.	Quantity demanded = </a:t>
                </a:r>
                <a:r>
                  <a:rPr lang="en-US" i="1" dirty="0"/>
                  <a:t>f</a:t>
                </a:r>
                <a:r>
                  <a:rPr lang="en-US" dirty="0"/>
                  <a:t> (Price)</a:t>
                </a:r>
              </a:p>
              <a:p>
                <a:pPr marL="279400" indent="-279400">
                  <a:spcAft>
                    <a:spcPts val="0"/>
                  </a:spcAft>
                  <a:buFont typeface="Wingdings" panose="05000000000000000000" pitchFamily="2" charset="2"/>
                  <a:buNone/>
                  <a:tabLst>
                    <a:tab pos="185738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279400" indent="-279400">
                  <a:spcAft>
                    <a:spcPts val="0"/>
                  </a:spcAft>
                  <a:buFont typeface="Wingdings" panose="05000000000000000000" pitchFamily="2" charset="2"/>
                  <a:buNone/>
                  <a:tabLst>
                    <a:tab pos="185738" algn="r"/>
                  </a:tabLst>
                </a:pPr>
                <a:r>
                  <a:rPr lang="en-US" dirty="0"/>
                  <a:t>	2.	Profit  =  Quantity (Price)  ´  [Price – Unit Cost]</a:t>
                </a:r>
              </a:p>
              <a:p>
                <a:pPr marL="279400" indent="-279400">
                  <a:spcAft>
                    <a:spcPts val="0"/>
                  </a:spcAft>
                  <a:buFont typeface="Wingdings" panose="05000000000000000000" pitchFamily="2" charset="2"/>
                  <a:buNone/>
                  <a:tabLst>
                    <a:tab pos="185738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𝑃𝑟𝑜𝑓𝑖𝑡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b="0" dirty="0"/>
              </a:p>
              <a:p>
                <a:pPr marL="279400" indent="-279400">
                  <a:spcAft>
                    <a:spcPts val="0"/>
                  </a:spcAft>
                  <a:buFont typeface="Wingdings" panose="05000000000000000000" pitchFamily="2" charset="2"/>
                  <a:buNone/>
                  <a:tabLst>
                    <a:tab pos="185738" algn="r"/>
                  </a:tabLst>
                </a:pPr>
                <a:endParaRPr lang="en-GB" dirty="0"/>
              </a:p>
              <a:p>
                <a:pPr marL="279400" indent="-279400">
                  <a:spcAft>
                    <a:spcPts val="0"/>
                  </a:spcAft>
                  <a:buFont typeface="Wingdings" panose="05000000000000000000" pitchFamily="2" charset="2"/>
                  <a:buNone/>
                  <a:tabLst>
                    <a:tab pos="185738" algn="r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3.	Find price to maximize profit</a:t>
                </a:r>
              </a:p>
              <a:p>
                <a:pPr marL="279400" indent="-279400">
                  <a:spcAft>
                    <a:spcPts val="0"/>
                  </a:spcAft>
                  <a:buFont typeface="Wingdings" panose="05000000000000000000" pitchFamily="2" charset="2"/>
                  <a:buNone/>
                  <a:tabLst>
                    <a:tab pos="185738" algn="r"/>
                  </a:tabLst>
                </a:pPr>
                <a:endParaRPr lang="en-US" dirty="0"/>
              </a:p>
              <a:p>
                <a:pPr marL="279400" indent="-279400">
                  <a:lnSpc>
                    <a:spcPct val="70000"/>
                  </a:lnSpc>
                  <a:buFont typeface="Wingdings" panose="05000000000000000000" pitchFamily="2" charset="2"/>
                  <a:buNone/>
                  <a:tabLst>
                    <a:tab pos="185738" algn="r"/>
                  </a:tabLst>
                </a:pPr>
                <a:r>
                  <a:rPr lang="en-US" i="1" dirty="0">
                    <a:solidFill>
                      <a:srgbClr val="FF0000"/>
                    </a:solidFill>
                  </a:rPr>
                  <a:t>Core Assumptions</a:t>
                </a:r>
                <a:r>
                  <a:rPr lang="en-US" dirty="0">
                    <a:solidFill>
                      <a:srgbClr val="FF0000"/>
                    </a:solidFill>
                  </a:rPr>
                  <a:t>:</a:t>
                </a:r>
              </a:p>
              <a:p>
                <a:pPr marL="279400" indent="-279400">
                  <a:lnSpc>
                    <a:spcPct val="70000"/>
                  </a:lnSpc>
                  <a:buFont typeface="Wingdings" panose="05000000000000000000" pitchFamily="2" charset="2"/>
                  <a:buNone/>
                  <a:tabLst>
                    <a:tab pos="185738" algn="r"/>
                  </a:tabLst>
                </a:pPr>
                <a:endParaRPr lang="en-US" dirty="0"/>
              </a:p>
              <a:p>
                <a:pPr marL="279400" indent="-279400">
                  <a:lnSpc>
                    <a:spcPct val="70000"/>
                  </a:lnSpc>
                  <a:tabLst>
                    <a:tab pos="185738" algn="r"/>
                  </a:tabLst>
                </a:pPr>
                <a:r>
                  <a:rPr lang="en-US" dirty="0"/>
                  <a:t>focus on short run profit;</a:t>
                </a:r>
              </a:p>
              <a:p>
                <a:pPr marL="279400" indent="-279400">
                  <a:lnSpc>
                    <a:spcPct val="70000"/>
                  </a:lnSpc>
                  <a:tabLst>
                    <a:tab pos="185738" algn="r"/>
                  </a:tabLst>
                </a:pPr>
                <a:r>
                  <a:rPr lang="en-US" dirty="0"/>
                  <a:t>focus on immediate customers; </a:t>
                </a:r>
                <a:r>
                  <a:rPr lang="en-US" sz="1800" i="1" dirty="0">
                    <a:solidFill>
                      <a:srgbClr val="0000FF"/>
                    </a:solidFill>
                  </a:rPr>
                  <a:t>Q: how consumers may interpret price reductions or price inflations?</a:t>
                </a:r>
                <a:endParaRPr lang="en-US" i="1" dirty="0">
                  <a:solidFill>
                    <a:srgbClr val="0000FF"/>
                  </a:solidFill>
                </a:endParaRPr>
              </a:p>
              <a:p>
                <a:pPr marL="279400" indent="-279400">
                  <a:lnSpc>
                    <a:spcPct val="70000"/>
                  </a:lnSpc>
                  <a:tabLst>
                    <a:tab pos="185738" algn="r"/>
                  </a:tabLst>
                </a:pPr>
                <a:r>
                  <a:rPr lang="en-US" dirty="0"/>
                  <a:t>price is independent of advertising, promotion, etc.;</a:t>
                </a:r>
              </a:p>
              <a:p>
                <a:pPr marL="279400" indent="-279400">
                  <a:lnSpc>
                    <a:spcPct val="70000"/>
                  </a:lnSpc>
                  <a:tabLst>
                    <a:tab pos="185738" algn="r"/>
                  </a:tabLst>
                </a:pPr>
                <a:r>
                  <a:rPr lang="en-US" dirty="0"/>
                  <a:t>demand and cost functions are known;</a:t>
                </a:r>
              </a:p>
              <a:p>
                <a:pPr marL="279400" indent="-279400">
                  <a:lnSpc>
                    <a:spcPct val="70000"/>
                  </a:lnSpc>
                  <a:tabLst>
                    <a:tab pos="185738" algn="r"/>
                  </a:tabLst>
                </a:pPr>
                <a:r>
                  <a:rPr lang="en-US" dirty="0"/>
                  <a:t>unit cost is constant;</a:t>
                </a:r>
              </a:p>
              <a:p>
                <a:pPr marL="279400" indent="-279400">
                  <a:lnSpc>
                    <a:spcPct val="70000"/>
                  </a:lnSpc>
                  <a:tabLst>
                    <a:tab pos="185738" algn="r"/>
                  </a:tabLst>
                </a:pPr>
                <a:r>
                  <a:rPr lang="en-US" dirty="0"/>
                  <a:t>firm has true control over price;</a:t>
                </a:r>
              </a:p>
              <a:p>
                <a:pPr marL="279400" indent="-279400">
                  <a:lnSpc>
                    <a:spcPct val="70000"/>
                  </a:lnSpc>
                  <a:tabLst>
                    <a:tab pos="185738" algn="r"/>
                  </a:tabLst>
                </a:pPr>
                <a:r>
                  <a:rPr lang="en-US" dirty="0"/>
                  <a:t>competitors are ignored, etc.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35696" y="1196752"/>
                <a:ext cx="7777162" cy="4322762"/>
              </a:xfrm>
              <a:blipFill>
                <a:blip r:embed="rId2"/>
                <a:stretch>
                  <a:fillRect l="-784" t="-564" b="-21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31464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Pricing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5000"/>
              </a:spcAft>
              <a:tabLst>
                <a:tab pos="3624263" algn="l"/>
                <a:tab pos="4191000" algn="l"/>
              </a:tabLst>
            </a:pPr>
            <a:r>
              <a:rPr lang="en-US" dirty="0"/>
              <a:t>Cost-Oriented Pricing (e.g., learning curve analysis)</a:t>
            </a:r>
            <a:br>
              <a:rPr lang="en-US" dirty="0"/>
            </a:br>
            <a:r>
              <a:rPr lang="en-US" dirty="0"/>
              <a:t>When costs are constant and demand is inelastic</a:t>
            </a:r>
          </a:p>
          <a:p>
            <a:pPr marL="0" indent="0">
              <a:lnSpc>
                <a:spcPct val="100000"/>
              </a:lnSpc>
              <a:spcAft>
                <a:spcPct val="5000"/>
              </a:spcAft>
              <a:buFont typeface="Wingdings" panose="05000000000000000000" pitchFamily="2" charset="2"/>
              <a:buNone/>
              <a:tabLst>
                <a:tab pos="3624263" algn="l"/>
                <a:tab pos="4191000" algn="l"/>
              </a:tabLst>
            </a:pPr>
            <a:endParaRPr lang="en-US" dirty="0"/>
          </a:p>
          <a:p>
            <a:pPr>
              <a:spcAft>
                <a:spcPct val="5000"/>
              </a:spcAft>
              <a:tabLst>
                <a:tab pos="3624263" algn="l"/>
                <a:tab pos="4191000" algn="l"/>
              </a:tabLst>
            </a:pPr>
            <a:r>
              <a:rPr lang="en-US" dirty="0"/>
              <a:t>Competitor-Oriented Pricing (e.g., competitive bidding)</a:t>
            </a:r>
            <a:br>
              <a:rPr lang="en-US" dirty="0"/>
            </a:br>
            <a:r>
              <a:rPr lang="en-US" dirty="0"/>
              <a:t>Competitors influence prices through their actions in the marketplace. When only a few dominant players and low differentiation.</a:t>
            </a:r>
          </a:p>
          <a:p>
            <a:endParaRPr lang="en-GB" dirty="0"/>
          </a:p>
          <a:p>
            <a:pPr>
              <a:spcAft>
                <a:spcPct val="5000"/>
              </a:spcAft>
              <a:tabLst>
                <a:tab pos="3624263" algn="l"/>
                <a:tab pos="4191000" algn="l"/>
              </a:tabLst>
            </a:pPr>
            <a:r>
              <a:rPr lang="en-US" dirty="0"/>
              <a:t>Demand-Oriented Pricing (e.g. elasticity analysis) </a:t>
            </a:r>
          </a:p>
          <a:p>
            <a:pPr marL="0" indent="0">
              <a:spcAft>
                <a:spcPct val="5000"/>
              </a:spcAft>
              <a:buNone/>
              <a:tabLst>
                <a:tab pos="3624263" algn="l"/>
                <a:tab pos="4191000" algn="l"/>
              </a:tabLst>
            </a:pPr>
            <a:r>
              <a:rPr lang="en-US" dirty="0"/>
              <a:t>  Customers influence prices through their influence on demand.</a:t>
            </a:r>
          </a:p>
          <a:p>
            <a:pPr marL="0" indent="0">
              <a:buNone/>
            </a:pPr>
            <a:r>
              <a:rPr lang="en-GB" dirty="0"/>
              <a:t>     - we need to estimate the </a:t>
            </a:r>
            <a:r>
              <a:rPr lang="en-GB" dirty="0">
                <a:solidFill>
                  <a:srgbClr val="C00000"/>
                </a:solidFill>
              </a:rPr>
              <a:t>relationship</a:t>
            </a:r>
            <a:r>
              <a:rPr lang="en-GB" dirty="0"/>
              <a:t> between price and demand</a:t>
            </a:r>
          </a:p>
        </p:txBody>
      </p:sp>
    </p:spTree>
    <p:extLst>
      <p:ext uri="{BB962C8B-B14F-4D97-AF65-F5344CB8AC3E}">
        <p14:creationId xmlns:p14="http://schemas.microsoft.com/office/powerpoint/2010/main" xmlns="" val="1105990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96752"/>
            <a:ext cx="7626757" cy="4608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Demand-Price-Functions (linear models)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 bwMode="auto">
              <a:xfrm>
                <a:off x="1619672" y="1604194"/>
                <a:ext cx="64807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kumimoji="0" lang="en-GB" sz="2000" b="1" i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604194"/>
                <a:ext cx="648072" cy="400110"/>
              </a:xfrm>
              <a:prstGeom prst="rect">
                <a:avLst/>
              </a:prstGeom>
              <a:blipFill>
                <a:blip r:embed="rId3"/>
                <a:stretch>
                  <a:fillRect r="-198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46857" y="5693259"/>
                <a:ext cx="7380610" cy="119116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If we </a:t>
                </a:r>
                <a:r>
                  <a:rPr lang="en-GB" dirty="0">
                    <a:solidFill>
                      <a:srgbClr val="C00000"/>
                    </a:solidFill>
                  </a:rPr>
                  <a:t>increase</a:t>
                </a:r>
                <a:r>
                  <a:rPr lang="en-GB" dirty="0"/>
                  <a:t> the price (p) by </a:t>
                </a:r>
                <a:r>
                  <a:rPr lang="en-GB" dirty="0">
                    <a:solidFill>
                      <a:srgbClr val="C00000"/>
                    </a:solidFill>
                  </a:rPr>
                  <a:t>1 unit</a:t>
                </a:r>
                <a:r>
                  <a:rPr lang="en-GB" dirty="0"/>
                  <a:t>, we will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C00000"/>
                    </a:solidFill>
                  </a:rPr>
                  <a:t>units lower</a:t>
                </a:r>
                <a:r>
                  <a:rPr lang="en-GB" dirty="0"/>
                  <a:t> sales quantity (Q).</a:t>
                </a:r>
              </a:p>
            </p:txBody>
          </p:sp>
        </mc:Choice>
        <mc:Fallback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46857" y="5693259"/>
                <a:ext cx="7380610" cy="1191169"/>
              </a:xfrm>
              <a:blipFill>
                <a:blip r:embed="rId4"/>
                <a:stretch>
                  <a:fillRect l="-909" t="-2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3707904" y="1196752"/>
            <a:ext cx="5040560" cy="1224136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 rot="20814753">
            <a:off x="2631746" y="1932488"/>
            <a:ext cx="1012290" cy="2588246"/>
          </a:xfrm>
          <a:prstGeom prst="triangle">
            <a:avLst>
              <a:gd name="adj" fmla="val 34423"/>
            </a:avLst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 rot="19948582">
            <a:off x="4087672" y="3548994"/>
            <a:ext cx="842594" cy="115005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18813708">
            <a:off x="5047035" y="3377626"/>
            <a:ext cx="1146078" cy="115005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365569" y="3944933"/>
            <a:ext cx="1008111" cy="920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rot="2672605">
            <a:off x="4973609" y="3544914"/>
            <a:ext cx="1008111" cy="920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/>
              <p:cNvSpPr/>
              <p:nvPr/>
            </p:nvSpPr>
            <p:spPr>
              <a:xfrm>
                <a:off x="5148064" y="1791556"/>
                <a:ext cx="27826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𝑃𝑟𝑜𝑓𝑖𝑡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791556"/>
                <a:ext cx="2782620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78386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96752"/>
            <a:ext cx="7626757" cy="4608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Demand-Price-Functions (linear models)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 bwMode="auto">
              <a:xfrm>
                <a:off x="1619672" y="1604194"/>
                <a:ext cx="64807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kumimoji="0" lang="en-GB" sz="2000" b="1" i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604194"/>
                <a:ext cx="648072" cy="400110"/>
              </a:xfrm>
              <a:prstGeom prst="rect">
                <a:avLst/>
              </a:prstGeom>
              <a:blipFill>
                <a:blip r:embed="rId3"/>
                <a:stretch>
                  <a:fillRect r="-198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46857" y="5693259"/>
                <a:ext cx="7380610" cy="119116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If we </a:t>
                </a:r>
                <a:r>
                  <a:rPr lang="en-GB" dirty="0">
                    <a:solidFill>
                      <a:srgbClr val="C00000"/>
                    </a:solidFill>
                  </a:rPr>
                  <a:t>increase</a:t>
                </a:r>
                <a:r>
                  <a:rPr lang="en-GB" dirty="0"/>
                  <a:t> the price (p) by </a:t>
                </a:r>
                <a:r>
                  <a:rPr lang="en-GB" dirty="0">
                    <a:solidFill>
                      <a:srgbClr val="C00000"/>
                    </a:solidFill>
                  </a:rPr>
                  <a:t>1 unit</a:t>
                </a:r>
                <a:r>
                  <a:rPr lang="en-GB" dirty="0"/>
                  <a:t>, we will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C00000"/>
                    </a:solidFill>
                  </a:rPr>
                  <a:t>units lower</a:t>
                </a:r>
                <a:r>
                  <a:rPr lang="en-GB" dirty="0"/>
                  <a:t> sales quantity (Q).</a:t>
                </a:r>
              </a:p>
            </p:txBody>
          </p:sp>
        </mc:Choice>
        <mc:Fallback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46857" y="5693259"/>
                <a:ext cx="7380610" cy="1191169"/>
              </a:xfrm>
              <a:blipFill>
                <a:blip r:embed="rId4"/>
                <a:stretch>
                  <a:fillRect l="-909" t="-2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3707904" y="1196752"/>
            <a:ext cx="5040560" cy="1224136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 rot="20814753">
            <a:off x="2631746" y="1932488"/>
            <a:ext cx="1012290" cy="2588246"/>
          </a:xfrm>
          <a:prstGeom prst="triangle">
            <a:avLst>
              <a:gd name="adj" fmla="val 34423"/>
            </a:avLst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 rot="19948582">
            <a:off x="4087672" y="3548994"/>
            <a:ext cx="842594" cy="115005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18813708">
            <a:off x="5047035" y="3377626"/>
            <a:ext cx="1146078" cy="115005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365569" y="3944933"/>
            <a:ext cx="1008111" cy="920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rot="2672605">
            <a:off x="4973609" y="3544914"/>
            <a:ext cx="1008111" cy="920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699792" y="3212976"/>
            <a:ext cx="1224136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3923928" y="4865139"/>
            <a:ext cx="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 bwMode="auto">
          <a:xfrm flipV="1">
            <a:off x="3936741" y="3285492"/>
            <a:ext cx="0" cy="1579647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Rectangle 21"/>
              <p:cNvSpPr/>
              <p:nvPr/>
            </p:nvSpPr>
            <p:spPr>
              <a:xfrm>
                <a:off x="5148064" y="1791556"/>
                <a:ext cx="27826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𝑃𝑟𝑜𝑓𝑖𝑡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791556"/>
                <a:ext cx="2782620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98373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Demand-Price-Functions (non-linear,</a:t>
            </a:r>
            <a:br>
              <a:rPr lang="en-GB" dirty="0"/>
            </a:br>
            <a:r>
              <a:rPr lang="en-GB" dirty="0"/>
              <a:t>e.g., </a:t>
            </a:r>
            <a:r>
              <a:rPr lang="en-US" dirty="0"/>
              <a:t>Fractional Model</a:t>
            </a:r>
            <a:r>
              <a:rPr lang="en-GB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412776"/>
            <a:ext cx="5924690" cy="381642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2246857" y="5693259"/>
                <a:ext cx="7380610" cy="1191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180975" indent="-1809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003D7D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1508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◦"/>
                  <a:defRPr sz="2000">
                    <a:solidFill>
                      <a:srgbClr val="C09B12"/>
                    </a:solidFill>
                    <a:latin typeface="+mn-lt"/>
                  </a:defRPr>
                </a:lvl2pPr>
                <a:lvl3pPr marL="979488" indent="-1079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▪"/>
                  <a:defRPr sz="2000">
                    <a:solidFill>
                      <a:srgbClr val="C09B12"/>
                    </a:solidFill>
                    <a:latin typeface="+mn-lt"/>
                  </a:defRPr>
                </a:lvl3pPr>
                <a:lvl4pPr marL="1339850" indent="-1809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4pPr>
                <a:lvl5pPr marL="1690688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5pPr>
                <a:lvl6pPr marL="2147888" indent="-1714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6pPr>
                <a:lvl7pPr marL="2605088" indent="-1714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7pPr>
                <a:lvl8pPr marL="3062288" indent="-1714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8pPr>
                <a:lvl9pPr marL="3519488" indent="-171450" algn="l" rtl="0" fontAlgn="base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­"/>
                  <a:defRPr sz="2000">
                    <a:solidFill>
                      <a:srgbClr val="C09B12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GB" b="0" kern="0" dirty="0"/>
                  <a:t>If we </a:t>
                </a:r>
                <a:r>
                  <a:rPr lang="en-GB" b="0" kern="0" dirty="0">
                    <a:solidFill>
                      <a:srgbClr val="C00000"/>
                    </a:solidFill>
                  </a:rPr>
                  <a:t>increase</a:t>
                </a:r>
                <a:r>
                  <a:rPr lang="en-GB" b="0" kern="0" dirty="0"/>
                  <a:t> the price (p) by </a:t>
                </a:r>
                <a:r>
                  <a:rPr lang="en-GB" b="0" kern="0" dirty="0">
                    <a:solidFill>
                      <a:srgbClr val="C00000"/>
                    </a:solidFill>
                  </a:rPr>
                  <a:t>1%</a:t>
                </a:r>
                <a:r>
                  <a:rPr lang="en-GB" b="0" kern="0" dirty="0"/>
                  <a:t>, we will have </a:t>
                </a:r>
                <a14:m>
                  <m:oMath xmlns:m="http://schemas.openxmlformats.org/officeDocument/2006/math">
                    <m:r>
                      <a:rPr lang="en-GB" b="0" i="1" kern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kern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GB" b="0" kern="0" dirty="0">
                  <a:solidFill>
                    <a:srgbClr val="C00000"/>
                  </a:solidFill>
                </a:endParaRPr>
              </a:p>
              <a:p>
                <a:pPr marL="0" indent="0">
                  <a:buFontTx/>
                  <a:buNone/>
                </a:pPr>
                <a:r>
                  <a:rPr lang="en-GB" b="0" kern="0" dirty="0">
                    <a:solidFill>
                      <a:srgbClr val="C00000"/>
                    </a:solidFill>
                  </a:rPr>
                  <a:t> (or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kern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kern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kern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kern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b="0" kern="0" dirty="0">
                    <a:solidFill>
                      <a:srgbClr val="C00000"/>
                    </a:solidFill>
                  </a:rPr>
                  <a:t> )  lower</a:t>
                </a:r>
                <a:r>
                  <a:rPr lang="en-GB" b="0" kern="0" dirty="0"/>
                  <a:t> sales quantity (Q).</a:t>
                </a:r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6857" y="5693259"/>
                <a:ext cx="7380610" cy="1191169"/>
              </a:xfrm>
              <a:prstGeom prst="rect">
                <a:avLst/>
              </a:prstGeom>
              <a:blipFill>
                <a:blip r:embed="rId3"/>
                <a:stretch>
                  <a:fillRect l="-909" t="-256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/>
              <p:cNvSpPr/>
              <p:nvPr/>
            </p:nvSpPr>
            <p:spPr>
              <a:xfrm>
                <a:off x="5148064" y="1791556"/>
                <a:ext cx="27826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𝑃𝑟𝑜𝑓𝑖𝑡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791556"/>
                <a:ext cx="2782620" cy="40011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>
            <a:cxnSpLocks/>
          </p:cNvCxnSpPr>
          <p:nvPr/>
        </p:nvCxnSpPr>
        <p:spPr bwMode="auto">
          <a:xfrm flipV="1">
            <a:off x="4644008" y="3789041"/>
            <a:ext cx="0" cy="864095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>
            <a:off x="3707904" y="3789041"/>
            <a:ext cx="864096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82364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Differential Pricing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07" y="1360089"/>
            <a:ext cx="7535309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796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96752"/>
            <a:ext cx="7626757" cy="4608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Demand-Price-Functions (linear models)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 bwMode="auto">
              <a:xfrm>
                <a:off x="1619672" y="1604194"/>
                <a:ext cx="64807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kumimoji="0" lang="en-GB" sz="2000" b="1" i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604194"/>
                <a:ext cx="648072" cy="400110"/>
              </a:xfrm>
              <a:prstGeom prst="rect">
                <a:avLst/>
              </a:prstGeom>
              <a:blipFill>
                <a:blip r:embed="rId3"/>
                <a:stretch>
                  <a:fillRect r="-198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46857" y="5693259"/>
            <a:ext cx="7380610" cy="119116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Not all customers have the </a:t>
            </a:r>
            <a:r>
              <a:rPr lang="en-GB" dirty="0">
                <a:solidFill>
                  <a:srgbClr val="C00000"/>
                </a:solidFill>
              </a:rPr>
              <a:t>same</a:t>
            </a:r>
            <a:r>
              <a:rPr lang="en-GB" dirty="0"/>
              <a:t> sales-price relationship</a:t>
            </a:r>
          </a:p>
          <a:p>
            <a:pPr marL="0" indent="0">
              <a:buNone/>
            </a:pPr>
            <a:r>
              <a:rPr lang="en-GB" dirty="0"/>
              <a:t>In their mind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707904" y="1196752"/>
            <a:ext cx="5040560" cy="1224136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 rot="20814753">
            <a:off x="2631746" y="1932488"/>
            <a:ext cx="1012290" cy="2588246"/>
          </a:xfrm>
          <a:prstGeom prst="triangle">
            <a:avLst>
              <a:gd name="adj" fmla="val 34423"/>
            </a:avLst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 rot="19948582">
            <a:off x="4087672" y="3548994"/>
            <a:ext cx="842594" cy="115005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18813708">
            <a:off x="5047035" y="3377626"/>
            <a:ext cx="1146078" cy="115005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365569" y="3944933"/>
            <a:ext cx="1008111" cy="920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rot="2672605">
            <a:off x="4973609" y="3544914"/>
            <a:ext cx="1008111" cy="920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078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29" y="1196752"/>
            <a:ext cx="7626757" cy="4608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Differential pricing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 bwMode="auto">
              <a:xfrm>
                <a:off x="1619672" y="1604194"/>
                <a:ext cx="64807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kumimoji="0" lang="en-GB" sz="2000" b="1" i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604194"/>
                <a:ext cx="648072" cy="400110"/>
              </a:xfrm>
              <a:prstGeom prst="rect">
                <a:avLst/>
              </a:prstGeom>
              <a:blipFill>
                <a:blip r:embed="rId3"/>
                <a:stretch>
                  <a:fillRect r="-198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46857" y="5693259"/>
            <a:ext cx="7380610" cy="119116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Customers in </a:t>
            </a:r>
            <a:r>
              <a:rPr lang="en-GB" dirty="0">
                <a:solidFill>
                  <a:srgbClr val="C00000"/>
                </a:solidFill>
              </a:rPr>
              <a:t>different</a:t>
            </a:r>
            <a:r>
              <a:rPr lang="en-GB" dirty="0"/>
              <a:t> segments: they may have </a:t>
            </a:r>
            <a:r>
              <a:rPr lang="en-GB" dirty="0">
                <a:solidFill>
                  <a:srgbClr val="C00000"/>
                </a:solidFill>
              </a:rPr>
              <a:t>different</a:t>
            </a:r>
          </a:p>
          <a:p>
            <a:pPr marL="0" indent="0">
              <a:buNone/>
            </a:pPr>
            <a:r>
              <a:rPr lang="en-GB" dirty="0"/>
              <a:t>Sales response curves for prices </a:t>
            </a:r>
          </a:p>
        </p:txBody>
      </p:sp>
    </p:spTree>
    <p:extLst>
      <p:ext uri="{BB962C8B-B14F-4D97-AF65-F5344CB8AC3E}">
        <p14:creationId xmlns:p14="http://schemas.microsoft.com/office/powerpoint/2010/main" xmlns="" val="4341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for Differential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65000"/>
              </a:spcAft>
            </a:pPr>
            <a:r>
              <a:rPr lang="en-US" dirty="0"/>
              <a:t>Identify reservation price for different customers</a:t>
            </a:r>
          </a:p>
          <a:p>
            <a:pPr>
              <a:spcAft>
                <a:spcPct val="65000"/>
              </a:spcAft>
            </a:pPr>
            <a:r>
              <a:rPr lang="en-US" dirty="0"/>
              <a:t>Targeting different customers and create barriers so that they are offered with different prices: is the barrier legal? Do customers feel unfair?</a:t>
            </a:r>
          </a:p>
          <a:p>
            <a:pPr>
              <a:spcAft>
                <a:spcPct val="65000"/>
              </a:spcAft>
            </a:pPr>
            <a:r>
              <a:rPr lang="en-US" dirty="0"/>
              <a:t>Prevent arbitrage</a:t>
            </a:r>
          </a:p>
          <a:p>
            <a:pPr>
              <a:spcAft>
                <a:spcPct val="65000"/>
              </a:spcAft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0075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87005"/>
            <a:ext cx="8568952" cy="1362075"/>
          </a:xfrm>
        </p:spPr>
        <p:txBody>
          <a:bodyPr/>
          <a:lstStyle/>
          <a:p>
            <a:pPr algn="ctr"/>
            <a:r>
              <a:rPr lang="de-AT" dirty="0"/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xmlns="" val="1572976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Bases for Differential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65000"/>
              </a:spcAft>
            </a:pPr>
            <a:r>
              <a:rPr lang="en-US" dirty="0"/>
              <a:t>Geographic</a:t>
            </a:r>
          </a:p>
          <a:p>
            <a:pPr>
              <a:spcAft>
                <a:spcPct val="65000"/>
              </a:spcAft>
            </a:pPr>
            <a:r>
              <a:rPr lang="en-US" dirty="0"/>
              <a:t>Temporal (time of making reservation)</a:t>
            </a:r>
          </a:p>
          <a:p>
            <a:pPr>
              <a:spcAft>
                <a:spcPct val="65000"/>
              </a:spcAft>
            </a:pPr>
            <a:r>
              <a:rPr lang="en-US" dirty="0"/>
              <a:t>Non-linear (Quantity discounts)</a:t>
            </a:r>
          </a:p>
          <a:p>
            <a:pPr>
              <a:spcAft>
                <a:spcPct val="65000"/>
              </a:spcAft>
            </a:pPr>
            <a:r>
              <a:rPr lang="en-US" dirty="0"/>
              <a:t>Age, income</a:t>
            </a:r>
          </a:p>
          <a:p>
            <a:pPr>
              <a:spcAft>
                <a:spcPct val="65000"/>
              </a:spcAft>
            </a:pPr>
            <a:r>
              <a:rPr lang="en-US" dirty="0"/>
              <a:t>Profession</a:t>
            </a:r>
          </a:p>
          <a:p>
            <a:pPr>
              <a:spcAft>
                <a:spcPct val="65000"/>
              </a:spcAft>
            </a:pPr>
            <a:r>
              <a:rPr lang="en-US" dirty="0"/>
              <a:t>Membership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23426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Revenue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Revenue management is the art and science of selling the right product to the right customer for the right price at the right time. </a:t>
            </a:r>
          </a:p>
          <a:p>
            <a:endParaRPr lang="en-US" sz="1800" dirty="0"/>
          </a:p>
          <a:p>
            <a:pPr>
              <a:lnSpc>
                <a:spcPct val="70000"/>
              </a:lnSpc>
              <a:spcAft>
                <a:spcPct val="100000"/>
              </a:spcAft>
            </a:pPr>
            <a:r>
              <a:rPr lang="en-US" sz="1800" dirty="0"/>
              <a:t>High fixed cost industries</a:t>
            </a:r>
          </a:p>
          <a:p>
            <a:pPr>
              <a:lnSpc>
                <a:spcPct val="70000"/>
              </a:lnSpc>
              <a:spcAft>
                <a:spcPct val="100000"/>
              </a:spcAft>
            </a:pPr>
            <a:r>
              <a:rPr lang="en-US" sz="1800" dirty="0"/>
              <a:t>Service industry (here, we focus on hotels and airlines)</a:t>
            </a:r>
          </a:p>
          <a:p>
            <a:pPr>
              <a:lnSpc>
                <a:spcPct val="100000"/>
              </a:lnSpc>
              <a:spcAft>
                <a:spcPct val="75000"/>
              </a:spcAft>
            </a:pPr>
            <a:r>
              <a:rPr lang="en-US" sz="1800" dirty="0"/>
              <a:t>Alternative approaches (temporal price discrimination in the airline/hotel industry)</a:t>
            </a:r>
          </a:p>
          <a:p>
            <a:pPr lvl="1">
              <a:lnSpc>
                <a:spcPct val="70000"/>
              </a:lnSpc>
            </a:pPr>
            <a:r>
              <a:rPr lang="en-US" sz="1800" dirty="0"/>
              <a:t>Time-of-day pricing</a:t>
            </a:r>
          </a:p>
          <a:p>
            <a:pPr lvl="1">
              <a:lnSpc>
                <a:spcPct val="70000"/>
              </a:lnSpc>
            </a:pPr>
            <a:r>
              <a:rPr lang="en-US" sz="1800" dirty="0"/>
              <a:t>Time when purchased</a:t>
            </a:r>
          </a:p>
          <a:p>
            <a:pPr lvl="1">
              <a:lnSpc>
                <a:spcPct val="70000"/>
              </a:lnSpc>
            </a:pPr>
            <a:r>
              <a:rPr lang="en-US" sz="1800" dirty="0"/>
              <a:t>Day of the week pricing</a:t>
            </a:r>
          </a:p>
          <a:p>
            <a:pPr lvl="1">
              <a:lnSpc>
                <a:spcPct val="70000"/>
              </a:lnSpc>
            </a:pPr>
            <a:r>
              <a:rPr lang="en-US" sz="1800" dirty="0"/>
              <a:t>Seasonal pricing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90081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Revenue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100000"/>
              </a:spcAft>
            </a:pPr>
            <a:r>
              <a:rPr lang="en-US" dirty="0"/>
              <a:t>Estimate demand for each class of service.</a:t>
            </a:r>
          </a:p>
          <a:p>
            <a:pPr>
              <a:spcAft>
                <a:spcPct val="100000"/>
              </a:spcAft>
            </a:pPr>
            <a:r>
              <a:rPr lang="en-US" dirty="0"/>
              <a:t>Demand arrives over time—so update demand function/remaining supply.</a:t>
            </a:r>
          </a:p>
          <a:p>
            <a:r>
              <a:rPr lang="en-US" dirty="0"/>
              <a:t>Allocate remaining space to:</a:t>
            </a:r>
          </a:p>
          <a:p>
            <a:pPr lvl="1"/>
            <a:r>
              <a:rPr lang="en-US" dirty="0"/>
              <a:t>maximize expected profitability</a:t>
            </a:r>
          </a:p>
          <a:p>
            <a:pPr lvl="1"/>
            <a:r>
              <a:rPr lang="en-US" dirty="0"/>
              <a:t>meet other criteria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dirty="0"/>
              <a:t>	subject to situation specific constraints.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62460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Revenue Management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88" y="1303725"/>
            <a:ext cx="8212024" cy="4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0883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Revenue Management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6400" indent="-406400">
              <a:lnSpc>
                <a:spcPct val="85000"/>
              </a:lnSpc>
            </a:pPr>
            <a:r>
              <a:rPr lang="en-US" dirty="0"/>
              <a:t>Major US domestic carriers:</a:t>
            </a:r>
          </a:p>
          <a:p>
            <a:pPr marL="1089025" lvl="1" indent="-349250">
              <a:lnSpc>
                <a:spcPct val="85000"/>
              </a:lnSpc>
            </a:pPr>
            <a:r>
              <a:rPr lang="en-US" dirty="0"/>
              <a:t>Operate 5000 flights per day</a:t>
            </a:r>
          </a:p>
          <a:p>
            <a:pPr marL="1089025" lvl="1" indent="-349250">
              <a:lnSpc>
                <a:spcPct val="85000"/>
              </a:lnSpc>
            </a:pPr>
            <a:r>
              <a:rPr lang="en-US" dirty="0"/>
              <a:t>Serve over 10,000 markets</a:t>
            </a:r>
          </a:p>
          <a:p>
            <a:pPr marL="1089025" lvl="1" indent="-349250">
              <a:lnSpc>
                <a:spcPct val="85000"/>
              </a:lnSpc>
            </a:pPr>
            <a:r>
              <a:rPr lang="en-US" dirty="0"/>
              <a:t>Offer over 4,000,000 fares</a:t>
            </a:r>
          </a:p>
          <a:p>
            <a:pPr marL="406400" indent="-406400">
              <a:lnSpc>
                <a:spcPct val="85000"/>
              </a:lnSpc>
            </a:pPr>
            <a:r>
              <a:rPr lang="en-US" dirty="0"/>
              <a:t>Schedules change twice each week</a:t>
            </a:r>
          </a:p>
          <a:p>
            <a:pPr marL="406400" indent="-406400">
              <a:lnSpc>
                <a:spcPct val="85000"/>
              </a:lnSpc>
            </a:pPr>
            <a:r>
              <a:rPr lang="en-US" dirty="0"/>
              <a:t>On a  typical day, a major carrier will change 100,000 fares</a:t>
            </a:r>
          </a:p>
          <a:p>
            <a:pPr marL="406400" indent="-406400">
              <a:lnSpc>
                <a:spcPct val="85000"/>
              </a:lnSpc>
            </a:pPr>
            <a:r>
              <a:rPr lang="en-US" dirty="0"/>
              <a:t>Airlines offer their products for sale more than one year in advance</a:t>
            </a:r>
          </a:p>
          <a:p>
            <a:pPr marL="406400" indent="-406400">
              <a:lnSpc>
                <a:spcPct val="85000"/>
              </a:lnSpc>
            </a:pPr>
            <a:r>
              <a:rPr lang="en-US" dirty="0"/>
              <a:t>The total number of products requiring definition and control is approximately 500,000,000 (various possible routes)</a:t>
            </a:r>
          </a:p>
          <a:p>
            <a:pPr marL="406400" indent="-406400">
              <a:lnSpc>
                <a:spcPct val="85000"/>
              </a:lnSpc>
            </a:pPr>
            <a:r>
              <a:rPr lang="en-US" dirty="0"/>
              <a:t>This number is increasing due to the proliferation of distribution channels and customer-specific controls</a:t>
            </a:r>
            <a:endParaRPr lang="en-US" dirty="0">
              <a:solidFill>
                <a:schemeClr val="bg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45258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Revenue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defTabSz="1039813">
              <a:buFont typeface="Wingdings" panose="05000000000000000000" pitchFamily="2" charset="2"/>
              <a:buAutoNum type="arabicPeriod"/>
            </a:pPr>
            <a:r>
              <a:rPr lang="en-US" dirty="0"/>
              <a:t>Use price management, rather than cost cutting to balance supply and demand.</a:t>
            </a:r>
          </a:p>
          <a:p>
            <a:pPr marL="342900" indent="-342900" defTabSz="1039813">
              <a:buFont typeface="Wingdings" panose="05000000000000000000" pitchFamily="2" charset="2"/>
              <a:buAutoNum type="arabicPeriod"/>
            </a:pPr>
            <a:r>
              <a:rPr lang="en-US" dirty="0"/>
              <a:t>Price according to what the market will bear. </a:t>
            </a:r>
          </a:p>
          <a:p>
            <a:pPr marL="342900" indent="-342900" defTabSz="1039813">
              <a:buFont typeface="Wingdings" panose="05000000000000000000" pitchFamily="2" charset="2"/>
              <a:buAutoNum type="arabicPeriod"/>
            </a:pPr>
            <a:r>
              <a:rPr lang="en-US" dirty="0"/>
              <a:t>Use differential pricing to reach different segments of customers.</a:t>
            </a:r>
          </a:p>
          <a:p>
            <a:pPr marL="342900" indent="-342900" defTabSz="1039813">
              <a:buFont typeface="Wingdings" panose="05000000000000000000" pitchFamily="2" charset="2"/>
              <a:buAutoNum type="arabicPeriod"/>
            </a:pPr>
            <a:r>
              <a:rPr lang="en-US" dirty="0"/>
              <a:t>Save the “best product” for the most valuable customers.</a:t>
            </a:r>
          </a:p>
          <a:p>
            <a:pPr marL="342900" indent="-342900" defTabSz="1039813">
              <a:buFont typeface="Wingdings" panose="05000000000000000000" pitchFamily="2" charset="2"/>
              <a:buAutoNum type="arabicPeriod"/>
            </a:pPr>
            <a:r>
              <a:rPr lang="en-US" dirty="0"/>
              <a:t>Make decisions based on real-time market information.</a:t>
            </a:r>
          </a:p>
          <a:p>
            <a:pPr marL="342900" indent="-342900" defTabSz="1039813">
              <a:buFont typeface="Wingdings" panose="05000000000000000000" pitchFamily="2" charset="2"/>
              <a:buAutoNum type="arabicPeriod"/>
            </a:pPr>
            <a:r>
              <a:rPr lang="en-US" dirty="0"/>
              <a:t>More fully exploit available resources.</a:t>
            </a:r>
          </a:p>
          <a:p>
            <a:pPr marL="342900" indent="-342900" defTabSz="1039813">
              <a:buFont typeface="Wingdings" panose="05000000000000000000" pitchFamily="2" charset="2"/>
              <a:buAutoNum type="arabicPeriod"/>
            </a:pPr>
            <a:r>
              <a:rPr lang="en-US" dirty="0"/>
              <a:t>Revenue management is a way to bring discipline into the organization’s decision making process.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11339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87005"/>
            <a:ext cx="8568952" cy="1362075"/>
          </a:xfrm>
        </p:spPr>
        <p:txBody>
          <a:bodyPr/>
          <a:lstStyle/>
          <a:p>
            <a:pPr algn="ctr"/>
            <a:r>
              <a:rPr lang="de-AT" dirty="0"/>
              <a:t>Sales resource allocation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259718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Marketing/Sales Budgeting and </a:t>
            </a:r>
            <a:br>
              <a:rPr lang="en-US" dirty="0"/>
            </a:br>
            <a:r>
              <a:rPr lang="en-US" dirty="0"/>
              <a:t>Resource Allocation (Current Practice)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Budgeting</a:t>
            </a:r>
          </a:p>
          <a:p>
            <a:pPr lvl="1"/>
            <a:r>
              <a:rPr lang="en-US" dirty="0"/>
              <a:t>% of sales / average cost of a sales person</a:t>
            </a:r>
          </a:p>
          <a:p>
            <a:pPr lvl="1"/>
            <a:r>
              <a:rPr lang="en-US" dirty="0"/>
              <a:t>Forecasted sales / average revenue generated by one sales person</a:t>
            </a:r>
          </a:p>
          <a:p>
            <a:pPr lvl="1"/>
            <a:r>
              <a:rPr lang="en-US" dirty="0"/>
              <a:t>Market response model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318717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Estimate the Response Function?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25000"/>
              </a:spcAft>
            </a:pPr>
            <a:r>
              <a:rPr lang="en-US" dirty="0"/>
              <a:t>Estimate from Historical data</a:t>
            </a:r>
          </a:p>
          <a:p>
            <a:pPr lvl="1">
              <a:spcAft>
                <a:spcPct val="25000"/>
              </a:spcAft>
            </a:pPr>
            <a:r>
              <a:rPr lang="en-US" sz="1600" dirty="0"/>
              <a:t>Data available?</a:t>
            </a:r>
          </a:p>
          <a:p>
            <a:pPr lvl="1">
              <a:spcAft>
                <a:spcPct val="150000"/>
              </a:spcAft>
            </a:pPr>
            <a:r>
              <a:rPr lang="en-US" sz="1600" dirty="0"/>
              <a:t>Is there sufficient variability in the data to allow for reliable estimation?</a:t>
            </a:r>
            <a:endParaRPr lang="en-US" dirty="0"/>
          </a:p>
          <a:p>
            <a:pPr>
              <a:spcAft>
                <a:spcPct val="25000"/>
              </a:spcAft>
            </a:pPr>
            <a:r>
              <a:rPr lang="en-US" dirty="0"/>
              <a:t>Conduct Experiments</a:t>
            </a:r>
            <a:endParaRPr lang="en-US" sz="1800" dirty="0"/>
          </a:p>
          <a:p>
            <a:pPr lvl="1">
              <a:spcAft>
                <a:spcPct val="15000"/>
              </a:spcAft>
            </a:pPr>
            <a:r>
              <a:rPr lang="en-US" sz="1600" dirty="0"/>
              <a:t>Difficult to execute in offline settings.</a:t>
            </a:r>
          </a:p>
          <a:p>
            <a:pPr lvl="1">
              <a:spcAft>
                <a:spcPct val="15000"/>
              </a:spcAft>
            </a:pPr>
            <a:r>
              <a:rPr lang="en-US" sz="1600" dirty="0"/>
              <a:t>A bit easier in online settings</a:t>
            </a:r>
          </a:p>
          <a:p>
            <a:pPr>
              <a:spcBef>
                <a:spcPct val="95000"/>
              </a:spcBef>
              <a:spcAft>
                <a:spcPct val="25000"/>
              </a:spcAft>
            </a:pPr>
            <a:r>
              <a:rPr lang="en-US" dirty="0"/>
              <a:t>Elicit Managerial Judgment</a:t>
            </a:r>
          </a:p>
          <a:p>
            <a:pPr lvl="1">
              <a:spcAft>
                <a:spcPct val="25000"/>
              </a:spcAft>
            </a:pPr>
            <a:r>
              <a:rPr lang="en-US" sz="1600" dirty="0"/>
              <a:t>Quick.</a:t>
            </a:r>
          </a:p>
          <a:p>
            <a:pPr lvl="1">
              <a:spcAft>
                <a:spcPct val="25000"/>
              </a:spcAft>
            </a:pPr>
            <a:r>
              <a:rPr lang="en-US" sz="1600" dirty="0"/>
              <a:t>Builds consensus.</a:t>
            </a:r>
          </a:p>
          <a:p>
            <a:pPr lvl="1"/>
            <a:r>
              <a:rPr lang="en-US" sz="1600" dirty="0"/>
              <a:t>Encourages systematic thinking.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31850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Judgemental Approach Asks Each Person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ct val="100000"/>
              </a:spcAft>
              <a:buFont typeface="Wingdings" panose="05000000000000000000" pitchFamily="2" charset="2"/>
              <a:buNone/>
              <a:tabLst>
                <a:tab pos="960438" algn="l"/>
                <a:tab pos="5900738" algn="ctr"/>
              </a:tabLst>
            </a:pPr>
            <a:r>
              <a:rPr lang="en-US" dirty="0"/>
              <a:t>What would sales of this account be if . . .</a:t>
            </a:r>
          </a:p>
          <a:p>
            <a:pPr>
              <a:lnSpc>
                <a:spcPct val="100000"/>
              </a:lnSpc>
              <a:spcAft>
                <a:spcPct val="75000"/>
              </a:spcAft>
              <a:buFont typeface="Wingdings" panose="05000000000000000000" pitchFamily="2" charset="2"/>
              <a:buNone/>
              <a:tabLst>
                <a:tab pos="960438" algn="l"/>
                <a:tab pos="5900738" algn="ctr"/>
              </a:tabLst>
            </a:pPr>
            <a:r>
              <a:rPr lang="en-US" dirty="0"/>
              <a:t>	. . .	you don’t visit the account?	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endParaRPr lang="en-US" dirty="0"/>
          </a:p>
          <a:p>
            <a:pPr>
              <a:lnSpc>
                <a:spcPct val="100000"/>
              </a:lnSpc>
              <a:spcAft>
                <a:spcPct val="75000"/>
              </a:spcAft>
              <a:buFont typeface="Wingdings" panose="05000000000000000000" pitchFamily="2" charset="2"/>
              <a:buNone/>
              <a:tabLst>
                <a:tab pos="960438" algn="l"/>
                <a:tab pos="5900738" algn="ctr"/>
              </a:tabLst>
            </a:pPr>
            <a:r>
              <a:rPr lang="en-US" dirty="0"/>
              <a:t>	. . .	you visit the account the same as</a:t>
            </a:r>
            <a:br>
              <a:rPr lang="en-US" dirty="0"/>
            </a:br>
            <a:r>
              <a:rPr lang="en-US" dirty="0"/>
              <a:t>	last period?	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endParaRPr lang="en-US" dirty="0"/>
          </a:p>
          <a:p>
            <a:pPr>
              <a:lnSpc>
                <a:spcPct val="100000"/>
              </a:lnSpc>
              <a:spcAft>
                <a:spcPct val="75000"/>
              </a:spcAft>
              <a:buFont typeface="Wingdings" panose="05000000000000000000" pitchFamily="2" charset="2"/>
              <a:buNone/>
              <a:tabLst>
                <a:tab pos="960438" algn="l"/>
                <a:tab pos="5900738" algn="ctr"/>
              </a:tabLst>
            </a:pPr>
            <a:r>
              <a:rPr lang="en-US" dirty="0"/>
              <a:t>	. . .	you visit the account 50% more</a:t>
            </a:r>
            <a:br>
              <a:rPr lang="en-US" dirty="0"/>
            </a:br>
            <a:r>
              <a:rPr lang="en-US" dirty="0"/>
              <a:t>	than last period?	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endParaRPr lang="en-US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tabLst>
                <a:tab pos="960438" algn="l"/>
                <a:tab pos="5900738" algn="ctr"/>
              </a:tabLst>
            </a:pPr>
            <a:r>
              <a:rPr lang="en-US" dirty="0"/>
              <a:t>	. . .	you visit the account as frequently</a:t>
            </a:r>
            <a:br>
              <a:rPr lang="en-US" dirty="0"/>
            </a:br>
            <a:r>
              <a:rPr lang="en-US" dirty="0"/>
              <a:t>	as possible?	</a:t>
            </a:r>
            <a:r>
              <a:rPr lang="en-US" i="1" dirty="0"/>
              <a:t>X</a:t>
            </a:r>
            <a:r>
              <a:rPr lang="en-US" baseline="-25000" dirty="0"/>
              <a:t>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51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Advertising Budgeting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75000"/>
              </a:spcAft>
            </a:pPr>
            <a:r>
              <a:rPr lang="en-US" dirty="0"/>
              <a:t>Affordable method</a:t>
            </a:r>
          </a:p>
          <a:p>
            <a:pPr>
              <a:spcAft>
                <a:spcPct val="75000"/>
              </a:spcAft>
            </a:pPr>
            <a:r>
              <a:rPr lang="en-US" dirty="0"/>
              <a:t>Percent of sales</a:t>
            </a:r>
          </a:p>
          <a:p>
            <a:pPr>
              <a:spcAft>
                <a:spcPct val="75000"/>
              </a:spcAft>
            </a:pPr>
            <a:r>
              <a:rPr lang="en-US" dirty="0"/>
              <a:t>Competitive parity method</a:t>
            </a:r>
          </a:p>
          <a:p>
            <a:pPr>
              <a:spcAft>
                <a:spcPct val="75000"/>
              </a:spcAft>
            </a:pPr>
            <a:r>
              <a:rPr lang="en-US" dirty="0"/>
              <a:t>Objective/task method</a:t>
            </a:r>
          </a:p>
          <a:p>
            <a:pPr>
              <a:spcAft>
                <a:spcPct val="75000"/>
              </a:spcAft>
            </a:pPr>
            <a:r>
              <a:rPr lang="en-US" dirty="0"/>
              <a:t>Model-based /Response Model approach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377370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Yields a Response 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40768"/>
            <a:ext cx="7029297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83435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Allocation Using</a:t>
            </a:r>
            <a:br>
              <a:rPr lang="en-US" dirty="0"/>
            </a:br>
            <a:r>
              <a:rPr lang="en-US" dirty="0"/>
              <a:t>a Response Model System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54" y="1374470"/>
            <a:ext cx="8443692" cy="4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3938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Sales Response to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05000" indent="-1905000">
              <a:spcAft>
                <a:spcPct val="125000"/>
              </a:spcAft>
              <a:buFont typeface="Wingdings" panose="05000000000000000000" pitchFamily="2" charset="2"/>
              <a:buNone/>
            </a:pPr>
            <a:r>
              <a:rPr lang="en-US" i="1" dirty="0"/>
              <a:t>Shape:</a:t>
            </a:r>
            <a:r>
              <a:rPr lang="en-US" dirty="0"/>
              <a:t>	S-shape? Linear? Decreasing returns? Saturation point? Threshold?</a:t>
            </a:r>
          </a:p>
          <a:p>
            <a:pPr marL="1905000" indent="-1905000">
              <a:spcAft>
                <a:spcPct val="125000"/>
              </a:spcAft>
              <a:buFont typeface="Wingdings" panose="05000000000000000000" pitchFamily="2" charset="2"/>
              <a:buNone/>
            </a:pPr>
            <a:r>
              <a:rPr lang="en-US" i="1" dirty="0"/>
              <a:t>Dynamics:</a:t>
            </a:r>
            <a:r>
              <a:rPr lang="en-US" dirty="0"/>
              <a:t>	Growth and decline equal? Delay/carryover effects? Hysteresis?</a:t>
            </a:r>
          </a:p>
          <a:p>
            <a:pPr marL="1905000" indent="-1905000">
              <a:buFont typeface="Wingdings" panose="05000000000000000000" pitchFamily="2" charset="2"/>
              <a:buNone/>
            </a:pPr>
            <a:r>
              <a:rPr lang="en-US" i="1" dirty="0"/>
              <a:t>Interaction:</a:t>
            </a:r>
            <a:r>
              <a:rPr lang="en-US" dirty="0"/>
              <a:t>	Advertise in strong (or weak markets)?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1304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>
              <a:lnSpc>
                <a:spcPct val="100000"/>
              </a:lnSpc>
              <a:spcAft>
                <a:spcPct val="70000"/>
              </a:spcAft>
              <a:buFont typeface="Wingdings" panose="05000000000000000000" pitchFamily="2" charset="2"/>
              <a:buNone/>
              <a:tabLst>
                <a:tab pos="2571750" algn="l"/>
              </a:tabLst>
            </a:pPr>
            <a:r>
              <a:rPr lang="en-US" dirty="0"/>
              <a:t>Advertising interacts with other mix elements:</a:t>
            </a:r>
          </a:p>
          <a:p>
            <a:pPr marL="381000" indent="-381000">
              <a:lnSpc>
                <a:spcPct val="100000"/>
              </a:lnSpc>
              <a:spcAft>
                <a:spcPct val="35000"/>
              </a:spcAft>
              <a:tabLst>
                <a:tab pos="2571750" algn="l"/>
              </a:tabLst>
            </a:pPr>
            <a:r>
              <a:rPr lang="en-US" i="1" dirty="0"/>
              <a:t>Personal selling </a:t>
            </a:r>
            <a:r>
              <a:rPr lang="en-US" dirty="0"/>
              <a:t>(especially for industrial products)</a:t>
            </a:r>
          </a:p>
          <a:p>
            <a:pPr marL="381000" indent="-381000">
              <a:lnSpc>
                <a:spcPct val="100000"/>
              </a:lnSpc>
              <a:spcAft>
                <a:spcPct val="35000"/>
              </a:spcAft>
              <a:tabLst>
                <a:tab pos="2571750" algn="l"/>
              </a:tabLst>
            </a:pPr>
            <a:r>
              <a:rPr lang="en-US" i="1" dirty="0"/>
              <a:t>Branding </a:t>
            </a:r>
            <a:r>
              <a:rPr lang="en-US" dirty="0"/>
              <a:t>(advertise the brand/company?)</a:t>
            </a:r>
          </a:p>
          <a:p>
            <a:pPr marL="381000" indent="-381000">
              <a:lnSpc>
                <a:spcPct val="100000"/>
              </a:lnSpc>
              <a:spcAft>
                <a:spcPct val="35000"/>
              </a:spcAft>
              <a:tabLst>
                <a:tab pos="2571750" algn="l"/>
              </a:tabLst>
            </a:pPr>
            <a:r>
              <a:rPr lang="en-US" i="1" dirty="0"/>
              <a:t>Price </a:t>
            </a:r>
            <a:r>
              <a:rPr lang="en-US" dirty="0"/>
              <a:t>(does it increase or decrease price elasticity?)</a:t>
            </a:r>
          </a:p>
          <a:p>
            <a:pPr marL="381000" indent="-381000">
              <a:lnSpc>
                <a:spcPct val="100000"/>
              </a:lnSpc>
              <a:spcAft>
                <a:spcPct val="35000"/>
              </a:spcAft>
              <a:tabLst>
                <a:tab pos="2571750" algn="l"/>
              </a:tabLst>
            </a:pPr>
            <a:r>
              <a:rPr lang="en-US" i="1" dirty="0"/>
              <a:t>Distribution </a:t>
            </a:r>
            <a:r>
              <a:rPr lang="en-US" dirty="0"/>
              <a:t>(how to match distribution coverage with advertising coverage?)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23565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know about advertising response?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100000"/>
              </a:spcAft>
            </a:pPr>
            <a:r>
              <a:rPr lang="en-US" dirty="0"/>
              <a:t>Sales respond </a:t>
            </a:r>
            <a:r>
              <a:rPr lang="en-US" dirty="0">
                <a:solidFill>
                  <a:srgbClr val="C00000"/>
                </a:solidFill>
              </a:rPr>
              <a:t>dynamically</a:t>
            </a:r>
            <a:r>
              <a:rPr lang="en-US" dirty="0"/>
              <a:t> upward and downward, respectively, to increases and decreases of advertising and frequently do so at different rates.</a:t>
            </a:r>
          </a:p>
          <a:p>
            <a:pPr>
              <a:spcAft>
                <a:spcPct val="100000"/>
              </a:spcAft>
            </a:pPr>
            <a:r>
              <a:rPr lang="en-US" dirty="0"/>
              <a:t>Steady-state response </a:t>
            </a:r>
            <a:r>
              <a:rPr lang="en-US" dirty="0">
                <a:solidFill>
                  <a:srgbClr val="C00000"/>
                </a:solidFill>
              </a:rPr>
              <a:t>can be concave or S-shaped and will often have positive sales at zero advertising</a:t>
            </a:r>
            <a:r>
              <a:rPr lang="en-US" dirty="0"/>
              <a:t>.</a:t>
            </a:r>
          </a:p>
          <a:p>
            <a:pPr>
              <a:spcAft>
                <a:spcPct val="100000"/>
              </a:spcAft>
            </a:pPr>
            <a:r>
              <a:rPr lang="en-US" dirty="0"/>
              <a:t>Competitive advertising affects sales.</a:t>
            </a:r>
          </a:p>
          <a:p>
            <a:pPr>
              <a:spcAft>
                <a:spcPct val="100000"/>
              </a:spcAft>
            </a:pPr>
            <a:r>
              <a:rPr lang="en-US" dirty="0"/>
              <a:t>The dollar </a:t>
            </a:r>
            <a:r>
              <a:rPr lang="en-US" dirty="0">
                <a:solidFill>
                  <a:srgbClr val="C00000"/>
                </a:solidFill>
              </a:rPr>
              <a:t>effectiveness</a:t>
            </a:r>
            <a:r>
              <a:rPr lang="en-US" dirty="0"/>
              <a:t> of </a:t>
            </a:r>
            <a:r>
              <a:rPr lang="en-US" dirty="0">
                <a:solidFill>
                  <a:srgbClr val="C00000"/>
                </a:solidFill>
              </a:rPr>
              <a:t>advertising can change over time </a:t>
            </a:r>
            <a:r>
              <a:rPr lang="en-US" dirty="0"/>
              <a:t>as the result of changes in media, copy, and other factors.</a:t>
            </a:r>
          </a:p>
          <a:p>
            <a:pPr>
              <a:spcAft>
                <a:spcPct val="75000"/>
              </a:spcAft>
            </a:pPr>
            <a:r>
              <a:rPr lang="en-US" dirty="0"/>
              <a:t>Products sometimes respond to increased advertising with a sales increase that falls off even as advertising is held constant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58709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Response Shape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4" y="1148898"/>
            <a:ext cx="9004572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340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Hysteresis Example over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54" y="1036112"/>
            <a:ext cx="6864691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9569480"/>
      </p:ext>
    </p:extLst>
  </p:cSld>
  <p:clrMapOvr>
    <a:masterClrMapping/>
  </p:clrMapOvr>
</p:sld>
</file>

<file path=ppt/theme/theme1.xml><?xml version="1.0" encoding="utf-8"?>
<a:theme xmlns:a="http://schemas.openxmlformats.org/drawingml/2006/main" name="SoM_gold (2)">
  <a:themeElements>
    <a:clrScheme name="SoM_gold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oM_gold (2)">
      <a:majorFont>
        <a:latin typeface="Baskerville Old Fac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M_gold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M_gold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M_gold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M_gold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M_gold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M_gold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_gold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_gold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_gold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_gold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_gold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_gold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</TotalTime>
  <Words>984</Words>
  <Application>Microsoft Office PowerPoint</Application>
  <PresentationFormat>On-screen Show (4:3)</PresentationFormat>
  <Paragraphs>199</Paragraphs>
  <Slides>41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SoM_gold (2)</vt:lpstr>
      <vt:lpstr>Picture</vt:lpstr>
      <vt:lpstr>Marketing Analytics –  Marketing Mix</vt:lpstr>
      <vt:lpstr>Outline </vt:lpstr>
      <vt:lpstr>ADVERTISING</vt:lpstr>
      <vt:lpstr>Advertising Budgeting in Practice</vt:lpstr>
      <vt:lpstr>Sales Response to Advertising</vt:lpstr>
      <vt:lpstr>Advertising</vt:lpstr>
      <vt:lpstr>What do we know about advertising response?</vt:lpstr>
      <vt:lpstr>Response Shape Example</vt:lpstr>
      <vt:lpstr>Hysteresis Example over time</vt:lpstr>
      <vt:lpstr>The Timing of Advertising Response</vt:lpstr>
      <vt:lpstr>Response Model: Theoretical Idea</vt:lpstr>
      <vt:lpstr>Rao and Miller Study</vt:lpstr>
      <vt:lpstr>Advertising Response Function (for a specific brand)</vt:lpstr>
      <vt:lpstr>Market response model for advertising: Adbug Model</vt:lpstr>
      <vt:lpstr>ADBUDG Response Model Assumptions</vt:lpstr>
      <vt:lpstr>Response Function</vt:lpstr>
      <vt:lpstr>Effective Advertising</vt:lpstr>
      <vt:lpstr>Adding Time Delays/Carryover</vt:lpstr>
      <vt:lpstr>The Full Model</vt:lpstr>
      <vt:lpstr>Pricing</vt:lpstr>
      <vt:lpstr>Classical Price Theory</vt:lpstr>
      <vt:lpstr>Pricing in Practice</vt:lpstr>
      <vt:lpstr>Demand-Price-Functions (linear models)</vt:lpstr>
      <vt:lpstr>Demand-Price-Functions (linear models)</vt:lpstr>
      <vt:lpstr>Demand-Price-Functions (non-linear, e.g., Fractional Model)</vt:lpstr>
      <vt:lpstr>Differential Pricing</vt:lpstr>
      <vt:lpstr>Demand-Price-Functions (linear models)</vt:lpstr>
      <vt:lpstr>Differential pricing</vt:lpstr>
      <vt:lpstr>Challenges for Differential Pricing</vt:lpstr>
      <vt:lpstr>Bases for Differential Pricing</vt:lpstr>
      <vt:lpstr>Revenue Management</vt:lpstr>
      <vt:lpstr>Revenue Management</vt:lpstr>
      <vt:lpstr>Revenue Management Example</vt:lpstr>
      <vt:lpstr>Revenue Management in Practice</vt:lpstr>
      <vt:lpstr>Benefits of Revenue Management</vt:lpstr>
      <vt:lpstr>Sales resource allocation</vt:lpstr>
      <vt:lpstr>Marketing/Sales Budgeting and  Resource Allocation (Current Practice)</vt:lpstr>
      <vt:lpstr>How to Estimate the Response Function?</vt:lpstr>
      <vt:lpstr>The Judgemental Approach Asks Each Person</vt:lpstr>
      <vt:lpstr>This Yields a Response Function</vt:lpstr>
      <vt:lpstr>Resource Allocation Using a Response Model System</vt:lpstr>
    </vt:vector>
  </TitlesOfParts>
  <Company>University of Surrey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msx060</dc:creator>
  <cp:lastModifiedBy>Marl</cp:lastModifiedBy>
  <cp:revision>134</cp:revision>
  <cp:lastPrinted>2014-03-31T09:15:36Z</cp:lastPrinted>
  <dcterms:created xsi:type="dcterms:W3CDTF">2011-09-21T12:49:37Z</dcterms:created>
  <dcterms:modified xsi:type="dcterms:W3CDTF">2017-06-25T04:28:20Z</dcterms:modified>
</cp:coreProperties>
</file>