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354" r:id="rId2"/>
    <p:sldId id="356" r:id="rId3"/>
    <p:sldId id="358" r:id="rId4"/>
    <p:sldId id="261" r:id="rId5"/>
    <p:sldId id="297" r:id="rId6"/>
    <p:sldId id="332" r:id="rId7"/>
    <p:sldId id="292" r:id="rId8"/>
    <p:sldId id="330" r:id="rId9"/>
    <p:sldId id="333" r:id="rId10"/>
    <p:sldId id="336" r:id="rId11"/>
    <p:sldId id="334" r:id="rId12"/>
    <p:sldId id="353" r:id="rId13"/>
    <p:sldId id="335" r:id="rId14"/>
    <p:sldId id="298" r:id="rId15"/>
    <p:sldId id="302" r:id="rId16"/>
    <p:sldId id="303" r:id="rId17"/>
    <p:sldId id="327" r:id="rId18"/>
    <p:sldId id="341" r:id="rId19"/>
    <p:sldId id="340" r:id="rId20"/>
    <p:sldId id="304" r:id="rId21"/>
    <p:sldId id="305" r:id="rId22"/>
    <p:sldId id="342" r:id="rId23"/>
    <p:sldId id="306" r:id="rId24"/>
    <p:sldId id="307" r:id="rId25"/>
    <p:sldId id="299" r:id="rId26"/>
    <p:sldId id="294" r:id="rId27"/>
    <p:sldId id="322" r:id="rId28"/>
    <p:sldId id="350" r:id="rId29"/>
    <p:sldId id="351" r:id="rId30"/>
    <p:sldId id="324" r:id="rId31"/>
    <p:sldId id="300" r:id="rId32"/>
    <p:sldId id="311" r:id="rId33"/>
    <p:sldId id="312" r:id="rId34"/>
    <p:sldId id="309" r:id="rId35"/>
    <p:sldId id="315" r:id="rId36"/>
    <p:sldId id="325" r:id="rId37"/>
    <p:sldId id="293" r:id="rId38"/>
    <p:sldId id="301" r:id="rId39"/>
    <p:sldId id="328" r:id="rId40"/>
    <p:sldId id="343" r:id="rId41"/>
    <p:sldId id="320" r:id="rId42"/>
    <p:sldId id="345" r:id="rId43"/>
    <p:sldId id="344" r:id="rId44"/>
    <p:sldId id="346" r:id="rId45"/>
    <p:sldId id="347" r:id="rId46"/>
    <p:sldId id="348" r:id="rId47"/>
    <p:sldId id="329" r:id="rId48"/>
    <p:sldId id="338" r:id="rId49"/>
    <p:sldId id="295" r:id="rId50"/>
    <p:sldId id="291" r:id="rId5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C09B12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40" autoAdjust="0"/>
    <p:restoredTop sz="88190" autoAdjust="0"/>
  </p:normalViewPr>
  <p:slideViewPr>
    <p:cSldViewPr>
      <p:cViewPr>
        <p:scale>
          <a:sx n="75" d="100"/>
          <a:sy n="75" d="100"/>
        </p:scale>
        <p:origin x="-438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f0021\DropBox\Dropbox\Research\eWoM\TXT-Files\Char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'Customer Sample_Coloured'!$A$25</c:f>
              <c:strCache>
                <c:ptCount val="1"/>
                <c:pt idx="0">
                  <c:v>Medium Valence Intensity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'Customer Sample_Coloured'!$B$24:$C$24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'Customer Sample_Coloured'!$B$25:$C$25</c:f>
              <c:numCache>
                <c:formatCode>General</c:formatCode>
                <c:ptCount val="2"/>
                <c:pt idx="0">
                  <c:v>2.08</c:v>
                </c:pt>
                <c:pt idx="1">
                  <c:v>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F-4C2D-8F58-06E42FABD0A1}"/>
            </c:ext>
          </c:extLst>
        </c:ser>
        <c:ser>
          <c:idx val="1"/>
          <c:order val="1"/>
          <c:tx>
            <c:strRef>
              <c:f>'Customer Sample_Coloured'!$A$26</c:f>
              <c:strCache>
                <c:ptCount val="1"/>
                <c:pt idx="0">
                  <c:v>High Valence Intensity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'Customer Sample_Coloured'!$B$24:$C$24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'Customer Sample_Coloured'!$B$26:$C$26</c:f>
              <c:numCache>
                <c:formatCode>General</c:formatCode>
                <c:ptCount val="2"/>
                <c:pt idx="0">
                  <c:v>3.4699999999999998</c:v>
                </c:pt>
                <c:pt idx="1">
                  <c:v>1.1900000000000002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CF-4C2D-8F58-06E42FABD0A1}"/>
            </c:ext>
          </c:extLst>
        </c:ser>
        <c:dLbls/>
        <c:axId val="117110656"/>
        <c:axId val="117112192"/>
      </c:barChart>
      <c:catAx>
        <c:axId val="117110656"/>
        <c:scaling>
          <c:orientation val="minMax"/>
        </c:scaling>
        <c:axPos val="b"/>
        <c:numFmt formatCode="General" sourceLinked="0"/>
        <c:tickLblPos val="nextTo"/>
        <c:crossAx val="117112192"/>
        <c:crosses val="autoZero"/>
        <c:auto val="1"/>
        <c:lblAlgn val="ctr"/>
        <c:lblOffset val="100"/>
      </c:catAx>
      <c:valAx>
        <c:axId val="117112192"/>
        <c:scaling>
          <c:orientation val="minMax"/>
          <c:max val="5"/>
          <c:min val="1"/>
        </c:scaling>
        <c:axPos val="l"/>
        <c:numFmt formatCode="General" sourceLinked="1"/>
        <c:tickLblPos val="nextTo"/>
        <c:crossAx val="117110656"/>
        <c:crosses val="autoZero"/>
        <c:crossBetween val="between"/>
        <c:majorUnit val="1"/>
      </c:valAx>
    </c:plotArea>
    <c:legend>
      <c:legendPos val="b"/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610EF04-FD29-464D-BD96-535CB10EC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63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77D092B4-F8DA-4A73-9E58-284CD1549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95E18-F309-4E02-9274-E162B2807D3E}" type="slidenum">
              <a:rPr lang="en-US"/>
              <a:pPr/>
              <a:t>2</a:t>
            </a:fld>
            <a:endParaRPr lang="en-US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388620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2581"/>
            <a:ext cx="5029200" cy="41439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2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6913"/>
            <a:ext cx="4584700" cy="3440112"/>
          </a:xfrm>
          <a:ln cap="flat"/>
        </p:spPr>
      </p:sp>
    </p:spTree>
    <p:extLst>
      <p:ext uri="{BB962C8B-B14F-4D97-AF65-F5344CB8AC3E}">
        <p14:creationId xmlns:p14="http://schemas.microsoft.com/office/powerpoint/2010/main" xmlns="" val="239082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95E18-F309-4E02-9274-E162B2807D3E}" type="slidenum">
              <a:rPr lang="en-US"/>
              <a:pPr/>
              <a:t>3</a:t>
            </a:fld>
            <a:endParaRPr lang="en-US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388620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2581"/>
            <a:ext cx="5029200" cy="41439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2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6913"/>
            <a:ext cx="4584700" cy="3440112"/>
          </a:xfrm>
          <a:ln cap="flat"/>
        </p:spPr>
      </p:sp>
    </p:spTree>
    <p:extLst>
      <p:ext uri="{BB962C8B-B14F-4D97-AF65-F5344CB8AC3E}">
        <p14:creationId xmlns:p14="http://schemas.microsoft.com/office/powerpoint/2010/main" xmlns="" val="293584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E126E-F3B4-462D-BE23-71F225228B77}" type="slidenum">
              <a:rPr lang="en-GB" altLang="en-US" sz="1200" b="0" smtClean="0"/>
              <a:pPr eaLnBrk="1" hangingPunct="1"/>
              <a:t>34</a:t>
            </a:fld>
            <a:endParaRPr lang="en-GB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926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B41C4-BC20-4288-9B8F-0C419449AD4F}" type="slidenum">
              <a:rPr lang="en-GB" altLang="de-DE" sz="1200" b="0" smtClean="0"/>
              <a:pPr eaLnBrk="1" hangingPunct="1"/>
              <a:t>37</a:t>
            </a:fld>
            <a:endParaRPr lang="en-GB" altLang="de-DE" sz="1200" b="0"/>
          </a:p>
        </p:txBody>
      </p:sp>
    </p:spTree>
    <p:extLst>
      <p:ext uri="{BB962C8B-B14F-4D97-AF65-F5344CB8AC3E}">
        <p14:creationId xmlns:p14="http://schemas.microsoft.com/office/powerpoint/2010/main" xmlns="" val="262251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unsure if a customer would still retain, so we need to incorporate the likelihood for this to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092B4-F8DA-4A73-9E58-284CD15498E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2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rrey powerpoint2"/>
          <p:cNvPicPr>
            <a:picLocks noChangeArrowheads="1"/>
          </p:cNvPicPr>
          <p:nvPr/>
        </p:nvPicPr>
        <p:blipFill>
          <a:blip r:embed="rId2" cstate="print"/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urrey powerpoint4"/>
          <p:cNvPicPr>
            <a:picLocks noChangeAspect="1" noChangeArrowheads="1"/>
          </p:cNvPicPr>
          <p:nvPr/>
        </p:nvPicPr>
        <p:blipFill>
          <a:blip r:embed="rId3" cstate="print"/>
          <a:srcRect t="9528" r="52211" b="18095"/>
          <a:stretch>
            <a:fillRect/>
          </a:stretch>
        </p:blipFill>
        <p:spPr bwMode="auto">
          <a:xfrm>
            <a:off x="0" y="2925763"/>
            <a:ext cx="36687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WEB%20Accredited-AMBA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175" y="539432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seal_blue_125x12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2600" y="5318125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5651500" y="6076950"/>
            <a:ext cx="31686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54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1600">
                <a:solidFill>
                  <a:srgbClr val="003D7D"/>
                </a:solidFill>
              </a:rPr>
              <a:t>Surrey Business School</a:t>
            </a:r>
          </a:p>
          <a:p>
            <a:pPr algn="r">
              <a:spcBef>
                <a:spcPct val="50000"/>
              </a:spcBef>
              <a:defRPr/>
            </a:pPr>
            <a:r>
              <a:rPr lang="en-GB" sz="1600" b="0">
                <a:solidFill>
                  <a:srgbClr val="003D7D"/>
                </a:solidFill>
              </a:rPr>
              <a:t>www.surrey.ac.uk/sbs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3800475"/>
            <a:ext cx="57150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09B1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133600"/>
            <a:ext cx="6907213" cy="1470025"/>
          </a:xfrm>
        </p:spPr>
        <p:txBody>
          <a:bodyPr/>
          <a:lstStyle>
            <a:lvl1pPr algn="r">
              <a:defRPr>
                <a:solidFill>
                  <a:srgbClr val="003D7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BC3A-10F6-4F23-91C3-4CD272761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93700"/>
            <a:ext cx="2149475" cy="519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488" y="393700"/>
            <a:ext cx="6300787" cy="519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C5D7-B598-417F-BA22-5154F15DA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8486-9005-4ADE-AAB9-063FF6E38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A09B-C606-481D-BA49-4100AF8AB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265238"/>
            <a:ext cx="3811587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265238"/>
            <a:ext cx="3813175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6AC1-763D-41B2-830D-D8516F655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FF63-4546-4D51-A247-8FE90516C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D561-908F-4D0F-8D9F-CB3542C6F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5D1C-5069-4AB2-8229-56E395AF8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FF9C-CCAA-456C-921C-E840873FA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CBC8-643E-4DFD-88CC-0D75323CB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B31B48DE-492E-4047-AA48-5FE5D7A0D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7" name="Picture 10" descr="surrey powerpoint2"/>
          <p:cNvPicPr>
            <a:picLocks noChangeArrowheads="1"/>
          </p:cNvPicPr>
          <p:nvPr/>
        </p:nvPicPr>
        <p:blipFill>
          <a:blip r:embed="rId14" cstate="print"/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surrey powerpoint5"/>
          <p:cNvPicPr>
            <a:picLocks noChangeAspect="1" noChangeArrowheads="1"/>
          </p:cNvPicPr>
          <p:nvPr/>
        </p:nvPicPr>
        <p:blipFill>
          <a:blip r:embed="rId15" cstate="print"/>
          <a:srcRect t="21532" r="40398" b="21155"/>
          <a:stretch>
            <a:fillRect/>
          </a:stretch>
        </p:blipFill>
        <p:spPr bwMode="auto">
          <a:xfrm>
            <a:off x="0" y="5316538"/>
            <a:ext cx="22685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9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393700"/>
            <a:ext cx="63706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265238"/>
            <a:ext cx="7777162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1033" name="Object 44"/>
          <p:cNvGraphicFramePr>
            <a:graphicFrameLocks noChangeAspect="1"/>
          </p:cNvGraphicFramePr>
          <p:nvPr/>
        </p:nvGraphicFramePr>
        <p:xfrm>
          <a:off x="5581650" y="6361113"/>
          <a:ext cx="3489325" cy="452437"/>
        </p:xfrm>
        <a:graphic>
          <a:graphicData uri="http://schemas.openxmlformats.org/presentationml/2006/ole">
            <p:oleObj spid="_x0000_s1121" name="Picture" r:id="rId16" imgW="1939867" imgH="251042" progId="Word.Pictur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D7D"/>
          </a:solidFill>
          <a:latin typeface="+mn-lt"/>
          <a:ea typeface="+mn-ea"/>
          <a:cs typeface="+mn-cs"/>
        </a:defRPr>
      </a:lvl1pPr>
      <a:lvl2pPr marL="69215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defRPr sz="2000">
          <a:solidFill>
            <a:srgbClr val="C09B12"/>
          </a:solidFill>
          <a:latin typeface="+mn-lt"/>
        </a:defRPr>
      </a:lvl2pPr>
      <a:lvl3pPr marL="979488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000">
          <a:solidFill>
            <a:srgbClr val="C09B12"/>
          </a:solidFill>
          <a:latin typeface="+mn-lt"/>
        </a:defRPr>
      </a:lvl3pPr>
      <a:lvl4pPr marL="13398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4pPr>
      <a:lvl5pPr marL="1690688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5pPr>
      <a:lvl6pPr marL="21478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6pPr>
      <a:lvl7pPr marL="26050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7pPr>
      <a:lvl8pPr marL="30622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8pPr>
      <a:lvl9pPr marL="35194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.huang@surrey.ac.uk" TargetMode="External"/><Relationship Id="rId2" Type="http://schemas.openxmlformats.org/officeDocument/2006/relationships/hyperlink" Target="mailto:a.floh@surrey.a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csiuk.com/index.php?option=com_content&amp;task=view&amp;id=147&amp;Itemid=155&amp;i=Car+Manufacturers&amp;sort=ChangeAnual" TargetMode="External"/><Relationship Id="rId13" Type="http://schemas.openxmlformats.org/officeDocument/2006/relationships/hyperlink" Target="http://ncsiuk.com/index.php?option=com_content&amp;task=view&amp;id=149&amp;Itemid=157&amp;c=Toyota&amp;i=Car+Manufacturers" TargetMode="External"/><Relationship Id="rId18" Type="http://schemas.openxmlformats.org/officeDocument/2006/relationships/hyperlink" Target="http://ncsiuk.com/index.php?option=com_content&amp;task=view&amp;id=149&amp;Itemid=157&amp;c=Vauxhall&amp;i=Car+Manufacturers" TargetMode="External"/><Relationship Id="rId3" Type="http://schemas.openxmlformats.org/officeDocument/2006/relationships/hyperlink" Target="http://ncsiuk.com/index.php?option=com_content&amp;task=view&amp;id=147&amp;Itemid=155&amp;i=Car+Manufacturers&amp;sort=Y1996" TargetMode="External"/><Relationship Id="rId7" Type="http://schemas.openxmlformats.org/officeDocument/2006/relationships/hyperlink" Target="http://ncsiuk.com/index.php?option=com_content&amp;task=view&amp;id=147&amp;Itemid=155&amp;i=Car+Manufacturers&amp;sort=Y2000&amp;order=ASC" TargetMode="External"/><Relationship Id="rId12" Type="http://schemas.openxmlformats.org/officeDocument/2006/relationships/hyperlink" Target="http://ncsiuk.com/index.php?option=com_content&amp;task=view&amp;id=149&amp;Itemid=157&amp;c=BMW&amp;i=Car+Manufacturers" TargetMode="External"/><Relationship Id="rId17" Type="http://schemas.openxmlformats.org/officeDocument/2006/relationships/hyperlink" Target="http://ncsiuk.com/index.php?option=com_content&amp;task=view&amp;id=149&amp;Itemid=157&amp;c=Peugeot&amp;i=Car+Manufacturers" TargetMode="External"/><Relationship Id="rId2" Type="http://schemas.openxmlformats.org/officeDocument/2006/relationships/hyperlink" Target="http://ncsiuk.com/index.php?option=com_content&amp;task=view&amp;id=147&amp;Itemid=155&amp;i=Car+Manufacturers&amp;sort=Baseline" TargetMode="External"/><Relationship Id="rId16" Type="http://schemas.openxmlformats.org/officeDocument/2006/relationships/hyperlink" Target="http://ncsiuk.com/index.php?option=com_content&amp;task=view&amp;id=149&amp;Itemid=157&amp;c=Volkswagen&amp;i=Car+Manufacturers" TargetMode="External"/><Relationship Id="rId20" Type="http://schemas.openxmlformats.org/officeDocument/2006/relationships/hyperlink" Target="http://ncsiuk.com/index.php?option=com_content&amp;task=view&amp;id=149&amp;Itemid=157&amp;c=Renault&amp;i=Car+Manufactur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csiuk.com/index.php?option=com_content&amp;task=view&amp;id=147&amp;Itemid=155&amp;i=Car+Manufacturers&amp;sort=Y1999" TargetMode="External"/><Relationship Id="rId11" Type="http://schemas.openxmlformats.org/officeDocument/2006/relationships/hyperlink" Target="http://ncsiuk.com/index.php?option=com_content&amp;task=view&amp;id=149&amp;Itemid=157&amp;c=Nissan&amp;i=Car+Manufacturers" TargetMode="External"/><Relationship Id="rId5" Type="http://schemas.openxmlformats.org/officeDocument/2006/relationships/hyperlink" Target="http://ncsiuk.com/index.php?option=com_content&amp;task=view&amp;id=147&amp;Itemid=155&amp;i=Car+Manufacturers&amp;sort=Y1998" TargetMode="External"/><Relationship Id="rId15" Type="http://schemas.openxmlformats.org/officeDocument/2006/relationships/hyperlink" Target="http://ncsiuk.com/index.php?option=com_content&amp;task=view&amp;id=147&amp;Itemid=155&amp;i=Car+Manufacturers" TargetMode="External"/><Relationship Id="rId10" Type="http://schemas.openxmlformats.org/officeDocument/2006/relationships/hyperlink" Target="http://ncsiuk.com/index.php?option=com_content&amp;task=view&amp;id=149&amp;Itemid=157&amp;c=Audi&amp;i=Car+Manufacturers" TargetMode="External"/><Relationship Id="rId19" Type="http://schemas.openxmlformats.org/officeDocument/2006/relationships/hyperlink" Target="http://ncsiuk.com/index.php?option=com_content&amp;task=view&amp;id=149&amp;Itemid=157&amp;c=Ford&amp;i=Car+Manufacturers" TargetMode="External"/><Relationship Id="rId4" Type="http://schemas.openxmlformats.org/officeDocument/2006/relationships/hyperlink" Target="http://ncsiuk.com/index.php?option=com_content&amp;task=view&amp;id=147&amp;Itemid=155&amp;i=Car+Manufacturers&amp;sort=Y1997" TargetMode="External"/><Relationship Id="rId9" Type="http://schemas.openxmlformats.org/officeDocument/2006/relationships/hyperlink" Target="http://ncsiuk.com/index.php?option=com_content&amp;task=view&amp;id=147&amp;Itemid=155&amp;i=Car+Manufacturers&amp;sort=ChangeTotal" TargetMode="External"/><Relationship Id="rId14" Type="http://schemas.openxmlformats.org/officeDocument/2006/relationships/hyperlink" Target="http://ncsiuk.com/index.php?option=com_content&amp;task=view&amp;id=149&amp;Itemid=157&amp;c=All+Others&amp;i=Car+Manufactur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R13_lect6/Parasuraman_SERVQUAL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t_present_val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>
          <a:xfrm>
            <a:off x="3119028" y="2708920"/>
            <a:ext cx="5715000" cy="1752600"/>
          </a:xfrm>
        </p:spPr>
        <p:txBody>
          <a:bodyPr/>
          <a:lstStyle/>
          <a:p>
            <a:r>
              <a:rPr lang="en-GB" dirty="0"/>
              <a:t>Dr Arne Floh</a:t>
            </a:r>
          </a:p>
          <a:p>
            <a:r>
              <a:rPr lang="en-GB" dirty="0">
                <a:hlinkClick r:id="rId2"/>
              </a:rPr>
              <a:t>a.floh@surrey.ac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Department of Marketing &amp; Retail Management</a:t>
            </a:r>
          </a:p>
          <a:p>
            <a:r>
              <a:rPr lang="en-GB" dirty="0"/>
              <a:t>Surrey Business School</a:t>
            </a:r>
          </a:p>
          <a:p>
            <a:r>
              <a:rPr lang="en-GB" dirty="0"/>
              <a:t>UK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95536" y="2716338"/>
            <a:ext cx="571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rgbClr val="C09B12"/>
                </a:solidFill>
                <a:latin typeface="+mn-lt"/>
                <a:ea typeface="+mn-ea"/>
                <a:cs typeface="+mn-cs"/>
              </a:defRPr>
            </a:lvl1pPr>
            <a:lvl2pPr marL="6921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2000">
                <a:solidFill>
                  <a:srgbClr val="C09B12"/>
                </a:solidFill>
                <a:latin typeface="+mn-lt"/>
              </a:defRPr>
            </a:lvl2pPr>
            <a:lvl3pPr marL="979488" indent="-107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000">
                <a:solidFill>
                  <a:srgbClr val="C09B12"/>
                </a:solidFill>
                <a:latin typeface="+mn-lt"/>
              </a:defRPr>
            </a:lvl3pPr>
            <a:lvl4pPr marL="13398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4pPr>
            <a:lvl5pPr marL="16906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5pPr>
            <a:lvl6pPr marL="21478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6pPr>
            <a:lvl7pPr marL="26050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7pPr>
            <a:lvl8pPr marL="30622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8pPr>
            <a:lvl9pPr marL="35194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9pPr>
          </a:lstStyle>
          <a:p>
            <a:r>
              <a:rPr lang="en-GB" b="0" kern="0" dirty="0"/>
              <a:t>Dr Tao Huang</a:t>
            </a:r>
          </a:p>
          <a:p>
            <a:r>
              <a:rPr lang="en-GB" b="0" kern="0" dirty="0">
                <a:hlinkClick r:id="rId3"/>
              </a:rPr>
              <a:t>t.huang@surrey.ac.uk</a:t>
            </a:r>
            <a:endParaRPr lang="en-GB" b="0" kern="0" dirty="0"/>
          </a:p>
          <a:p>
            <a:endParaRPr lang="en-GB" b="0" kern="0" dirty="0"/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1477518" y="947526"/>
            <a:ext cx="69072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D7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09B12"/>
                </a:solidFill>
                <a:latin typeface="Baskerville Old Face" pitchFamily="18" charset="0"/>
              </a:defRPr>
            </a:lvl9pPr>
          </a:lstStyle>
          <a:p>
            <a:r>
              <a:rPr lang="de-AT" b="0" kern="0"/>
              <a:t>Marketing Analytics – </a:t>
            </a:r>
            <a:br>
              <a:rPr lang="de-AT" b="0" kern="0"/>
            </a:br>
            <a:r>
              <a:rPr lang="de-AT" b="0" kern="0">
                <a:solidFill>
                  <a:srgbClr val="C09B12"/>
                </a:solidFill>
              </a:rPr>
              <a:t>Customer Value &amp; </a:t>
            </a:r>
            <a:br>
              <a:rPr lang="de-AT" b="0" kern="0">
                <a:solidFill>
                  <a:srgbClr val="C09B12"/>
                </a:solidFill>
              </a:rPr>
            </a:br>
            <a:r>
              <a:rPr lang="de-AT" b="0" kern="0">
                <a:solidFill>
                  <a:srgbClr val="C09B12"/>
                </a:solidFill>
              </a:rPr>
              <a:t>Customer Relationship Management</a:t>
            </a:r>
            <a:endParaRPr lang="de-AT" b="0" kern="0" dirty="0">
              <a:solidFill>
                <a:srgbClr val="C09B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5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Perceived Customer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Ecological Value</a:t>
            </a:r>
            <a:endParaRPr lang="en-GB" sz="1600" dirty="0"/>
          </a:p>
          <a:p>
            <a:pPr lvl="1"/>
            <a:r>
              <a:rPr lang="en-US" sz="1600" dirty="0"/>
              <a:t>My car …</a:t>
            </a:r>
            <a:endParaRPr lang="en-GB" sz="1600" dirty="0"/>
          </a:p>
          <a:p>
            <a:pPr lvl="1"/>
            <a:r>
              <a:rPr lang="en-US" sz="1600" dirty="0"/>
              <a:t>… is environmentally friendly</a:t>
            </a:r>
            <a:endParaRPr lang="en-GB" sz="1600" dirty="0"/>
          </a:p>
          <a:p>
            <a:pPr lvl="1"/>
            <a:r>
              <a:rPr lang="en-US" sz="1600" dirty="0"/>
              <a:t>… pollutes the environment only marginally</a:t>
            </a:r>
            <a:endParaRPr lang="en-GB" sz="1600" dirty="0"/>
          </a:p>
          <a:p>
            <a:pPr lvl="1"/>
            <a:r>
              <a:rPr lang="en-US" sz="1600" dirty="0"/>
              <a:t>… is more environmentally friendly than other cars</a:t>
            </a:r>
            <a:endParaRPr lang="en-GB" sz="1600" dirty="0"/>
          </a:p>
          <a:p>
            <a:r>
              <a:rPr lang="en-US" sz="1600" dirty="0"/>
              <a:t>Functional Value</a:t>
            </a:r>
            <a:endParaRPr lang="en-GB" sz="1600" dirty="0"/>
          </a:p>
          <a:p>
            <a:pPr lvl="1"/>
            <a:r>
              <a:rPr lang="en-US" sz="1600" dirty="0"/>
              <a:t>… is very reliable</a:t>
            </a:r>
            <a:endParaRPr lang="en-GB" sz="1600" dirty="0"/>
          </a:p>
          <a:p>
            <a:pPr lvl="1"/>
            <a:r>
              <a:rPr lang="en-US" sz="1600" dirty="0"/>
              <a:t>… provides good performance</a:t>
            </a:r>
            <a:endParaRPr lang="en-GB" sz="1600" dirty="0"/>
          </a:p>
          <a:p>
            <a:pPr lvl="1"/>
            <a:r>
              <a:rPr lang="en-US" sz="1600" dirty="0"/>
              <a:t>… has an acceptable standard of quality</a:t>
            </a:r>
            <a:endParaRPr lang="en-GB" sz="1600" dirty="0"/>
          </a:p>
          <a:p>
            <a:r>
              <a:rPr lang="en-US" sz="1600" dirty="0"/>
              <a:t>Economic Value</a:t>
            </a:r>
            <a:endParaRPr lang="en-GB" sz="1600" dirty="0"/>
          </a:p>
          <a:p>
            <a:pPr lvl="1"/>
            <a:r>
              <a:rPr lang="en-US" sz="1600" dirty="0"/>
              <a:t>… offers value for money</a:t>
            </a:r>
            <a:endParaRPr lang="en-GB" sz="1600" dirty="0"/>
          </a:p>
          <a:p>
            <a:pPr lvl="1"/>
            <a:r>
              <a:rPr lang="en-US" sz="1600" dirty="0"/>
              <a:t>… is fairly priced</a:t>
            </a:r>
            <a:endParaRPr lang="en-GB" sz="1600" dirty="0"/>
          </a:p>
          <a:p>
            <a:pPr lvl="1"/>
            <a:r>
              <a:rPr lang="en-US" sz="1600" dirty="0"/>
              <a:t>… compared to the other cars, my car is economical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44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Cost, Price and Customer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90839"/>
            <a:ext cx="8301141" cy="42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03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how do we measure customer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57489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62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Value Measurement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4" y="1283022"/>
            <a:ext cx="8266892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53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2787005"/>
            <a:ext cx="7772400" cy="1362075"/>
          </a:xfrm>
        </p:spPr>
        <p:txBody>
          <a:bodyPr/>
          <a:lstStyle/>
          <a:p>
            <a:pPr algn="ctr"/>
            <a:r>
              <a:rPr lang="de-AT" dirty="0"/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3421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Customer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Definition</a:t>
            </a:r>
          </a:p>
          <a:p>
            <a:pPr lvl="1"/>
            <a:r>
              <a:rPr lang="en-GB" sz="1800" dirty="0"/>
              <a:t>The degree to which a consumer's expectations are fulfilled or surpassed by a product. The post-purchase evaluation of a consumer action by the ultimate consumer or the decision maker. </a:t>
            </a:r>
          </a:p>
          <a:p>
            <a:pPr lvl="1"/>
            <a:r>
              <a:rPr lang="en-GB" sz="1800" dirty="0"/>
              <a:t>Overall (longitudinal perspective) vs. episode view</a:t>
            </a:r>
          </a:p>
          <a:p>
            <a:pPr lvl="1"/>
            <a:endParaRPr lang="de-AT" sz="1800" dirty="0"/>
          </a:p>
          <a:p>
            <a:r>
              <a:rPr lang="de-AT" dirty="0"/>
              <a:t>Measurement of Customer Satisfaction</a:t>
            </a:r>
          </a:p>
          <a:p>
            <a:pPr lvl="1"/>
            <a:r>
              <a:rPr lang="de-AT" sz="1800" dirty="0"/>
              <a:t>Survey</a:t>
            </a:r>
          </a:p>
          <a:p>
            <a:pPr lvl="1"/>
            <a:r>
              <a:rPr lang="de-AT" sz="1800" dirty="0"/>
              <a:t>Mistery shopping</a:t>
            </a:r>
          </a:p>
          <a:p>
            <a:pPr lvl="1" eaLnBrk="1" hangingPunct="1"/>
            <a:r>
              <a:rPr lang="en-GB" altLang="de-DE" sz="1800" dirty="0"/>
              <a:t>Critical incident method</a:t>
            </a:r>
          </a:p>
          <a:p>
            <a:pPr lvl="1" eaLnBrk="1" hangingPunct="1"/>
            <a:endParaRPr lang="en-GB" altLang="de-DE" sz="1800" dirty="0"/>
          </a:p>
          <a:p>
            <a:pPr lvl="1" eaLnBrk="1" hangingPunct="1"/>
            <a:r>
              <a:rPr lang="en-GB" altLang="de-DE" sz="1800" dirty="0"/>
              <a:t>(Analysing customer complaints)</a:t>
            </a:r>
          </a:p>
          <a:p>
            <a:pPr lvl="1" eaLnBrk="1" hangingPunct="1"/>
            <a:r>
              <a:rPr lang="en-GB" altLang="de-DE" sz="1800" dirty="0"/>
              <a:t>(Analysing customer defections)</a:t>
            </a:r>
          </a:p>
          <a:p>
            <a:pPr lvl="1" eaLnBrk="1" hangingPunct="1"/>
            <a:endParaRPr lang="en-GB" altLang="de-DE" sz="1800" dirty="0"/>
          </a:p>
        </p:txBody>
      </p:sp>
    </p:spTree>
    <p:extLst>
      <p:ext uri="{BB962C8B-B14F-4D97-AF65-F5344CB8AC3E}">
        <p14:creationId xmlns:p14="http://schemas.microsoft.com/office/powerpoint/2010/main" xmlns="" val="69328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Confirmation-Disconfirmation Paradigm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63888" y="4956584"/>
            <a:ext cx="2664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de-DE" sz="1200" dirty="0">
                <a:latin typeface="Arial" charset="0"/>
                <a:cs typeface="+mn-cs"/>
              </a:rPr>
              <a:t>Source: Hansen (2008, p. 181)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619672" y="1556792"/>
            <a:ext cx="1152129" cy="93610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60178" y="1700808"/>
            <a:ext cx="1562472" cy="792088"/>
            <a:chOff x="3635896" y="1916832"/>
            <a:chExt cx="1562472" cy="792088"/>
          </a:xfrm>
        </p:grpSpPr>
        <p:sp>
          <p:nvSpPr>
            <p:cNvPr id="6" name="Oval 5"/>
            <p:cNvSpPr/>
            <p:nvPr/>
          </p:nvSpPr>
          <p:spPr bwMode="auto">
            <a:xfrm>
              <a:off x="3635896" y="1916832"/>
              <a:ext cx="1562472" cy="79208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35896" y="2143599"/>
              <a:ext cx="15624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Expectations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60178" y="3812370"/>
            <a:ext cx="1562472" cy="792088"/>
            <a:chOff x="3635896" y="1916832"/>
            <a:chExt cx="1562472" cy="792088"/>
          </a:xfrm>
        </p:grpSpPr>
        <p:sp>
          <p:nvSpPr>
            <p:cNvPr id="10" name="Oval 9"/>
            <p:cNvSpPr/>
            <p:nvPr/>
          </p:nvSpPr>
          <p:spPr bwMode="auto">
            <a:xfrm>
              <a:off x="3635896" y="1916832"/>
              <a:ext cx="1562472" cy="79208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35896" y="2143599"/>
              <a:ext cx="15624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Performance</a:t>
              </a: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4103949" y="2754506"/>
            <a:ext cx="1562472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03949" y="2981273"/>
            <a:ext cx="1562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Satisfaction</a:t>
            </a:r>
          </a:p>
        </p:txBody>
      </p:sp>
      <p:cxnSp>
        <p:nvCxnSpPr>
          <p:cNvPr id="17" name="Straight Arrow Connector 16"/>
          <p:cNvCxnSpPr>
            <a:stCxn id="11" idx="3"/>
            <a:endCxn id="14" idx="1"/>
          </p:cNvCxnSpPr>
          <p:nvPr/>
        </p:nvCxnSpPr>
        <p:spPr bwMode="auto">
          <a:xfrm flipV="1">
            <a:off x="2922650" y="3150550"/>
            <a:ext cx="1181299" cy="10578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6" idx="6"/>
            <a:endCxn id="13" idx="2"/>
          </p:cNvCxnSpPr>
          <p:nvPr/>
        </p:nvCxnSpPr>
        <p:spPr bwMode="auto">
          <a:xfrm>
            <a:off x="2922650" y="2096852"/>
            <a:ext cx="1181299" cy="10536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547666" y="4604458"/>
            <a:ext cx="5204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Satisfaction = Attribute Performance - Expectations</a:t>
            </a:r>
          </a:p>
        </p:txBody>
      </p:sp>
      <p:cxnSp>
        <p:nvCxnSpPr>
          <p:cNvPr id="22" name="Straight Arrow Connector 21"/>
          <p:cNvCxnSpPr>
            <a:stCxn id="13" idx="6"/>
          </p:cNvCxnSpPr>
          <p:nvPr/>
        </p:nvCxnSpPr>
        <p:spPr bwMode="auto">
          <a:xfrm>
            <a:off x="5666421" y="3150550"/>
            <a:ext cx="128184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6948264" y="2754506"/>
            <a:ext cx="1562472" cy="792088"/>
            <a:chOff x="3635896" y="1916832"/>
            <a:chExt cx="1562472" cy="792088"/>
          </a:xfrm>
        </p:grpSpPr>
        <p:sp>
          <p:nvSpPr>
            <p:cNvPr id="25" name="Oval 24"/>
            <p:cNvSpPr/>
            <p:nvPr/>
          </p:nvSpPr>
          <p:spPr bwMode="auto">
            <a:xfrm>
              <a:off x="3635896" y="1916832"/>
              <a:ext cx="1562472" cy="79208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635896" y="2143599"/>
              <a:ext cx="15624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132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Customer Satisfaction Index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79742"/>
              </p:ext>
            </p:extLst>
          </p:nvPr>
        </p:nvGraphicFramePr>
        <p:xfrm>
          <a:off x="539552" y="1412776"/>
          <a:ext cx="8078988" cy="3891213"/>
        </p:xfrm>
        <a:graphic>
          <a:graphicData uri="http://schemas.openxmlformats.org/drawingml/2006/table">
            <a:tbl>
              <a:tblPr/>
              <a:tblGrid>
                <a:gridCol w="2528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37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27482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Base-</a:t>
                      </a:r>
                      <a:b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</a:br>
                      <a: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line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09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10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11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12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13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Previous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Year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%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Change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First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Year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%</a:t>
                      </a:r>
                      <a:b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</a:br>
                      <a:r>
                        <a:rPr lang="en-GB" sz="1200" b="1" u="sng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Change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Audi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-1.0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797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Nissan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797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BMW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Toyota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-1.0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797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All Others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Car Manufacturers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Volkswagen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-2.0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797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Peugeot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7.0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797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Vauxhall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Ford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-3.0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algn="l"/>
                      <a:r>
                        <a:rPr lang="en-GB" sz="1200" u="sng" dirty="0">
                          <a:solidFill>
                            <a:schemeClr val="tx1"/>
                          </a:solidFill>
                          <a:effectLst/>
                          <a:hlinkClick r:id="rId20"/>
                        </a:rPr>
                        <a:t>Renault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-1.0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</a:p>
                  </a:txBody>
                  <a:tcPr marL="18454" marR="18454" marT="7382" marB="7382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6021288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http://ncsiuk.com/index.php</a:t>
            </a:r>
          </a:p>
        </p:txBody>
      </p:sp>
    </p:spTree>
    <p:extLst>
      <p:ext uri="{BB962C8B-B14F-4D97-AF65-F5344CB8AC3E}">
        <p14:creationId xmlns:p14="http://schemas.microsoft.com/office/powerpoint/2010/main" xmlns="" val="275557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6/68/Kano_model_showing_transition_over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6408712" cy="52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488" y="393700"/>
            <a:ext cx="6370637" cy="706438"/>
          </a:xfrm>
        </p:spPr>
        <p:txBody>
          <a:bodyPr/>
          <a:lstStyle/>
          <a:p>
            <a:r>
              <a:rPr lang="en-GB" dirty="0"/>
              <a:t>Kano Model</a:t>
            </a:r>
          </a:p>
        </p:txBody>
      </p:sp>
      <p:pic>
        <p:nvPicPr>
          <p:cNvPr id="18440" name="Picture 8" descr="Image result for smart phone 4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37112"/>
            <a:ext cx="1195799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smartphone batt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752129" cy="9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8382"/>
            <a:ext cx="1508254" cy="10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03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Importance-Performance-Matrix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11" y="1464904"/>
            <a:ext cx="4824914" cy="47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 rot="239855">
            <a:off x="2452153" y="4648411"/>
            <a:ext cx="1944216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Fragile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239855">
            <a:off x="4882342" y="2313589"/>
            <a:ext cx="1944216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curity, reliability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239855">
            <a:off x="2452154" y="2313215"/>
            <a:ext cx="1944216" cy="10156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Design/ ease of use</a:t>
            </a:r>
          </a:p>
        </p:txBody>
      </p:sp>
    </p:spTree>
    <p:extLst>
      <p:ext uri="{BB962C8B-B14F-4D97-AF65-F5344CB8AC3E}">
        <p14:creationId xmlns:p14="http://schemas.microsoft.com/office/powerpoint/2010/main" xmlns="" val="218782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684212" y="538582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3122612" y="538582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 revision for the Response Curve</a:t>
            </a:r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2087562" y="1329758"/>
            <a:ext cx="0" cy="3200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2087562" y="4530158"/>
            <a:ext cx="58245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8" name="Rectangle 18"/>
          <p:cNvSpPr>
            <a:spLocks noChangeArrowheads="1"/>
          </p:cNvSpPr>
          <p:nvPr/>
        </p:nvSpPr>
        <p:spPr bwMode="auto">
          <a:xfrm>
            <a:off x="354012" y="1904433"/>
            <a:ext cx="152558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3D7D"/>
                </a:solidFill>
              </a:rPr>
              <a:t>Sales Response</a:t>
            </a:r>
          </a:p>
        </p:txBody>
      </p:sp>
      <p:sp>
        <p:nvSpPr>
          <p:cNvPr id="711699" name="Rectangle 19"/>
          <p:cNvSpPr>
            <a:spLocks noChangeArrowheads="1"/>
          </p:cNvSpPr>
          <p:nvPr/>
        </p:nvSpPr>
        <p:spPr bwMode="auto">
          <a:xfrm>
            <a:off x="3762014" y="5397990"/>
            <a:ext cx="159498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3D7D"/>
                </a:solidFill>
              </a:rPr>
              <a:t>Effort Level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348075" y="1981746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912100" y="192610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937356" y="259914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204075" y="2197746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415507" y="3032367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572579" y="201294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174590" y="196317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360987" y="245275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693155" y="3032367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690014" y="339995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819753" y="3340683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2231230" y="2135271"/>
            <a:ext cx="5824869" cy="14326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Rectangle 56"/>
              <p:cNvSpPr/>
              <p:nvPr/>
            </p:nvSpPr>
            <p:spPr>
              <a:xfrm>
                <a:off x="6391736" y="3469897"/>
                <a:ext cx="1624676" cy="127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endParaRPr lang="en-GB" sz="1800" b="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736" y="3469897"/>
                <a:ext cx="1624676" cy="1277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5288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>
                <a:solidFill>
                  <a:srgbClr val="003D7D"/>
                </a:solidFill>
              </a:rPr>
              <a:t>An instrument initially designed to measure the quality of service by capturing consumers’ expectations and perceptions along five dimensions of service quality.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1800" dirty="0">
              <a:solidFill>
                <a:srgbClr val="003D7D"/>
              </a:solidFill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>
                <a:solidFill>
                  <a:srgbClr val="003D7D"/>
                </a:solidFill>
                <a:sym typeface="Wingdings" pitchFamily="2" charset="2"/>
              </a:rPr>
              <a:t>measure a concept with multiple items  to check the </a:t>
            </a:r>
            <a:r>
              <a:rPr lang="en-GB" sz="1800" dirty="0" err="1">
                <a:solidFill>
                  <a:srgbClr val="003D7D"/>
                </a:solidFill>
                <a:sym typeface="Wingdings" pitchFamily="2" charset="2"/>
              </a:rPr>
              <a:t>uni</a:t>
            </a:r>
            <a:r>
              <a:rPr lang="en-GB" sz="1800" dirty="0">
                <a:solidFill>
                  <a:srgbClr val="003D7D"/>
                </a:solidFill>
                <a:sym typeface="Wingdings" pitchFamily="2" charset="2"/>
              </a:rPr>
              <a:t>- or multi-dimensionality of a concept.  to achieve sound validity &amp; reliability</a:t>
            </a:r>
          </a:p>
          <a:p>
            <a:pPr marL="541337" lvl="1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003D7D"/>
              </a:solidFill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>
                <a:solidFill>
                  <a:srgbClr val="003D7D"/>
                </a:solidFill>
                <a:sym typeface="Wingdings" pitchFamily="2" charset="2"/>
              </a:rPr>
              <a:t>determine the THEORETICAL &amp; OPERATIONAL definitions of a concept to facilitate measurement.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1800" dirty="0">
              <a:solidFill>
                <a:srgbClr val="003D7D"/>
              </a:solidFill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800" dirty="0">
                <a:solidFill>
                  <a:srgbClr val="003D7D"/>
                </a:solidFill>
                <a:sym typeface="Wingdings" pitchFamily="2" charset="2"/>
              </a:rPr>
              <a:t>propose a rigorous process for </a:t>
            </a:r>
            <a:r>
              <a:rPr lang="en-GB" sz="1800" dirty="0">
                <a:solidFill>
                  <a:srgbClr val="003D7D"/>
                </a:solidFill>
                <a:sym typeface="Wingdings" pitchFamily="2" charset="2"/>
                <a:hlinkClick r:id="rId2" action="ppaction://hlinkfile"/>
              </a:rPr>
              <a:t>scale development</a:t>
            </a:r>
            <a:r>
              <a:rPr lang="en-GB" sz="1800" dirty="0">
                <a:solidFill>
                  <a:srgbClr val="003D7D"/>
                </a:solidFill>
                <a:sym typeface="Wingdings" pitchFamily="2" charset="2"/>
              </a:rPr>
              <a:t>.</a:t>
            </a:r>
            <a:endParaRPr lang="de-AT" sz="1800" dirty="0">
              <a:solidFill>
                <a:srgbClr val="003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3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SERVQUAL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rgbClr val="C09B12"/>
                </a:solidFill>
              </a:rPr>
              <a:t>Reliability</a:t>
            </a:r>
            <a:r>
              <a:rPr lang="en-GB" dirty="0"/>
              <a:t>: Ability to perform the promised service dependably and accurately</a:t>
            </a:r>
          </a:p>
          <a:p>
            <a:r>
              <a:rPr lang="en-GB" dirty="0">
                <a:solidFill>
                  <a:srgbClr val="C09B12"/>
                </a:solidFill>
              </a:rPr>
              <a:t>Assurance</a:t>
            </a:r>
            <a:r>
              <a:rPr lang="en-GB" dirty="0"/>
              <a:t>: Knowledge and courtesy of employees and their ability to inspire trust and confidence</a:t>
            </a:r>
          </a:p>
          <a:p>
            <a:r>
              <a:rPr lang="en-GB" dirty="0">
                <a:solidFill>
                  <a:srgbClr val="C09B12"/>
                </a:solidFill>
              </a:rPr>
              <a:t>Tangibles</a:t>
            </a:r>
            <a:r>
              <a:rPr lang="en-GB" dirty="0"/>
              <a:t>: Physical facilities, equipment, and appearance of personnel</a:t>
            </a:r>
          </a:p>
          <a:p>
            <a:r>
              <a:rPr lang="en-GB" dirty="0">
                <a:solidFill>
                  <a:srgbClr val="C09B12"/>
                </a:solidFill>
              </a:rPr>
              <a:t>Empathy</a:t>
            </a:r>
            <a:r>
              <a:rPr lang="en-GB" dirty="0"/>
              <a:t>:  Caring, individualized attention the firm provides its customers</a:t>
            </a:r>
          </a:p>
          <a:p>
            <a:r>
              <a:rPr lang="en-GB" dirty="0">
                <a:solidFill>
                  <a:srgbClr val="C09B12"/>
                </a:solidFill>
              </a:rPr>
              <a:t>Responsiveness</a:t>
            </a:r>
            <a:r>
              <a:rPr lang="en-GB" dirty="0"/>
              <a:t>: Willingness to help customers and provide prompt service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726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725558"/>
              </p:ext>
            </p:extLst>
          </p:nvPr>
        </p:nvGraphicFramePr>
        <p:xfrm>
          <a:off x="611560" y="908720"/>
          <a:ext cx="7200800" cy="5488480"/>
        </p:xfrm>
        <a:graphic>
          <a:graphicData uri="http://schemas.openxmlformats.org/drawingml/2006/table">
            <a:tbl>
              <a:tblPr/>
              <a:tblGrid>
                <a:gridCol w="1795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3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expectations item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</a:t>
                      </a:r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company promises to do something by a certain time, they do so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behaviour of employees in excellent banks will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instill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confidence in customers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Tangibles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telephone companies will have modern looking equipment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Empathy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banks will have operating hours convenient to customers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 of excellent telephone companies will never be too busy to help a customer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3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perceptions item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company provides it services at the promised time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behaviour of employees in the The bank instils confidence in you.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Tangibles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company has modern looking equipment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Empathy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bank has convenient operating hours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employees are never too busy to help you</a:t>
                      </a:r>
                    </a:p>
                  </a:txBody>
                  <a:tcPr marL="14174" marR="14174" marT="14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361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SERVQUAL is a very “versatile” concept &amp; has been adopted &amp; adapted in various contexts such as: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online shopping;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mobile technology adoption;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food consumption (e.g. dining out);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sport consumption (e.g. sporting events);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banking;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tourist destination, &amp;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so forth.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374062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SERVQUAL vs.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Both concepts focus on the expectancy-disconfirmation process which seeks to explain post-purchase or post-adoption satisfaction as a function of expectations, perceived performance, and disconfirmation of beliefs.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Oliver (1997) attempted to differentiate these two concepts by proposing that: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rgbClr val="FF0000"/>
                </a:solidFill>
              </a:rPr>
              <a:t>service quality</a:t>
            </a:r>
            <a:r>
              <a:rPr lang="en-GB" dirty="0">
                <a:solidFill>
                  <a:srgbClr val="FF0066"/>
                </a:solidFill>
              </a:rPr>
              <a:t> </a:t>
            </a:r>
            <a:r>
              <a:rPr lang="en-GB" dirty="0"/>
              <a:t>= “a judgment of performance excellence” (p. 28) </a:t>
            </a:r>
            <a:r>
              <a:rPr lang="en-GB" dirty="0">
                <a:sym typeface="Wingdings" pitchFamily="2" charset="2"/>
              </a:rPr>
              <a:t> functional or objective performance.</a:t>
            </a: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b="1" dirty="0">
                <a:solidFill>
                  <a:srgbClr val="FF0000"/>
                </a:solidFill>
              </a:rPr>
              <a:t>satisfaction</a:t>
            </a:r>
            <a:r>
              <a:rPr lang="en-GB" dirty="0"/>
              <a:t> = “the consumer’s fulfilment response, the degree to which the level of fulfilment is peasant or unpleasant” (p. 28) </a:t>
            </a:r>
            <a:r>
              <a:rPr lang="en-GB" dirty="0">
                <a:sym typeface="Wingdings" pitchFamily="2" charset="2"/>
              </a:rPr>
              <a:t> emotive outcome.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ym typeface="Wingdings" pitchFamily="2" charset="2"/>
              </a:rPr>
              <a:t>It’s absolutely critical to discern these two concepts via </a:t>
            </a:r>
            <a:r>
              <a:rPr lang="en-GB" b="1" dirty="0">
                <a:solidFill>
                  <a:srgbClr val="FF0000"/>
                </a:solidFill>
                <a:sym typeface="Wingdings" pitchFamily="2" charset="2"/>
              </a:rPr>
              <a:t>THEORETICAL &amp; OPERATIONAL DEFINITIONS </a:t>
            </a:r>
            <a:r>
              <a:rPr lang="en-GB" dirty="0">
                <a:sym typeface="Wingdings" pitchFamily="2" charset="2"/>
              </a:rPr>
              <a:t>when both are measured in one study. </a:t>
            </a:r>
            <a:endParaRPr lang="en-GB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43565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2787005"/>
            <a:ext cx="7772400" cy="1362075"/>
          </a:xfrm>
        </p:spPr>
        <p:txBody>
          <a:bodyPr/>
          <a:lstStyle/>
          <a:p>
            <a:pPr algn="ctr"/>
            <a:r>
              <a:rPr lang="de-AT" dirty="0"/>
              <a:t>Customer LOYALTy</a:t>
            </a:r>
          </a:p>
        </p:txBody>
      </p:sp>
    </p:spTree>
    <p:extLst>
      <p:ext uri="{BB962C8B-B14F-4D97-AF65-F5344CB8AC3E}">
        <p14:creationId xmlns:p14="http://schemas.microsoft.com/office/powerpoint/2010/main" xmlns="" val="346288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256583" cy="706438"/>
          </a:xfrm>
        </p:spPr>
        <p:txBody>
          <a:bodyPr/>
          <a:lstStyle/>
          <a:p>
            <a:r>
              <a:rPr lang="en-GB" dirty="0"/>
              <a:t>Customer Loyalty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32276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Customer loyalty can be defined in two ways</a:t>
            </a:r>
            <a:r>
              <a:rPr lang="en-GB" dirty="0"/>
              <a:t> </a:t>
            </a:r>
            <a:r>
              <a:rPr lang="en-GB" sz="1600" dirty="0"/>
              <a:t>(Jacoby and </a:t>
            </a:r>
            <a:r>
              <a:rPr lang="en-GB" sz="1600" dirty="0" err="1"/>
              <a:t>Kyner</a:t>
            </a:r>
            <a:r>
              <a:rPr lang="en-GB" sz="1600" dirty="0"/>
              <a:t>, 1973):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>
                <a:solidFill>
                  <a:srgbClr val="C09B12"/>
                </a:solidFill>
              </a:rPr>
              <a:t>Attitudinal</a:t>
            </a:r>
            <a:r>
              <a:rPr lang="en-GB" dirty="0"/>
              <a:t>: different feelings create an individual’s overall attachment to a product, service, or organization </a:t>
            </a:r>
            <a:r>
              <a:rPr lang="en-GB" sz="1600" dirty="0"/>
              <a:t>(</a:t>
            </a:r>
            <a:r>
              <a:rPr lang="en-GB" sz="1600" dirty="0" err="1"/>
              <a:t>Fornier</a:t>
            </a:r>
            <a:r>
              <a:rPr lang="en-GB" sz="1600" dirty="0"/>
              <a:t>, 1994) – </a:t>
            </a:r>
            <a:r>
              <a:rPr lang="en-GB" dirty="0"/>
              <a:t>the individual’s (purely cognitive) degree of loyalty.</a:t>
            </a:r>
          </a:p>
          <a:p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C09B12"/>
                </a:solidFill>
              </a:rPr>
              <a:t>Behavioural</a:t>
            </a:r>
            <a:r>
              <a:rPr lang="en-GB" dirty="0"/>
              <a:t>: continuing to purchase services from the same supplier, increasing the scale and or scope of a relationship, or the act of recommendation </a:t>
            </a:r>
            <a:r>
              <a:rPr lang="en-GB" sz="1600" dirty="0"/>
              <a:t>(Yi, 1990).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45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Defection (quality management)</a:t>
            </a:r>
            <a:br>
              <a:rPr lang="en-GB" dirty="0"/>
            </a:br>
            <a:r>
              <a:rPr lang="en-GB" sz="2000" dirty="0">
                <a:solidFill>
                  <a:srgbClr val="C00000"/>
                </a:solidFill>
                <a:latin typeface="+mn-lt"/>
              </a:rPr>
              <a:t>Reducing Defections 5% Boosts Profits 25% to 85%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6013" y="1916113"/>
          <a:ext cx="6985000" cy="3671887"/>
        </p:xfrm>
        <a:graphic>
          <a:graphicData uri="http://schemas.openxmlformats.org/presentationml/2006/ole">
            <p:oleObj spid="_x0000_s16459" name="Diagramm" r:id="rId3" imgW="5962802" imgH="332414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7926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Defection (quality management)</a:t>
            </a:r>
            <a:br>
              <a:rPr lang="en-GB" dirty="0"/>
            </a:br>
            <a:r>
              <a:rPr lang="en-GB" sz="2000" dirty="0">
                <a:solidFill>
                  <a:srgbClr val="C00000"/>
                </a:solidFill>
                <a:latin typeface="+mn-lt"/>
              </a:rPr>
              <a:t>Why Customers Are More Profitable over Time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841375" y="1519238"/>
          <a:ext cx="7388225" cy="4510087"/>
        </p:xfrm>
        <a:graphic>
          <a:graphicData uri="http://schemas.openxmlformats.org/presentationml/2006/ole">
            <p:oleObj spid="_x0000_s20500" name="Worksheet" r:id="rId3" imgW="6895972" imgH="420998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95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Defection</a:t>
            </a:r>
            <a:br>
              <a:rPr lang="en-GB" dirty="0"/>
            </a:br>
            <a:r>
              <a:rPr lang="en-GB" sz="2000" dirty="0">
                <a:solidFill>
                  <a:srgbClr val="C00000"/>
                </a:solidFill>
                <a:latin typeface="+mn-lt"/>
              </a:rPr>
              <a:t>Why Customers Are More Profitable over Time</a:t>
            </a:r>
            <a:endParaRPr lang="en-GB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1108075" y="1527175"/>
          <a:ext cx="6999288" cy="4278313"/>
        </p:xfrm>
        <a:graphic>
          <a:graphicData uri="http://schemas.openxmlformats.org/presentationml/2006/ole">
            <p:oleObj spid="_x0000_s21524" name="Worksheet" r:id="rId3" imgW="5391028" imgH="32955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3765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 txBox="1">
            <a:spLocks noChangeArrowheads="1"/>
          </p:cNvSpPr>
          <p:nvPr/>
        </p:nvSpPr>
        <p:spPr bwMode="auto">
          <a:xfrm>
            <a:off x="4693155" y="3537386"/>
            <a:ext cx="3879396" cy="7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D7D"/>
                </a:solidFill>
                <a:latin typeface="+mn-lt"/>
                <a:ea typeface="+mn-ea"/>
                <a:cs typeface="+mn-cs"/>
              </a:defRPr>
            </a:lvl1pPr>
            <a:lvl2pPr marL="6921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2000">
                <a:solidFill>
                  <a:srgbClr val="C09B12"/>
                </a:solidFill>
                <a:latin typeface="+mn-lt"/>
              </a:defRPr>
            </a:lvl2pPr>
            <a:lvl3pPr marL="979488" indent="-107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>
                <a:solidFill>
                  <a:srgbClr val="C09B12"/>
                </a:solidFill>
                <a:latin typeface="+mn-lt"/>
              </a:defRPr>
            </a:lvl3pPr>
            <a:lvl4pPr marL="13398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4pPr>
            <a:lvl5pPr marL="16906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5pPr>
            <a:lvl6pPr marL="21478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6pPr>
            <a:lvl7pPr marL="26050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7pPr>
            <a:lvl8pPr marL="30622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8pPr>
            <a:lvl9pPr marL="3519488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rgbClr val="C09B12"/>
                </a:solidFill>
                <a:latin typeface="+mn-lt"/>
              </a:defRPr>
            </a:lvl9pPr>
          </a:lstStyle>
          <a:p>
            <a:pPr marL="0" indent="0">
              <a:spcAft>
                <a:spcPct val="200000"/>
              </a:spcAft>
              <a:buFont typeface="Wingdings" panose="05000000000000000000" pitchFamily="2" charset="2"/>
              <a:buNone/>
            </a:pPr>
            <a:r>
              <a:rPr lang="en-US" b="0" i="1" kern="0" dirty="0"/>
              <a:t>	Y</a:t>
            </a:r>
            <a:r>
              <a:rPr lang="en-US" b="0" kern="0" dirty="0"/>
              <a:t>  =  </a:t>
            </a:r>
            <a:r>
              <a:rPr lang="en-US" b="0" i="1" kern="0" dirty="0"/>
              <a:t>b</a:t>
            </a:r>
            <a:r>
              <a:rPr lang="en-US" b="0" kern="0" dirty="0"/>
              <a:t>  +  (</a:t>
            </a:r>
            <a:r>
              <a:rPr lang="en-US" b="0" i="1" kern="0" dirty="0"/>
              <a:t>a</a:t>
            </a:r>
            <a:r>
              <a:rPr lang="en-US" b="0" kern="0" dirty="0"/>
              <a:t>–</a:t>
            </a:r>
            <a:r>
              <a:rPr lang="en-US" b="0" i="1" kern="0" dirty="0"/>
              <a:t>b</a:t>
            </a:r>
            <a:r>
              <a:rPr lang="en-US" b="0" kern="0" dirty="0"/>
              <a:t>)</a:t>
            </a:r>
          </a:p>
        </p:txBody>
      </p:sp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684212" y="538582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3122612" y="538582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1689" name="Freeform 9"/>
          <p:cNvSpPr>
            <a:spLocks/>
          </p:cNvSpPr>
          <p:nvPr/>
        </p:nvSpPr>
        <p:spPr bwMode="auto">
          <a:xfrm>
            <a:off x="2087562" y="1963170"/>
            <a:ext cx="5822950" cy="1643063"/>
          </a:xfrm>
          <a:custGeom>
            <a:avLst/>
            <a:gdLst>
              <a:gd name="T0" fmla="*/ 0 w 3668"/>
              <a:gd name="T1" fmla="*/ 1034 h 1035"/>
              <a:gd name="T2" fmla="*/ 293 w 3668"/>
              <a:gd name="T3" fmla="*/ 1034 h 1035"/>
              <a:gd name="T4" fmla="*/ 435 w 3668"/>
              <a:gd name="T5" fmla="*/ 1034 h 1035"/>
              <a:gd name="T6" fmla="*/ 648 w 3668"/>
              <a:gd name="T7" fmla="*/ 1014 h 1035"/>
              <a:gd name="T8" fmla="*/ 799 w 3668"/>
              <a:gd name="T9" fmla="*/ 1004 h 1035"/>
              <a:gd name="T10" fmla="*/ 958 w 3668"/>
              <a:gd name="T11" fmla="*/ 985 h 1035"/>
              <a:gd name="T12" fmla="*/ 1119 w 3668"/>
              <a:gd name="T13" fmla="*/ 965 h 1035"/>
              <a:gd name="T14" fmla="*/ 1234 w 3668"/>
              <a:gd name="T15" fmla="*/ 946 h 1035"/>
              <a:gd name="T16" fmla="*/ 1385 w 3668"/>
              <a:gd name="T17" fmla="*/ 897 h 1035"/>
              <a:gd name="T18" fmla="*/ 1500 w 3668"/>
              <a:gd name="T19" fmla="*/ 819 h 1035"/>
              <a:gd name="T20" fmla="*/ 1625 w 3668"/>
              <a:gd name="T21" fmla="*/ 702 h 1035"/>
              <a:gd name="T22" fmla="*/ 2086 w 3668"/>
              <a:gd name="T23" fmla="*/ 292 h 1035"/>
              <a:gd name="T24" fmla="*/ 2157 w 3668"/>
              <a:gd name="T25" fmla="*/ 234 h 1035"/>
              <a:gd name="T26" fmla="*/ 2246 w 3668"/>
              <a:gd name="T27" fmla="*/ 185 h 1035"/>
              <a:gd name="T28" fmla="*/ 2326 w 3668"/>
              <a:gd name="T29" fmla="*/ 156 h 1035"/>
              <a:gd name="T30" fmla="*/ 2424 w 3668"/>
              <a:gd name="T31" fmla="*/ 126 h 1035"/>
              <a:gd name="T32" fmla="*/ 2539 w 3668"/>
              <a:gd name="T33" fmla="*/ 97 h 1035"/>
              <a:gd name="T34" fmla="*/ 2690 w 3668"/>
              <a:gd name="T35" fmla="*/ 68 h 1035"/>
              <a:gd name="T36" fmla="*/ 3036 w 3668"/>
              <a:gd name="T37" fmla="*/ 29 h 1035"/>
              <a:gd name="T38" fmla="*/ 3258 w 3668"/>
              <a:gd name="T39" fmla="*/ 19 h 1035"/>
              <a:gd name="T40" fmla="*/ 3667 w 3668"/>
              <a:gd name="T41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8" h="1035">
                <a:moveTo>
                  <a:pt x="0" y="1034"/>
                </a:moveTo>
                <a:lnTo>
                  <a:pt x="293" y="1034"/>
                </a:lnTo>
                <a:lnTo>
                  <a:pt x="435" y="1034"/>
                </a:lnTo>
                <a:lnTo>
                  <a:pt x="648" y="1014"/>
                </a:lnTo>
                <a:lnTo>
                  <a:pt x="799" y="1004"/>
                </a:lnTo>
                <a:lnTo>
                  <a:pt x="958" y="985"/>
                </a:lnTo>
                <a:lnTo>
                  <a:pt x="1119" y="965"/>
                </a:lnTo>
                <a:lnTo>
                  <a:pt x="1234" y="946"/>
                </a:lnTo>
                <a:lnTo>
                  <a:pt x="1385" y="897"/>
                </a:lnTo>
                <a:lnTo>
                  <a:pt x="1500" y="819"/>
                </a:lnTo>
                <a:lnTo>
                  <a:pt x="1625" y="702"/>
                </a:lnTo>
                <a:lnTo>
                  <a:pt x="2086" y="292"/>
                </a:lnTo>
                <a:lnTo>
                  <a:pt x="2157" y="234"/>
                </a:lnTo>
                <a:lnTo>
                  <a:pt x="2246" y="185"/>
                </a:lnTo>
                <a:lnTo>
                  <a:pt x="2326" y="156"/>
                </a:lnTo>
                <a:lnTo>
                  <a:pt x="2424" y="126"/>
                </a:lnTo>
                <a:lnTo>
                  <a:pt x="2539" y="97"/>
                </a:lnTo>
                <a:lnTo>
                  <a:pt x="2690" y="68"/>
                </a:lnTo>
                <a:lnTo>
                  <a:pt x="3036" y="29"/>
                </a:lnTo>
                <a:lnTo>
                  <a:pt x="3258" y="19"/>
                </a:lnTo>
                <a:lnTo>
                  <a:pt x="3667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2087562" y="1329758"/>
            <a:ext cx="0" cy="3200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2087562" y="4530158"/>
            <a:ext cx="58245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8" name="Rectangle 18"/>
          <p:cNvSpPr>
            <a:spLocks noChangeArrowheads="1"/>
          </p:cNvSpPr>
          <p:nvPr/>
        </p:nvSpPr>
        <p:spPr bwMode="auto">
          <a:xfrm>
            <a:off x="354012" y="1904433"/>
            <a:ext cx="152558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3D7D"/>
                </a:solidFill>
              </a:rPr>
              <a:t>Sales Response</a:t>
            </a:r>
          </a:p>
        </p:txBody>
      </p:sp>
      <p:sp>
        <p:nvSpPr>
          <p:cNvPr id="711699" name="Rectangle 19"/>
          <p:cNvSpPr>
            <a:spLocks noChangeArrowheads="1"/>
          </p:cNvSpPr>
          <p:nvPr/>
        </p:nvSpPr>
        <p:spPr bwMode="auto">
          <a:xfrm>
            <a:off x="3762014" y="5397990"/>
            <a:ext cx="159498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3D7D"/>
                </a:solidFill>
              </a:rPr>
              <a:t>Effort Level</a:t>
            </a:r>
          </a:p>
        </p:txBody>
      </p: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7449277" y="3331463"/>
            <a:ext cx="898525" cy="754063"/>
            <a:chOff x="3190" y="1506"/>
            <a:chExt cx="566" cy="475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190" y="1506"/>
              <a:ext cx="56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</a:pPr>
              <a:r>
                <a:rPr lang="en-US" b="0" i="1" dirty="0" err="1">
                  <a:solidFill>
                    <a:srgbClr val="003D7D"/>
                  </a:solidFill>
                </a:rPr>
                <a:t>X</a:t>
              </a:r>
              <a:r>
                <a:rPr lang="en-US" b="0" i="1" baseline="46000" dirty="0" err="1">
                  <a:solidFill>
                    <a:srgbClr val="003D7D"/>
                  </a:solidFill>
                </a:rPr>
                <a:t>c</a:t>
              </a:r>
              <a:endParaRPr lang="en-US" b="0" i="1" baseline="46000" dirty="0">
                <a:solidFill>
                  <a:srgbClr val="003D7D"/>
                </a:solidFill>
              </a:endParaRPr>
            </a:p>
            <a:p>
              <a:pPr algn="ctr">
                <a:lnSpc>
                  <a:spcPct val="75000"/>
                </a:lnSpc>
                <a:spcAft>
                  <a:spcPct val="50000"/>
                </a:spcAft>
              </a:pPr>
              <a:r>
                <a:rPr lang="en-US" b="0" i="1" dirty="0">
                  <a:solidFill>
                    <a:srgbClr val="003D7D"/>
                  </a:solidFill>
                </a:rPr>
                <a:t>d + </a:t>
              </a:r>
              <a:r>
                <a:rPr lang="en-US" b="0" i="1" dirty="0" err="1">
                  <a:solidFill>
                    <a:srgbClr val="003D7D"/>
                  </a:solidFill>
                </a:rPr>
                <a:t>X</a:t>
              </a:r>
              <a:r>
                <a:rPr lang="en-US" b="0" i="1" baseline="46000" dirty="0" err="1">
                  <a:solidFill>
                    <a:srgbClr val="003D7D"/>
                  </a:solidFill>
                </a:rPr>
                <a:t>c</a:t>
              </a:r>
              <a:endParaRPr lang="en-US" b="0" i="1" baseline="46000" dirty="0">
                <a:solidFill>
                  <a:srgbClr val="003D7D"/>
                </a:solidFill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3251" y="1755"/>
              <a:ext cx="4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003D7D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7348075" y="1981746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912100" y="192610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937356" y="259914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204075" y="2197746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415507" y="3032367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572579" y="201294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174590" y="196317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360987" y="245275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693155" y="3032367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690014" y="339995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819753" y="3340683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title"/>
          </p:nvPr>
        </p:nvSpPr>
        <p:spPr>
          <a:xfrm>
            <a:off x="217488" y="393700"/>
            <a:ext cx="6370637" cy="706438"/>
          </a:xfrm>
          <a:noFill/>
          <a:ln/>
        </p:spPr>
        <p:txBody>
          <a:bodyPr/>
          <a:lstStyle/>
          <a:p>
            <a:r>
              <a:rPr lang="en-US" dirty="0"/>
              <a:t>A revision for the Response Curve</a:t>
            </a:r>
          </a:p>
        </p:txBody>
      </p:sp>
    </p:spTree>
    <p:extLst>
      <p:ext uri="{BB962C8B-B14F-4D97-AF65-F5344CB8AC3E}">
        <p14:creationId xmlns:p14="http://schemas.microsoft.com/office/powerpoint/2010/main" xmlns="" val="1119410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Attitudinal Loyalty</a:t>
            </a:r>
          </a:p>
          <a:p>
            <a:pPr lvl="1"/>
            <a:r>
              <a:rPr lang="en-US" sz="1800" dirty="0"/>
              <a:t>If XYZ were to raise the fees associated with my checking account or ATM use, I would still continue to be a customer of XYZ</a:t>
            </a:r>
            <a:endParaRPr lang="en-GB" sz="1800" dirty="0">
              <a:ea typeface="Times New Roman"/>
            </a:endParaRPr>
          </a:p>
          <a:p>
            <a:pPr lvl="1"/>
            <a:r>
              <a:rPr lang="en-US" sz="1800" dirty="0"/>
              <a:t>If a competing bank were to offer a better rate or discount on their service, I would switch</a:t>
            </a:r>
            <a:endParaRPr lang="en-GB" sz="1800" dirty="0">
              <a:ea typeface="Times New Roman"/>
            </a:endParaRPr>
          </a:p>
          <a:p>
            <a:pPr lvl="1"/>
            <a:r>
              <a:rPr lang="en-US" sz="1800" dirty="0"/>
              <a:t>In the near future, I intend to use more of the service offered by XYZ</a:t>
            </a:r>
          </a:p>
          <a:p>
            <a:pPr lvl="1"/>
            <a:r>
              <a:rPr lang="en-US" sz="1800" dirty="0">
                <a:ea typeface="Times New Roman"/>
              </a:rPr>
              <a:t>In the near future, I intend to buy XYZ again</a:t>
            </a:r>
            <a:endParaRPr lang="en-GB" sz="1800" dirty="0">
              <a:ea typeface="Times New Roman"/>
            </a:endParaRPr>
          </a:p>
          <a:p>
            <a:pPr lvl="1"/>
            <a:endParaRPr lang="en-GB" dirty="0"/>
          </a:p>
          <a:p>
            <a:r>
              <a:rPr lang="en-GB" dirty="0"/>
              <a:t>Behavioural Loyalty</a:t>
            </a:r>
          </a:p>
          <a:p>
            <a:pPr lvl="1"/>
            <a:r>
              <a:rPr lang="en-GB" dirty="0"/>
              <a:t>Number of products/services used/bought</a:t>
            </a:r>
          </a:p>
          <a:p>
            <a:pPr lvl="1"/>
            <a:r>
              <a:rPr lang="en-GB" dirty="0"/>
              <a:t>Frequency of shopping</a:t>
            </a:r>
          </a:p>
          <a:p>
            <a:pPr lvl="1"/>
            <a:r>
              <a:rPr lang="en-GB" dirty="0"/>
              <a:t>Length of relationship</a:t>
            </a:r>
          </a:p>
          <a:p>
            <a:pPr lvl="1"/>
            <a:r>
              <a:rPr lang="en-GB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xmlns="" val="330698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2787005"/>
            <a:ext cx="7772400" cy="1362075"/>
          </a:xfrm>
        </p:spPr>
        <p:txBody>
          <a:bodyPr/>
          <a:lstStyle/>
          <a:p>
            <a:pPr algn="ctr"/>
            <a:r>
              <a:rPr lang="de-AT" dirty="0"/>
              <a:t>Word of mouth</a:t>
            </a:r>
          </a:p>
        </p:txBody>
      </p:sp>
    </p:spTree>
    <p:extLst>
      <p:ext uri="{BB962C8B-B14F-4D97-AF65-F5344CB8AC3E}">
        <p14:creationId xmlns:p14="http://schemas.microsoft.com/office/powerpoint/2010/main" xmlns="" val="1133543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65238"/>
            <a:ext cx="7777162" cy="4611687"/>
          </a:xfrm>
        </p:spPr>
        <p:txBody>
          <a:bodyPr/>
          <a:lstStyle/>
          <a:p>
            <a:pPr>
              <a:defRPr/>
            </a:pPr>
            <a:r>
              <a:rPr lang="en-GB" b="1" dirty="0"/>
              <a:t>Word of mouth: </a:t>
            </a:r>
            <a:r>
              <a:rPr lang="en-GB" sz="1600" dirty="0"/>
              <a:t>The information imparted by a consumer or individual other than the sponsor. It is sharing information about a product, promotion, etc., between a consumer and a friend, colleague, or other acquaintance. For example, a consumer may tell a friend about a particularly good price he or she received on a product. Research has found that word-of-mouth communication about products is more likely to be negative than positive</a:t>
            </a:r>
            <a:r>
              <a:rPr lang="en-GB" sz="1800" dirty="0"/>
              <a:t>.</a:t>
            </a:r>
            <a:r>
              <a:rPr lang="en-GB" dirty="0"/>
              <a:t> </a:t>
            </a:r>
            <a:r>
              <a:rPr lang="en-GB" sz="1400" dirty="0"/>
              <a:t>(AMA Dictionary)</a:t>
            </a:r>
            <a:endParaRPr lang="en-GB" sz="1400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Online ratings</a:t>
            </a:r>
            <a:r>
              <a:rPr lang="en-GB" dirty="0"/>
              <a:t> </a:t>
            </a:r>
            <a:r>
              <a:rPr lang="en-GB" sz="1600" dirty="0"/>
              <a:t>are a quantitative summary of experiences, attitudes, and opinions, usually expressed as stars or points. </a:t>
            </a:r>
            <a:r>
              <a:rPr lang="en-GB" sz="1400" dirty="0"/>
              <a:t>(</a:t>
            </a:r>
            <a:r>
              <a:rPr lang="en-GB" sz="1400" dirty="0" err="1"/>
              <a:t>Mudambi</a:t>
            </a:r>
            <a:r>
              <a:rPr lang="en-GB" sz="1400" dirty="0"/>
              <a:t> &amp; </a:t>
            </a:r>
            <a:r>
              <a:rPr lang="en-GB" sz="1400" dirty="0" err="1"/>
              <a:t>Schuff</a:t>
            </a:r>
            <a:r>
              <a:rPr lang="en-GB" sz="1400" dirty="0"/>
              <a:t>, 2010)</a:t>
            </a:r>
          </a:p>
          <a:p>
            <a:pPr>
              <a:defRPr/>
            </a:pPr>
            <a:endParaRPr lang="en-GB" sz="1400" dirty="0"/>
          </a:p>
          <a:p>
            <a:pPr>
              <a:defRPr/>
            </a:pPr>
            <a:r>
              <a:rPr lang="en-GB" b="1" dirty="0"/>
              <a:t>Online reviews</a:t>
            </a:r>
            <a:r>
              <a:rPr lang="en-GB" dirty="0"/>
              <a:t> </a:t>
            </a:r>
            <a:r>
              <a:rPr lang="en-GB" sz="1600" dirty="0"/>
              <a:t>are open-ended, user-generated text messages about a product or service</a:t>
            </a:r>
            <a:r>
              <a:rPr lang="en-GB" dirty="0"/>
              <a:t>. </a:t>
            </a:r>
            <a:r>
              <a:rPr lang="en-GB" sz="1400" dirty="0"/>
              <a:t>(Park &amp; Kim, 2008)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(Perceived) valence intensity</a:t>
            </a:r>
            <a:r>
              <a:rPr lang="en-GB" dirty="0"/>
              <a:t> </a:t>
            </a:r>
            <a:r>
              <a:rPr lang="en-GB" sz="1600" dirty="0"/>
              <a:t>of an online review relates to the argument strength. It is extend to which the receiver of the message views the argument as valid, convincing and reinforcing its position.</a:t>
            </a:r>
            <a:r>
              <a:rPr lang="en-GB" dirty="0"/>
              <a:t> </a:t>
            </a:r>
            <a:r>
              <a:rPr lang="en-GB" sz="1400" dirty="0"/>
              <a:t>(Cheung et al., 2009)  </a:t>
            </a:r>
          </a:p>
        </p:txBody>
      </p:sp>
    </p:spTree>
    <p:extLst>
      <p:ext uri="{BB962C8B-B14F-4D97-AF65-F5344CB8AC3E}">
        <p14:creationId xmlns:p14="http://schemas.microsoft.com/office/powerpoint/2010/main" xmlns="" val="12724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Literature Review  (Selected Studies)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95420"/>
              </p:ext>
            </p:extLst>
          </p:nvPr>
        </p:nvGraphicFramePr>
        <p:xfrm>
          <a:off x="539750" y="1212850"/>
          <a:ext cx="8280400" cy="416083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76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5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Authors (Year)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Product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Results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Chevalier/Mayzlin (2006)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1,636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Significant effect of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average rating</a:t>
                      </a: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and length of review texts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Dellarocas et al. (2007)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55,156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Significant effect of average rating and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reviews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01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Park/Lee (2009)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440*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Significant effect of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valence</a:t>
                      </a: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negative review texts have a higher impact on purchase decisions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Park/Kim (2008)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Multimedia player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222*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Significant effect of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reviews </a:t>
                      </a: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 purchase intention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01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Sparks/Browning (2011)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Hotel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554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Significant effect of valence and order of reviews </a:t>
                      </a: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negative reviews have a higher impact)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4290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1565275" y="1196975"/>
            <a:ext cx="73437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800" b="0" dirty="0">
                <a:solidFill>
                  <a:srgbClr val="C09B12"/>
                </a:solidFill>
                <a:latin typeface="Baskerville Old Face" pitchFamily="18" charset="0"/>
              </a:rPr>
              <a:t>Taking a deeper look at online reviews:  </a:t>
            </a:r>
            <a:br>
              <a:rPr lang="en-GB" altLang="en-US" sz="2800" b="0" dirty="0">
                <a:solidFill>
                  <a:srgbClr val="C09B12"/>
                </a:solidFill>
                <a:latin typeface="Baskerville Old Face" pitchFamily="18" charset="0"/>
              </a:rPr>
            </a:br>
            <a:r>
              <a:rPr lang="en-GB" altLang="en-US" sz="2800" b="0" dirty="0">
                <a:solidFill>
                  <a:srgbClr val="C09B12"/>
                </a:solidFill>
                <a:latin typeface="Baskerville Old Face" pitchFamily="18" charset="0"/>
              </a:rPr>
              <a:t>An examination of the asymmetric effect of valence intensity on shopping behaviour</a:t>
            </a:r>
          </a:p>
          <a:p>
            <a:pPr eaLnBrk="1" hangingPunct="1"/>
            <a:r>
              <a:rPr lang="en-GB" altLang="en-US" sz="2400" dirty="0">
                <a:solidFill>
                  <a:srgbClr val="003D7D"/>
                </a:solidFill>
              </a:rPr>
              <a:t> </a:t>
            </a:r>
          </a:p>
        </p:txBody>
      </p:sp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1863725" y="3068638"/>
            <a:ext cx="7056438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dirty="0">
                <a:solidFill>
                  <a:srgbClr val="003D7D"/>
                </a:solidFill>
              </a:rPr>
              <a:t>Arne </a:t>
            </a:r>
            <a:r>
              <a:rPr lang="en-GB" altLang="en-US" dirty="0" err="1">
                <a:solidFill>
                  <a:srgbClr val="003D7D"/>
                </a:solidFill>
              </a:rPr>
              <a:t>Floh</a:t>
            </a:r>
            <a:r>
              <a:rPr lang="en-GB" altLang="en-US" b="0" dirty="0">
                <a:solidFill>
                  <a:srgbClr val="003D7D"/>
                </a:solidFill>
              </a:rPr>
              <a:t> / Monika </a:t>
            </a:r>
            <a:r>
              <a:rPr lang="en-GB" altLang="en-US" b="0" dirty="0" err="1">
                <a:solidFill>
                  <a:srgbClr val="003D7D"/>
                </a:solidFill>
              </a:rPr>
              <a:t>Koller</a:t>
            </a:r>
            <a:r>
              <a:rPr lang="en-GB" altLang="en-US" b="0" dirty="0">
                <a:solidFill>
                  <a:srgbClr val="003D7D"/>
                </a:solidFill>
              </a:rPr>
              <a:t> / Alexander </a:t>
            </a:r>
            <a:r>
              <a:rPr lang="en-GB" altLang="en-US" b="0" dirty="0" err="1">
                <a:solidFill>
                  <a:srgbClr val="003D7D"/>
                </a:solidFill>
              </a:rPr>
              <a:t>Zauner</a:t>
            </a:r>
            <a:endParaRPr lang="en-GB" altLang="en-US" b="0" dirty="0">
              <a:solidFill>
                <a:srgbClr val="003D7D"/>
              </a:solidFill>
            </a:endParaRPr>
          </a:p>
          <a:p>
            <a:pPr algn="r" eaLnBrk="1" hangingPunct="1"/>
            <a:endParaRPr lang="en-GB" altLang="en-US" b="0" dirty="0">
              <a:solidFill>
                <a:srgbClr val="003D7D"/>
              </a:solidFill>
            </a:endParaRPr>
          </a:p>
          <a:p>
            <a:pPr algn="r" eaLnBrk="1" hangingPunct="1"/>
            <a:r>
              <a:rPr lang="en-GB" altLang="en-US" sz="1400" dirty="0">
                <a:solidFill>
                  <a:srgbClr val="003D7D"/>
                </a:solidFill>
              </a:rPr>
              <a:t>Journal of Marketing Management, http://dx.doi.org/10.1080/0267257X.2013.776620</a:t>
            </a:r>
          </a:p>
          <a:p>
            <a:pPr algn="r" eaLnBrk="1" hangingPunct="1"/>
            <a:r>
              <a:rPr lang="en-GB" altLang="en-US" sz="1600" b="0" dirty="0">
                <a:solidFill>
                  <a:srgbClr val="003D7D"/>
                </a:solidFill>
              </a:rPr>
              <a:t>Acknowledgements: This research study has been financially supported by the Austrian Marshall Plan Foundation</a:t>
            </a:r>
            <a:r>
              <a:rPr lang="en-GB" altLang="en-US" b="0" dirty="0">
                <a:solidFill>
                  <a:srgbClr val="003D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55359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Results of Study II – Customer Sample (Book – Purchase Intention)</a:t>
            </a:r>
          </a:p>
        </p:txBody>
      </p:sp>
      <p:graphicFrame>
        <p:nvGraphicFramePr>
          <p:cNvPr id="3" name="Diagramm 9"/>
          <p:cNvGraphicFramePr>
            <a:graphicFrameLocks/>
          </p:cNvGraphicFramePr>
          <p:nvPr/>
        </p:nvGraphicFramePr>
        <p:xfrm>
          <a:off x="1691680" y="1628800"/>
          <a:ext cx="56886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862263" y="5353050"/>
            <a:ext cx="84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p = .000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435600" y="535305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p &gt; .3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00063" y="4344988"/>
            <a:ext cx="1192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0"/>
              <a:t>very unlikely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00063" y="1609725"/>
            <a:ext cx="971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0"/>
              <a:t>very likely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48064" y="1628800"/>
            <a:ext cx="30963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92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</a:t>
            </a:r>
            <a:r>
              <a:rPr lang="en-GB" dirty="0" err="1"/>
              <a:t>WoM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400600" cy="50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890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Measuring </a:t>
            </a:r>
            <a:r>
              <a:rPr lang="en-GB" altLang="de-DE" dirty="0" err="1"/>
              <a:t>WoM</a:t>
            </a:r>
            <a:r>
              <a:rPr lang="en-GB" altLang="de-DE" dirty="0"/>
              <a:t> II - Net Promoter Score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013" y="1497013"/>
            <a:ext cx="7127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3D7D"/>
                </a:solidFill>
                <a:latin typeface="+mn-lt"/>
              </a:rPr>
              <a:t>How likely is that you would recommend company XYZ to a friend or colleague?</a:t>
            </a:r>
          </a:p>
        </p:txBody>
      </p:sp>
      <p:grpSp>
        <p:nvGrpSpPr>
          <p:cNvPr id="14340" name="Group 20"/>
          <p:cNvGrpSpPr>
            <a:grpSpLocks/>
          </p:cNvGrpSpPr>
          <p:nvPr/>
        </p:nvGrpSpPr>
        <p:grpSpPr bwMode="auto">
          <a:xfrm>
            <a:off x="642938" y="2708275"/>
            <a:ext cx="8142287" cy="720725"/>
            <a:chOff x="642922" y="2996952"/>
            <a:chExt cx="8142893" cy="720661"/>
          </a:xfrm>
        </p:grpSpPr>
        <p:grpSp>
          <p:nvGrpSpPr>
            <p:cNvPr id="14345" name="Group 17"/>
            <p:cNvGrpSpPr>
              <a:grpSpLocks/>
            </p:cNvGrpSpPr>
            <p:nvPr/>
          </p:nvGrpSpPr>
          <p:grpSpPr bwMode="auto">
            <a:xfrm>
              <a:off x="1260982" y="2996952"/>
              <a:ext cx="6983426" cy="400110"/>
              <a:chOff x="539552" y="2996952"/>
              <a:chExt cx="6983426" cy="400110"/>
            </a:xfrm>
          </p:grpSpPr>
          <p:sp>
            <p:nvSpPr>
              <p:cNvPr id="14348" name="TextBox 7"/>
              <p:cNvSpPr txBox="1">
                <a:spLocks noChangeArrowheads="1"/>
              </p:cNvSpPr>
              <p:nvPr/>
            </p:nvSpPr>
            <p:spPr bwMode="auto">
              <a:xfrm>
                <a:off x="539552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1</a:t>
                </a:r>
              </a:p>
            </p:txBody>
          </p:sp>
          <p:sp>
            <p:nvSpPr>
              <p:cNvPr id="14349" name="TextBox 8"/>
              <p:cNvSpPr txBox="1">
                <a:spLocks noChangeArrowheads="1"/>
              </p:cNvSpPr>
              <p:nvPr/>
            </p:nvSpPr>
            <p:spPr bwMode="auto">
              <a:xfrm>
                <a:off x="129233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2</a:t>
                </a:r>
              </a:p>
            </p:txBody>
          </p:sp>
          <p:sp>
            <p:nvSpPr>
              <p:cNvPr id="14350" name="TextBox 9"/>
              <p:cNvSpPr txBox="1">
                <a:spLocks noChangeArrowheads="1"/>
              </p:cNvSpPr>
              <p:nvPr/>
            </p:nvSpPr>
            <p:spPr bwMode="auto">
              <a:xfrm>
                <a:off x="201241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3</a:t>
                </a:r>
              </a:p>
            </p:txBody>
          </p:sp>
          <p:sp>
            <p:nvSpPr>
              <p:cNvPr id="14351" name="TextBox 10"/>
              <p:cNvSpPr txBox="1">
                <a:spLocks noChangeArrowheads="1"/>
              </p:cNvSpPr>
              <p:nvPr/>
            </p:nvSpPr>
            <p:spPr bwMode="auto">
              <a:xfrm>
                <a:off x="273249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4</a:t>
                </a:r>
              </a:p>
            </p:txBody>
          </p:sp>
          <p:sp>
            <p:nvSpPr>
              <p:cNvPr id="14352" name="TextBox 11"/>
              <p:cNvSpPr txBox="1">
                <a:spLocks noChangeArrowheads="1"/>
              </p:cNvSpPr>
              <p:nvPr/>
            </p:nvSpPr>
            <p:spPr bwMode="auto">
              <a:xfrm>
                <a:off x="345257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5</a:t>
                </a:r>
              </a:p>
            </p:txBody>
          </p:sp>
          <p:sp>
            <p:nvSpPr>
              <p:cNvPr id="14353" name="TextBox 12"/>
              <p:cNvSpPr txBox="1">
                <a:spLocks noChangeArrowheads="1"/>
              </p:cNvSpPr>
              <p:nvPr/>
            </p:nvSpPr>
            <p:spPr bwMode="auto">
              <a:xfrm>
                <a:off x="417265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6</a:t>
                </a:r>
              </a:p>
            </p:txBody>
          </p:sp>
          <p:sp>
            <p:nvSpPr>
              <p:cNvPr id="14354" name="TextBox 13"/>
              <p:cNvSpPr txBox="1">
                <a:spLocks noChangeArrowheads="1"/>
              </p:cNvSpPr>
              <p:nvPr/>
            </p:nvSpPr>
            <p:spPr bwMode="auto">
              <a:xfrm>
                <a:off x="489273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7</a:t>
                </a:r>
              </a:p>
            </p:txBody>
          </p:sp>
          <p:sp>
            <p:nvSpPr>
              <p:cNvPr id="14355" name="TextBox 14"/>
              <p:cNvSpPr txBox="1">
                <a:spLocks noChangeArrowheads="1"/>
              </p:cNvSpPr>
              <p:nvPr/>
            </p:nvSpPr>
            <p:spPr bwMode="auto">
              <a:xfrm>
                <a:off x="561281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8</a:t>
                </a:r>
              </a:p>
            </p:txBody>
          </p:sp>
          <p:sp>
            <p:nvSpPr>
              <p:cNvPr id="14356" name="TextBox 15"/>
              <p:cNvSpPr txBox="1">
                <a:spLocks noChangeArrowheads="1"/>
              </p:cNvSpPr>
              <p:nvPr/>
            </p:nvSpPr>
            <p:spPr bwMode="auto">
              <a:xfrm>
                <a:off x="6332898" y="2996952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9</a:t>
                </a:r>
              </a:p>
            </p:txBody>
          </p:sp>
          <p:sp>
            <p:nvSpPr>
              <p:cNvPr id="14357" name="TextBox 16"/>
              <p:cNvSpPr txBox="1">
                <a:spLocks noChangeArrowheads="1"/>
              </p:cNvSpPr>
              <p:nvPr/>
            </p:nvSpPr>
            <p:spPr bwMode="auto">
              <a:xfrm>
                <a:off x="7052978" y="2996952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>
                    <a:solidFill>
                      <a:srgbClr val="003D7D"/>
                    </a:solidFill>
                  </a:rPr>
                  <a:t>10</a:t>
                </a:r>
              </a:p>
            </p:txBody>
          </p:sp>
        </p:grpSp>
        <p:sp>
          <p:nvSpPr>
            <p:cNvPr id="14346" name="TextBox 18"/>
            <p:cNvSpPr txBox="1">
              <a:spLocks noChangeArrowheads="1"/>
            </p:cNvSpPr>
            <p:nvPr/>
          </p:nvSpPr>
          <p:spPr bwMode="auto">
            <a:xfrm>
              <a:off x="642922" y="3409836"/>
              <a:ext cx="155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de-DE" sz="1400">
                  <a:solidFill>
                    <a:srgbClr val="C09B12"/>
                  </a:solidFill>
                </a:rPr>
                <a:t>very unlikely</a:t>
              </a:r>
            </a:p>
          </p:txBody>
        </p:sp>
        <p:sp>
          <p:nvSpPr>
            <p:cNvPr id="14347" name="TextBox 19"/>
            <p:cNvSpPr txBox="1">
              <a:spLocks noChangeArrowheads="1"/>
            </p:cNvSpPr>
            <p:nvPr/>
          </p:nvSpPr>
          <p:spPr bwMode="auto">
            <a:xfrm>
              <a:off x="7233001" y="3390458"/>
              <a:ext cx="155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de-DE" sz="1400">
                  <a:solidFill>
                    <a:srgbClr val="C09B12"/>
                  </a:solidFill>
                </a:rPr>
                <a:t>very likely</a:t>
              </a:r>
            </a:p>
          </p:txBody>
        </p:sp>
      </p:grpSp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1049338" y="3851275"/>
            <a:ext cx="2584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1600">
                <a:solidFill>
                  <a:srgbClr val="003D7D"/>
                </a:solidFill>
              </a:rPr>
              <a:t>9 - 10 promoters</a:t>
            </a:r>
          </a:p>
          <a:p>
            <a:pPr eaLnBrk="1" hangingPunct="1"/>
            <a:r>
              <a:rPr lang="en-GB" altLang="de-DE" sz="1600">
                <a:solidFill>
                  <a:srgbClr val="003D7D"/>
                </a:solidFill>
              </a:rPr>
              <a:t>7 - 8   passively satisfied</a:t>
            </a:r>
          </a:p>
          <a:p>
            <a:pPr eaLnBrk="1" hangingPunct="1"/>
            <a:r>
              <a:rPr lang="en-GB" altLang="de-DE" sz="1600">
                <a:solidFill>
                  <a:srgbClr val="003D7D"/>
                </a:solidFill>
              </a:rPr>
              <a:t>0 – 6  detractors</a:t>
            </a:r>
          </a:p>
        </p:txBody>
      </p:sp>
      <p:sp>
        <p:nvSpPr>
          <p:cNvPr id="14342" name="TextBox 22"/>
          <p:cNvSpPr txBox="1">
            <a:spLocks noChangeArrowheads="1"/>
          </p:cNvSpPr>
          <p:nvPr/>
        </p:nvSpPr>
        <p:spPr bwMode="auto">
          <a:xfrm>
            <a:off x="4211638" y="3810000"/>
            <a:ext cx="4027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1600">
                <a:solidFill>
                  <a:srgbClr val="FF0000"/>
                </a:solidFill>
              </a:rPr>
              <a:t>NPS = % of promoters - % of detractors</a:t>
            </a:r>
          </a:p>
        </p:txBody>
      </p:sp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4173538" y="4284663"/>
            <a:ext cx="4214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de-DE" sz="1600" dirty="0">
                <a:solidFill>
                  <a:srgbClr val="FF0000"/>
                </a:solidFill>
              </a:rPr>
              <a:t>“Companies with world-class loyalty should receive net-promoter scores of 75 % to more than 80 %.”</a:t>
            </a:r>
          </a:p>
        </p:txBody>
      </p: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1331913" y="5630863"/>
            <a:ext cx="747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1200" dirty="0" err="1"/>
              <a:t>Reichheld</a:t>
            </a:r>
            <a:r>
              <a:rPr lang="en-GB" altLang="de-DE" sz="1200" dirty="0"/>
              <a:t>, F. (2003): The One Number You Need to Grow, Harvard Business Review, December 2003.</a:t>
            </a:r>
          </a:p>
        </p:txBody>
      </p:sp>
    </p:spTree>
    <p:extLst>
      <p:ext uri="{BB962C8B-B14F-4D97-AF65-F5344CB8AC3E}">
        <p14:creationId xmlns:p14="http://schemas.microsoft.com/office/powerpoint/2010/main" xmlns="" val="634574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2787005"/>
            <a:ext cx="7772400" cy="1362075"/>
          </a:xfrm>
        </p:spPr>
        <p:txBody>
          <a:bodyPr/>
          <a:lstStyle/>
          <a:p>
            <a:pPr algn="ctr"/>
            <a:r>
              <a:rPr lang="de-AT" dirty="0"/>
              <a:t>Customer Profitability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133543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Customer Lifetime Value (CLV) </a:t>
            </a:r>
          </a:p>
          <a:p>
            <a:endParaRPr lang="en-GB" dirty="0"/>
          </a:p>
          <a:p>
            <a:r>
              <a:rPr lang="en-GB" dirty="0"/>
              <a:t>Total profit the company can expect to earn from an individual customer over the ongoing relationship with that customer.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At the heart of understanding CLV lies the recognition that a customer does not represent not a single transaction but a relationship that is far more valuable than any one-time exchange.</a:t>
            </a:r>
          </a:p>
          <a:p>
            <a:endParaRPr lang="en-GB" dirty="0"/>
          </a:p>
          <a:p>
            <a:r>
              <a:rPr lang="en-GB" dirty="0"/>
              <a:t>Wikipedia: </a:t>
            </a:r>
            <a:r>
              <a:rPr lang="en-GB" dirty="0">
                <a:hlinkClick r:id="rId2"/>
              </a:rPr>
              <a:t>https://en.wikipedia.org/wiki/Net_present_value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16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Marketing Theories</a:t>
            </a:r>
          </a:p>
          <a:p>
            <a:endParaRPr lang="en-GB" dirty="0"/>
          </a:p>
          <a:p>
            <a:r>
              <a:rPr lang="en-GB" dirty="0"/>
              <a:t>Customer Value</a:t>
            </a:r>
          </a:p>
          <a:p>
            <a:endParaRPr lang="en-GB" dirty="0"/>
          </a:p>
          <a:p>
            <a:r>
              <a:rPr lang="en-GB" dirty="0"/>
              <a:t>Customer Satisfaction</a:t>
            </a:r>
          </a:p>
          <a:p>
            <a:endParaRPr lang="en-GB" dirty="0"/>
          </a:p>
          <a:p>
            <a:r>
              <a:rPr lang="en-GB" dirty="0"/>
              <a:t>Customer Loyalty</a:t>
            </a:r>
          </a:p>
          <a:p>
            <a:endParaRPr lang="en-GB" dirty="0"/>
          </a:p>
          <a:p>
            <a:r>
              <a:rPr lang="en-GB" dirty="0"/>
              <a:t>Word-of-Mouth</a:t>
            </a:r>
          </a:p>
          <a:p>
            <a:endParaRPr lang="en-GB" dirty="0"/>
          </a:p>
          <a:p>
            <a:r>
              <a:rPr lang="en-GB" dirty="0"/>
              <a:t>Customer Profitability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744997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3D7D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150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◦"/>
                  <a:defRPr sz="2000">
                    <a:solidFill>
                      <a:srgbClr val="C09B12"/>
                    </a:solidFill>
                    <a:latin typeface="+mn-lt"/>
                  </a:defRPr>
                </a:lvl2pPr>
                <a:lvl3pPr marL="979488" indent="-1079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▪"/>
                  <a:defRPr sz="2000">
                    <a:solidFill>
                      <a:srgbClr val="C09B12"/>
                    </a:solidFill>
                    <a:latin typeface="+mn-lt"/>
                  </a:defRPr>
                </a:lvl3pPr>
                <a:lvl4pPr marL="1339850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4pPr>
                <a:lvl5pPr marL="1690688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5pPr>
                <a:lvl6pPr marL="21478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6pPr>
                <a:lvl7pPr marL="26050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7pPr>
                <a:lvl8pPr marL="30622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8pPr>
                <a:lvl9pPr marL="35194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b="0" kern="0" dirty="0"/>
                  <a:t>e.g., R- C= 100, n = 3, d= 15%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=87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=76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=67</a:t>
                </a:r>
              </a:p>
              <a:p>
                <a:pPr marL="0" indent="0">
                  <a:buNone/>
                </a:pPr>
                <a:r>
                  <a:rPr lang="en-GB" b="0" kern="0" dirty="0"/>
                  <a:t/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𝐶𝐿𝑉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=87+76+67=230</m:t>
                    </m:r>
                  </m:oMath>
                </a14:m>
                <a:endParaRPr lang="en-GB" b="0" kern="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blipFill>
                <a:blip r:embed="rId4"/>
                <a:stretch>
                  <a:fillRect l="-863" t="-5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659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03325"/>
            <a:ext cx="75168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436096" y="1988840"/>
            <a:ext cx="1728192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reduce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436096" y="4509120"/>
            <a:ext cx="1728192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xmlns="" val="2688527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3D7D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150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◦"/>
                  <a:defRPr sz="2000">
                    <a:solidFill>
                      <a:srgbClr val="C09B12"/>
                    </a:solidFill>
                    <a:latin typeface="+mn-lt"/>
                  </a:defRPr>
                </a:lvl2pPr>
                <a:lvl3pPr marL="979488" indent="-1079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▪"/>
                  <a:defRPr sz="2000">
                    <a:solidFill>
                      <a:srgbClr val="C09B12"/>
                    </a:solidFill>
                    <a:latin typeface="+mn-lt"/>
                  </a:defRPr>
                </a:lvl3pPr>
                <a:lvl4pPr marL="1339850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4pPr>
                <a:lvl5pPr marL="1690688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5pPr>
                <a:lvl6pPr marL="21478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6pPr>
                <a:lvl7pPr marL="26050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7pPr>
                <a:lvl8pPr marL="30622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8pPr>
                <a:lvl9pPr marL="35194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b="0" kern="0" dirty="0"/>
                  <a:t>e.g., R- C= 100, n = 3, d= 15%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=87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=76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/>
                  <a:t>=67</a:t>
                </a:r>
              </a:p>
              <a:p>
                <a:pPr marL="0" indent="0">
                  <a:buNone/>
                </a:pPr>
                <a:r>
                  <a:rPr lang="en-GB" b="0" kern="0" dirty="0"/>
                  <a:t/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𝐶𝐿𝑉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=87+76+67=230</m:t>
                    </m:r>
                  </m:oMath>
                </a14:m>
                <a:endParaRPr lang="en-GB" b="0" kern="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blipFill>
                <a:blip r:embed="rId3"/>
                <a:stretch>
                  <a:fillRect l="-863" t="-5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 rot="212574">
            <a:off x="5292080" y="3275112"/>
            <a:ext cx="3384674" cy="20928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dirty="0"/>
              <a:t>Extension 1: We take into account the likelihood for the customer to keep buying from us, i.e., </a:t>
            </a:r>
            <a:r>
              <a:rPr lang="en-GB" i="1" dirty="0"/>
              <a:t>p</a:t>
            </a:r>
          </a:p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980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br>
                  <a:rPr lang="en-GB" sz="2600" dirty="0"/>
                </a:br>
                <a:r>
                  <a:rPr lang="en-GB" dirty="0"/>
                  <a:t>We take into account the likelihood for the customer to keep buying from us, i.e., 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  <a:blipFill>
                <a:blip r:embed="rId2"/>
                <a:stretch>
                  <a:fillRect l="-784" r="-1097" b="-4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432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3D7D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150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◦"/>
                  <a:defRPr sz="2000">
                    <a:solidFill>
                      <a:srgbClr val="C09B12"/>
                    </a:solidFill>
                    <a:latin typeface="+mn-lt"/>
                  </a:defRPr>
                </a:lvl2pPr>
                <a:lvl3pPr marL="979488" indent="-1079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▪"/>
                  <a:defRPr sz="2000">
                    <a:solidFill>
                      <a:srgbClr val="C09B12"/>
                    </a:solidFill>
                    <a:latin typeface="+mn-lt"/>
                  </a:defRPr>
                </a:lvl3pPr>
                <a:lvl4pPr marL="1339850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4pPr>
                <a:lvl5pPr marL="1690688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5pPr>
                <a:lvl6pPr marL="21478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6pPr>
                <a:lvl7pPr marL="26050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7pPr>
                <a:lvl8pPr marL="30622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8pPr>
                <a:lvl9pPr marL="35194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b="0" kern="0" dirty="0"/>
                  <a:t>e.g., R- C= 100, n = 3, d= 15%,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8,</m:t>
                    </m:r>
                    <m:sSub>
                      <m:sSubPr>
                        <m:ctrlP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GB" b="0" kern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0.9</a:t>
                </a:r>
                <a:r>
                  <a:rPr lang="en-GB" b="0" kern="0" dirty="0"/>
                  <a:t>=78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0.8</a:t>
                </a:r>
                <a:r>
                  <a:rPr lang="en-GB" b="0" kern="0" dirty="0"/>
                  <a:t>=61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0.7</a:t>
                </a:r>
                <a:r>
                  <a:rPr lang="en-GB" b="0" kern="0" dirty="0"/>
                  <a:t>=47</a:t>
                </a:r>
              </a:p>
              <a:p>
                <a:pPr marL="0" indent="0">
                  <a:buNone/>
                </a:pPr>
                <a:r>
                  <a:rPr lang="en-GB" b="0" kern="0" dirty="0"/>
                  <a:t/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𝐶𝐿𝑉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=87+76+67=</m:t>
                    </m:r>
                  </m:oMath>
                </a14:m>
                <a:r>
                  <a:rPr lang="en-GB" b="0" kern="0" dirty="0"/>
                  <a:t>186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blipFill>
                <a:blip r:embed="rId3"/>
                <a:stretch>
                  <a:fillRect l="-863" t="-5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0423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/>
                            <m:sup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GB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𝐶𝐿𝑉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298"/>
                <a:ext cx="7777162" cy="4322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\frac{R_t}{(1+i)^{t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3D7D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150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◦"/>
                  <a:defRPr sz="2000">
                    <a:solidFill>
                      <a:srgbClr val="C09B12"/>
                    </a:solidFill>
                    <a:latin typeface="+mn-lt"/>
                  </a:defRPr>
                </a:lvl2pPr>
                <a:lvl3pPr marL="979488" indent="-1079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▪"/>
                  <a:defRPr sz="2000">
                    <a:solidFill>
                      <a:srgbClr val="C09B12"/>
                    </a:solidFill>
                    <a:latin typeface="+mn-lt"/>
                  </a:defRPr>
                </a:lvl3pPr>
                <a:lvl4pPr marL="1339850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4pPr>
                <a:lvl5pPr marL="1690688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5pPr>
                <a:lvl6pPr marL="21478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6pPr>
                <a:lvl7pPr marL="26050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7pPr>
                <a:lvl8pPr marL="30622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8pPr>
                <a:lvl9pPr marL="35194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b="0" kern="0" dirty="0"/>
                  <a:t>e.g., R- C= 100, n = 3, d= 15%,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8,</m:t>
                    </m:r>
                    <m:sSub>
                      <m:sSubPr>
                        <m:ctrlP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GB" b="0" kern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0.9</a:t>
                </a:r>
                <a:r>
                  <a:rPr lang="en-GB" b="0" kern="0" dirty="0"/>
                  <a:t>=78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0.8</a:t>
                </a:r>
                <a:r>
                  <a:rPr lang="en-GB" b="0" kern="0" dirty="0"/>
                  <a:t>=61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b="0" kern="0" dirty="0"/>
                  <a:t>= 100</a:t>
                </a:r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0.7</a:t>
                </a:r>
                <a:r>
                  <a:rPr lang="en-GB" b="0" kern="0" dirty="0"/>
                  <a:t>=47</a:t>
                </a:r>
              </a:p>
              <a:p>
                <a:pPr marL="0" indent="0">
                  <a:buNone/>
                </a:pPr>
                <a:r>
                  <a:rPr lang="en-GB" b="0" kern="0" dirty="0"/>
                  <a:t/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𝐶𝐿𝑉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=87+76+67=</m:t>
                    </m:r>
                  </m:oMath>
                </a14:m>
                <a:r>
                  <a:rPr lang="en-GB" b="0" kern="0" dirty="0"/>
                  <a:t>186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068960"/>
                <a:ext cx="7777162" cy="4322762"/>
              </a:xfrm>
              <a:prstGeom prst="rect">
                <a:avLst/>
              </a:prstGeom>
              <a:blipFill>
                <a:blip r:embed="rId3"/>
                <a:stretch>
                  <a:fillRect l="-863" t="-5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 rot="373222">
            <a:off x="5678305" y="3883536"/>
            <a:ext cx="3024336" cy="132343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Extension 2: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Segments? change of revenue and cost</a:t>
            </a:r>
          </a:p>
        </p:txBody>
      </p:sp>
    </p:spTree>
    <p:extLst>
      <p:ext uri="{BB962C8B-B14F-4D97-AF65-F5344CB8AC3E}">
        <p14:creationId xmlns:p14="http://schemas.microsoft.com/office/powerpoint/2010/main" xmlns="" val="267532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Customer Lifetime value</a:t>
            </a:r>
            <a:br>
              <a:rPr lang="en-GB" dirty="0"/>
            </a:br>
            <a:r>
              <a:rPr lang="en-GB" sz="2000" dirty="0">
                <a:solidFill>
                  <a:srgbClr val="C00000"/>
                </a:solidFill>
                <a:latin typeface="+mn-lt"/>
              </a:rPr>
              <a:t>Why Customers Are More Profitable over Time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841375" y="1519238"/>
          <a:ext cx="7388225" cy="4510087"/>
        </p:xfrm>
        <a:graphic>
          <a:graphicData uri="http://schemas.openxmlformats.org/presentationml/2006/ole">
            <p:oleObj spid="_x0000_s18454" name="Worksheet" r:id="rId3" imgW="6895972" imgH="420998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3573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CLV III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92238"/>
            <a:ext cx="77120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193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Indirect source of profit: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Reference Accounts (Give us prestige, high credibility, e.g., opinion leaders)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Referral Accounts (Give us high-quality leads, WOM)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Learning Accounts (Help us refine our offerings/beta testers)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Innovation Accounts (Help us to develop new offerings)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0103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Value of </a:t>
            </a:r>
            <a:r>
              <a:rPr lang="en-GB" dirty="0" err="1"/>
              <a:t>WoM</a:t>
            </a:r>
            <a:r>
              <a:rPr lang="en-GB" dirty="0"/>
              <a:t>, Customer Referral Value (CRV) and CLV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327238"/>
              </p:ext>
            </p:extLst>
          </p:nvPr>
        </p:nvGraphicFramePr>
        <p:xfrm>
          <a:off x="2555776" y="1916832"/>
          <a:ext cx="43204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dirty="0">
                          <a:solidFill>
                            <a:srgbClr val="FF0000"/>
                          </a:solidFill>
                        </a:rPr>
                        <a:t>AFFLUENT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29% of customers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CLV = $1,219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CRV = $64</a:t>
                      </a:r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FF0000"/>
                          </a:solidFill>
                        </a:rPr>
                        <a:t>CHAMPIONS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21% of customers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CLV = 370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CRV = $590</a:t>
                      </a:r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endParaRPr lang="en-GB" dirty="0">
                        <a:solidFill>
                          <a:srgbClr val="003D7D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dirty="0">
                          <a:solidFill>
                            <a:srgbClr val="FF0000"/>
                          </a:solidFill>
                        </a:rPr>
                        <a:t>MISER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21% of customers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CLV = $130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CRV = $64</a:t>
                      </a:r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endParaRPr lang="en-GB" dirty="0">
                        <a:solidFill>
                          <a:srgbClr val="003D7D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dirty="0">
                          <a:solidFill>
                            <a:srgbClr val="FF0000"/>
                          </a:solidFill>
                        </a:rPr>
                        <a:t>ADVOCATE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003D7D"/>
                        </a:solidFill>
                      </a:endParaRP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29% of customers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CLV = $180</a:t>
                      </a:r>
                    </a:p>
                    <a:p>
                      <a:pPr algn="l"/>
                      <a:r>
                        <a:rPr lang="en-GB" b="0" baseline="0" dirty="0">
                          <a:solidFill>
                            <a:srgbClr val="003D7D"/>
                          </a:solidFill>
                        </a:rPr>
                        <a:t>CRV = $670</a:t>
                      </a:r>
                      <a:endParaRPr lang="en-GB" b="0" dirty="0">
                        <a:solidFill>
                          <a:srgbClr val="003D7D"/>
                        </a:solidFill>
                      </a:endParaRPr>
                    </a:p>
                    <a:p>
                      <a:endParaRPr lang="en-GB" dirty="0">
                        <a:solidFill>
                          <a:srgbClr val="003D7D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141277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3D7D"/>
                </a:solidFill>
              </a:rPr>
              <a:t>Average </a:t>
            </a:r>
            <a:r>
              <a:rPr lang="en-GB" dirty="0">
                <a:solidFill>
                  <a:srgbClr val="003D7D"/>
                </a:solidFill>
              </a:rPr>
              <a:t>CRV</a:t>
            </a:r>
            <a:r>
              <a:rPr lang="en-GB" b="0" dirty="0">
                <a:solidFill>
                  <a:srgbClr val="003D7D"/>
                </a:solidFill>
              </a:rPr>
              <a:t> after one year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32501" y="343287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3D7D"/>
                </a:solidFill>
              </a:rPr>
              <a:t>Average </a:t>
            </a:r>
            <a:r>
              <a:rPr lang="en-GB" dirty="0">
                <a:solidFill>
                  <a:srgbClr val="003D7D"/>
                </a:solidFill>
              </a:rPr>
              <a:t>CLV</a:t>
            </a:r>
            <a:r>
              <a:rPr lang="en-GB" b="0" dirty="0">
                <a:solidFill>
                  <a:srgbClr val="003D7D"/>
                </a:solidFill>
              </a:rPr>
              <a:t> after one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722" y="602128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D7D"/>
                </a:solidFill>
              </a:rPr>
              <a:t>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986" y="602128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D7D"/>
                </a:solidFill>
              </a:rPr>
              <a:t>High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625145" y="476502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D7D"/>
                </a:solidFill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593175" y="221207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D7D"/>
                </a:solidFill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304" y="35142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(Telecom sample, see Kumar et al., 2007)</a:t>
            </a:r>
          </a:p>
        </p:txBody>
      </p:sp>
    </p:spTree>
    <p:extLst>
      <p:ext uri="{BB962C8B-B14F-4D97-AF65-F5344CB8AC3E}">
        <p14:creationId xmlns:p14="http://schemas.microsoft.com/office/powerpoint/2010/main" xmlns="" val="361974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7005"/>
            <a:ext cx="8568952" cy="1362075"/>
          </a:xfrm>
        </p:spPr>
        <p:txBody>
          <a:bodyPr/>
          <a:lstStyle/>
          <a:p>
            <a:r>
              <a:rPr lang="de-AT" dirty="0"/>
              <a:t>GENERAL MARKETING THEORIES</a:t>
            </a:r>
          </a:p>
        </p:txBody>
      </p:sp>
    </p:spTree>
    <p:extLst>
      <p:ext uri="{BB962C8B-B14F-4D97-AF65-F5344CB8AC3E}">
        <p14:creationId xmlns:p14="http://schemas.microsoft.com/office/powerpoint/2010/main" xmlns="" val="586548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Review questions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is the linkage between perceived customer value and customer lifetime value. Use theoretical frameworks and examples to illustrate your answer.</a:t>
            </a:r>
          </a:p>
          <a:p>
            <a:endParaRPr lang="en-GB" dirty="0"/>
          </a:p>
          <a:p>
            <a:pPr lvl="0"/>
            <a:r>
              <a:rPr lang="en-GB" dirty="0"/>
              <a:t>How can customer satisfaction be measured? How does it relate to SERVQUAL? Use examples to illustrate your answer.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How can loyalty be measured? How can these measures be linked to customer profitability?</a:t>
            </a:r>
          </a:p>
          <a:p>
            <a:endParaRPr lang="en-GB" dirty="0"/>
          </a:p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27853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Value Chain 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48" y="1218079"/>
            <a:ext cx="6300820" cy="47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75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Value Chain II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8604"/>
            <a:ext cx="8092420" cy="41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562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2787005"/>
            <a:ext cx="7772400" cy="1362075"/>
          </a:xfrm>
        </p:spPr>
        <p:txBody>
          <a:bodyPr/>
          <a:lstStyle/>
          <a:p>
            <a:r>
              <a:rPr lang="de-AT" dirty="0"/>
              <a:t>CUSTOMER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146582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The hypothetical price for a supplier's offering at which a particular customer would be at overall economic break-even relative to the best alternative available to that customer for performing a set of functions.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838176419"/>
      </p:ext>
    </p:extLst>
  </p:cSld>
  <p:clrMapOvr>
    <a:masterClrMapping/>
  </p:clrMapOvr>
</p:sld>
</file>

<file path=ppt/theme/theme1.xml><?xml version="1.0" encoding="utf-8"?>
<a:theme xmlns:a="http://schemas.openxmlformats.org/drawingml/2006/main" name="SoM_gold (2)">
  <a:themeElements>
    <a:clrScheme name="SoM_gold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M_gold (2)">
      <a:majorFont>
        <a:latin typeface="Baskerville Old Fac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M_gold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M_gold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oM_gold (2)">
    <a:majorFont>
      <a:latin typeface="Baskerville Old Face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SoM_gold (2)</Template>
  <TotalTime>848</TotalTime>
  <Words>1829</Words>
  <Application>Microsoft Office PowerPoint</Application>
  <PresentationFormat>On-screen Show (4:3)</PresentationFormat>
  <Paragraphs>417</Paragraphs>
  <Slides>50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SoM_gold (2)</vt:lpstr>
      <vt:lpstr>Picture</vt:lpstr>
      <vt:lpstr>Diagramm</vt:lpstr>
      <vt:lpstr>Worksheet</vt:lpstr>
      <vt:lpstr>Slide 1</vt:lpstr>
      <vt:lpstr>A revision for the Response Curve</vt:lpstr>
      <vt:lpstr>A revision for the Response Curve</vt:lpstr>
      <vt:lpstr>Session overview</vt:lpstr>
      <vt:lpstr>GENERAL MARKETING THEORIES</vt:lpstr>
      <vt:lpstr>Value Chain I</vt:lpstr>
      <vt:lpstr>Value Chain II</vt:lpstr>
      <vt:lpstr>CUSTOMER VALUE</vt:lpstr>
      <vt:lpstr>Customer Value</vt:lpstr>
      <vt:lpstr>Perceived Customer Value</vt:lpstr>
      <vt:lpstr>Cost, Price and Customer Value</vt:lpstr>
      <vt:lpstr>So, how do we measure customer value?</vt:lpstr>
      <vt:lpstr>Customer Value Measurement</vt:lpstr>
      <vt:lpstr>Customer Satisfaction</vt:lpstr>
      <vt:lpstr>Customer Satisfaction</vt:lpstr>
      <vt:lpstr>Confirmation-Disconfirmation Paradigm</vt:lpstr>
      <vt:lpstr>National Customer Satisfaction Index</vt:lpstr>
      <vt:lpstr>Kano Model</vt:lpstr>
      <vt:lpstr>Importance-Performance-Matrix</vt:lpstr>
      <vt:lpstr>SERVQUAL</vt:lpstr>
      <vt:lpstr>SERVQUAL </vt:lpstr>
      <vt:lpstr>Slide 22</vt:lpstr>
      <vt:lpstr>SERVQUAL</vt:lpstr>
      <vt:lpstr>SERVQUAL vs. SATISFACTION</vt:lpstr>
      <vt:lpstr>Customer LOYALTy</vt:lpstr>
      <vt:lpstr>Customer Loyalty </vt:lpstr>
      <vt:lpstr>Zero Defection (quality management) Reducing Defections 5% Boosts Profits 25% to 85%</vt:lpstr>
      <vt:lpstr>Zero Defection (quality management) Why Customers Are More Profitable over Time</vt:lpstr>
      <vt:lpstr>Zero Defection Why Customers Are More Profitable over Time</vt:lpstr>
      <vt:lpstr>Measuring Customer Loyalty</vt:lpstr>
      <vt:lpstr>Word of mouth</vt:lpstr>
      <vt:lpstr>Definitions</vt:lpstr>
      <vt:lpstr>Literature Review  (Selected Studies)</vt:lpstr>
      <vt:lpstr>Slide 34</vt:lpstr>
      <vt:lpstr>Results of Study II – Customer Sample (Book – Purchase Intention)</vt:lpstr>
      <vt:lpstr>Measuring WoM</vt:lpstr>
      <vt:lpstr>Measuring WoM II - Net Promoter Score</vt:lpstr>
      <vt:lpstr>Customer Profitability</vt:lpstr>
      <vt:lpstr>Measuring Customer Lifetime value</vt:lpstr>
      <vt:lpstr>Measuring Customer Lifetime value</vt:lpstr>
      <vt:lpstr>Measuring Customer Lifetime value</vt:lpstr>
      <vt:lpstr>Measuring Customer Lifetime value</vt:lpstr>
      <vt:lpstr>Measuring Customer Lifetime value</vt:lpstr>
      <vt:lpstr>Measuring Customer Lifetime value</vt:lpstr>
      <vt:lpstr>Measuring Customer Lifetime value</vt:lpstr>
      <vt:lpstr>Measuring Customer Lifetime value Why Customers Are More Profitable over Time</vt:lpstr>
      <vt:lpstr>CLV III</vt:lpstr>
      <vt:lpstr>Relationship Value</vt:lpstr>
      <vt:lpstr>The Value of WoM, Customer Referral Value (CRV) and CLV</vt:lpstr>
      <vt:lpstr>Review questions</vt:lpstr>
    </vt:vector>
  </TitlesOfParts>
  <Company>University of Surrey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msx060</dc:creator>
  <cp:lastModifiedBy>Marl</cp:lastModifiedBy>
  <cp:revision>96</cp:revision>
  <cp:lastPrinted>2014-03-31T09:15:36Z</cp:lastPrinted>
  <dcterms:created xsi:type="dcterms:W3CDTF">2011-09-21T12:49:37Z</dcterms:created>
  <dcterms:modified xsi:type="dcterms:W3CDTF">2017-06-25T04:27:30Z</dcterms:modified>
</cp:coreProperties>
</file>