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tiff" ContentType="image/tiff"/>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xls" ContentType="application/vnd.ms-exce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40"/>
  </p:notesMasterIdLst>
  <p:handoutMasterIdLst>
    <p:handoutMasterId r:id="rId41"/>
  </p:handoutMasterIdLst>
  <p:sldIdLst>
    <p:sldId id="260" r:id="rId2"/>
    <p:sldId id="301" r:id="rId3"/>
    <p:sldId id="300" r:id="rId4"/>
    <p:sldId id="263" r:id="rId5"/>
    <p:sldId id="264" r:id="rId6"/>
    <p:sldId id="265" r:id="rId7"/>
    <p:sldId id="266" r:id="rId8"/>
    <p:sldId id="267" r:id="rId9"/>
    <p:sldId id="302" r:id="rId10"/>
    <p:sldId id="303" r:id="rId11"/>
    <p:sldId id="268" r:id="rId12"/>
    <p:sldId id="304" r:id="rId13"/>
    <p:sldId id="305" r:id="rId14"/>
    <p:sldId id="269" r:id="rId15"/>
    <p:sldId id="270" r:id="rId16"/>
    <p:sldId id="271" r:id="rId17"/>
    <p:sldId id="277" r:id="rId18"/>
    <p:sldId id="272" r:id="rId19"/>
    <p:sldId id="307" r:id="rId20"/>
    <p:sldId id="298" r:id="rId21"/>
    <p:sldId id="299" r:id="rId22"/>
    <p:sldId id="306"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4" r:id="rId36"/>
    <p:sldId id="295" r:id="rId37"/>
    <p:sldId id="297" r:id="rId38"/>
    <p:sldId id="308" r:id="rId39"/>
  </p:sldIdLst>
  <p:sldSz cx="9144000" cy="6858000" type="screen4x3"/>
  <p:notesSz cx="6797675" cy="9926638"/>
  <p:defaultTextStyle>
    <a:defPPr>
      <a:defRPr lang="en-GB"/>
    </a:defPPr>
    <a:lvl1pPr algn="l" rtl="0" fontAlgn="base">
      <a:spcBef>
        <a:spcPct val="50000"/>
      </a:spcBef>
      <a:spcAft>
        <a:spcPct val="0"/>
      </a:spcAft>
      <a:defRPr sz="2000" b="1" kern="1200">
        <a:solidFill>
          <a:schemeClr val="tx1"/>
        </a:solidFill>
        <a:latin typeface="Arial" charset="0"/>
        <a:ea typeface="+mn-ea"/>
        <a:cs typeface="+mn-cs"/>
      </a:defRPr>
    </a:lvl1pPr>
    <a:lvl2pPr marL="457200" algn="l" rtl="0" fontAlgn="base">
      <a:spcBef>
        <a:spcPct val="50000"/>
      </a:spcBef>
      <a:spcAft>
        <a:spcPct val="0"/>
      </a:spcAft>
      <a:defRPr sz="2000" b="1" kern="1200">
        <a:solidFill>
          <a:schemeClr val="tx1"/>
        </a:solidFill>
        <a:latin typeface="Arial" charset="0"/>
        <a:ea typeface="+mn-ea"/>
        <a:cs typeface="+mn-cs"/>
      </a:defRPr>
    </a:lvl2pPr>
    <a:lvl3pPr marL="914400" algn="l" rtl="0" fontAlgn="base">
      <a:spcBef>
        <a:spcPct val="50000"/>
      </a:spcBef>
      <a:spcAft>
        <a:spcPct val="0"/>
      </a:spcAft>
      <a:defRPr sz="2000" b="1" kern="1200">
        <a:solidFill>
          <a:schemeClr val="tx1"/>
        </a:solidFill>
        <a:latin typeface="Arial" charset="0"/>
        <a:ea typeface="+mn-ea"/>
        <a:cs typeface="+mn-cs"/>
      </a:defRPr>
    </a:lvl3pPr>
    <a:lvl4pPr marL="1371600" algn="l" rtl="0" fontAlgn="base">
      <a:spcBef>
        <a:spcPct val="50000"/>
      </a:spcBef>
      <a:spcAft>
        <a:spcPct val="0"/>
      </a:spcAft>
      <a:defRPr sz="2000" b="1" kern="1200">
        <a:solidFill>
          <a:schemeClr val="tx1"/>
        </a:solidFill>
        <a:latin typeface="Arial" charset="0"/>
        <a:ea typeface="+mn-ea"/>
        <a:cs typeface="+mn-cs"/>
      </a:defRPr>
    </a:lvl4pPr>
    <a:lvl5pPr marL="1828800" algn="l" rtl="0" fontAlgn="base">
      <a:spcBef>
        <a:spcPct val="5000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09B12"/>
    <a:srgbClr val="003D7D"/>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740" autoAdjust="0"/>
    <p:restoredTop sz="88190" autoAdjust="0"/>
  </p:normalViewPr>
  <p:slideViewPr>
    <p:cSldViewPr>
      <p:cViewPr varScale="1">
        <p:scale>
          <a:sx n="62" d="100"/>
          <a:sy n="62" d="100"/>
        </p:scale>
        <p:origin x="-79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444"/>
    </p:cViewPr>
  </p:sorterViewPr>
  <p:notesViewPr>
    <p:cSldViewPr>
      <p:cViewPr varScale="1">
        <p:scale>
          <a:sx n="77" d="100"/>
          <a:sy n="77" d="100"/>
        </p:scale>
        <p:origin x="3360" y="11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lang="de-DE" sz="2000" b="1" i="0" u="none" strike="noStrike" baseline="0">
                <a:solidFill>
                  <a:schemeClr val="tx1">
                    <a:lumMod val="50000"/>
                  </a:schemeClr>
                </a:solidFill>
                <a:latin typeface="Georgia" panose="02040502050405020303" pitchFamily="18" charset="0"/>
                <a:ea typeface="Arial Black"/>
                <a:cs typeface="Arial Black"/>
              </a:defRPr>
            </a:pPr>
            <a:r>
              <a:rPr lang="en-GB" sz="2000">
                <a:solidFill>
                  <a:schemeClr val="tx1">
                    <a:lumMod val="50000"/>
                  </a:schemeClr>
                </a:solidFill>
                <a:latin typeface="Georgia" panose="02040502050405020303" pitchFamily="18" charset="0"/>
              </a:rPr>
              <a:t>Average Importance Ratings</a:t>
            </a:r>
          </a:p>
        </c:rich>
      </c:tx>
      <c:layout>
        <c:manualLayout>
          <c:xMode val="edge"/>
          <c:yMode val="edge"/>
          <c:x val="0.13492063492063489"/>
          <c:y val="1.918465227817746E-2"/>
        </c:manualLayout>
      </c:layout>
      <c:spPr>
        <a:noFill/>
        <a:ln w="23852">
          <a:noFill/>
        </a:ln>
      </c:spPr>
    </c:title>
    <c:plotArea>
      <c:layout>
        <c:manualLayout>
          <c:layoutTarget val="inner"/>
          <c:xMode val="edge"/>
          <c:yMode val="edge"/>
          <c:x val="0.25714285714285717"/>
          <c:y val="0.23261390887290173"/>
          <c:w val="0.71269841269841305"/>
          <c:h val="0.60191846522781778"/>
        </c:manualLayout>
      </c:layout>
      <c:barChart>
        <c:barDir val="bar"/>
        <c:grouping val="clustered"/>
        <c:ser>
          <c:idx val="0"/>
          <c:order val="0"/>
          <c:tx>
            <c:strRef>
              <c:f>Sheet1!$A$2</c:f>
              <c:strCache>
                <c:ptCount val="1"/>
                <c:pt idx="0">
                  <c:v>East</c:v>
                </c:pt>
              </c:strCache>
            </c:strRef>
          </c:tx>
          <c:spPr>
            <a:solidFill>
              <a:srgbClr val="000000"/>
            </a:solidFill>
            <a:ln w="11926">
              <a:solidFill>
                <a:schemeClr val="tx1"/>
              </a:solidFill>
              <a:prstDash val="solid"/>
            </a:ln>
          </c:spPr>
          <c:dLbls>
            <c:spPr>
              <a:noFill/>
              <a:ln w="23852">
                <a:noFill/>
              </a:ln>
            </c:spPr>
            <c:txPr>
              <a:bodyPr wrap="square" lIns="38100" tIns="19050" rIns="38100" bIns="19050" anchor="ctr">
                <a:spAutoFit/>
              </a:bodyPr>
              <a:lstStyle/>
              <a:p>
                <a:pPr>
                  <a:defRPr lang="de-DE" sz="1315" b="0" i="0" u="none" strike="noStrike" baseline="0">
                    <a:solidFill>
                      <a:schemeClr val="tx1">
                        <a:lumMod val="50000"/>
                      </a:schemeClr>
                    </a:solidFill>
                    <a:latin typeface="Georgia" panose="02040502050405020303" pitchFamily="18" charset="0"/>
                    <a:ea typeface="Arial Black"/>
                    <a:cs typeface="Arial Black"/>
                  </a:defRPr>
                </a:pPr>
                <a:endParaRPr lang="en-US"/>
              </a:p>
            </c:txPr>
            <c:showVal val="1"/>
            <c:extLst xmlns:c16r2="http://schemas.microsoft.com/office/drawing/2015/06/chart">
              <c:ext xmlns:c15="http://schemas.microsoft.com/office/drawing/2012/chart" uri="{CE6537A1-D6FC-4f65-9D91-7224C49458BB}">
                <c15:showLeaderLines val="0"/>
              </c:ext>
            </c:extLst>
          </c:dLbls>
          <c:cat>
            <c:strRef>
              <c:f>Sheet1!$B$1:$E$1</c:f>
              <c:strCache>
                <c:ptCount val="4"/>
                <c:pt idx="0">
                  <c:v>Price</c:v>
                </c:pt>
                <c:pt idx="1">
                  <c:v>Quality of Food</c:v>
                </c:pt>
                <c:pt idx="2">
                  <c:v>Location</c:v>
                </c:pt>
                <c:pt idx="3">
                  <c:v>Décor</c:v>
                </c:pt>
              </c:strCache>
            </c:strRef>
          </c:cat>
          <c:val>
            <c:numRef>
              <c:f>Sheet1!$B$2:$E$2</c:f>
              <c:numCache>
                <c:formatCode>General</c:formatCode>
                <c:ptCount val="4"/>
                <c:pt idx="0">
                  <c:v>6.2</c:v>
                </c:pt>
                <c:pt idx="1">
                  <c:v>7.1</c:v>
                </c:pt>
                <c:pt idx="2">
                  <c:v>6.5</c:v>
                </c:pt>
                <c:pt idx="3">
                  <c:v>5.7</c:v>
                </c:pt>
              </c:numCache>
            </c:numRef>
          </c:val>
          <c:extLst xmlns:c16r2="http://schemas.microsoft.com/office/drawing/2015/06/chart">
            <c:ext xmlns:c16="http://schemas.microsoft.com/office/drawing/2014/chart" uri="{C3380CC4-5D6E-409C-BE32-E72D297353CC}">
              <c16:uniqueId val="{00000000-482A-4614-9AB3-B95AA36E0468}"/>
            </c:ext>
          </c:extLst>
        </c:ser>
        <c:dLbls>
          <c:showVal val="1"/>
        </c:dLbls>
        <c:axId val="105224832"/>
        <c:axId val="106023552"/>
      </c:barChart>
      <c:catAx>
        <c:axId val="105224832"/>
        <c:scaling>
          <c:orientation val="minMax"/>
        </c:scaling>
        <c:axPos val="l"/>
        <c:numFmt formatCode="General" sourceLinked="1"/>
        <c:tickLblPos val="nextTo"/>
        <c:spPr>
          <a:ln w="2981">
            <a:solidFill>
              <a:schemeClr val="tx1"/>
            </a:solidFill>
            <a:prstDash val="solid"/>
          </a:ln>
        </c:spPr>
        <c:txPr>
          <a:bodyPr rot="0" vert="horz"/>
          <a:lstStyle/>
          <a:p>
            <a:pPr>
              <a:defRPr lang="de-DE" sz="1400" b="0" i="0" u="none" strike="noStrike" baseline="0">
                <a:solidFill>
                  <a:schemeClr val="tx1">
                    <a:lumMod val="50000"/>
                  </a:schemeClr>
                </a:solidFill>
                <a:latin typeface="Georgia" panose="02040502050405020303" pitchFamily="18" charset="0"/>
                <a:ea typeface="Arial Black"/>
                <a:cs typeface="Arial Black"/>
              </a:defRPr>
            </a:pPr>
            <a:endParaRPr lang="en-US"/>
          </a:p>
        </c:txPr>
        <c:crossAx val="106023552"/>
        <c:crosses val="autoZero"/>
        <c:auto val="1"/>
        <c:lblAlgn val="ctr"/>
        <c:lblOffset val="100"/>
        <c:tickLblSkip val="1"/>
        <c:tickMarkSkip val="1"/>
      </c:catAx>
      <c:valAx>
        <c:axId val="106023552"/>
        <c:scaling>
          <c:orientation val="minMax"/>
          <c:max val="9"/>
          <c:min val="1"/>
        </c:scaling>
        <c:axPos val="b"/>
        <c:majorGridlines>
          <c:spPr>
            <a:ln w="2981">
              <a:solidFill>
                <a:schemeClr val="tx1"/>
              </a:solidFill>
              <a:prstDash val="solid"/>
            </a:ln>
          </c:spPr>
        </c:majorGridlines>
        <c:numFmt formatCode="General" sourceLinked="1"/>
        <c:tickLblPos val="nextTo"/>
        <c:spPr>
          <a:ln w="2981">
            <a:solidFill>
              <a:schemeClr val="tx1"/>
            </a:solidFill>
            <a:prstDash val="solid"/>
          </a:ln>
        </c:spPr>
        <c:txPr>
          <a:bodyPr rot="0" vert="horz"/>
          <a:lstStyle/>
          <a:p>
            <a:pPr>
              <a:defRPr lang="de-DE" sz="1315" b="0" i="0" u="none" strike="noStrike" baseline="0">
                <a:solidFill>
                  <a:schemeClr val="tx1">
                    <a:lumMod val="50000"/>
                  </a:schemeClr>
                </a:solidFill>
                <a:latin typeface="Georgia" panose="02040502050405020303" pitchFamily="18" charset="0"/>
                <a:ea typeface="Arial Black"/>
                <a:cs typeface="Arial Black"/>
              </a:defRPr>
            </a:pPr>
            <a:endParaRPr lang="en-US"/>
          </a:p>
        </c:txPr>
        <c:crossAx val="105224832"/>
        <c:crosses val="autoZero"/>
        <c:crossBetween val="between"/>
        <c:majorUnit val="4"/>
      </c:valAx>
      <c:spPr>
        <a:noFill/>
        <a:ln w="23852">
          <a:noFill/>
        </a:ln>
      </c:spPr>
    </c:plotArea>
    <c:plotVisOnly val="1"/>
    <c:dispBlanksAs val="gap"/>
  </c:chart>
  <c:spPr>
    <a:noFill/>
    <a:ln>
      <a:noFill/>
    </a:ln>
  </c:spPr>
  <c:txPr>
    <a:bodyPr/>
    <a:lstStyle/>
    <a:p>
      <a:pPr>
        <a:defRPr sz="1690" b="1" i="0" u="none" strike="noStrike" baseline="0">
          <a:solidFill>
            <a:schemeClr val="tx1"/>
          </a:solidFill>
          <a:latin typeface="Times New Roman"/>
          <a:ea typeface="Times New Roman"/>
          <a:cs typeface="Times New Roman"/>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b="0"/>
            </a:lvl1pPr>
          </a:lstStyle>
          <a:p>
            <a:pPr>
              <a:defRPr/>
            </a:pPr>
            <a:endParaRPr lang="en-GB"/>
          </a:p>
        </p:txBody>
      </p:sp>
      <p:sp>
        <p:nvSpPr>
          <p:cNvPr id="29699"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0"/>
            </a:lvl1pPr>
          </a:lstStyle>
          <a:p>
            <a:pPr>
              <a:defRPr/>
            </a:pPr>
            <a:endParaRPr lang="en-GB"/>
          </a:p>
        </p:txBody>
      </p:sp>
      <p:sp>
        <p:nvSpPr>
          <p:cNvPr id="29700"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b="0"/>
            </a:lvl1pPr>
          </a:lstStyle>
          <a:p>
            <a:pPr>
              <a:defRPr/>
            </a:pPr>
            <a:endParaRPr lang="en-GB"/>
          </a:p>
        </p:txBody>
      </p:sp>
      <p:sp>
        <p:nvSpPr>
          <p:cNvPr id="29701"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b="0"/>
            </a:lvl1pPr>
          </a:lstStyle>
          <a:p>
            <a:pPr>
              <a:defRPr/>
            </a:pPr>
            <a:fld id="{2610EF04-FD29-464D-BD96-535CB10ECEB1}" type="slidenum">
              <a:rPr lang="en-GB"/>
              <a:pPr>
                <a:defRPr/>
              </a:pPr>
              <a:t>‹#›</a:t>
            </a:fld>
            <a:endParaRPr lang="en-GB"/>
          </a:p>
        </p:txBody>
      </p:sp>
    </p:spTree>
    <p:extLst>
      <p:ext uri="{BB962C8B-B14F-4D97-AF65-F5344CB8AC3E}">
        <p14:creationId xmlns:p14="http://schemas.microsoft.com/office/powerpoint/2010/main" xmlns="" val="1981630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b="0"/>
            </a:lvl1pPr>
          </a:lstStyle>
          <a:p>
            <a:pPr>
              <a:defRPr/>
            </a:pPr>
            <a:endParaRPr lang="en-GB"/>
          </a:p>
        </p:txBody>
      </p:sp>
      <p:sp>
        <p:nvSpPr>
          <p:cNvPr id="3075"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0"/>
            </a:lvl1pPr>
          </a:lstStyle>
          <a:p>
            <a:pPr>
              <a:defRPr/>
            </a:pPr>
            <a:endParaRPr lang="en-GB"/>
          </a:p>
        </p:txBody>
      </p:sp>
      <p:sp>
        <p:nvSpPr>
          <p:cNvPr id="1331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b="0"/>
            </a:lvl1pPr>
          </a:lstStyle>
          <a:p>
            <a:pPr>
              <a:defRPr/>
            </a:pPr>
            <a:endParaRPr lang="en-GB"/>
          </a:p>
        </p:txBody>
      </p:sp>
      <p:sp>
        <p:nvSpPr>
          <p:cNvPr id="3079"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b="0"/>
            </a:lvl1pPr>
          </a:lstStyle>
          <a:p>
            <a:pPr>
              <a:defRPr/>
            </a:pPr>
            <a:fld id="{77D092B4-F8DA-4A73-9E58-284CD15498ED}" type="slidenum">
              <a:rPr lang="en-GB"/>
              <a:pPr>
                <a:defRPr/>
              </a:pPr>
              <a:t>‹#›</a:t>
            </a:fld>
            <a:endParaRPr lang="en-GB"/>
          </a:p>
        </p:txBody>
      </p:sp>
    </p:spTree>
    <p:extLst>
      <p:ext uri="{BB962C8B-B14F-4D97-AF65-F5344CB8AC3E}">
        <p14:creationId xmlns:p14="http://schemas.microsoft.com/office/powerpoint/2010/main" xmlns="" val="301722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Grp="1" noChangeArrowheads="1"/>
          </p:cNvSpPr>
          <p:nvPr>
            <p:ph type="sldNum" sz="quarter" idx="5"/>
          </p:nvPr>
        </p:nvSpPr>
        <p:spPr>
          <a:ln/>
        </p:spPr>
        <p:txBody>
          <a:bodyPr/>
          <a:lstStyle/>
          <a:p>
            <a:fld id="{953BD3F2-B466-491F-85E2-235F88F89D52}" type="slidenum">
              <a:rPr lang="en-US"/>
              <a:pPr/>
              <a:t>3</a:t>
            </a:fld>
            <a:endParaRPr lang="en-US"/>
          </a:p>
        </p:txBody>
      </p:sp>
      <p:sp>
        <p:nvSpPr>
          <p:cNvPr id="13314" name="Rectangle 2"/>
          <p:cNvSpPr>
            <a:spLocks noChangeArrowheads="1"/>
          </p:cNvSpPr>
          <p:nvPr/>
        </p:nvSpPr>
        <p:spPr bwMode="auto">
          <a:xfrm>
            <a:off x="4144963" y="0"/>
            <a:ext cx="3170237"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3315" name="Rectangle 3"/>
          <p:cNvSpPr>
            <a:spLocks noChangeArrowheads="1"/>
          </p:cNvSpPr>
          <p:nvPr/>
        </p:nvSpPr>
        <p:spPr bwMode="auto">
          <a:xfrm>
            <a:off x="4144963" y="9121775"/>
            <a:ext cx="3170237"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20138" tIns="0" rIns="20138" bIns="0" anchor="b"/>
          <a:lstStyle>
            <a:lvl1pPr algn="l" defTabSz="966788">
              <a:defRPr sz="2400">
                <a:solidFill>
                  <a:schemeClr val="tx1"/>
                </a:solidFill>
                <a:latin typeface="Times New Roman" panose="02020603050405020304" pitchFamily="18" charset="0"/>
              </a:defRPr>
            </a:lvl1pPr>
            <a:lvl2pPr marL="482600" algn="l" defTabSz="966788">
              <a:defRPr sz="2400">
                <a:solidFill>
                  <a:schemeClr val="tx1"/>
                </a:solidFill>
                <a:latin typeface="Times New Roman" panose="02020603050405020304" pitchFamily="18" charset="0"/>
              </a:defRPr>
            </a:lvl2pPr>
            <a:lvl3pPr marL="966788" algn="l" defTabSz="966788">
              <a:defRPr sz="2400">
                <a:solidFill>
                  <a:schemeClr val="tx1"/>
                </a:solidFill>
                <a:latin typeface="Times New Roman" panose="02020603050405020304" pitchFamily="18" charset="0"/>
              </a:defRPr>
            </a:lvl3pPr>
            <a:lvl4pPr marL="1449388" algn="l" defTabSz="966788">
              <a:defRPr sz="2400">
                <a:solidFill>
                  <a:schemeClr val="tx1"/>
                </a:solidFill>
                <a:latin typeface="Times New Roman" panose="02020603050405020304" pitchFamily="18" charset="0"/>
              </a:defRPr>
            </a:lvl4pPr>
            <a:lvl5pPr marL="1933575" algn="l" defTabSz="966788">
              <a:defRPr sz="2400">
                <a:solidFill>
                  <a:schemeClr val="tx1"/>
                </a:solidFill>
                <a:latin typeface="Times New Roman" panose="02020603050405020304" pitchFamily="18" charset="0"/>
              </a:defRPr>
            </a:lvl5pPr>
            <a:lvl6pPr marL="2390775" defTabSz="966788" eaLnBrk="0" fontAlgn="base" hangingPunct="0">
              <a:spcBef>
                <a:spcPct val="0"/>
              </a:spcBef>
              <a:spcAft>
                <a:spcPct val="0"/>
              </a:spcAft>
              <a:defRPr sz="2400">
                <a:solidFill>
                  <a:schemeClr val="tx1"/>
                </a:solidFill>
                <a:latin typeface="Times New Roman" panose="02020603050405020304" pitchFamily="18" charset="0"/>
              </a:defRPr>
            </a:lvl6pPr>
            <a:lvl7pPr marL="2847975" defTabSz="966788" eaLnBrk="0" fontAlgn="base" hangingPunct="0">
              <a:spcBef>
                <a:spcPct val="0"/>
              </a:spcBef>
              <a:spcAft>
                <a:spcPct val="0"/>
              </a:spcAft>
              <a:defRPr sz="2400">
                <a:solidFill>
                  <a:schemeClr val="tx1"/>
                </a:solidFill>
                <a:latin typeface="Times New Roman" panose="02020603050405020304" pitchFamily="18" charset="0"/>
              </a:defRPr>
            </a:lvl7pPr>
            <a:lvl8pPr marL="3305175" defTabSz="966788" eaLnBrk="0" fontAlgn="base" hangingPunct="0">
              <a:spcBef>
                <a:spcPct val="0"/>
              </a:spcBef>
              <a:spcAft>
                <a:spcPct val="0"/>
              </a:spcAft>
              <a:defRPr sz="2400">
                <a:solidFill>
                  <a:schemeClr val="tx1"/>
                </a:solidFill>
                <a:latin typeface="Times New Roman" panose="02020603050405020304" pitchFamily="18" charset="0"/>
              </a:defRPr>
            </a:lvl8pPr>
            <a:lvl9pPr marL="3762375" defTabSz="966788"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sz="1100" i="1"/>
              <a:t>5</a:t>
            </a:r>
          </a:p>
        </p:txBody>
      </p:sp>
      <p:sp>
        <p:nvSpPr>
          <p:cNvPr id="13316" name="Rectangle 4"/>
          <p:cNvSpPr>
            <a:spLocks noChangeArrowheads="1"/>
          </p:cNvSpPr>
          <p:nvPr/>
        </p:nvSpPr>
        <p:spPr bwMode="auto">
          <a:xfrm>
            <a:off x="0" y="9121775"/>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3317" name="Rectangle 5"/>
          <p:cNvSpPr>
            <a:spLocks noChangeArrowheads="1"/>
          </p:cNvSpPr>
          <p:nvPr/>
        </p:nvSpPr>
        <p:spPr bwMode="auto">
          <a:xfrm>
            <a:off x="0" y="0"/>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3318" name="Rectangle 6"/>
          <p:cNvSpPr>
            <a:spLocks noChangeArrowheads="1"/>
          </p:cNvSpPr>
          <p:nvPr/>
        </p:nvSpPr>
        <p:spPr bwMode="auto">
          <a:xfrm>
            <a:off x="4144963" y="0"/>
            <a:ext cx="3170237"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3319" name="Rectangle 7"/>
          <p:cNvSpPr>
            <a:spLocks noChangeArrowheads="1"/>
          </p:cNvSpPr>
          <p:nvPr/>
        </p:nvSpPr>
        <p:spPr bwMode="auto">
          <a:xfrm>
            <a:off x="4144963" y="9121775"/>
            <a:ext cx="3170237"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20138" tIns="0" rIns="20138" bIns="0" anchor="b"/>
          <a:lstStyle>
            <a:lvl1pPr algn="l" defTabSz="966788">
              <a:defRPr sz="2400">
                <a:solidFill>
                  <a:schemeClr val="tx1"/>
                </a:solidFill>
                <a:latin typeface="Times New Roman" panose="02020603050405020304" pitchFamily="18" charset="0"/>
              </a:defRPr>
            </a:lvl1pPr>
            <a:lvl2pPr marL="482600" algn="l" defTabSz="966788">
              <a:defRPr sz="2400">
                <a:solidFill>
                  <a:schemeClr val="tx1"/>
                </a:solidFill>
                <a:latin typeface="Times New Roman" panose="02020603050405020304" pitchFamily="18" charset="0"/>
              </a:defRPr>
            </a:lvl2pPr>
            <a:lvl3pPr marL="966788" algn="l" defTabSz="966788">
              <a:defRPr sz="2400">
                <a:solidFill>
                  <a:schemeClr val="tx1"/>
                </a:solidFill>
                <a:latin typeface="Times New Roman" panose="02020603050405020304" pitchFamily="18" charset="0"/>
              </a:defRPr>
            </a:lvl3pPr>
            <a:lvl4pPr marL="1449388" algn="l" defTabSz="966788">
              <a:defRPr sz="2400">
                <a:solidFill>
                  <a:schemeClr val="tx1"/>
                </a:solidFill>
                <a:latin typeface="Times New Roman" panose="02020603050405020304" pitchFamily="18" charset="0"/>
              </a:defRPr>
            </a:lvl4pPr>
            <a:lvl5pPr marL="1933575" algn="l" defTabSz="966788">
              <a:defRPr sz="2400">
                <a:solidFill>
                  <a:schemeClr val="tx1"/>
                </a:solidFill>
                <a:latin typeface="Times New Roman" panose="02020603050405020304" pitchFamily="18" charset="0"/>
              </a:defRPr>
            </a:lvl5pPr>
            <a:lvl6pPr marL="2390775" defTabSz="966788" eaLnBrk="0" fontAlgn="base" hangingPunct="0">
              <a:spcBef>
                <a:spcPct val="0"/>
              </a:spcBef>
              <a:spcAft>
                <a:spcPct val="0"/>
              </a:spcAft>
              <a:defRPr sz="2400">
                <a:solidFill>
                  <a:schemeClr val="tx1"/>
                </a:solidFill>
                <a:latin typeface="Times New Roman" panose="02020603050405020304" pitchFamily="18" charset="0"/>
              </a:defRPr>
            </a:lvl6pPr>
            <a:lvl7pPr marL="2847975" defTabSz="966788" eaLnBrk="0" fontAlgn="base" hangingPunct="0">
              <a:spcBef>
                <a:spcPct val="0"/>
              </a:spcBef>
              <a:spcAft>
                <a:spcPct val="0"/>
              </a:spcAft>
              <a:defRPr sz="2400">
                <a:solidFill>
                  <a:schemeClr val="tx1"/>
                </a:solidFill>
                <a:latin typeface="Times New Roman" panose="02020603050405020304" pitchFamily="18" charset="0"/>
              </a:defRPr>
            </a:lvl7pPr>
            <a:lvl8pPr marL="3305175" defTabSz="966788" eaLnBrk="0" fontAlgn="base" hangingPunct="0">
              <a:spcBef>
                <a:spcPct val="0"/>
              </a:spcBef>
              <a:spcAft>
                <a:spcPct val="0"/>
              </a:spcAft>
              <a:defRPr sz="2400">
                <a:solidFill>
                  <a:schemeClr val="tx1"/>
                </a:solidFill>
                <a:latin typeface="Times New Roman" panose="02020603050405020304" pitchFamily="18" charset="0"/>
              </a:defRPr>
            </a:lvl8pPr>
            <a:lvl9pPr marL="3762375" defTabSz="966788"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sz="1100" i="1"/>
              <a:t>5</a:t>
            </a:r>
          </a:p>
        </p:txBody>
      </p:sp>
      <p:sp>
        <p:nvSpPr>
          <p:cNvPr id="13320" name="Rectangle 8"/>
          <p:cNvSpPr>
            <a:spLocks noChangeArrowheads="1"/>
          </p:cNvSpPr>
          <p:nvPr/>
        </p:nvSpPr>
        <p:spPr bwMode="auto">
          <a:xfrm>
            <a:off x="0" y="9121775"/>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3321" name="Rectangle 9"/>
          <p:cNvSpPr>
            <a:spLocks noChangeArrowheads="1"/>
          </p:cNvSpPr>
          <p:nvPr/>
        </p:nvSpPr>
        <p:spPr bwMode="auto">
          <a:xfrm>
            <a:off x="0" y="0"/>
            <a:ext cx="3170238"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3322" name="Rectangle 10"/>
          <p:cNvSpPr>
            <a:spLocks noGrp="1" noRot="1" noChangeAspect="1" noChangeArrowheads="1" noTextEdit="1"/>
          </p:cNvSpPr>
          <p:nvPr>
            <p:ph type="sldImg"/>
          </p:nvPr>
        </p:nvSpPr>
        <p:spPr>
          <a:xfrm>
            <a:off x="917575" y="744538"/>
            <a:ext cx="4962525" cy="3722687"/>
          </a:xfrm>
          <a:ln cap="flat"/>
        </p:spPr>
      </p:sp>
      <p:sp>
        <p:nvSpPr>
          <p:cNvPr id="13323" name="Rectangle 11"/>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xmlns="" val="2524608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A98E7E5-07F7-4F11-AE1B-2FB840FADA4C}" type="slidenum">
              <a:rPr lang="en-US"/>
              <a:pPr/>
              <a:t>16</a:t>
            </a:fld>
            <a:endParaRPr lang="en-US"/>
          </a:p>
        </p:txBody>
      </p:sp>
      <p:sp>
        <p:nvSpPr>
          <p:cNvPr id="642050" name="Rectangle 2"/>
          <p:cNvSpPr>
            <a:spLocks noGrp="1" noRot="1" noChangeAspect="1" noChangeArrowheads="1" noTextEdit="1"/>
          </p:cNvSpPr>
          <p:nvPr>
            <p:ph type="sldImg"/>
          </p:nvPr>
        </p:nvSpPr>
        <p:spPr>
          <a:xfrm>
            <a:off x="917575" y="744538"/>
            <a:ext cx="4962525" cy="3722687"/>
          </a:xfrm>
          <a:ln/>
        </p:spPr>
      </p:sp>
      <p:sp>
        <p:nvSpPr>
          <p:cNvPr id="642051" name="Rectangle 3"/>
          <p:cNvSpPr>
            <a:spLocks noGrp="1" noChangeArrowheads="1"/>
          </p:cNvSpPr>
          <p:nvPr>
            <p:ph type="body" idx="1"/>
          </p:nvPr>
        </p:nvSpPr>
        <p:spPr/>
        <p:txBody>
          <a:bodyPr/>
          <a:lstStyle/>
          <a:p>
            <a:r>
              <a:rPr lang="en-US" dirty="0"/>
              <a:t>If</a:t>
            </a:r>
          </a:p>
        </p:txBody>
      </p:sp>
    </p:spTree>
    <p:extLst>
      <p:ext uri="{BB962C8B-B14F-4D97-AF65-F5344CB8AC3E}">
        <p14:creationId xmlns:p14="http://schemas.microsoft.com/office/powerpoint/2010/main" xmlns="" val="3601060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4B709FC-5C7C-4A9A-819E-56BB212CDE4D}" type="slidenum">
              <a:rPr lang="en-US"/>
              <a:pPr/>
              <a:t>17</a:t>
            </a:fld>
            <a:endParaRPr lang="en-US"/>
          </a:p>
        </p:txBody>
      </p:sp>
      <p:sp>
        <p:nvSpPr>
          <p:cNvPr id="646146" name="Rectangle 2"/>
          <p:cNvSpPr>
            <a:spLocks noGrp="1" noRot="1" noChangeAspect="1" noChangeArrowheads="1" noTextEdit="1"/>
          </p:cNvSpPr>
          <p:nvPr>
            <p:ph type="sldImg"/>
          </p:nvPr>
        </p:nvSpPr>
        <p:spPr>
          <a:xfrm>
            <a:off x="917575" y="744538"/>
            <a:ext cx="4962525" cy="3722687"/>
          </a:xfrm>
          <a:ln/>
        </p:spPr>
      </p:sp>
      <p:sp>
        <p:nvSpPr>
          <p:cNvPr id="6461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xmlns="" val="3425462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DDCDF04-B289-49FD-9BA3-17ECC1A661D4}" type="slidenum">
              <a:rPr lang="en-US"/>
              <a:pPr/>
              <a:t>18</a:t>
            </a:fld>
            <a:endParaRPr lang="en-US"/>
          </a:p>
        </p:txBody>
      </p:sp>
      <p:sp>
        <p:nvSpPr>
          <p:cNvPr id="651266" name="Rectangle 2"/>
          <p:cNvSpPr>
            <a:spLocks noGrp="1" noRot="1" noChangeAspect="1" noChangeArrowheads="1" noTextEdit="1"/>
          </p:cNvSpPr>
          <p:nvPr>
            <p:ph type="sldImg"/>
          </p:nvPr>
        </p:nvSpPr>
        <p:spPr>
          <a:xfrm>
            <a:off x="917575" y="744538"/>
            <a:ext cx="4962525" cy="3722687"/>
          </a:xfrm>
          <a:ln/>
        </p:spPr>
      </p:sp>
      <p:sp>
        <p:nvSpPr>
          <p:cNvPr id="651267" name="Rectangle 3"/>
          <p:cNvSpPr>
            <a:spLocks noGrp="1" noChangeArrowheads="1"/>
          </p:cNvSpPr>
          <p:nvPr>
            <p:ph type="body" idx="1"/>
          </p:nvPr>
        </p:nvSpPr>
        <p:spPr>
          <a:xfrm>
            <a:off x="914400" y="4330700"/>
            <a:ext cx="5029200" cy="4102100"/>
          </a:xfrm>
        </p:spPr>
        <p:txBody>
          <a:bodyPr/>
          <a:lstStyle/>
          <a:p>
            <a:endParaRPr lang="en-US" dirty="0"/>
          </a:p>
        </p:txBody>
      </p:sp>
    </p:spTree>
    <p:extLst>
      <p:ext uri="{BB962C8B-B14F-4D97-AF65-F5344CB8AC3E}">
        <p14:creationId xmlns:p14="http://schemas.microsoft.com/office/powerpoint/2010/main" xmlns="" val="3914797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EA77ED4-0BC8-4B0A-80A9-ED43F864B893}" type="slidenum">
              <a:rPr lang="en-US"/>
              <a:pPr/>
              <a:t>23</a:t>
            </a:fld>
            <a:endParaRPr lang="en-US"/>
          </a:p>
        </p:txBody>
      </p:sp>
      <p:sp>
        <p:nvSpPr>
          <p:cNvPr id="679938" name="Rectangle 2"/>
          <p:cNvSpPr>
            <a:spLocks noGrp="1" noRot="1" noChangeAspect="1" noChangeArrowheads="1" noTextEdit="1"/>
          </p:cNvSpPr>
          <p:nvPr>
            <p:ph type="sldImg"/>
          </p:nvPr>
        </p:nvSpPr>
        <p:spPr>
          <a:xfrm>
            <a:off x="917575" y="744538"/>
            <a:ext cx="4962525" cy="3722687"/>
          </a:xfrm>
          <a:ln/>
        </p:spPr>
      </p:sp>
      <p:sp>
        <p:nvSpPr>
          <p:cNvPr id="679939" name="Rectangle 3"/>
          <p:cNvSpPr>
            <a:spLocks noGrp="1" noChangeArrowheads="1"/>
          </p:cNvSpPr>
          <p:nvPr>
            <p:ph type="body" idx="1"/>
          </p:nvPr>
        </p:nvSpPr>
        <p:spPr/>
        <p:txBody>
          <a:bodyPr/>
          <a:lstStyle/>
          <a:p>
            <a:r>
              <a:rPr lang="en-US" dirty="0"/>
              <a:t>This is another good example to use in the ME&gt;XL software.</a:t>
            </a:r>
          </a:p>
        </p:txBody>
      </p:sp>
    </p:spTree>
    <p:extLst>
      <p:ext uri="{BB962C8B-B14F-4D97-AF65-F5344CB8AC3E}">
        <p14:creationId xmlns:p14="http://schemas.microsoft.com/office/powerpoint/2010/main" xmlns="" val="3579551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CEF4A89-A804-48C4-A31A-1D7C7C55E64D}" type="slidenum">
              <a:rPr lang="en-US"/>
              <a:pPr/>
              <a:t>24</a:t>
            </a:fld>
            <a:endParaRPr lang="en-US"/>
          </a:p>
        </p:txBody>
      </p:sp>
      <p:sp>
        <p:nvSpPr>
          <p:cNvPr id="680962" name="Rectangle 2"/>
          <p:cNvSpPr>
            <a:spLocks noGrp="1" noRot="1" noChangeAspect="1" noChangeArrowheads="1" noTextEdit="1"/>
          </p:cNvSpPr>
          <p:nvPr>
            <p:ph type="sldImg"/>
          </p:nvPr>
        </p:nvSpPr>
        <p:spPr>
          <a:xfrm>
            <a:off x="917575" y="744538"/>
            <a:ext cx="4962525" cy="3722687"/>
          </a:xfrm>
          <a:ln/>
        </p:spPr>
      </p:sp>
      <p:sp>
        <p:nvSpPr>
          <p:cNvPr id="680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757922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79C798E-3463-4290-AA30-052E65595022}" type="slidenum">
              <a:rPr lang="en-US"/>
              <a:pPr/>
              <a:t>25</a:t>
            </a:fld>
            <a:endParaRPr lang="en-US"/>
          </a:p>
        </p:txBody>
      </p:sp>
      <p:sp>
        <p:nvSpPr>
          <p:cNvPr id="681986" name="Rectangle 2"/>
          <p:cNvSpPr>
            <a:spLocks noGrp="1" noRot="1" noChangeAspect="1" noChangeArrowheads="1" noTextEdit="1"/>
          </p:cNvSpPr>
          <p:nvPr>
            <p:ph type="sldImg"/>
          </p:nvPr>
        </p:nvSpPr>
        <p:spPr>
          <a:xfrm>
            <a:off x="917575" y="744538"/>
            <a:ext cx="4962525" cy="3722687"/>
          </a:xfrm>
          <a:ln/>
        </p:spPr>
      </p:sp>
      <p:sp>
        <p:nvSpPr>
          <p:cNvPr id="6819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2501629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84FC90E-6478-4B59-9887-01C1889F1B90}" type="slidenum">
              <a:rPr lang="en-US"/>
              <a:pPr/>
              <a:t>26</a:t>
            </a:fld>
            <a:endParaRPr lang="en-US"/>
          </a:p>
        </p:txBody>
      </p:sp>
      <p:sp>
        <p:nvSpPr>
          <p:cNvPr id="685058" name="Rectangle 2"/>
          <p:cNvSpPr>
            <a:spLocks noGrp="1" noRot="1" noChangeAspect="1" noChangeArrowheads="1" noTextEdit="1"/>
          </p:cNvSpPr>
          <p:nvPr>
            <p:ph type="sldImg"/>
          </p:nvPr>
        </p:nvSpPr>
        <p:spPr>
          <a:xfrm>
            <a:off x="917575" y="744538"/>
            <a:ext cx="4962525" cy="3722687"/>
          </a:xfrm>
          <a:ln/>
        </p:spPr>
      </p:sp>
      <p:sp>
        <p:nvSpPr>
          <p:cNvPr id="68505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xmlns="" val="1879527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C8EDC6F-3B19-4EAA-A8F9-5E23EC402471}" type="slidenum">
              <a:rPr lang="en-US"/>
              <a:pPr/>
              <a:t>27</a:t>
            </a:fld>
            <a:endParaRPr lang="en-US"/>
          </a:p>
        </p:txBody>
      </p:sp>
      <p:sp>
        <p:nvSpPr>
          <p:cNvPr id="705538" name="Rectangle 2"/>
          <p:cNvSpPr>
            <a:spLocks noGrp="1" noRot="1" noChangeAspect="1" noChangeArrowheads="1" noTextEdit="1"/>
          </p:cNvSpPr>
          <p:nvPr>
            <p:ph type="sldImg"/>
          </p:nvPr>
        </p:nvSpPr>
        <p:spPr>
          <a:xfrm>
            <a:off x="917575" y="744538"/>
            <a:ext cx="4962525" cy="3722687"/>
          </a:xfrm>
          <a:ln/>
        </p:spPr>
      </p:sp>
      <p:sp>
        <p:nvSpPr>
          <p:cNvPr id="7055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xmlns="" val="3800045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E33767D-EA20-43A6-94F4-C8269539D9B0}" type="slidenum">
              <a:rPr lang="en-US"/>
              <a:pPr/>
              <a:t>28</a:t>
            </a:fld>
            <a:endParaRPr lang="en-US"/>
          </a:p>
        </p:txBody>
      </p:sp>
      <p:sp>
        <p:nvSpPr>
          <p:cNvPr id="687106" name="Rectangle 2"/>
          <p:cNvSpPr>
            <a:spLocks noGrp="1" noRot="1" noChangeAspect="1" noChangeArrowheads="1" noTextEdit="1"/>
          </p:cNvSpPr>
          <p:nvPr>
            <p:ph type="sldImg"/>
          </p:nvPr>
        </p:nvSpPr>
        <p:spPr>
          <a:xfrm>
            <a:off x="917575" y="744538"/>
            <a:ext cx="4962525" cy="3722687"/>
          </a:xfrm>
          <a:ln/>
        </p:spPr>
      </p:sp>
      <p:sp>
        <p:nvSpPr>
          <p:cNvPr id="6871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xmlns="" val="7240228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37FCE07-A57B-4BA4-8BDB-ABD66A4BB72C}" type="slidenum">
              <a:rPr lang="en-US"/>
              <a:pPr/>
              <a:t>29</a:t>
            </a:fld>
            <a:endParaRPr lang="en-US"/>
          </a:p>
        </p:txBody>
      </p:sp>
      <p:sp>
        <p:nvSpPr>
          <p:cNvPr id="688130" name="Rectangle 2"/>
          <p:cNvSpPr>
            <a:spLocks noGrp="1" noRot="1" noChangeAspect="1" noChangeArrowheads="1" noTextEdit="1"/>
          </p:cNvSpPr>
          <p:nvPr>
            <p:ph type="sldImg"/>
          </p:nvPr>
        </p:nvSpPr>
        <p:spPr>
          <a:xfrm>
            <a:off x="917575" y="744538"/>
            <a:ext cx="4962525" cy="3722687"/>
          </a:xfrm>
          <a:ln/>
        </p:spPr>
      </p:sp>
      <p:sp>
        <p:nvSpPr>
          <p:cNvPr id="688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2348673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94EE79F-3046-4424-8EC6-89B0B8EB41C8}" type="slidenum">
              <a:rPr lang="en-US"/>
              <a:pPr/>
              <a:t>4</a:t>
            </a:fld>
            <a:endParaRPr lang="en-US"/>
          </a:p>
        </p:txBody>
      </p:sp>
      <p:sp>
        <p:nvSpPr>
          <p:cNvPr id="225282" name="Rectangle 2"/>
          <p:cNvSpPr>
            <a:spLocks noGrp="1" noRot="1" noChangeAspect="1" noChangeArrowheads="1" noTextEdit="1"/>
          </p:cNvSpPr>
          <p:nvPr>
            <p:ph type="sldImg"/>
          </p:nvPr>
        </p:nvSpPr>
        <p:spPr>
          <a:xfrm>
            <a:off x="1152525" y="685800"/>
            <a:ext cx="4554538" cy="3416300"/>
          </a:xfrm>
          <a:ln cap="flat"/>
        </p:spPr>
      </p:sp>
      <p:sp>
        <p:nvSpPr>
          <p:cNvPr id="225283" name="Rectangle 3"/>
          <p:cNvSpPr>
            <a:spLocks noGrp="1" noChangeArrowheads="1"/>
          </p:cNvSpPr>
          <p:nvPr>
            <p:ph type="body" idx="1"/>
          </p:nvPr>
        </p:nvSpPr>
        <p:spPr>
          <a:xfrm>
            <a:off x="914400" y="4330700"/>
            <a:ext cx="5029200" cy="4102100"/>
          </a:xfrm>
          <a:noFill/>
          <a:ln/>
        </p:spPr>
        <p:txBody>
          <a:bodyPr/>
          <a:lstStyle/>
          <a:p>
            <a:pPr defTabSz="912813">
              <a:lnSpc>
                <a:spcPct val="100000"/>
              </a:lnSpc>
              <a:spcBef>
                <a:spcPct val="0"/>
              </a:spcBef>
            </a:pPr>
            <a:endParaRPr lang="en-US" sz="1000" dirty="0">
              <a:latin typeface="Times New Roman" panose="02020603050405020304" pitchFamily="18" charset="0"/>
            </a:endParaRPr>
          </a:p>
        </p:txBody>
      </p:sp>
    </p:spTree>
    <p:extLst>
      <p:ext uri="{BB962C8B-B14F-4D97-AF65-F5344CB8AC3E}">
        <p14:creationId xmlns:p14="http://schemas.microsoft.com/office/powerpoint/2010/main" xmlns="" val="30432509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02D7E85-C365-4FEF-AECC-A564DAEF0B5F}" type="slidenum">
              <a:rPr lang="en-US"/>
              <a:pPr/>
              <a:t>30</a:t>
            </a:fld>
            <a:endParaRPr lang="en-US"/>
          </a:p>
        </p:txBody>
      </p:sp>
      <p:sp>
        <p:nvSpPr>
          <p:cNvPr id="689154" name="Rectangle 2"/>
          <p:cNvSpPr>
            <a:spLocks noGrp="1" noRot="1" noChangeAspect="1" noChangeArrowheads="1" noTextEdit="1"/>
          </p:cNvSpPr>
          <p:nvPr>
            <p:ph type="sldImg"/>
          </p:nvPr>
        </p:nvSpPr>
        <p:spPr>
          <a:xfrm>
            <a:off x="917575" y="744538"/>
            <a:ext cx="4962525" cy="3722687"/>
          </a:xfrm>
          <a:ln/>
        </p:spPr>
      </p:sp>
      <p:sp>
        <p:nvSpPr>
          <p:cNvPr id="6891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4089068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ABF4D9A-5786-4079-AC79-76C2CCC468B1}" type="slidenum">
              <a:rPr lang="en-US"/>
              <a:pPr/>
              <a:t>31</a:t>
            </a:fld>
            <a:endParaRPr lang="en-US"/>
          </a:p>
        </p:txBody>
      </p:sp>
      <p:sp>
        <p:nvSpPr>
          <p:cNvPr id="690178" name="Rectangle 2"/>
          <p:cNvSpPr>
            <a:spLocks noGrp="1" noRot="1" noChangeAspect="1" noChangeArrowheads="1" noTextEdit="1"/>
          </p:cNvSpPr>
          <p:nvPr>
            <p:ph type="sldImg"/>
          </p:nvPr>
        </p:nvSpPr>
        <p:spPr>
          <a:xfrm>
            <a:off x="917575" y="744538"/>
            <a:ext cx="4962525" cy="3722687"/>
          </a:xfrm>
          <a:ln/>
        </p:spPr>
      </p:sp>
      <p:sp>
        <p:nvSpPr>
          <p:cNvPr id="690179" name="Rectangle 3"/>
          <p:cNvSpPr>
            <a:spLocks noGrp="1" noChangeArrowheads="1"/>
          </p:cNvSpPr>
          <p:nvPr>
            <p:ph type="body" idx="1"/>
          </p:nvPr>
        </p:nvSpPr>
        <p:spPr/>
        <p:txBody>
          <a:bodyPr/>
          <a:lstStyle/>
          <a:p>
            <a:r>
              <a:rPr lang="en-US"/>
              <a:t>In order to run a market simulation, you must include all available alternatives that a customer will consider.</a:t>
            </a:r>
          </a:p>
        </p:txBody>
      </p:sp>
    </p:spTree>
    <p:extLst>
      <p:ext uri="{BB962C8B-B14F-4D97-AF65-F5344CB8AC3E}">
        <p14:creationId xmlns:p14="http://schemas.microsoft.com/office/powerpoint/2010/main" xmlns="" val="10988765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18CC0BF-09A0-4153-B9D4-4D6BFABC8DDE}" type="slidenum">
              <a:rPr lang="en-US"/>
              <a:pPr/>
              <a:t>32</a:t>
            </a:fld>
            <a:endParaRPr lang="en-US"/>
          </a:p>
        </p:txBody>
      </p:sp>
      <p:sp>
        <p:nvSpPr>
          <p:cNvPr id="706562" name="Rectangle 2"/>
          <p:cNvSpPr>
            <a:spLocks noGrp="1" noRot="1" noChangeAspect="1" noChangeArrowheads="1" noTextEdit="1"/>
          </p:cNvSpPr>
          <p:nvPr>
            <p:ph type="sldImg"/>
          </p:nvPr>
        </p:nvSpPr>
        <p:spPr>
          <a:xfrm>
            <a:off x="917575" y="744538"/>
            <a:ext cx="4962525" cy="3722687"/>
          </a:xfrm>
          <a:ln/>
        </p:spPr>
      </p:sp>
      <p:sp>
        <p:nvSpPr>
          <p:cNvPr id="706563" name="Rectangle 3"/>
          <p:cNvSpPr>
            <a:spLocks noGrp="1" noChangeArrowheads="1"/>
          </p:cNvSpPr>
          <p:nvPr>
            <p:ph type="body" idx="1"/>
          </p:nvPr>
        </p:nvSpPr>
        <p:spPr/>
        <p:txBody>
          <a:bodyPr/>
          <a:lstStyle/>
          <a:p>
            <a:r>
              <a:rPr lang="en-US"/>
              <a:t>This slide shows how two different choice rules lead to different market share projections.</a:t>
            </a:r>
          </a:p>
        </p:txBody>
      </p:sp>
    </p:spTree>
    <p:extLst>
      <p:ext uri="{BB962C8B-B14F-4D97-AF65-F5344CB8AC3E}">
        <p14:creationId xmlns:p14="http://schemas.microsoft.com/office/powerpoint/2010/main" xmlns="" val="3792677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8E648F7-F49C-438C-A6C9-06E92409D8A1}" type="slidenum">
              <a:rPr lang="en-US"/>
              <a:pPr/>
              <a:t>33</a:t>
            </a:fld>
            <a:endParaRPr lang="en-US"/>
          </a:p>
        </p:txBody>
      </p:sp>
      <p:sp>
        <p:nvSpPr>
          <p:cNvPr id="703490" name="Rectangle 2"/>
          <p:cNvSpPr>
            <a:spLocks noGrp="1" noRot="1" noChangeAspect="1" noChangeArrowheads="1" noTextEdit="1"/>
          </p:cNvSpPr>
          <p:nvPr>
            <p:ph type="sldImg"/>
          </p:nvPr>
        </p:nvSpPr>
        <p:spPr>
          <a:xfrm>
            <a:off x="1860550" y="1039813"/>
            <a:ext cx="3036888" cy="2278062"/>
          </a:xfrm>
          <a:ln/>
        </p:spPr>
      </p:sp>
      <p:sp>
        <p:nvSpPr>
          <p:cNvPr id="703491" name="Rectangle 3"/>
          <p:cNvSpPr>
            <a:spLocks noGrp="1" noChangeArrowheads="1"/>
          </p:cNvSpPr>
          <p:nvPr>
            <p:ph type="body" idx="1"/>
          </p:nvPr>
        </p:nvSpPr>
        <p:spPr/>
        <p:txBody>
          <a:bodyPr lIns="86339" tIns="43170" rIns="86339" bIns="43170"/>
          <a:lstStyle/>
          <a:p>
            <a:endParaRPr lang="en-US" dirty="0"/>
          </a:p>
        </p:txBody>
      </p:sp>
    </p:spTree>
    <p:extLst>
      <p:ext uri="{BB962C8B-B14F-4D97-AF65-F5344CB8AC3E}">
        <p14:creationId xmlns:p14="http://schemas.microsoft.com/office/powerpoint/2010/main" xmlns="" val="35372050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21EB381-3786-49F3-B226-8EC847E0BA70}" type="slidenum">
              <a:rPr lang="en-US"/>
              <a:pPr/>
              <a:t>34</a:t>
            </a:fld>
            <a:endParaRPr lang="en-US"/>
          </a:p>
        </p:txBody>
      </p:sp>
      <p:sp>
        <p:nvSpPr>
          <p:cNvPr id="669698" name="Rectangle 2"/>
          <p:cNvSpPr>
            <a:spLocks noGrp="1" noRot="1" noChangeAspect="1" noChangeArrowheads="1" noTextEdit="1"/>
          </p:cNvSpPr>
          <p:nvPr>
            <p:ph type="sldImg"/>
          </p:nvPr>
        </p:nvSpPr>
        <p:spPr>
          <a:xfrm>
            <a:off x="1152525" y="685800"/>
            <a:ext cx="4554538" cy="3416300"/>
          </a:xfrm>
          <a:ln cap="flat"/>
        </p:spPr>
      </p:sp>
      <p:sp>
        <p:nvSpPr>
          <p:cNvPr id="669699" name="Rectangle 3"/>
          <p:cNvSpPr>
            <a:spLocks noGrp="1" noChangeArrowheads="1"/>
          </p:cNvSpPr>
          <p:nvPr>
            <p:ph type="body" idx="1"/>
          </p:nvPr>
        </p:nvSpPr>
        <p:spPr>
          <a:xfrm>
            <a:off x="914400" y="4330700"/>
            <a:ext cx="5029200" cy="4102100"/>
          </a:xfrm>
          <a:ln/>
        </p:spPr>
        <p:txBody>
          <a:bodyPr/>
          <a:lstStyle/>
          <a:p>
            <a:endParaRPr lang="en-US"/>
          </a:p>
        </p:txBody>
      </p:sp>
    </p:spTree>
    <p:extLst>
      <p:ext uri="{BB962C8B-B14F-4D97-AF65-F5344CB8AC3E}">
        <p14:creationId xmlns:p14="http://schemas.microsoft.com/office/powerpoint/2010/main" xmlns="" val="12573494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7A083BA-FA2D-4168-AE80-A01778B11BDA}" type="slidenum">
              <a:rPr lang="en-US"/>
              <a:pPr/>
              <a:t>35</a:t>
            </a:fld>
            <a:endParaRPr lang="en-US"/>
          </a:p>
        </p:txBody>
      </p:sp>
      <p:sp>
        <p:nvSpPr>
          <p:cNvPr id="559106" name="Rectangle 2"/>
          <p:cNvSpPr>
            <a:spLocks noGrp="1" noRot="1" noChangeAspect="1" noChangeArrowheads="1" noTextEdit="1"/>
          </p:cNvSpPr>
          <p:nvPr>
            <p:ph type="sldImg"/>
          </p:nvPr>
        </p:nvSpPr>
        <p:spPr>
          <a:xfrm>
            <a:off x="1152525" y="685800"/>
            <a:ext cx="4554538" cy="3416300"/>
          </a:xfrm>
          <a:ln cap="flat"/>
        </p:spPr>
      </p:sp>
      <p:sp>
        <p:nvSpPr>
          <p:cNvPr id="559107" name="Rectangle 3"/>
          <p:cNvSpPr>
            <a:spLocks noGrp="1" noChangeArrowheads="1"/>
          </p:cNvSpPr>
          <p:nvPr>
            <p:ph type="body" idx="1"/>
          </p:nvPr>
        </p:nvSpPr>
        <p:spPr>
          <a:xfrm>
            <a:off x="914400" y="4330700"/>
            <a:ext cx="5029200" cy="4102100"/>
          </a:xfrm>
          <a:noFill/>
          <a:ln/>
        </p:spPr>
        <p:txBody>
          <a:bodyPr/>
          <a:lstStyle/>
          <a:p>
            <a:endParaRPr lang="en-US" dirty="0"/>
          </a:p>
        </p:txBody>
      </p:sp>
    </p:spTree>
    <p:extLst>
      <p:ext uri="{BB962C8B-B14F-4D97-AF65-F5344CB8AC3E}">
        <p14:creationId xmlns:p14="http://schemas.microsoft.com/office/powerpoint/2010/main" xmlns="" val="19938008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F4BE575-3080-4C80-8422-D1B068623AD0}" type="slidenum">
              <a:rPr lang="en-US"/>
              <a:pPr/>
              <a:t>36</a:t>
            </a:fld>
            <a:endParaRPr lang="en-US"/>
          </a:p>
        </p:txBody>
      </p:sp>
      <p:sp>
        <p:nvSpPr>
          <p:cNvPr id="693250" name="Rectangle 2"/>
          <p:cNvSpPr>
            <a:spLocks noGrp="1" noRot="1" noChangeAspect="1" noChangeArrowheads="1" noTextEdit="1"/>
          </p:cNvSpPr>
          <p:nvPr>
            <p:ph type="sldImg"/>
          </p:nvPr>
        </p:nvSpPr>
        <p:spPr>
          <a:xfrm>
            <a:off x="917575" y="744538"/>
            <a:ext cx="4962525" cy="3722687"/>
          </a:xfrm>
          <a:ln/>
        </p:spPr>
      </p:sp>
      <p:sp>
        <p:nvSpPr>
          <p:cNvPr id="693251" name="Rectangle 3"/>
          <p:cNvSpPr>
            <a:spLocks noGrp="1" noChangeArrowheads="1"/>
          </p:cNvSpPr>
          <p:nvPr>
            <p:ph type="body" idx="1"/>
          </p:nvPr>
        </p:nvSpPr>
        <p:spPr/>
        <p:txBody>
          <a:bodyPr/>
          <a:lstStyle/>
          <a:p>
            <a:r>
              <a:rPr lang="en-US"/>
              <a:t>For more advanced classes, this slide can be used as a springboard to explore the different issues above.  Otherwise the slide (and the following slide) should be skipped.</a:t>
            </a:r>
          </a:p>
        </p:txBody>
      </p:sp>
    </p:spTree>
    <p:extLst>
      <p:ext uri="{BB962C8B-B14F-4D97-AF65-F5344CB8AC3E}">
        <p14:creationId xmlns:p14="http://schemas.microsoft.com/office/powerpoint/2010/main" xmlns="" val="31533336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17F92FC-DBF8-4770-9C2A-EAAE54063D1A}" type="slidenum">
              <a:rPr lang="en-US"/>
              <a:pPr/>
              <a:t>37</a:t>
            </a:fld>
            <a:endParaRPr lang="en-US"/>
          </a:p>
        </p:txBody>
      </p:sp>
      <p:sp>
        <p:nvSpPr>
          <p:cNvPr id="700418" name="Rectangle 2"/>
          <p:cNvSpPr>
            <a:spLocks noGrp="1" noRot="1" noChangeAspect="1" noChangeArrowheads="1" noTextEdit="1"/>
          </p:cNvSpPr>
          <p:nvPr>
            <p:ph type="sldImg"/>
          </p:nvPr>
        </p:nvSpPr>
        <p:spPr>
          <a:xfrm>
            <a:off x="1152525" y="685800"/>
            <a:ext cx="4554538" cy="3416300"/>
          </a:xfrm>
          <a:ln cap="flat"/>
        </p:spPr>
      </p:sp>
      <p:sp>
        <p:nvSpPr>
          <p:cNvPr id="700419" name="Rectangle 3"/>
          <p:cNvSpPr>
            <a:spLocks noGrp="1" noChangeArrowheads="1"/>
          </p:cNvSpPr>
          <p:nvPr>
            <p:ph type="body" idx="1"/>
          </p:nvPr>
        </p:nvSpPr>
        <p:spPr>
          <a:xfrm>
            <a:off x="914400" y="4330700"/>
            <a:ext cx="5029200" cy="4102100"/>
          </a:xfrm>
          <a:ln/>
        </p:spPr>
        <p:txBody>
          <a:bodyPr/>
          <a:lstStyle/>
          <a:p>
            <a:pPr defTabSz="966788">
              <a:lnSpc>
                <a:spcPct val="100000"/>
              </a:lnSpc>
              <a:spcBef>
                <a:spcPct val="0"/>
              </a:spcBef>
            </a:pPr>
            <a:endParaRPr lang="en-US" sz="2500">
              <a:latin typeface="Times New Roman" panose="02020603050405020304" pitchFamily="18" charset="0"/>
            </a:endParaRPr>
          </a:p>
        </p:txBody>
      </p:sp>
    </p:spTree>
    <p:extLst>
      <p:ext uri="{BB962C8B-B14F-4D97-AF65-F5344CB8AC3E}">
        <p14:creationId xmlns:p14="http://schemas.microsoft.com/office/powerpoint/2010/main" xmlns="" val="2539416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25C9195-DD65-47FE-A48F-1A2ECFA7D1AF}" type="slidenum">
              <a:rPr lang="en-US"/>
              <a:pPr/>
              <a:t>5</a:t>
            </a:fld>
            <a:endParaRPr lang="en-US"/>
          </a:p>
        </p:txBody>
      </p:sp>
      <p:sp>
        <p:nvSpPr>
          <p:cNvPr id="672770" name="Rectangle 2"/>
          <p:cNvSpPr>
            <a:spLocks noGrp="1" noRot="1" noChangeAspect="1" noChangeArrowheads="1" noTextEdit="1"/>
          </p:cNvSpPr>
          <p:nvPr>
            <p:ph type="sldImg"/>
          </p:nvPr>
        </p:nvSpPr>
        <p:spPr>
          <a:xfrm>
            <a:off x="917575" y="744538"/>
            <a:ext cx="4962525" cy="3722687"/>
          </a:xfrm>
          <a:ln/>
        </p:spPr>
      </p:sp>
      <p:sp>
        <p:nvSpPr>
          <p:cNvPr id="6727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2660862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225F62C-58EA-478A-8702-FBDB5C990B18}" type="slidenum">
              <a:rPr lang="en-US"/>
              <a:pPr/>
              <a:t>6</a:t>
            </a:fld>
            <a:endParaRPr lang="en-US"/>
          </a:p>
        </p:txBody>
      </p:sp>
      <p:sp>
        <p:nvSpPr>
          <p:cNvPr id="673794" name="Rectangle 2"/>
          <p:cNvSpPr>
            <a:spLocks noGrp="1" noRot="1" noChangeAspect="1" noChangeArrowheads="1" noTextEdit="1"/>
          </p:cNvSpPr>
          <p:nvPr>
            <p:ph type="sldImg"/>
          </p:nvPr>
        </p:nvSpPr>
        <p:spPr>
          <a:xfrm>
            <a:off x="917575" y="744538"/>
            <a:ext cx="4962525" cy="3722687"/>
          </a:xfrm>
          <a:ln/>
        </p:spPr>
      </p:sp>
      <p:sp>
        <p:nvSpPr>
          <p:cNvPr id="6737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340909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B3DFCDA-4A5F-459A-9945-C48C2CF03379}" type="slidenum">
              <a:rPr lang="en-US"/>
              <a:pPr/>
              <a:t>7</a:t>
            </a:fld>
            <a:endParaRPr lang="en-US"/>
          </a:p>
        </p:txBody>
      </p:sp>
      <p:sp>
        <p:nvSpPr>
          <p:cNvPr id="674818" name="Rectangle 2"/>
          <p:cNvSpPr>
            <a:spLocks noGrp="1" noRot="1" noChangeAspect="1" noChangeArrowheads="1" noTextEdit="1"/>
          </p:cNvSpPr>
          <p:nvPr>
            <p:ph type="sldImg"/>
          </p:nvPr>
        </p:nvSpPr>
        <p:spPr>
          <a:xfrm>
            <a:off x="917575" y="744538"/>
            <a:ext cx="4962525" cy="3722687"/>
          </a:xfrm>
          <a:ln/>
        </p:spPr>
      </p:sp>
      <p:sp>
        <p:nvSpPr>
          <p:cNvPr id="6748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4191382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0E85215-8C6D-4562-A826-D7E532955E29}" type="slidenum">
              <a:rPr lang="en-US"/>
              <a:pPr/>
              <a:t>8</a:t>
            </a:fld>
            <a:endParaRPr lang="en-US"/>
          </a:p>
        </p:txBody>
      </p:sp>
      <p:sp>
        <p:nvSpPr>
          <p:cNvPr id="675842" name="Rectangle 2"/>
          <p:cNvSpPr>
            <a:spLocks noGrp="1" noRot="1" noChangeAspect="1" noChangeArrowheads="1" noTextEdit="1"/>
          </p:cNvSpPr>
          <p:nvPr>
            <p:ph type="sldImg"/>
          </p:nvPr>
        </p:nvSpPr>
        <p:spPr>
          <a:xfrm>
            <a:off x="917575" y="744538"/>
            <a:ext cx="4962525" cy="3722687"/>
          </a:xfrm>
          <a:ln/>
        </p:spPr>
      </p:sp>
      <p:sp>
        <p:nvSpPr>
          <p:cNvPr id="67584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xmlns="" val="2117451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E34A6C7-2F1F-4E59-98D2-758B5B14D61E}" type="slidenum">
              <a:rPr lang="en-US"/>
              <a:pPr/>
              <a:t>11</a:t>
            </a:fld>
            <a:endParaRPr lang="en-US"/>
          </a:p>
        </p:txBody>
      </p:sp>
      <p:sp>
        <p:nvSpPr>
          <p:cNvPr id="696322" name="Rectangle 2"/>
          <p:cNvSpPr>
            <a:spLocks noGrp="1" noRot="1" noChangeAspect="1" noChangeArrowheads="1" noTextEdit="1"/>
          </p:cNvSpPr>
          <p:nvPr>
            <p:ph type="sldImg"/>
          </p:nvPr>
        </p:nvSpPr>
        <p:spPr>
          <a:xfrm>
            <a:off x="1049338" y="684213"/>
            <a:ext cx="4760912" cy="3570287"/>
          </a:xfrm>
          <a:ln/>
        </p:spPr>
      </p:sp>
      <p:sp>
        <p:nvSpPr>
          <p:cNvPr id="696323" name="Rectangle 3"/>
          <p:cNvSpPr>
            <a:spLocks noGrp="1" noChangeArrowheads="1"/>
          </p:cNvSpPr>
          <p:nvPr>
            <p:ph type="body" idx="1"/>
          </p:nvPr>
        </p:nvSpPr>
        <p:spPr/>
        <p:txBody>
          <a:bodyPr lIns="86339" tIns="43170" rIns="86339" bIns="43170"/>
          <a:lstStyle/>
          <a:p>
            <a:endParaRPr lang="en-US"/>
          </a:p>
        </p:txBody>
      </p:sp>
    </p:spTree>
    <p:extLst>
      <p:ext uri="{BB962C8B-B14F-4D97-AF65-F5344CB8AC3E}">
        <p14:creationId xmlns:p14="http://schemas.microsoft.com/office/powerpoint/2010/main" xmlns="" val="3977987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844C030-4C46-47D8-8131-367014976895}" type="slidenum">
              <a:rPr lang="en-US"/>
              <a:pPr/>
              <a:t>14</a:t>
            </a:fld>
            <a:endParaRPr lang="en-US"/>
          </a:p>
        </p:txBody>
      </p:sp>
      <p:sp>
        <p:nvSpPr>
          <p:cNvPr id="698370" name="Rectangle 2"/>
          <p:cNvSpPr>
            <a:spLocks noGrp="1" noRot="1" noChangeAspect="1" noChangeArrowheads="1" noTextEdit="1"/>
          </p:cNvSpPr>
          <p:nvPr>
            <p:ph type="sldImg"/>
          </p:nvPr>
        </p:nvSpPr>
        <p:spPr>
          <a:xfrm>
            <a:off x="846138" y="455613"/>
            <a:ext cx="5167312" cy="3875087"/>
          </a:xfrm>
          <a:ln/>
        </p:spPr>
      </p:sp>
      <p:sp>
        <p:nvSpPr>
          <p:cNvPr id="698371" name="Rectangle 3"/>
          <p:cNvSpPr>
            <a:spLocks noGrp="1" noChangeArrowheads="1"/>
          </p:cNvSpPr>
          <p:nvPr>
            <p:ph type="body" idx="1"/>
          </p:nvPr>
        </p:nvSpPr>
        <p:spPr/>
        <p:txBody>
          <a:bodyPr lIns="86339" tIns="43170" rIns="86339" bIns="43170"/>
          <a:lstStyle/>
          <a:p>
            <a:endParaRPr lang="en-US"/>
          </a:p>
        </p:txBody>
      </p:sp>
    </p:spTree>
    <p:extLst>
      <p:ext uri="{BB962C8B-B14F-4D97-AF65-F5344CB8AC3E}">
        <p14:creationId xmlns:p14="http://schemas.microsoft.com/office/powerpoint/2010/main" xmlns="" val="905815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084811F-E0DA-4081-93DC-897D18E7AA28}" type="slidenum">
              <a:rPr lang="en-US"/>
              <a:pPr/>
              <a:t>15</a:t>
            </a:fld>
            <a:endParaRPr lang="en-US"/>
          </a:p>
        </p:txBody>
      </p:sp>
      <p:sp>
        <p:nvSpPr>
          <p:cNvPr id="678914" name="Rectangle 2"/>
          <p:cNvSpPr>
            <a:spLocks noGrp="1" noRot="1" noChangeAspect="1" noChangeArrowheads="1" noTextEdit="1"/>
          </p:cNvSpPr>
          <p:nvPr>
            <p:ph type="sldImg"/>
          </p:nvPr>
        </p:nvSpPr>
        <p:spPr>
          <a:xfrm>
            <a:off x="917575" y="744538"/>
            <a:ext cx="4962525" cy="3722687"/>
          </a:xfrm>
          <a:ln/>
        </p:spPr>
      </p:sp>
      <p:sp>
        <p:nvSpPr>
          <p:cNvPr id="67891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xmlns="" val="37051219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jpeg"/><Relationship Id="rId4" Type="http://schemas.openxmlformats.org/officeDocument/2006/relationships/image" Target="../media/image7.jpe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UniOfSurrey - Clean Blue Cover">
    <p:bg>
      <p:bgPr>
        <a:solidFill>
          <a:srgbClr val="008A85"/>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9247" y="2056265"/>
            <a:ext cx="5775157" cy="1098697"/>
          </a:xfrm>
        </p:spPr>
        <p:txBody>
          <a:bodyPr anchor="b">
            <a:noAutofit/>
          </a:bodyPr>
          <a:lstStyle>
            <a:lvl1pPr algn="l">
              <a:defRPr sz="2800" baseline="0">
                <a:solidFill>
                  <a:srgbClr val="FFFFFF"/>
                </a:solidFill>
              </a:defRPr>
            </a:lvl1pPr>
          </a:lstStyle>
          <a:p>
            <a:r>
              <a:rPr lang="en-GB" dirty="0"/>
              <a:t>Presentation title goes here</a:t>
            </a:r>
            <a:endParaRPr lang="en-US" dirty="0"/>
          </a:p>
        </p:txBody>
      </p:sp>
      <p:cxnSp>
        <p:nvCxnSpPr>
          <p:cNvPr id="5" name="Straight Connector 4"/>
          <p:cNvCxnSpPr/>
          <p:nvPr userDrawn="1"/>
        </p:nvCxnSpPr>
        <p:spPr>
          <a:xfrm>
            <a:off x="-5763" y="3287060"/>
            <a:ext cx="7261490" cy="8255"/>
          </a:xfrm>
          <a:prstGeom prst="line">
            <a:avLst/>
          </a:prstGeom>
          <a:ln w="6350" cmpd="sng">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2" hasCustomPrompt="1"/>
          </p:nvPr>
        </p:nvSpPr>
        <p:spPr>
          <a:xfrm>
            <a:off x="529079" y="3421285"/>
            <a:ext cx="5775325" cy="1119187"/>
          </a:xfrm>
        </p:spPr>
        <p:txBody>
          <a:bodyPr>
            <a:normAutofit/>
          </a:bodyPr>
          <a:lstStyle>
            <a:lvl1pPr algn="l">
              <a:defRPr sz="2000">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GB" dirty="0"/>
              <a:t>Presentation subtitle / presenter here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026913" y="2285760"/>
            <a:ext cx="1871760" cy="1009555"/>
          </a:xfrm>
          <a:prstGeom prst="rect">
            <a:avLst/>
          </a:prstGeom>
        </p:spPr>
      </p:pic>
    </p:spTree>
    <p:extLst>
      <p:ext uri="{BB962C8B-B14F-4D97-AF65-F5344CB8AC3E}">
        <p14:creationId xmlns:p14="http://schemas.microsoft.com/office/powerpoint/2010/main" xmlns="" val="988540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UniOfSurrey - BLUE Slide with 3 Image Left">
    <p:spTree>
      <p:nvGrpSpPr>
        <p:cNvPr id="1" name=""/>
        <p:cNvGrpSpPr/>
        <p:nvPr/>
      </p:nvGrpSpPr>
      <p:grpSpPr>
        <a:xfrm>
          <a:off x="0" y="0"/>
          <a:ext cx="0" cy="0"/>
          <a:chOff x="0" y="0"/>
          <a:chExt cx="0" cy="0"/>
        </a:xfrm>
      </p:grpSpPr>
      <p:sp>
        <p:nvSpPr>
          <p:cNvPr id="11" name="Rectangle 10"/>
          <p:cNvSpPr/>
          <p:nvPr userDrawn="1"/>
        </p:nvSpPr>
        <p:spPr>
          <a:xfrm>
            <a:off x="0" y="0"/>
            <a:ext cx="9144000" cy="873198"/>
          </a:xfrm>
          <a:prstGeom prst="rect">
            <a:avLst/>
          </a:prstGeom>
          <a:solidFill>
            <a:srgbClr val="008A85"/>
          </a:solidFill>
          <a:ln>
            <a:solidFill>
              <a:srgbClr val="008A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sp>
        <p:nvSpPr>
          <p:cNvPr id="2" name="Title 1"/>
          <p:cNvSpPr>
            <a:spLocks noGrp="1"/>
          </p:cNvSpPr>
          <p:nvPr>
            <p:ph type="title" hasCustomPrompt="1"/>
          </p:nvPr>
        </p:nvSpPr>
        <p:spPr/>
        <p:txBody>
          <a:bodyPr/>
          <a:lstStyle>
            <a:lvl1pPr>
              <a:defRPr>
                <a:solidFill>
                  <a:schemeClr val="bg1"/>
                </a:solidFill>
              </a:defRPr>
            </a:lvl1pPr>
          </a:lstStyle>
          <a:p>
            <a:r>
              <a:rPr lang="en-GB" dirty="0"/>
              <a:t>Headline title goes here</a:t>
            </a:r>
            <a:endParaRPr lang="en-US" dirty="0"/>
          </a:p>
        </p:txBody>
      </p:sp>
      <p:sp>
        <p:nvSpPr>
          <p:cNvPr id="3" name="Content Placeholder 2"/>
          <p:cNvSpPr>
            <a:spLocks noGrp="1"/>
          </p:cNvSpPr>
          <p:nvPr>
            <p:ph idx="1"/>
          </p:nvPr>
        </p:nvSpPr>
        <p:spPr>
          <a:xfrm>
            <a:off x="4294625" y="1638041"/>
            <a:ext cx="4507928" cy="4525963"/>
          </a:xfrm>
          <a:prstGeom prst="rect">
            <a:avLst/>
          </a:prstGeom>
        </p:spPr>
        <p:txBody>
          <a:bodyPr>
            <a:normAutofit/>
          </a:bodyPr>
          <a:lstStyle>
            <a:lvl1pPr>
              <a:defRPr sz="1800">
                <a:solidFill>
                  <a:schemeClr val="tx1">
                    <a:lumMod val="50000"/>
                  </a:schemeClr>
                </a:solidFill>
                <a:latin typeface="Arial"/>
                <a:cs typeface="Arial"/>
              </a:defRPr>
            </a:lvl1pPr>
            <a:lvl2pPr>
              <a:defRPr sz="1800">
                <a:solidFill>
                  <a:srgbClr val="008A85"/>
                </a:solidFill>
                <a:latin typeface="Arial"/>
                <a:cs typeface="Arial"/>
              </a:defRPr>
            </a:lvl2pPr>
            <a:lvl3pPr>
              <a:defRPr sz="1800">
                <a:solidFill>
                  <a:srgbClr val="556169"/>
                </a:solidFill>
                <a:latin typeface="Arial"/>
                <a:cs typeface="Arial"/>
              </a:defRPr>
            </a:lvl3pPr>
            <a:lvl4pPr>
              <a:defRPr sz="1800">
                <a:solidFill>
                  <a:srgbClr val="008A85"/>
                </a:solidFill>
                <a:latin typeface="Arial"/>
                <a:cs typeface="Arial"/>
              </a:defRPr>
            </a:lvl4pPr>
            <a:lvl5pPr>
              <a:defRPr sz="1800">
                <a:solidFill>
                  <a:srgbClr val="556169"/>
                </a:solidFill>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55616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8A85"/>
            </a:solidFill>
          </a:ln>
        </p:spPr>
        <p:style>
          <a:lnRef idx="1">
            <a:schemeClr val="accent1"/>
          </a:lnRef>
          <a:fillRef idx="0">
            <a:schemeClr val="accent1"/>
          </a:fillRef>
          <a:effectRef idx="0">
            <a:schemeClr val="accent1"/>
          </a:effectRef>
          <a:fontRef idx="minor">
            <a:schemeClr val="tx1"/>
          </a:fontRef>
        </p:style>
      </p:cxnSp>
      <p:sp>
        <p:nvSpPr>
          <p:cNvPr id="14" name="Picture Placeholder 6"/>
          <p:cNvSpPr>
            <a:spLocks noGrp="1"/>
          </p:cNvSpPr>
          <p:nvPr>
            <p:ph type="pic" sz="quarter" idx="14" hasCustomPrompt="1"/>
          </p:nvPr>
        </p:nvSpPr>
        <p:spPr>
          <a:xfrm>
            <a:off x="457200" y="1655723"/>
            <a:ext cx="1229962" cy="1524518"/>
          </a:xfrm>
        </p:spPr>
        <p:txBody>
          <a:bodyPr>
            <a:normAutofit/>
          </a:bodyPr>
          <a:lstStyle>
            <a:lvl1pPr>
              <a:defRPr sz="1000" baseline="0"/>
            </a:lvl1pPr>
          </a:lstStyle>
          <a:p>
            <a:r>
              <a:rPr lang="en-US" dirty="0"/>
              <a:t>Drop picture 1 here.</a:t>
            </a:r>
          </a:p>
        </p:txBody>
      </p:sp>
      <p:sp>
        <p:nvSpPr>
          <p:cNvPr id="15" name="Picture Placeholder 6"/>
          <p:cNvSpPr>
            <a:spLocks noGrp="1"/>
          </p:cNvSpPr>
          <p:nvPr>
            <p:ph type="pic" sz="quarter" idx="15" hasCustomPrompt="1"/>
          </p:nvPr>
        </p:nvSpPr>
        <p:spPr>
          <a:xfrm>
            <a:off x="1839562" y="1655722"/>
            <a:ext cx="2276592" cy="1524518"/>
          </a:xfrm>
        </p:spPr>
        <p:txBody>
          <a:bodyPr>
            <a:normAutofit/>
          </a:bodyPr>
          <a:lstStyle>
            <a:lvl1pPr>
              <a:defRPr sz="1000"/>
            </a:lvl1pPr>
          </a:lstStyle>
          <a:p>
            <a:r>
              <a:rPr lang="en-US" dirty="0"/>
              <a:t>Drop picture 2 here.</a:t>
            </a:r>
          </a:p>
        </p:txBody>
      </p:sp>
      <p:sp>
        <p:nvSpPr>
          <p:cNvPr id="16" name="Picture Placeholder 6"/>
          <p:cNvSpPr>
            <a:spLocks noGrp="1"/>
          </p:cNvSpPr>
          <p:nvPr>
            <p:ph type="pic" sz="quarter" idx="16" hasCustomPrompt="1"/>
          </p:nvPr>
        </p:nvSpPr>
        <p:spPr>
          <a:xfrm>
            <a:off x="457200" y="3332639"/>
            <a:ext cx="3658954" cy="2849045"/>
          </a:xfrm>
        </p:spPr>
        <p:txBody>
          <a:bodyPr>
            <a:normAutofit/>
          </a:bodyPr>
          <a:lstStyle>
            <a:lvl1pPr>
              <a:defRPr sz="1000" baseline="0"/>
            </a:lvl1pPr>
          </a:lstStyle>
          <a:p>
            <a:r>
              <a:rPr lang="en-US" dirty="0"/>
              <a:t>Drop picture 3 here.</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63310" y="63698"/>
            <a:ext cx="1302631" cy="702588"/>
          </a:xfrm>
          <a:prstGeom prst="rect">
            <a:avLst/>
          </a:prstGeom>
        </p:spPr>
      </p:pic>
    </p:spTree>
    <p:extLst>
      <p:ext uri="{BB962C8B-B14F-4D97-AF65-F5344CB8AC3E}">
        <p14:creationId xmlns:p14="http://schemas.microsoft.com/office/powerpoint/2010/main" xmlns="" val="834827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UniOfSurrey - Clean Turqoise Cover">
    <p:bg>
      <p:bgPr>
        <a:solidFill>
          <a:srgbClr val="4A4A4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9867" y="2056266"/>
            <a:ext cx="5775157" cy="1098697"/>
          </a:xfrm>
        </p:spPr>
        <p:txBody>
          <a:bodyPr anchor="b">
            <a:noAutofit/>
          </a:bodyPr>
          <a:lstStyle>
            <a:lvl1pPr algn="l">
              <a:defRPr sz="2400" baseline="0">
                <a:solidFill>
                  <a:srgbClr val="FFFFFF"/>
                </a:solidFill>
              </a:defRPr>
            </a:lvl1pPr>
          </a:lstStyle>
          <a:p>
            <a:r>
              <a:rPr lang="en-GB" dirty="0"/>
              <a:t>Presentation title goes here</a:t>
            </a:r>
            <a:endParaRPr lang="en-US" dirty="0"/>
          </a:p>
        </p:txBody>
      </p:sp>
      <p:cxnSp>
        <p:nvCxnSpPr>
          <p:cNvPr id="5" name="Straight Connector 4"/>
          <p:cNvCxnSpPr/>
          <p:nvPr userDrawn="1"/>
        </p:nvCxnSpPr>
        <p:spPr>
          <a:xfrm>
            <a:off x="-5763" y="3287060"/>
            <a:ext cx="7216885" cy="0"/>
          </a:xfrm>
          <a:prstGeom prst="line">
            <a:avLst/>
          </a:prstGeom>
          <a:ln w="6350" cmpd="sng">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 Placeholder 13"/>
          <p:cNvSpPr>
            <a:spLocks noGrp="1"/>
          </p:cNvSpPr>
          <p:nvPr>
            <p:ph type="body" sz="quarter" idx="12" hasCustomPrompt="1"/>
          </p:nvPr>
        </p:nvSpPr>
        <p:spPr>
          <a:xfrm>
            <a:off x="529867" y="3418609"/>
            <a:ext cx="5775325" cy="1119187"/>
          </a:xfrm>
        </p:spPr>
        <p:txBody>
          <a:bodyPr/>
          <a:lstStyle>
            <a:lvl1pPr algn="l">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GB" dirty="0"/>
              <a:t>Presentation subtitle / presenter here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026913" y="2285760"/>
            <a:ext cx="1871760" cy="1009555"/>
          </a:xfrm>
          <a:prstGeom prst="rect">
            <a:avLst/>
          </a:prstGeom>
        </p:spPr>
      </p:pic>
    </p:spTree>
    <p:extLst>
      <p:ext uri="{BB962C8B-B14F-4D97-AF65-F5344CB8AC3E}">
        <p14:creationId xmlns:p14="http://schemas.microsoft.com/office/powerpoint/2010/main" xmlns="" val="677112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UniOfSurrey - Clean White Cov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2867" y="2056266"/>
            <a:ext cx="5775157" cy="1098697"/>
          </a:xfrm>
        </p:spPr>
        <p:txBody>
          <a:bodyPr anchor="b">
            <a:noAutofit/>
          </a:bodyPr>
          <a:lstStyle>
            <a:lvl1pPr algn="l">
              <a:defRPr sz="2400" baseline="0">
                <a:solidFill>
                  <a:srgbClr val="000000"/>
                </a:solidFill>
              </a:defRPr>
            </a:lvl1pPr>
          </a:lstStyle>
          <a:p>
            <a:r>
              <a:rPr lang="en-GB" dirty="0"/>
              <a:t>Presentation title goes here</a:t>
            </a:r>
            <a:endParaRPr lang="en-US" dirty="0"/>
          </a:p>
        </p:txBody>
      </p:sp>
      <p:cxnSp>
        <p:nvCxnSpPr>
          <p:cNvPr id="5" name="Straight Connector 4"/>
          <p:cNvCxnSpPr/>
          <p:nvPr userDrawn="1"/>
        </p:nvCxnSpPr>
        <p:spPr>
          <a:xfrm>
            <a:off x="-5763" y="3287060"/>
            <a:ext cx="7286276" cy="0"/>
          </a:xfrm>
          <a:prstGeom prst="line">
            <a:avLst/>
          </a:prstGeom>
          <a:ln w="6350" cmpd="sng">
            <a:solidFill>
              <a:srgbClr val="000000"/>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12" hasCustomPrompt="1"/>
          </p:nvPr>
        </p:nvSpPr>
        <p:spPr>
          <a:xfrm>
            <a:off x="402699" y="3419158"/>
            <a:ext cx="5775325" cy="958850"/>
          </a:xfrm>
        </p:spPr>
        <p:txBody>
          <a:bodyPr/>
          <a:lstStyle>
            <a:lvl1pPr algn="l">
              <a:defRPr/>
            </a:lvl1pPr>
          </a:lstStyle>
          <a:p>
            <a:r>
              <a:rPr lang="en-GB" sz="1800" dirty="0">
                <a:solidFill>
                  <a:srgbClr val="82949D"/>
                </a:solidFill>
              </a:rPr>
              <a:t>Presentation subtitle</a:t>
            </a:r>
            <a:r>
              <a:rPr lang="en-GB" sz="1800" baseline="0" dirty="0">
                <a:solidFill>
                  <a:srgbClr val="82949D"/>
                </a:solidFill>
              </a:rPr>
              <a:t> / presenter here</a:t>
            </a:r>
            <a:endParaRPr lang="en-US" sz="1800" dirty="0">
              <a:solidFill>
                <a:srgbClr val="82949D"/>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026913" y="2281968"/>
            <a:ext cx="1863487" cy="1005092"/>
          </a:xfrm>
          <a:prstGeom prst="rect">
            <a:avLst/>
          </a:prstGeom>
        </p:spPr>
      </p:pic>
    </p:spTree>
    <p:extLst>
      <p:ext uri="{BB962C8B-B14F-4D97-AF65-F5344CB8AC3E}">
        <p14:creationId xmlns:p14="http://schemas.microsoft.com/office/powerpoint/2010/main" xmlns="" val="344245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UniOfSurrey - Standard Slide">
    <p:spTree>
      <p:nvGrpSpPr>
        <p:cNvPr id="1" name=""/>
        <p:cNvGrpSpPr/>
        <p:nvPr/>
      </p:nvGrpSpPr>
      <p:grpSpPr>
        <a:xfrm>
          <a:off x="0" y="0"/>
          <a:ext cx="0" cy="0"/>
          <a:chOff x="0" y="0"/>
          <a:chExt cx="0" cy="0"/>
        </a:xfrm>
      </p:grpSpPr>
      <p:sp>
        <p:nvSpPr>
          <p:cNvPr id="11" name="Rectangle 10"/>
          <p:cNvSpPr/>
          <p:nvPr userDrawn="1"/>
        </p:nvSpPr>
        <p:spPr>
          <a:xfrm>
            <a:off x="0" y="6575392"/>
            <a:ext cx="9144000" cy="282607"/>
          </a:xfrm>
          <a:prstGeom prst="rect">
            <a:avLst/>
          </a:prstGeom>
          <a:solidFill>
            <a:srgbClr val="008A85"/>
          </a:solidFill>
          <a:ln>
            <a:solidFill>
              <a:srgbClr val="008A8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noAutofit/>
          </a:bodyPr>
          <a:lstStyle>
            <a:lvl1pPr>
              <a:defRPr sz="2400">
                <a:solidFill>
                  <a:srgbClr val="000000"/>
                </a:solidFill>
              </a:defRPr>
            </a:lvl1pPr>
          </a:lstStyle>
          <a:p>
            <a:r>
              <a:rPr lang="en-GB" dirty="0"/>
              <a:t>Headline title goes here</a:t>
            </a:r>
            <a:endParaRPr lang="en-US" dirty="0"/>
          </a:p>
        </p:txBody>
      </p:sp>
      <p:sp>
        <p:nvSpPr>
          <p:cNvPr id="3" name="Content Placeholder 2"/>
          <p:cNvSpPr>
            <a:spLocks noGrp="1"/>
          </p:cNvSpPr>
          <p:nvPr>
            <p:ph idx="1"/>
          </p:nvPr>
        </p:nvSpPr>
        <p:spPr>
          <a:xfrm>
            <a:off x="457199" y="1600200"/>
            <a:ext cx="8321443" cy="4525963"/>
          </a:xfrm>
          <a:prstGeom prst="rect">
            <a:avLst/>
          </a:prstGeom>
        </p:spPr>
        <p:txBody>
          <a:bodyPr>
            <a:normAutofit/>
          </a:bodyPr>
          <a:lstStyle>
            <a:lvl1pPr>
              <a:defRPr sz="2000">
                <a:solidFill>
                  <a:schemeClr val="tx1">
                    <a:lumMod val="50000"/>
                  </a:schemeClr>
                </a:solidFill>
                <a:latin typeface="Georgia" panose="02040502050405020303" pitchFamily="18" charset="0"/>
                <a:cs typeface="Arial"/>
              </a:defRPr>
            </a:lvl1pPr>
            <a:lvl2pPr>
              <a:defRPr sz="1800">
                <a:solidFill>
                  <a:srgbClr val="008A85"/>
                </a:solidFill>
                <a:latin typeface="Georgia" panose="02040502050405020303" pitchFamily="18" charset="0"/>
                <a:cs typeface="Arial"/>
              </a:defRPr>
            </a:lvl2pPr>
            <a:lvl3pPr>
              <a:defRPr sz="1800">
                <a:solidFill>
                  <a:srgbClr val="556169"/>
                </a:solidFill>
                <a:latin typeface="Georgia" panose="02040502050405020303" pitchFamily="18" charset="0"/>
                <a:cs typeface="Arial"/>
              </a:defRPr>
            </a:lvl3pPr>
            <a:lvl4pPr>
              <a:defRPr sz="1600">
                <a:solidFill>
                  <a:srgbClr val="008A85"/>
                </a:solidFill>
                <a:latin typeface="Georgia" panose="02040502050405020303" pitchFamily="18" charset="0"/>
                <a:cs typeface="Arial"/>
              </a:defRPr>
            </a:lvl4pPr>
            <a:lvl5pPr>
              <a:defRPr sz="1600">
                <a:solidFill>
                  <a:srgbClr val="556169"/>
                </a:solidFill>
                <a:latin typeface="Georgia" panose="02040502050405020303" pitchFamily="18" charset="0"/>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4A4A4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000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06775" y="68767"/>
            <a:ext cx="1350038" cy="728158"/>
          </a:xfrm>
          <a:prstGeom prst="rect">
            <a:avLst/>
          </a:prstGeom>
        </p:spPr>
      </p:pic>
    </p:spTree>
    <p:extLst>
      <p:ext uri="{BB962C8B-B14F-4D97-AF65-F5344CB8AC3E}">
        <p14:creationId xmlns:p14="http://schemas.microsoft.com/office/powerpoint/2010/main" xmlns="" val="208918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niOfSurrey - Standard Slide Clear">
    <p:spTree>
      <p:nvGrpSpPr>
        <p:cNvPr id="1" name=""/>
        <p:cNvGrpSpPr/>
        <p:nvPr/>
      </p:nvGrpSpPr>
      <p:grpSpPr>
        <a:xfrm>
          <a:off x="0" y="0"/>
          <a:ext cx="0" cy="0"/>
          <a:chOff x="0" y="0"/>
          <a:chExt cx="0" cy="0"/>
        </a:xfrm>
      </p:grpSpPr>
      <p:sp>
        <p:nvSpPr>
          <p:cNvPr id="11" name="Rectangle 10"/>
          <p:cNvSpPr/>
          <p:nvPr userDrawn="1"/>
        </p:nvSpPr>
        <p:spPr>
          <a:xfrm>
            <a:off x="0" y="6575392"/>
            <a:ext cx="9144000" cy="282607"/>
          </a:xfrm>
          <a:prstGeom prst="rect">
            <a:avLst/>
          </a:prstGeom>
          <a:solidFill>
            <a:srgbClr val="008A85"/>
          </a:solidFill>
          <a:ln>
            <a:solidFill>
              <a:srgbClr val="008A8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noAutofit/>
          </a:bodyPr>
          <a:lstStyle>
            <a:lvl1pPr>
              <a:defRPr sz="2400">
                <a:solidFill>
                  <a:srgbClr val="000000"/>
                </a:solidFill>
              </a:defRPr>
            </a:lvl1pPr>
          </a:lstStyle>
          <a:p>
            <a:r>
              <a:rPr lang="en-GB" dirty="0"/>
              <a:t>Headline title goes here</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4A4A4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000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06775" y="68767"/>
            <a:ext cx="1350038" cy="728158"/>
          </a:xfrm>
          <a:prstGeom prst="rect">
            <a:avLst/>
          </a:prstGeom>
        </p:spPr>
      </p:pic>
    </p:spTree>
    <p:extLst>
      <p:ext uri="{BB962C8B-B14F-4D97-AF65-F5344CB8AC3E}">
        <p14:creationId xmlns:p14="http://schemas.microsoft.com/office/powerpoint/2010/main" xmlns="" val="627874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niOfSurrey - Standard Slide with Image Right">
    <p:spTree>
      <p:nvGrpSpPr>
        <p:cNvPr id="1" name=""/>
        <p:cNvGrpSpPr/>
        <p:nvPr/>
      </p:nvGrpSpPr>
      <p:grpSpPr>
        <a:xfrm>
          <a:off x="0" y="0"/>
          <a:ext cx="0" cy="0"/>
          <a:chOff x="0" y="0"/>
          <a:chExt cx="0" cy="0"/>
        </a:xfrm>
      </p:grpSpPr>
      <p:sp>
        <p:nvSpPr>
          <p:cNvPr id="11" name="Rectangle 10"/>
          <p:cNvSpPr/>
          <p:nvPr userDrawn="1"/>
        </p:nvSpPr>
        <p:spPr>
          <a:xfrm>
            <a:off x="0" y="6575392"/>
            <a:ext cx="9144000" cy="282607"/>
          </a:xfrm>
          <a:prstGeom prst="rect">
            <a:avLst/>
          </a:prstGeom>
          <a:solidFill>
            <a:srgbClr val="008A85"/>
          </a:solidFill>
          <a:ln>
            <a:solidFill>
              <a:srgbClr val="008A8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noAutofit/>
          </a:bodyPr>
          <a:lstStyle>
            <a:lvl1pPr>
              <a:defRPr sz="2400">
                <a:solidFill>
                  <a:srgbClr val="000000"/>
                </a:solidFill>
              </a:defRPr>
            </a:lvl1pPr>
          </a:lstStyle>
          <a:p>
            <a:r>
              <a:rPr lang="en-GB" dirty="0"/>
              <a:t>Headline title goes here</a:t>
            </a:r>
            <a:endParaRPr lang="en-US" dirty="0"/>
          </a:p>
        </p:txBody>
      </p:sp>
      <p:sp>
        <p:nvSpPr>
          <p:cNvPr id="3" name="Content Placeholder 2"/>
          <p:cNvSpPr>
            <a:spLocks noGrp="1"/>
          </p:cNvSpPr>
          <p:nvPr>
            <p:ph idx="1"/>
          </p:nvPr>
        </p:nvSpPr>
        <p:spPr>
          <a:xfrm>
            <a:off x="457200" y="1600201"/>
            <a:ext cx="3610744" cy="4277072"/>
          </a:xfrm>
          <a:prstGeom prst="rect">
            <a:avLst/>
          </a:prstGeom>
        </p:spPr>
        <p:txBody>
          <a:bodyPr>
            <a:normAutofit/>
          </a:bodyPr>
          <a:lstStyle>
            <a:lvl1pPr>
              <a:defRPr sz="1800">
                <a:solidFill>
                  <a:schemeClr val="tx1">
                    <a:lumMod val="50000"/>
                  </a:schemeClr>
                </a:solidFill>
                <a:latin typeface="Georgia" panose="02040502050405020303" pitchFamily="18" charset="0"/>
                <a:cs typeface="Arial"/>
              </a:defRPr>
            </a:lvl1pPr>
            <a:lvl2pPr>
              <a:defRPr sz="1800">
                <a:solidFill>
                  <a:srgbClr val="008A85"/>
                </a:solidFill>
                <a:latin typeface="Georgia" panose="02040502050405020303" pitchFamily="18" charset="0"/>
                <a:cs typeface="Arial"/>
              </a:defRPr>
            </a:lvl2pPr>
            <a:lvl3pPr>
              <a:defRPr sz="1800">
                <a:solidFill>
                  <a:srgbClr val="556169"/>
                </a:solidFill>
                <a:latin typeface="Georgia" panose="02040502050405020303" pitchFamily="18" charset="0"/>
                <a:cs typeface="Arial"/>
              </a:defRPr>
            </a:lvl3pPr>
            <a:lvl4pPr>
              <a:defRPr sz="1800">
                <a:solidFill>
                  <a:srgbClr val="008A85"/>
                </a:solidFill>
                <a:latin typeface="Georgia" panose="02040502050405020303" pitchFamily="18" charset="0"/>
                <a:cs typeface="Arial"/>
              </a:defRPr>
            </a:lvl4pPr>
            <a:lvl5pPr>
              <a:defRPr sz="1800">
                <a:solidFill>
                  <a:srgbClr val="556169"/>
                </a:solidFill>
                <a:latin typeface="Georgia" panose="02040502050405020303" pitchFamily="18" charset="0"/>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4A4A4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0000"/>
            </a:solidFill>
          </a:ln>
        </p:spPr>
        <p:style>
          <a:lnRef idx="1">
            <a:schemeClr val="accent1"/>
          </a:lnRef>
          <a:fillRef idx="0">
            <a:schemeClr val="accent1"/>
          </a:fillRef>
          <a:effectRef idx="0">
            <a:schemeClr val="accent1"/>
          </a:effectRef>
          <a:fontRef idx="minor">
            <a:schemeClr val="tx1"/>
          </a:fontRef>
        </p:style>
      </p:cxnSp>
      <p:sp>
        <p:nvSpPr>
          <p:cNvPr id="7" name="Picture Placeholder 6"/>
          <p:cNvSpPr>
            <a:spLocks noGrp="1"/>
          </p:cNvSpPr>
          <p:nvPr>
            <p:ph type="pic" sz="quarter" idx="14" hasCustomPrompt="1"/>
          </p:nvPr>
        </p:nvSpPr>
        <p:spPr>
          <a:xfrm>
            <a:off x="5119688" y="1600200"/>
            <a:ext cx="3683000" cy="4525963"/>
          </a:xfrm>
        </p:spPr>
        <p:txBody>
          <a:bodyPr>
            <a:normAutofit/>
          </a:bodyPr>
          <a:lstStyle>
            <a:lvl1pPr>
              <a:defRPr sz="2000"/>
            </a:lvl1pPr>
          </a:lstStyle>
          <a:p>
            <a:r>
              <a:rPr lang="en-US" dirty="0"/>
              <a:t>Drop picture here</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06775" y="68767"/>
            <a:ext cx="1350038" cy="728158"/>
          </a:xfrm>
          <a:prstGeom prst="rect">
            <a:avLst/>
          </a:prstGeom>
        </p:spPr>
      </p:pic>
    </p:spTree>
    <p:extLst>
      <p:ext uri="{BB962C8B-B14F-4D97-AF65-F5344CB8AC3E}">
        <p14:creationId xmlns:p14="http://schemas.microsoft.com/office/powerpoint/2010/main" xmlns="" val="1944831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UniOfSurrey - Standard Slide with 3 Image Right">
    <p:spTree>
      <p:nvGrpSpPr>
        <p:cNvPr id="1" name=""/>
        <p:cNvGrpSpPr/>
        <p:nvPr/>
      </p:nvGrpSpPr>
      <p:grpSpPr>
        <a:xfrm>
          <a:off x="0" y="0"/>
          <a:ext cx="0" cy="0"/>
          <a:chOff x="0" y="0"/>
          <a:chExt cx="0" cy="0"/>
        </a:xfrm>
      </p:grpSpPr>
      <p:sp>
        <p:nvSpPr>
          <p:cNvPr id="11" name="Rectangle 10"/>
          <p:cNvSpPr/>
          <p:nvPr userDrawn="1"/>
        </p:nvSpPr>
        <p:spPr>
          <a:xfrm>
            <a:off x="0" y="6575392"/>
            <a:ext cx="9144000" cy="282607"/>
          </a:xfrm>
          <a:prstGeom prst="rect">
            <a:avLst/>
          </a:prstGeom>
          <a:solidFill>
            <a:srgbClr val="008A85"/>
          </a:solidFill>
          <a:ln>
            <a:solidFill>
              <a:srgbClr val="008A8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solidFill>
                  <a:srgbClr val="000000"/>
                </a:solidFill>
              </a:defRPr>
            </a:lvl1pPr>
          </a:lstStyle>
          <a:p>
            <a:r>
              <a:rPr lang="en-GB" dirty="0"/>
              <a:t>Headline title goes here</a:t>
            </a:r>
            <a:endParaRPr lang="en-US" dirty="0"/>
          </a:p>
        </p:txBody>
      </p:sp>
      <p:sp>
        <p:nvSpPr>
          <p:cNvPr id="3" name="Content Placeholder 2"/>
          <p:cNvSpPr>
            <a:spLocks noGrp="1"/>
          </p:cNvSpPr>
          <p:nvPr>
            <p:ph idx="1"/>
          </p:nvPr>
        </p:nvSpPr>
        <p:spPr>
          <a:xfrm>
            <a:off x="457200" y="1600200"/>
            <a:ext cx="4507928" cy="4525963"/>
          </a:xfrm>
          <a:prstGeom prst="rect">
            <a:avLst/>
          </a:prstGeom>
        </p:spPr>
        <p:txBody>
          <a:bodyPr>
            <a:normAutofit/>
          </a:bodyPr>
          <a:lstStyle>
            <a:lvl1pPr>
              <a:defRPr sz="1800">
                <a:solidFill>
                  <a:schemeClr val="tx1">
                    <a:lumMod val="50000"/>
                  </a:schemeClr>
                </a:solidFill>
                <a:latin typeface="Arial"/>
                <a:cs typeface="Arial"/>
              </a:defRPr>
            </a:lvl1pPr>
            <a:lvl2pPr>
              <a:defRPr sz="1800">
                <a:solidFill>
                  <a:srgbClr val="008A85"/>
                </a:solidFill>
                <a:latin typeface="Arial"/>
                <a:cs typeface="Arial"/>
              </a:defRPr>
            </a:lvl2pPr>
            <a:lvl3pPr>
              <a:defRPr sz="1800">
                <a:solidFill>
                  <a:srgbClr val="556169"/>
                </a:solidFill>
                <a:latin typeface="Arial"/>
                <a:cs typeface="Arial"/>
              </a:defRPr>
            </a:lvl3pPr>
            <a:lvl4pPr>
              <a:defRPr sz="1800">
                <a:solidFill>
                  <a:srgbClr val="008A85"/>
                </a:solidFill>
                <a:latin typeface="Arial"/>
                <a:cs typeface="Arial"/>
              </a:defRPr>
            </a:lvl4pPr>
            <a:lvl5pPr>
              <a:defRPr sz="1800">
                <a:solidFill>
                  <a:srgbClr val="556169"/>
                </a:solidFill>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55616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0000"/>
            </a:solidFill>
          </a:ln>
        </p:spPr>
        <p:style>
          <a:lnRef idx="1">
            <a:schemeClr val="accent1"/>
          </a:lnRef>
          <a:fillRef idx="0">
            <a:schemeClr val="accent1"/>
          </a:fillRef>
          <a:effectRef idx="0">
            <a:schemeClr val="accent1"/>
          </a:effectRef>
          <a:fontRef idx="minor">
            <a:schemeClr val="tx1"/>
          </a:fontRef>
        </p:style>
      </p:cxnSp>
      <p:sp>
        <p:nvSpPr>
          <p:cNvPr id="7" name="Picture Placeholder 6"/>
          <p:cNvSpPr>
            <a:spLocks noGrp="1"/>
          </p:cNvSpPr>
          <p:nvPr>
            <p:ph type="pic" sz="quarter" idx="14" hasCustomPrompt="1"/>
          </p:nvPr>
        </p:nvSpPr>
        <p:spPr>
          <a:xfrm>
            <a:off x="5119688" y="1600201"/>
            <a:ext cx="1229962" cy="1524518"/>
          </a:xfrm>
        </p:spPr>
        <p:txBody>
          <a:bodyPr>
            <a:normAutofit/>
          </a:bodyPr>
          <a:lstStyle>
            <a:lvl1pPr>
              <a:defRPr sz="1000" baseline="0"/>
            </a:lvl1pPr>
          </a:lstStyle>
          <a:p>
            <a:r>
              <a:rPr lang="en-US" dirty="0"/>
              <a:t>Drop picture 1 here.</a:t>
            </a:r>
          </a:p>
        </p:txBody>
      </p:sp>
      <p:sp>
        <p:nvSpPr>
          <p:cNvPr id="14" name="Picture Placeholder 6"/>
          <p:cNvSpPr>
            <a:spLocks noGrp="1"/>
          </p:cNvSpPr>
          <p:nvPr>
            <p:ph type="pic" sz="quarter" idx="15" hasCustomPrompt="1"/>
          </p:nvPr>
        </p:nvSpPr>
        <p:spPr>
          <a:xfrm>
            <a:off x="6502050" y="1600200"/>
            <a:ext cx="2276592" cy="1524518"/>
          </a:xfrm>
        </p:spPr>
        <p:txBody>
          <a:bodyPr>
            <a:normAutofit/>
          </a:bodyPr>
          <a:lstStyle>
            <a:lvl1pPr>
              <a:defRPr sz="1000"/>
            </a:lvl1pPr>
          </a:lstStyle>
          <a:p>
            <a:r>
              <a:rPr lang="en-US" dirty="0"/>
              <a:t>Drop picture 2 here.</a:t>
            </a:r>
          </a:p>
        </p:txBody>
      </p:sp>
      <p:sp>
        <p:nvSpPr>
          <p:cNvPr id="15" name="Picture Placeholder 6"/>
          <p:cNvSpPr>
            <a:spLocks noGrp="1"/>
          </p:cNvSpPr>
          <p:nvPr>
            <p:ph type="pic" sz="quarter" idx="16" hasCustomPrompt="1"/>
          </p:nvPr>
        </p:nvSpPr>
        <p:spPr>
          <a:xfrm>
            <a:off x="5119688" y="3277117"/>
            <a:ext cx="3658954" cy="2849045"/>
          </a:xfrm>
        </p:spPr>
        <p:txBody>
          <a:bodyPr>
            <a:normAutofit/>
          </a:bodyPr>
          <a:lstStyle>
            <a:lvl1pPr>
              <a:defRPr sz="1000" baseline="0"/>
            </a:lvl1pPr>
          </a:lstStyle>
          <a:p>
            <a:r>
              <a:rPr lang="en-US" dirty="0"/>
              <a:t>Drop picture 3 here.</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06775" y="68767"/>
            <a:ext cx="1350038" cy="728158"/>
          </a:xfrm>
          <a:prstGeom prst="rect">
            <a:avLst/>
          </a:prstGeom>
        </p:spPr>
      </p:pic>
    </p:spTree>
    <p:extLst>
      <p:ext uri="{BB962C8B-B14F-4D97-AF65-F5344CB8AC3E}">
        <p14:creationId xmlns:p14="http://schemas.microsoft.com/office/powerpoint/2010/main" xmlns="" val="145745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niOfSurrey - Standard Slide with Image Left">
    <p:spTree>
      <p:nvGrpSpPr>
        <p:cNvPr id="1" name=""/>
        <p:cNvGrpSpPr/>
        <p:nvPr/>
      </p:nvGrpSpPr>
      <p:grpSpPr>
        <a:xfrm>
          <a:off x="0" y="0"/>
          <a:ext cx="0" cy="0"/>
          <a:chOff x="0" y="0"/>
          <a:chExt cx="0" cy="0"/>
        </a:xfrm>
      </p:grpSpPr>
      <p:sp>
        <p:nvSpPr>
          <p:cNvPr id="11" name="Rectangle 10"/>
          <p:cNvSpPr/>
          <p:nvPr userDrawn="1"/>
        </p:nvSpPr>
        <p:spPr>
          <a:xfrm>
            <a:off x="0" y="6575392"/>
            <a:ext cx="9144000" cy="282607"/>
          </a:xfrm>
          <a:prstGeom prst="rect">
            <a:avLst/>
          </a:prstGeom>
          <a:solidFill>
            <a:srgbClr val="008A85"/>
          </a:solidFill>
          <a:ln>
            <a:solidFill>
              <a:srgbClr val="008A8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solidFill>
                  <a:srgbClr val="000000"/>
                </a:solidFill>
              </a:defRPr>
            </a:lvl1pPr>
          </a:lstStyle>
          <a:p>
            <a:r>
              <a:rPr lang="en-GB" dirty="0"/>
              <a:t>Headline title goes here</a:t>
            </a:r>
            <a:endParaRPr lang="en-US" dirty="0"/>
          </a:p>
        </p:txBody>
      </p:sp>
      <p:sp>
        <p:nvSpPr>
          <p:cNvPr id="3" name="Content Placeholder 2"/>
          <p:cNvSpPr>
            <a:spLocks noGrp="1"/>
          </p:cNvSpPr>
          <p:nvPr>
            <p:ph idx="1"/>
          </p:nvPr>
        </p:nvSpPr>
        <p:spPr>
          <a:xfrm>
            <a:off x="4294625" y="1638041"/>
            <a:ext cx="4507928" cy="4525963"/>
          </a:xfrm>
          <a:prstGeom prst="rect">
            <a:avLst/>
          </a:prstGeom>
        </p:spPr>
        <p:txBody>
          <a:bodyPr>
            <a:normAutofit/>
          </a:bodyPr>
          <a:lstStyle>
            <a:lvl1pPr>
              <a:defRPr sz="1800">
                <a:solidFill>
                  <a:schemeClr val="tx1">
                    <a:lumMod val="50000"/>
                  </a:schemeClr>
                </a:solidFill>
                <a:latin typeface="Arial"/>
                <a:cs typeface="Arial"/>
              </a:defRPr>
            </a:lvl1pPr>
            <a:lvl2pPr>
              <a:defRPr sz="1800">
                <a:solidFill>
                  <a:srgbClr val="008A85"/>
                </a:solidFill>
                <a:latin typeface="Arial"/>
                <a:cs typeface="Arial"/>
              </a:defRPr>
            </a:lvl2pPr>
            <a:lvl3pPr>
              <a:defRPr sz="1800">
                <a:solidFill>
                  <a:srgbClr val="556169"/>
                </a:solidFill>
                <a:latin typeface="Arial"/>
                <a:cs typeface="Arial"/>
              </a:defRPr>
            </a:lvl3pPr>
            <a:lvl4pPr>
              <a:defRPr sz="1800">
                <a:solidFill>
                  <a:srgbClr val="008A85"/>
                </a:solidFill>
                <a:latin typeface="Arial"/>
                <a:cs typeface="Arial"/>
              </a:defRPr>
            </a:lvl4pPr>
            <a:lvl5pPr>
              <a:defRPr sz="1800">
                <a:solidFill>
                  <a:srgbClr val="556169"/>
                </a:solidFill>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55616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0000"/>
            </a:solidFill>
          </a:ln>
        </p:spPr>
        <p:style>
          <a:lnRef idx="1">
            <a:schemeClr val="accent1"/>
          </a:lnRef>
          <a:fillRef idx="0">
            <a:schemeClr val="accent1"/>
          </a:fillRef>
          <a:effectRef idx="0">
            <a:schemeClr val="accent1"/>
          </a:effectRef>
          <a:fontRef idx="minor">
            <a:schemeClr val="tx1"/>
          </a:fontRef>
        </p:style>
      </p:cxnSp>
      <p:sp>
        <p:nvSpPr>
          <p:cNvPr id="7" name="Picture Placeholder 6"/>
          <p:cNvSpPr>
            <a:spLocks noGrp="1"/>
          </p:cNvSpPr>
          <p:nvPr>
            <p:ph type="pic" sz="quarter" idx="14" hasCustomPrompt="1"/>
          </p:nvPr>
        </p:nvSpPr>
        <p:spPr>
          <a:xfrm>
            <a:off x="457200" y="1638041"/>
            <a:ext cx="3683000" cy="4525963"/>
          </a:xfrm>
        </p:spPr>
        <p:txBody>
          <a:bodyPr>
            <a:normAutofit/>
          </a:bodyPr>
          <a:lstStyle>
            <a:lvl1pPr>
              <a:defRPr sz="2000"/>
            </a:lvl1pPr>
          </a:lstStyle>
          <a:p>
            <a:r>
              <a:rPr lang="en-US" dirty="0"/>
              <a:t>Drop picture here</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06775" y="68767"/>
            <a:ext cx="1350038" cy="728158"/>
          </a:xfrm>
          <a:prstGeom prst="rect">
            <a:avLst/>
          </a:prstGeom>
        </p:spPr>
      </p:pic>
    </p:spTree>
    <p:extLst>
      <p:ext uri="{BB962C8B-B14F-4D97-AF65-F5344CB8AC3E}">
        <p14:creationId xmlns:p14="http://schemas.microsoft.com/office/powerpoint/2010/main" xmlns="" val="694609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UniOfSurrey - Standard Slide with 3 Image Left">
    <p:spTree>
      <p:nvGrpSpPr>
        <p:cNvPr id="1" name=""/>
        <p:cNvGrpSpPr/>
        <p:nvPr/>
      </p:nvGrpSpPr>
      <p:grpSpPr>
        <a:xfrm>
          <a:off x="0" y="0"/>
          <a:ext cx="0" cy="0"/>
          <a:chOff x="0" y="0"/>
          <a:chExt cx="0" cy="0"/>
        </a:xfrm>
      </p:grpSpPr>
      <p:sp>
        <p:nvSpPr>
          <p:cNvPr id="11" name="Rectangle 10"/>
          <p:cNvSpPr/>
          <p:nvPr userDrawn="1"/>
        </p:nvSpPr>
        <p:spPr>
          <a:xfrm>
            <a:off x="0" y="6575392"/>
            <a:ext cx="9144000" cy="282607"/>
          </a:xfrm>
          <a:prstGeom prst="rect">
            <a:avLst/>
          </a:prstGeom>
          <a:solidFill>
            <a:srgbClr val="008A85"/>
          </a:solidFill>
          <a:ln>
            <a:solidFill>
              <a:srgbClr val="008A8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solidFill>
                  <a:srgbClr val="000000"/>
                </a:solidFill>
              </a:defRPr>
            </a:lvl1pPr>
          </a:lstStyle>
          <a:p>
            <a:r>
              <a:rPr lang="en-GB" dirty="0"/>
              <a:t>Headline title goes here</a:t>
            </a:r>
            <a:endParaRPr lang="en-US" dirty="0"/>
          </a:p>
        </p:txBody>
      </p:sp>
      <p:sp>
        <p:nvSpPr>
          <p:cNvPr id="3" name="Content Placeholder 2"/>
          <p:cNvSpPr>
            <a:spLocks noGrp="1"/>
          </p:cNvSpPr>
          <p:nvPr>
            <p:ph idx="1"/>
          </p:nvPr>
        </p:nvSpPr>
        <p:spPr>
          <a:xfrm>
            <a:off x="4294625" y="1638041"/>
            <a:ext cx="4507928" cy="4525963"/>
          </a:xfrm>
          <a:prstGeom prst="rect">
            <a:avLst/>
          </a:prstGeom>
        </p:spPr>
        <p:txBody>
          <a:bodyPr>
            <a:normAutofit/>
          </a:bodyPr>
          <a:lstStyle>
            <a:lvl1pPr>
              <a:defRPr sz="1800">
                <a:solidFill>
                  <a:schemeClr val="tx1">
                    <a:lumMod val="50000"/>
                  </a:schemeClr>
                </a:solidFill>
                <a:latin typeface="Arial"/>
                <a:cs typeface="Arial"/>
              </a:defRPr>
            </a:lvl1pPr>
            <a:lvl2pPr>
              <a:defRPr sz="1800">
                <a:solidFill>
                  <a:srgbClr val="008A85"/>
                </a:solidFill>
                <a:latin typeface="Arial"/>
                <a:cs typeface="Arial"/>
              </a:defRPr>
            </a:lvl2pPr>
            <a:lvl3pPr>
              <a:defRPr sz="1800">
                <a:solidFill>
                  <a:srgbClr val="556169"/>
                </a:solidFill>
                <a:latin typeface="Arial"/>
                <a:cs typeface="Arial"/>
              </a:defRPr>
            </a:lvl3pPr>
            <a:lvl4pPr>
              <a:defRPr sz="1800">
                <a:solidFill>
                  <a:srgbClr val="008A85"/>
                </a:solidFill>
                <a:latin typeface="Arial"/>
                <a:cs typeface="Arial"/>
              </a:defRPr>
            </a:lvl4pPr>
            <a:lvl5pPr>
              <a:defRPr sz="1800">
                <a:solidFill>
                  <a:srgbClr val="556169"/>
                </a:solidFill>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55616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Picture Placeholder 6"/>
          <p:cNvSpPr>
            <a:spLocks noGrp="1"/>
          </p:cNvSpPr>
          <p:nvPr>
            <p:ph type="pic" sz="quarter" idx="14" hasCustomPrompt="1"/>
          </p:nvPr>
        </p:nvSpPr>
        <p:spPr>
          <a:xfrm>
            <a:off x="457200" y="1655723"/>
            <a:ext cx="1229962" cy="1524518"/>
          </a:xfrm>
        </p:spPr>
        <p:txBody>
          <a:bodyPr>
            <a:normAutofit/>
          </a:bodyPr>
          <a:lstStyle>
            <a:lvl1pPr>
              <a:defRPr sz="1000" baseline="0"/>
            </a:lvl1pPr>
          </a:lstStyle>
          <a:p>
            <a:r>
              <a:rPr lang="en-US" dirty="0"/>
              <a:t>Drop picture 1 here.</a:t>
            </a:r>
          </a:p>
        </p:txBody>
      </p:sp>
      <p:sp>
        <p:nvSpPr>
          <p:cNvPr id="15" name="Picture Placeholder 6"/>
          <p:cNvSpPr>
            <a:spLocks noGrp="1"/>
          </p:cNvSpPr>
          <p:nvPr>
            <p:ph type="pic" sz="quarter" idx="15" hasCustomPrompt="1"/>
          </p:nvPr>
        </p:nvSpPr>
        <p:spPr>
          <a:xfrm>
            <a:off x="1839562" y="1655722"/>
            <a:ext cx="2276592" cy="1524518"/>
          </a:xfrm>
        </p:spPr>
        <p:txBody>
          <a:bodyPr>
            <a:normAutofit/>
          </a:bodyPr>
          <a:lstStyle>
            <a:lvl1pPr>
              <a:defRPr sz="1000"/>
            </a:lvl1pPr>
          </a:lstStyle>
          <a:p>
            <a:r>
              <a:rPr lang="en-US" dirty="0"/>
              <a:t>Drop picture 2 here.</a:t>
            </a:r>
          </a:p>
        </p:txBody>
      </p:sp>
      <p:sp>
        <p:nvSpPr>
          <p:cNvPr id="16" name="Picture Placeholder 6"/>
          <p:cNvSpPr>
            <a:spLocks noGrp="1"/>
          </p:cNvSpPr>
          <p:nvPr>
            <p:ph type="pic" sz="quarter" idx="16" hasCustomPrompt="1"/>
          </p:nvPr>
        </p:nvSpPr>
        <p:spPr>
          <a:xfrm>
            <a:off x="457200" y="3332639"/>
            <a:ext cx="3658954" cy="2849045"/>
          </a:xfrm>
        </p:spPr>
        <p:txBody>
          <a:bodyPr>
            <a:normAutofit/>
          </a:bodyPr>
          <a:lstStyle>
            <a:lvl1pPr>
              <a:defRPr sz="1000" baseline="0"/>
            </a:lvl1pPr>
          </a:lstStyle>
          <a:p>
            <a:r>
              <a:rPr lang="en-US" dirty="0"/>
              <a:t>Drop picture 3 here.</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06775" y="68767"/>
            <a:ext cx="1350038" cy="728158"/>
          </a:xfrm>
          <a:prstGeom prst="rect">
            <a:avLst/>
          </a:prstGeom>
        </p:spPr>
      </p:pic>
    </p:spTree>
    <p:extLst>
      <p:ext uri="{BB962C8B-B14F-4D97-AF65-F5344CB8AC3E}">
        <p14:creationId xmlns:p14="http://schemas.microsoft.com/office/powerpoint/2010/main" xmlns="" val="3921534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UniOfSurrey - Standard Slide with 3 Image Left">
    <p:spTree>
      <p:nvGrpSpPr>
        <p:cNvPr id="1" name=""/>
        <p:cNvGrpSpPr/>
        <p:nvPr/>
      </p:nvGrpSpPr>
      <p:grpSpPr>
        <a:xfrm>
          <a:off x="0" y="0"/>
          <a:ext cx="0" cy="0"/>
          <a:chOff x="0" y="0"/>
          <a:chExt cx="0" cy="0"/>
        </a:xfrm>
      </p:grpSpPr>
      <p:sp>
        <p:nvSpPr>
          <p:cNvPr id="11" name="Rectangle 10"/>
          <p:cNvSpPr/>
          <p:nvPr userDrawn="1"/>
        </p:nvSpPr>
        <p:spPr>
          <a:xfrm>
            <a:off x="0" y="6575392"/>
            <a:ext cx="9144000" cy="282607"/>
          </a:xfrm>
          <a:prstGeom prst="rect">
            <a:avLst/>
          </a:prstGeom>
          <a:solidFill>
            <a:srgbClr val="008A85"/>
          </a:solidFill>
          <a:ln>
            <a:solidFill>
              <a:srgbClr val="008A8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solidFill>
                  <a:srgbClr val="000000"/>
                </a:solidFill>
              </a:defRPr>
            </a:lvl1pPr>
          </a:lstStyle>
          <a:p>
            <a:r>
              <a:rPr lang="en-GB" dirty="0"/>
              <a:t>Headline title goes here</a:t>
            </a:r>
            <a:endParaRPr lang="en-US" dirty="0"/>
          </a:p>
        </p:txBody>
      </p:sp>
      <p:sp>
        <p:nvSpPr>
          <p:cNvPr id="3" name="Content Placeholder 2"/>
          <p:cNvSpPr>
            <a:spLocks noGrp="1"/>
          </p:cNvSpPr>
          <p:nvPr>
            <p:ph idx="1"/>
          </p:nvPr>
        </p:nvSpPr>
        <p:spPr>
          <a:xfrm>
            <a:off x="457199" y="1643165"/>
            <a:ext cx="4507928" cy="4525963"/>
          </a:xfrm>
          <a:prstGeom prst="rect">
            <a:avLst/>
          </a:prstGeom>
        </p:spPr>
        <p:txBody>
          <a:bodyPr>
            <a:normAutofit/>
          </a:bodyPr>
          <a:lstStyle>
            <a:lvl1pPr>
              <a:defRPr sz="1800">
                <a:solidFill>
                  <a:schemeClr val="tx1">
                    <a:lumMod val="50000"/>
                  </a:schemeClr>
                </a:solidFill>
                <a:latin typeface="Arial"/>
                <a:cs typeface="Arial"/>
              </a:defRPr>
            </a:lvl1pPr>
            <a:lvl2pPr>
              <a:defRPr sz="1800">
                <a:solidFill>
                  <a:srgbClr val="008A85"/>
                </a:solidFill>
                <a:latin typeface="Arial"/>
                <a:cs typeface="Arial"/>
              </a:defRPr>
            </a:lvl2pPr>
            <a:lvl3pPr>
              <a:defRPr sz="1800">
                <a:solidFill>
                  <a:srgbClr val="556169"/>
                </a:solidFill>
                <a:latin typeface="Arial"/>
                <a:cs typeface="Arial"/>
              </a:defRPr>
            </a:lvl3pPr>
            <a:lvl4pPr>
              <a:defRPr sz="1800">
                <a:solidFill>
                  <a:srgbClr val="008A85"/>
                </a:solidFill>
                <a:latin typeface="Arial"/>
                <a:cs typeface="Arial"/>
              </a:defRPr>
            </a:lvl4pPr>
            <a:lvl5pPr>
              <a:defRPr sz="1800">
                <a:solidFill>
                  <a:srgbClr val="556169"/>
                </a:solidFill>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55616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0000"/>
            </a:solidFill>
          </a:ln>
        </p:spPr>
        <p:style>
          <a:lnRef idx="1">
            <a:schemeClr val="accent1"/>
          </a:lnRef>
          <a:fillRef idx="0">
            <a:schemeClr val="accent1"/>
          </a:fillRef>
          <a:effectRef idx="0">
            <a:schemeClr val="accent1"/>
          </a:effectRef>
          <a:fontRef idx="minor">
            <a:schemeClr val="tx1"/>
          </a:fontRef>
        </p:style>
      </p:cxnSp>
      <p:sp>
        <p:nvSpPr>
          <p:cNvPr id="7" name="Chart Placeholder 6"/>
          <p:cNvSpPr>
            <a:spLocks noGrp="1"/>
          </p:cNvSpPr>
          <p:nvPr>
            <p:ph type="chart" sz="quarter" idx="14" hasCustomPrompt="1"/>
          </p:nvPr>
        </p:nvSpPr>
        <p:spPr>
          <a:xfrm>
            <a:off x="5100638" y="1643063"/>
            <a:ext cx="3702050" cy="4525962"/>
          </a:xfrm>
        </p:spPr>
        <p:txBody>
          <a:bodyPr>
            <a:normAutofit/>
          </a:bodyPr>
          <a:lstStyle>
            <a:lvl1pPr>
              <a:defRPr sz="2000" baseline="0"/>
            </a:lvl1pPr>
          </a:lstStyle>
          <a:p>
            <a:r>
              <a:rPr lang="en-US" dirty="0"/>
              <a:t>Insert Chart</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06775" y="68767"/>
            <a:ext cx="1350038" cy="728158"/>
          </a:xfrm>
          <a:prstGeom prst="rect">
            <a:avLst/>
          </a:prstGeom>
        </p:spPr>
      </p:pic>
    </p:spTree>
    <p:extLst>
      <p:ext uri="{BB962C8B-B14F-4D97-AF65-F5344CB8AC3E}">
        <p14:creationId xmlns:p14="http://schemas.microsoft.com/office/powerpoint/2010/main" xmlns="" val="1286235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UniOfSurrey - Standard Slide">
    <p:spTree>
      <p:nvGrpSpPr>
        <p:cNvPr id="1" name=""/>
        <p:cNvGrpSpPr/>
        <p:nvPr/>
      </p:nvGrpSpPr>
      <p:grpSpPr>
        <a:xfrm>
          <a:off x="0" y="0"/>
          <a:ext cx="0" cy="0"/>
          <a:chOff x="0" y="0"/>
          <a:chExt cx="0" cy="0"/>
        </a:xfrm>
      </p:grpSpPr>
      <p:sp>
        <p:nvSpPr>
          <p:cNvPr id="16" name="Rectangle 15"/>
          <p:cNvSpPr/>
          <p:nvPr userDrawn="1"/>
        </p:nvSpPr>
        <p:spPr>
          <a:xfrm>
            <a:off x="0" y="0"/>
            <a:ext cx="9144000" cy="873198"/>
          </a:xfrm>
          <a:prstGeom prst="rect">
            <a:avLst/>
          </a:prstGeom>
          <a:solidFill>
            <a:srgbClr val="008A85"/>
          </a:solidFill>
          <a:ln>
            <a:solidFill>
              <a:srgbClr val="008A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sp>
        <p:nvSpPr>
          <p:cNvPr id="3" name="Content Placeholder 2"/>
          <p:cNvSpPr>
            <a:spLocks noGrp="1"/>
          </p:cNvSpPr>
          <p:nvPr>
            <p:ph idx="1"/>
          </p:nvPr>
        </p:nvSpPr>
        <p:spPr>
          <a:xfrm>
            <a:off x="457199" y="1600200"/>
            <a:ext cx="8321443" cy="4525963"/>
          </a:xfrm>
          <a:prstGeom prst="rect">
            <a:avLst/>
          </a:prstGeom>
        </p:spPr>
        <p:txBody>
          <a:bodyPr>
            <a:normAutofit/>
          </a:bodyPr>
          <a:lstStyle>
            <a:lvl1pPr>
              <a:defRPr sz="2000">
                <a:solidFill>
                  <a:schemeClr val="tx1">
                    <a:lumMod val="50000"/>
                  </a:schemeClr>
                </a:solidFill>
                <a:latin typeface="Georgia" panose="02040502050405020303" pitchFamily="18" charset="0"/>
                <a:cs typeface="Arial"/>
              </a:defRPr>
            </a:lvl1pPr>
            <a:lvl2pPr>
              <a:defRPr sz="2000">
                <a:solidFill>
                  <a:srgbClr val="008A85"/>
                </a:solidFill>
                <a:latin typeface="Georgia" panose="02040502050405020303" pitchFamily="18" charset="0"/>
                <a:cs typeface="Arial"/>
              </a:defRPr>
            </a:lvl2pPr>
            <a:lvl3pPr>
              <a:defRPr sz="1800">
                <a:solidFill>
                  <a:srgbClr val="556169"/>
                </a:solidFill>
                <a:latin typeface="Georgia" panose="02040502050405020303" pitchFamily="18" charset="0"/>
                <a:cs typeface="Arial"/>
              </a:defRPr>
            </a:lvl3pPr>
            <a:lvl4pPr>
              <a:defRPr sz="1800">
                <a:solidFill>
                  <a:srgbClr val="008A85"/>
                </a:solidFill>
                <a:latin typeface="Georgia" panose="02040502050405020303" pitchFamily="18" charset="0"/>
                <a:cs typeface="Arial"/>
              </a:defRPr>
            </a:lvl4pPr>
            <a:lvl5pPr>
              <a:defRPr sz="1600">
                <a:solidFill>
                  <a:srgbClr val="556169"/>
                </a:solidFill>
                <a:latin typeface="Georgia" panose="02040502050405020303" pitchFamily="18" charset="0"/>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12" name="Straight Connector 11"/>
          <p:cNvCxnSpPr/>
          <p:nvPr userDrawn="1"/>
        </p:nvCxnSpPr>
        <p:spPr>
          <a:xfrm>
            <a:off x="0" y="878002"/>
            <a:ext cx="9180000" cy="0"/>
          </a:xfrm>
          <a:prstGeom prst="line">
            <a:avLst/>
          </a:prstGeom>
          <a:ln w="6350" cmpd="sng">
            <a:solidFill>
              <a:srgbClr val="008A85"/>
            </a:solidFill>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hasCustomPrompt="1"/>
          </p:nvPr>
        </p:nvSpPr>
        <p:spPr>
          <a:xfrm>
            <a:off x="457200" y="423352"/>
            <a:ext cx="4507927" cy="413268"/>
          </a:xfrm>
        </p:spPr>
        <p:txBody>
          <a:bodyPr>
            <a:noAutofit/>
          </a:bodyPr>
          <a:lstStyle>
            <a:lvl1pPr>
              <a:defRPr sz="2400" b="1">
                <a:solidFill>
                  <a:schemeClr val="bg1"/>
                </a:solidFill>
              </a:defRPr>
            </a:lvl1pPr>
          </a:lstStyle>
          <a:p>
            <a:r>
              <a:rPr lang="en-GB" dirty="0"/>
              <a:t>Headline title goes here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63310" y="63698"/>
            <a:ext cx="1302631" cy="702588"/>
          </a:xfrm>
          <a:prstGeom prst="rect">
            <a:avLst/>
          </a:prstGeom>
        </p:spPr>
      </p:pic>
    </p:spTree>
    <p:extLst>
      <p:ext uri="{BB962C8B-B14F-4D97-AF65-F5344CB8AC3E}">
        <p14:creationId xmlns:p14="http://schemas.microsoft.com/office/powerpoint/2010/main" xmlns="" val="27606335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UniOfSurrey - Standard Slide with 3 Image Left">
    <p:spTree>
      <p:nvGrpSpPr>
        <p:cNvPr id="1" name=""/>
        <p:cNvGrpSpPr/>
        <p:nvPr/>
      </p:nvGrpSpPr>
      <p:grpSpPr>
        <a:xfrm>
          <a:off x="0" y="0"/>
          <a:ext cx="0" cy="0"/>
          <a:chOff x="0" y="0"/>
          <a:chExt cx="0" cy="0"/>
        </a:xfrm>
      </p:grpSpPr>
      <p:sp>
        <p:nvSpPr>
          <p:cNvPr id="11" name="Rectangle 10"/>
          <p:cNvSpPr/>
          <p:nvPr userDrawn="1"/>
        </p:nvSpPr>
        <p:spPr>
          <a:xfrm>
            <a:off x="0" y="6575392"/>
            <a:ext cx="9144000" cy="282607"/>
          </a:xfrm>
          <a:prstGeom prst="rect">
            <a:avLst/>
          </a:prstGeom>
          <a:solidFill>
            <a:srgbClr val="008A85"/>
          </a:solidFill>
          <a:ln>
            <a:solidFill>
              <a:srgbClr val="008A8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solidFill>
                  <a:srgbClr val="000000"/>
                </a:solidFill>
              </a:defRPr>
            </a:lvl1pPr>
          </a:lstStyle>
          <a:p>
            <a:r>
              <a:rPr lang="en-GB" dirty="0"/>
              <a:t>Headline title goes here</a:t>
            </a:r>
            <a:endParaRPr lang="en-US" dirty="0"/>
          </a:p>
        </p:txBody>
      </p:sp>
      <p:sp>
        <p:nvSpPr>
          <p:cNvPr id="3" name="Content Placeholder 2"/>
          <p:cNvSpPr>
            <a:spLocks noGrp="1"/>
          </p:cNvSpPr>
          <p:nvPr>
            <p:ph idx="1"/>
          </p:nvPr>
        </p:nvSpPr>
        <p:spPr>
          <a:xfrm>
            <a:off x="457199" y="1643165"/>
            <a:ext cx="4507928" cy="4525963"/>
          </a:xfrm>
          <a:prstGeom prst="rect">
            <a:avLst/>
          </a:prstGeom>
        </p:spPr>
        <p:txBody>
          <a:bodyPr>
            <a:normAutofit/>
          </a:bodyPr>
          <a:lstStyle>
            <a:lvl1pPr>
              <a:defRPr sz="1800">
                <a:solidFill>
                  <a:schemeClr val="tx1">
                    <a:lumMod val="50000"/>
                  </a:schemeClr>
                </a:solidFill>
                <a:latin typeface="Arial"/>
                <a:cs typeface="Arial"/>
              </a:defRPr>
            </a:lvl1pPr>
            <a:lvl2pPr>
              <a:defRPr sz="1800">
                <a:solidFill>
                  <a:srgbClr val="008A85"/>
                </a:solidFill>
                <a:latin typeface="Arial"/>
                <a:cs typeface="Arial"/>
              </a:defRPr>
            </a:lvl2pPr>
            <a:lvl3pPr>
              <a:defRPr sz="1800">
                <a:solidFill>
                  <a:srgbClr val="556169"/>
                </a:solidFill>
                <a:latin typeface="Arial"/>
                <a:cs typeface="Arial"/>
              </a:defRPr>
            </a:lvl3pPr>
            <a:lvl4pPr>
              <a:defRPr sz="1800">
                <a:solidFill>
                  <a:srgbClr val="008A85"/>
                </a:solidFill>
                <a:latin typeface="Arial"/>
                <a:cs typeface="Arial"/>
              </a:defRPr>
            </a:lvl4pPr>
            <a:lvl5pPr>
              <a:defRPr sz="1800">
                <a:solidFill>
                  <a:srgbClr val="556169"/>
                </a:solidFill>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55616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0000"/>
            </a:solidFill>
          </a:ln>
        </p:spPr>
        <p:style>
          <a:lnRef idx="1">
            <a:schemeClr val="accent1"/>
          </a:lnRef>
          <a:fillRef idx="0">
            <a:schemeClr val="accent1"/>
          </a:fillRef>
          <a:effectRef idx="0">
            <a:schemeClr val="accent1"/>
          </a:effectRef>
          <a:fontRef idx="minor">
            <a:schemeClr val="tx1"/>
          </a:fontRef>
        </p:style>
      </p:cxnSp>
      <p:sp>
        <p:nvSpPr>
          <p:cNvPr id="7" name="Chart Placeholder 6"/>
          <p:cNvSpPr>
            <a:spLocks noGrp="1"/>
          </p:cNvSpPr>
          <p:nvPr>
            <p:ph type="chart" sz="quarter" idx="14" hasCustomPrompt="1"/>
          </p:nvPr>
        </p:nvSpPr>
        <p:spPr>
          <a:xfrm>
            <a:off x="5100638" y="1643063"/>
            <a:ext cx="3702050" cy="4525962"/>
          </a:xfrm>
        </p:spPr>
        <p:txBody>
          <a:bodyPr>
            <a:normAutofit/>
          </a:bodyPr>
          <a:lstStyle>
            <a:lvl1pPr>
              <a:defRPr sz="2000" baseline="0"/>
            </a:lvl1pPr>
          </a:lstStyle>
          <a:p>
            <a:r>
              <a:rPr lang="en-US" dirty="0"/>
              <a:t>Insert Chart</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06775" y="68767"/>
            <a:ext cx="1350038" cy="728158"/>
          </a:xfrm>
          <a:prstGeom prst="rect">
            <a:avLst/>
          </a:prstGeom>
        </p:spPr>
      </p:pic>
    </p:spTree>
    <p:extLst>
      <p:ext uri="{BB962C8B-B14F-4D97-AF65-F5344CB8AC3E}">
        <p14:creationId xmlns:p14="http://schemas.microsoft.com/office/powerpoint/2010/main" xmlns="" val="39363751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UniOfSurrey - Photo Quote">
    <p:bg>
      <p:bgPr>
        <a:solidFill>
          <a:srgbClr val="008A85"/>
        </a:solidFill>
        <a:effectLst/>
      </p:bgPr>
    </p:bg>
    <p:spTree>
      <p:nvGrpSpPr>
        <p:cNvPr id="1" name=""/>
        <p:cNvGrpSpPr/>
        <p:nvPr/>
      </p:nvGrpSpPr>
      <p:grpSpPr>
        <a:xfrm>
          <a:off x="0" y="0"/>
          <a:ext cx="0" cy="0"/>
          <a:chOff x="0" y="0"/>
          <a:chExt cx="0" cy="0"/>
        </a:xfrm>
      </p:grpSpPr>
      <p:sp>
        <p:nvSpPr>
          <p:cNvPr id="6" name="TextBox 5"/>
          <p:cNvSpPr txBox="1"/>
          <p:nvPr userDrawn="1"/>
        </p:nvSpPr>
        <p:spPr>
          <a:xfrm>
            <a:off x="466517" y="2665962"/>
            <a:ext cx="8345418" cy="646331"/>
          </a:xfrm>
          <a:prstGeom prst="rect">
            <a:avLst/>
          </a:prstGeom>
          <a:noFill/>
        </p:spPr>
        <p:txBody>
          <a:bodyPr wrap="square" rtlCol="0">
            <a:spAutoFit/>
          </a:bodyPr>
          <a:lstStyle/>
          <a:p>
            <a:pPr algn="ctr"/>
            <a:r>
              <a:rPr lang="en-US" sz="3600" dirty="0">
                <a:solidFill>
                  <a:srgbClr val="FFFFFF"/>
                </a:solidFill>
                <a:latin typeface="Georgia"/>
                <a:cs typeface="Georgia"/>
              </a:rPr>
              <a:t>‘This is a</a:t>
            </a:r>
            <a:r>
              <a:rPr lang="en-US" sz="3600" baseline="0" dirty="0">
                <a:solidFill>
                  <a:srgbClr val="FFFFFF"/>
                </a:solidFill>
                <a:latin typeface="Georgia"/>
                <a:cs typeface="Georgia"/>
              </a:rPr>
              <a:t> space for a large format quote</a:t>
            </a:r>
            <a:r>
              <a:rPr lang="en-US" sz="3600" dirty="0">
                <a:solidFill>
                  <a:srgbClr val="FFFFFF"/>
                </a:solidFill>
                <a:latin typeface="Georgia"/>
                <a:cs typeface="Georgia"/>
              </a:rPr>
              <a:t>’</a:t>
            </a:r>
          </a:p>
        </p:txBody>
      </p:sp>
      <p:cxnSp>
        <p:nvCxnSpPr>
          <p:cNvPr id="7" name="Straight Connector 6"/>
          <p:cNvCxnSpPr/>
          <p:nvPr userDrawn="1"/>
        </p:nvCxnSpPr>
        <p:spPr>
          <a:xfrm>
            <a:off x="-21712" y="3995248"/>
            <a:ext cx="9144000" cy="0"/>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8" name="Subtitle 2"/>
          <p:cNvSpPr>
            <a:spLocks noGrp="1"/>
          </p:cNvSpPr>
          <p:nvPr>
            <p:ph type="subTitle" idx="1" hasCustomPrompt="1"/>
          </p:nvPr>
        </p:nvSpPr>
        <p:spPr>
          <a:xfrm>
            <a:off x="1481874" y="4227169"/>
            <a:ext cx="6400800" cy="392746"/>
          </a:xfrm>
        </p:spPr>
        <p:txBody>
          <a:bodyPr>
            <a:normAutofit/>
          </a:bodyPr>
          <a:lstStyle>
            <a:lvl1pPr algn="ctr">
              <a:defRPr baseline="0"/>
            </a:lvl1pPr>
          </a:lstStyle>
          <a:p>
            <a:r>
              <a:rPr lang="en-US" sz="1500" dirty="0">
                <a:solidFill>
                  <a:srgbClr val="FFFFFF"/>
                </a:solidFill>
                <a:latin typeface="Georgia"/>
                <a:cs typeface="Georgia"/>
              </a:rPr>
              <a:t>Attribute the quote here. </a:t>
            </a:r>
          </a:p>
        </p:txBody>
      </p:sp>
    </p:spTree>
    <p:extLst>
      <p:ext uri="{BB962C8B-B14F-4D97-AF65-F5344CB8AC3E}">
        <p14:creationId xmlns:p14="http://schemas.microsoft.com/office/powerpoint/2010/main" xmlns="" val="1174321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lvl1pPr>
              <a:defRPr sz="2000">
                <a:solidFill>
                  <a:srgbClr val="000000"/>
                </a:solidFill>
                <a:latin typeface="Georgia" panose="02040502050405020303" pitchFamily="18" charset="0"/>
              </a:defRPr>
            </a:lvl1pPr>
            <a:lvl2pPr>
              <a:defRPr sz="2000">
                <a:solidFill>
                  <a:srgbClr val="000000"/>
                </a:solidFill>
                <a:latin typeface="Georgia" panose="02040502050405020303" pitchFamily="18" charset="0"/>
              </a:defRPr>
            </a:lvl2pPr>
            <a:lvl3pPr>
              <a:defRPr sz="2000">
                <a:solidFill>
                  <a:srgbClr val="000000"/>
                </a:solidFill>
                <a:latin typeface="Georgia" panose="02040502050405020303" pitchFamily="18" charset="0"/>
              </a:defRPr>
            </a:lvl3pPr>
            <a:lvl4pPr>
              <a:defRPr sz="2000">
                <a:solidFill>
                  <a:srgbClr val="000000"/>
                </a:solidFill>
                <a:latin typeface="Georgia" panose="02040502050405020303" pitchFamily="18" charset="0"/>
              </a:defRPr>
            </a:lvl4pPr>
            <a:lvl5pPr>
              <a:defRPr sz="2000">
                <a:solidFill>
                  <a:srgbClr val="000000"/>
                </a:solidFill>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6"/>
          <p:cNvSpPr>
            <a:spLocks noGrp="1" noChangeArrowheads="1"/>
          </p:cNvSpPr>
          <p:nvPr>
            <p:ph type="sldNum" sz="quarter" idx="10"/>
          </p:nvPr>
        </p:nvSpPr>
        <p:spPr>
          <a:xfrm>
            <a:off x="6553200" y="6245225"/>
            <a:ext cx="2133600" cy="476250"/>
          </a:xfrm>
          <a:prstGeom prst="rect">
            <a:avLst/>
          </a:prstGeom>
          <a:ln/>
        </p:spPr>
        <p:txBody>
          <a:bodyPr/>
          <a:lstStyle>
            <a:lvl1pPr>
              <a:defRPr/>
            </a:lvl1pPr>
          </a:lstStyle>
          <a:p>
            <a:pPr>
              <a:defRPr/>
            </a:pPr>
            <a:fld id="{2FDF5557-3710-439D-99F6-8BD1933251CC}" type="slidenum">
              <a:rPr lang="en-GB"/>
              <a:pPr>
                <a:defRPr/>
              </a:pPr>
              <a:t>‹#›</a:t>
            </a:fld>
            <a:endParaRPr lang="en-GB"/>
          </a:p>
        </p:txBody>
      </p:sp>
      <p:sp>
        <p:nvSpPr>
          <p:cNvPr id="5" name="Rectangle 33"/>
          <p:cNvSpPr>
            <a:spLocks noGrp="1" noChangeArrowheads="1"/>
          </p:cNvSpPr>
          <p:nvPr>
            <p:ph type="dt" sz="half" idx="11"/>
          </p:nvPr>
        </p:nvSpPr>
        <p:spPr>
          <a:xfrm>
            <a:off x="457200" y="6245225"/>
            <a:ext cx="2133600" cy="476250"/>
          </a:xfrm>
          <a:prstGeom prst="rect">
            <a:avLst/>
          </a:prstGeom>
          <a:ln/>
        </p:spPr>
        <p:txBody>
          <a:bodyPr/>
          <a:lstStyle>
            <a:lvl1pPr>
              <a:defRPr/>
            </a:lvl1pPr>
          </a:lstStyle>
          <a:p>
            <a:pPr>
              <a:defRPr/>
            </a:pPr>
            <a:endParaRPr lang="en-GB"/>
          </a:p>
        </p:txBody>
      </p:sp>
      <p:sp>
        <p:nvSpPr>
          <p:cNvPr id="6" name="Rectangle 34"/>
          <p:cNvSpPr>
            <a:spLocks noGrp="1" noChangeArrowheads="1"/>
          </p:cNvSpPr>
          <p:nvPr>
            <p:ph type="ftr" sz="quarter" idx="12"/>
          </p:nvPr>
        </p:nvSpPr>
        <p:spPr>
          <a:xfrm>
            <a:off x="3124200" y="6245225"/>
            <a:ext cx="2895600" cy="476250"/>
          </a:xfrm>
          <a:prstGeom prst="rect">
            <a:avLst/>
          </a:prstGeom>
          <a:ln/>
        </p:spPr>
        <p:txBody>
          <a:bodyPr/>
          <a:lstStyle>
            <a:lvl1pPr>
              <a:defRPr/>
            </a:lvl1pPr>
          </a:lstStyle>
          <a:p>
            <a:pPr>
              <a:defRPr/>
            </a:pPr>
            <a:endParaRPr lang="en-GB"/>
          </a:p>
        </p:txBody>
      </p:sp>
    </p:spTree>
    <p:extLst>
      <p:ext uri="{BB962C8B-B14F-4D97-AF65-F5344CB8AC3E}">
        <p14:creationId xmlns:p14="http://schemas.microsoft.com/office/powerpoint/2010/main" xmlns="" val="27145353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3153" y="764704"/>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55106" y="2492896"/>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xmlns="" val="231342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xmlns="" val="11931512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042988" y="1265238"/>
            <a:ext cx="3811587" cy="4322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06975" y="1265238"/>
            <a:ext cx="3813175" cy="4322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6"/>
          <p:cNvSpPr>
            <a:spLocks noGrp="1" noChangeArrowheads="1"/>
          </p:cNvSpPr>
          <p:nvPr>
            <p:ph type="sldNum" sz="quarter" idx="10"/>
          </p:nvPr>
        </p:nvSpPr>
        <p:spPr>
          <a:xfrm>
            <a:off x="6553200" y="6245225"/>
            <a:ext cx="2133600" cy="476250"/>
          </a:xfrm>
          <a:prstGeom prst="rect">
            <a:avLst/>
          </a:prstGeom>
          <a:ln/>
        </p:spPr>
        <p:txBody>
          <a:bodyPr/>
          <a:lstStyle>
            <a:lvl1pPr>
              <a:defRPr/>
            </a:lvl1pPr>
          </a:lstStyle>
          <a:p>
            <a:pPr>
              <a:defRPr/>
            </a:pPr>
            <a:fld id="{37A5ADAD-E947-4F37-AF4A-2D3F87201BEE}" type="slidenum">
              <a:rPr lang="en-GB"/>
              <a:pPr>
                <a:defRPr/>
              </a:pPr>
              <a:t>‹#›</a:t>
            </a:fld>
            <a:endParaRPr lang="en-GB"/>
          </a:p>
        </p:txBody>
      </p:sp>
      <p:sp>
        <p:nvSpPr>
          <p:cNvPr id="6" name="Rectangle 33"/>
          <p:cNvSpPr>
            <a:spLocks noGrp="1" noChangeArrowheads="1"/>
          </p:cNvSpPr>
          <p:nvPr>
            <p:ph type="dt" sz="half" idx="11"/>
          </p:nvPr>
        </p:nvSpPr>
        <p:spPr>
          <a:xfrm>
            <a:off x="457200" y="6245225"/>
            <a:ext cx="2133600" cy="476250"/>
          </a:xfrm>
          <a:prstGeom prst="rect">
            <a:avLst/>
          </a:prstGeom>
          <a:ln/>
        </p:spPr>
        <p:txBody>
          <a:bodyPr/>
          <a:lstStyle>
            <a:lvl1pPr>
              <a:defRPr/>
            </a:lvl1pPr>
          </a:lstStyle>
          <a:p>
            <a:pPr>
              <a:defRPr/>
            </a:pPr>
            <a:endParaRPr lang="en-GB"/>
          </a:p>
        </p:txBody>
      </p:sp>
      <p:sp>
        <p:nvSpPr>
          <p:cNvPr id="7" name="Rectangle 34"/>
          <p:cNvSpPr>
            <a:spLocks noGrp="1" noChangeArrowheads="1"/>
          </p:cNvSpPr>
          <p:nvPr>
            <p:ph type="ftr" sz="quarter" idx="12"/>
          </p:nvPr>
        </p:nvSpPr>
        <p:spPr>
          <a:xfrm>
            <a:off x="3124200" y="6245225"/>
            <a:ext cx="2895600" cy="476250"/>
          </a:xfrm>
          <a:prstGeom prst="rect">
            <a:avLst/>
          </a:prstGeom>
          <a:ln/>
        </p:spPr>
        <p:txBody>
          <a:bodyPr/>
          <a:lstStyle>
            <a:lvl1pPr>
              <a:defRPr/>
            </a:lvl1pPr>
          </a:lstStyle>
          <a:p>
            <a:pPr>
              <a:defRPr/>
            </a:pPr>
            <a:endParaRPr lang="en-GB"/>
          </a:p>
        </p:txBody>
      </p:sp>
    </p:spTree>
    <p:extLst>
      <p:ext uri="{BB962C8B-B14F-4D97-AF65-F5344CB8AC3E}">
        <p14:creationId xmlns:p14="http://schemas.microsoft.com/office/powerpoint/2010/main" xmlns="" val="22236286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surrey powerpoint2"/>
          <p:cNvPicPr>
            <a:picLocks noChangeArrowheads="1"/>
          </p:cNvPicPr>
          <p:nvPr/>
        </p:nvPicPr>
        <p:blipFill>
          <a:blip r:embed="rId2">
            <a:extLst>
              <a:ext uri="{28A0092B-C50C-407E-A947-70E740481C1C}">
                <a14:useLocalDpi xmlns:a14="http://schemas.microsoft.com/office/drawing/2010/main" xmlns="" val="0"/>
              </a:ext>
            </a:extLst>
          </a:blip>
          <a:srcRect l="69194" t="757" r="1292" b="80270"/>
          <a:stretch>
            <a:fillRect/>
          </a:stretch>
        </p:blipFill>
        <p:spPr bwMode="auto">
          <a:xfrm>
            <a:off x="6443663" y="0"/>
            <a:ext cx="2700337" cy="1223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10" descr="surrey powerpoint4"/>
          <p:cNvPicPr>
            <a:picLocks noChangeAspect="1" noChangeArrowheads="1"/>
          </p:cNvPicPr>
          <p:nvPr/>
        </p:nvPicPr>
        <p:blipFill>
          <a:blip r:embed="rId3">
            <a:extLst>
              <a:ext uri="{28A0092B-C50C-407E-A947-70E740481C1C}">
                <a14:useLocalDpi xmlns:a14="http://schemas.microsoft.com/office/drawing/2010/main" xmlns="" val="0"/>
              </a:ext>
            </a:extLst>
          </a:blip>
          <a:srcRect t="9528" r="52211" b="18095"/>
          <a:stretch>
            <a:fillRect/>
          </a:stretch>
        </p:blipFill>
        <p:spPr bwMode="auto">
          <a:xfrm>
            <a:off x="0" y="2925763"/>
            <a:ext cx="3668713" cy="3933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14" descr="WEB%20Accredited-AMBA-Logo"/>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7496175" y="5394325"/>
            <a:ext cx="1223963" cy="411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21" descr="seal_blue_125x125"/>
          <p:cNvPicPr>
            <a:picLocks noChangeAspect="1" noChangeArrowheads="1"/>
          </p:cNvPicPr>
          <p:nvPr userDrawn="1"/>
        </p:nvPicPr>
        <p:blipFill>
          <a:blip r:embed="rId5">
            <a:extLst>
              <a:ext uri="{28A0092B-C50C-407E-A947-70E740481C1C}">
                <a14:useLocalDpi xmlns:a14="http://schemas.microsoft.com/office/drawing/2010/main" xmlns="" val="0"/>
              </a:ext>
            </a:extLst>
          </a:blip>
          <a:srcRect/>
          <a:stretch>
            <a:fillRect/>
          </a:stretch>
        </p:blipFill>
        <p:spPr bwMode="auto">
          <a:xfrm>
            <a:off x="6832600" y="5318125"/>
            <a:ext cx="495300" cy="495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Text Box 22"/>
          <p:cNvSpPr txBox="1">
            <a:spLocks noChangeArrowheads="1"/>
          </p:cNvSpPr>
          <p:nvPr userDrawn="1"/>
        </p:nvSpPr>
        <p:spPr bwMode="auto">
          <a:xfrm>
            <a:off x="5651500" y="6076950"/>
            <a:ext cx="3168650" cy="703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0"/>
              </a:spcBef>
              <a:defRPr>
                <a:solidFill>
                  <a:schemeClr val="tx1"/>
                </a:solidFill>
                <a:latin typeface="Arial" charset="0"/>
              </a:defRPr>
            </a:lvl1pPr>
            <a:lvl2pPr marL="625475">
              <a:spcBef>
                <a:spcPct val="0"/>
              </a:spcBef>
              <a:defRPr>
                <a:solidFill>
                  <a:schemeClr val="tx1"/>
                </a:solidFill>
                <a:latin typeface="Arial" charset="0"/>
              </a:defRPr>
            </a:lvl2pPr>
            <a:lvl3pPr>
              <a:spcBef>
                <a:spcPct val="0"/>
              </a:spcBef>
              <a:defRPr>
                <a:solidFill>
                  <a:schemeClr val="tx1"/>
                </a:solidFill>
                <a:latin typeface="Arial" charset="0"/>
              </a:defRPr>
            </a:lvl3pPr>
            <a:lvl4pPr>
              <a:spcBef>
                <a:spcPct val="0"/>
              </a:spcBef>
              <a:defRPr>
                <a:solidFill>
                  <a:schemeClr val="tx1"/>
                </a:solidFill>
                <a:latin typeface="Arial" charset="0"/>
              </a:defRPr>
            </a:lvl4pPr>
            <a:lvl5pPr>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r">
              <a:spcBef>
                <a:spcPct val="50000"/>
              </a:spcBef>
              <a:defRPr/>
            </a:pPr>
            <a:r>
              <a:rPr lang="en-GB" sz="1600">
                <a:solidFill>
                  <a:srgbClr val="003D7D"/>
                </a:solidFill>
              </a:rPr>
              <a:t>Surrey Business School</a:t>
            </a:r>
          </a:p>
          <a:p>
            <a:pPr algn="r">
              <a:spcBef>
                <a:spcPct val="50000"/>
              </a:spcBef>
              <a:defRPr/>
            </a:pPr>
            <a:r>
              <a:rPr lang="en-GB" sz="1600" b="0">
                <a:solidFill>
                  <a:srgbClr val="003D7D"/>
                </a:solidFill>
              </a:rPr>
              <a:t>www.surrey.ac.uk/sbs</a:t>
            </a:r>
          </a:p>
        </p:txBody>
      </p:sp>
      <p:sp>
        <p:nvSpPr>
          <p:cNvPr id="40969" name="Rectangle 9"/>
          <p:cNvSpPr>
            <a:spLocks noGrp="1" noChangeArrowheads="1"/>
          </p:cNvSpPr>
          <p:nvPr>
            <p:ph type="subTitle" idx="1"/>
          </p:nvPr>
        </p:nvSpPr>
        <p:spPr>
          <a:xfrm>
            <a:off x="2627313" y="3800475"/>
            <a:ext cx="5715000" cy="1752600"/>
          </a:xfrm>
        </p:spPr>
        <p:txBody>
          <a:bodyPr/>
          <a:lstStyle>
            <a:lvl1pPr marL="0" indent="0" algn="r">
              <a:buFontTx/>
              <a:buNone/>
              <a:defRPr>
                <a:solidFill>
                  <a:srgbClr val="C09B12"/>
                </a:solidFill>
              </a:defRPr>
            </a:lvl1pPr>
          </a:lstStyle>
          <a:p>
            <a:pPr lvl="0"/>
            <a:r>
              <a:rPr lang="en-GB" noProof="0"/>
              <a:t>Click to edit Master subtitle style</a:t>
            </a:r>
          </a:p>
        </p:txBody>
      </p:sp>
      <p:sp>
        <p:nvSpPr>
          <p:cNvPr id="40963" name="Rectangle 3"/>
          <p:cNvSpPr>
            <a:spLocks noGrp="1" noChangeArrowheads="1"/>
          </p:cNvSpPr>
          <p:nvPr>
            <p:ph type="ctrTitle"/>
          </p:nvPr>
        </p:nvSpPr>
        <p:spPr>
          <a:xfrm>
            <a:off x="1476375" y="2133600"/>
            <a:ext cx="6907213" cy="1470025"/>
          </a:xfrm>
        </p:spPr>
        <p:txBody>
          <a:bodyPr/>
          <a:lstStyle>
            <a:lvl1pPr algn="r">
              <a:defRPr>
                <a:solidFill>
                  <a:srgbClr val="003D7D"/>
                </a:solidFill>
              </a:defRPr>
            </a:lvl1pPr>
          </a:lstStyle>
          <a:p>
            <a:pPr lvl="0"/>
            <a:r>
              <a:rPr lang="en-GB" noProof="0"/>
              <a:t>Click to edit Master title style</a:t>
            </a:r>
          </a:p>
        </p:txBody>
      </p:sp>
      <p:sp>
        <p:nvSpPr>
          <p:cNvPr id="9"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GB"/>
          </a:p>
        </p:txBody>
      </p:sp>
      <p:sp>
        <p:nvSpPr>
          <p:cNvPr id="10"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en-GB"/>
          </a:p>
        </p:txBody>
      </p:sp>
    </p:spTree>
    <p:extLst>
      <p:ext uri="{BB962C8B-B14F-4D97-AF65-F5344CB8AC3E}">
        <p14:creationId xmlns:p14="http://schemas.microsoft.com/office/powerpoint/2010/main" xmlns="" val="2189105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UniOfSurrey - Standard Slide">
    <p:spTree>
      <p:nvGrpSpPr>
        <p:cNvPr id="1" name=""/>
        <p:cNvGrpSpPr/>
        <p:nvPr/>
      </p:nvGrpSpPr>
      <p:grpSpPr>
        <a:xfrm>
          <a:off x="0" y="0"/>
          <a:ext cx="0" cy="0"/>
          <a:chOff x="0" y="0"/>
          <a:chExt cx="0" cy="0"/>
        </a:xfrm>
      </p:grpSpPr>
      <p:sp>
        <p:nvSpPr>
          <p:cNvPr id="16" name="Rectangle 15"/>
          <p:cNvSpPr/>
          <p:nvPr userDrawn="1"/>
        </p:nvSpPr>
        <p:spPr>
          <a:xfrm>
            <a:off x="0" y="0"/>
            <a:ext cx="9144000" cy="873198"/>
          </a:xfrm>
          <a:prstGeom prst="rect">
            <a:avLst/>
          </a:prstGeom>
          <a:solidFill>
            <a:srgbClr val="008A85"/>
          </a:solidFill>
          <a:ln>
            <a:solidFill>
              <a:srgbClr val="008A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sp>
        <p:nvSpPr>
          <p:cNvPr id="3" name="Content Placeholder 2"/>
          <p:cNvSpPr>
            <a:spLocks noGrp="1"/>
          </p:cNvSpPr>
          <p:nvPr>
            <p:ph idx="1"/>
          </p:nvPr>
        </p:nvSpPr>
        <p:spPr>
          <a:xfrm>
            <a:off x="457199" y="1600200"/>
            <a:ext cx="8321443" cy="4525963"/>
          </a:xfrm>
          <a:prstGeom prst="rect">
            <a:avLst/>
          </a:prstGeom>
        </p:spPr>
        <p:txBody>
          <a:bodyPr>
            <a:normAutofit/>
          </a:bodyPr>
          <a:lstStyle>
            <a:lvl1pPr>
              <a:defRPr sz="2000">
                <a:solidFill>
                  <a:schemeClr val="tx1">
                    <a:lumMod val="50000"/>
                  </a:schemeClr>
                </a:solidFill>
                <a:latin typeface="Georgia" panose="02040502050405020303" pitchFamily="18" charset="0"/>
                <a:cs typeface="Arial"/>
              </a:defRPr>
            </a:lvl1pPr>
            <a:lvl2pPr>
              <a:defRPr sz="2000">
                <a:solidFill>
                  <a:srgbClr val="008A85"/>
                </a:solidFill>
                <a:latin typeface="Georgia" panose="02040502050405020303" pitchFamily="18" charset="0"/>
                <a:cs typeface="Arial"/>
              </a:defRPr>
            </a:lvl2pPr>
            <a:lvl3pPr>
              <a:defRPr sz="1800">
                <a:solidFill>
                  <a:srgbClr val="556169"/>
                </a:solidFill>
                <a:latin typeface="Georgia" panose="02040502050405020303" pitchFamily="18" charset="0"/>
                <a:cs typeface="Arial"/>
              </a:defRPr>
            </a:lvl3pPr>
            <a:lvl4pPr>
              <a:defRPr sz="1800">
                <a:solidFill>
                  <a:srgbClr val="008A85"/>
                </a:solidFill>
                <a:latin typeface="Georgia" panose="02040502050405020303" pitchFamily="18" charset="0"/>
                <a:cs typeface="Arial"/>
              </a:defRPr>
            </a:lvl4pPr>
            <a:lvl5pPr>
              <a:defRPr sz="1600">
                <a:solidFill>
                  <a:srgbClr val="556169"/>
                </a:solidFill>
                <a:latin typeface="Georgia" panose="02040502050405020303" pitchFamily="18" charset="0"/>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800" baseline="0">
                <a:solidFill>
                  <a:srgbClr val="4A4A4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8A85"/>
            </a:solidFill>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hasCustomPrompt="1"/>
          </p:nvPr>
        </p:nvSpPr>
        <p:spPr>
          <a:xfrm>
            <a:off x="457200" y="423352"/>
            <a:ext cx="4507927" cy="413268"/>
          </a:xfrm>
        </p:spPr>
        <p:txBody>
          <a:bodyPr>
            <a:noAutofit/>
          </a:bodyPr>
          <a:lstStyle>
            <a:lvl1pPr>
              <a:defRPr sz="2400" b="1">
                <a:solidFill>
                  <a:schemeClr val="bg1"/>
                </a:solidFill>
              </a:defRPr>
            </a:lvl1pPr>
          </a:lstStyle>
          <a:p>
            <a:r>
              <a:rPr lang="en-GB" dirty="0"/>
              <a:t>Headline title goes here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63310" y="63698"/>
            <a:ext cx="1302631" cy="702588"/>
          </a:xfrm>
          <a:prstGeom prst="rect">
            <a:avLst/>
          </a:prstGeom>
        </p:spPr>
      </p:pic>
    </p:spTree>
    <p:extLst>
      <p:ext uri="{BB962C8B-B14F-4D97-AF65-F5344CB8AC3E}">
        <p14:creationId xmlns:p14="http://schemas.microsoft.com/office/powerpoint/2010/main" xmlns="" val="4250638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UniOfSurrey - Standard Slide">
    <p:spTree>
      <p:nvGrpSpPr>
        <p:cNvPr id="1" name=""/>
        <p:cNvGrpSpPr/>
        <p:nvPr/>
      </p:nvGrpSpPr>
      <p:grpSpPr>
        <a:xfrm>
          <a:off x="0" y="0"/>
          <a:ext cx="0" cy="0"/>
          <a:chOff x="0" y="0"/>
          <a:chExt cx="0" cy="0"/>
        </a:xfrm>
      </p:grpSpPr>
      <p:sp>
        <p:nvSpPr>
          <p:cNvPr id="16" name="Rectangle 15"/>
          <p:cNvSpPr/>
          <p:nvPr userDrawn="1"/>
        </p:nvSpPr>
        <p:spPr>
          <a:xfrm>
            <a:off x="0" y="0"/>
            <a:ext cx="9144000" cy="873198"/>
          </a:xfrm>
          <a:prstGeom prst="rect">
            <a:avLst/>
          </a:prstGeom>
          <a:solidFill>
            <a:srgbClr val="008A85"/>
          </a:solidFill>
          <a:ln>
            <a:solidFill>
              <a:srgbClr val="008A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cxnSp>
        <p:nvCxnSpPr>
          <p:cNvPr id="12" name="Straight Connector 11"/>
          <p:cNvCxnSpPr/>
          <p:nvPr userDrawn="1"/>
        </p:nvCxnSpPr>
        <p:spPr>
          <a:xfrm>
            <a:off x="0" y="878002"/>
            <a:ext cx="9180000" cy="0"/>
          </a:xfrm>
          <a:prstGeom prst="line">
            <a:avLst/>
          </a:prstGeom>
          <a:ln w="6350" cmpd="sng">
            <a:solidFill>
              <a:srgbClr val="008A85"/>
            </a:solidFill>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hasCustomPrompt="1"/>
          </p:nvPr>
        </p:nvSpPr>
        <p:spPr>
          <a:xfrm>
            <a:off x="457200" y="423352"/>
            <a:ext cx="4507927" cy="413268"/>
          </a:xfrm>
        </p:spPr>
        <p:txBody>
          <a:bodyPr>
            <a:noAutofit/>
          </a:bodyPr>
          <a:lstStyle>
            <a:lvl1pPr>
              <a:defRPr sz="2400" b="1">
                <a:solidFill>
                  <a:schemeClr val="bg1"/>
                </a:solidFill>
              </a:defRPr>
            </a:lvl1pPr>
          </a:lstStyle>
          <a:p>
            <a:r>
              <a:rPr lang="en-GB" dirty="0"/>
              <a:t>Headline title goes here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63310" y="63698"/>
            <a:ext cx="1302631" cy="702588"/>
          </a:xfrm>
          <a:prstGeom prst="rect">
            <a:avLst/>
          </a:prstGeom>
        </p:spPr>
      </p:pic>
    </p:spTree>
    <p:extLst>
      <p:ext uri="{BB962C8B-B14F-4D97-AF65-F5344CB8AC3E}">
        <p14:creationId xmlns:p14="http://schemas.microsoft.com/office/powerpoint/2010/main" xmlns="" val="4138276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UniOfSurrey - Standard Slide">
    <p:spTree>
      <p:nvGrpSpPr>
        <p:cNvPr id="1" name=""/>
        <p:cNvGrpSpPr/>
        <p:nvPr/>
      </p:nvGrpSpPr>
      <p:grpSpPr>
        <a:xfrm>
          <a:off x="0" y="0"/>
          <a:ext cx="0" cy="0"/>
          <a:chOff x="0" y="0"/>
          <a:chExt cx="0" cy="0"/>
        </a:xfrm>
      </p:grpSpPr>
      <p:sp>
        <p:nvSpPr>
          <p:cNvPr id="16" name="Rectangle 15"/>
          <p:cNvSpPr/>
          <p:nvPr userDrawn="1"/>
        </p:nvSpPr>
        <p:spPr>
          <a:xfrm>
            <a:off x="0" y="0"/>
            <a:ext cx="9144000" cy="873198"/>
          </a:xfrm>
          <a:prstGeom prst="rect">
            <a:avLst/>
          </a:prstGeom>
          <a:solidFill>
            <a:srgbClr val="008A85"/>
          </a:solidFill>
          <a:ln>
            <a:solidFill>
              <a:srgbClr val="008A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800" baseline="0">
                <a:solidFill>
                  <a:srgbClr val="4A4A4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8A85"/>
            </a:solidFill>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hasCustomPrompt="1"/>
          </p:nvPr>
        </p:nvSpPr>
        <p:spPr>
          <a:xfrm>
            <a:off x="457200" y="423352"/>
            <a:ext cx="4507927" cy="413268"/>
          </a:xfrm>
        </p:spPr>
        <p:txBody>
          <a:bodyPr>
            <a:noAutofit/>
          </a:bodyPr>
          <a:lstStyle>
            <a:lvl1pPr>
              <a:defRPr sz="2400" b="1">
                <a:solidFill>
                  <a:schemeClr val="bg1"/>
                </a:solidFill>
              </a:defRPr>
            </a:lvl1pPr>
          </a:lstStyle>
          <a:p>
            <a:r>
              <a:rPr lang="en-GB" dirty="0"/>
              <a:t>Headline title goes here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63310" y="63698"/>
            <a:ext cx="1302631" cy="702588"/>
          </a:xfrm>
          <a:prstGeom prst="rect">
            <a:avLst/>
          </a:prstGeom>
        </p:spPr>
      </p:pic>
    </p:spTree>
    <p:extLst>
      <p:ext uri="{BB962C8B-B14F-4D97-AF65-F5344CB8AC3E}">
        <p14:creationId xmlns:p14="http://schemas.microsoft.com/office/powerpoint/2010/main" xmlns="" val="142506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niOfSurrey - Blue Slide Clear">
    <p:spTree>
      <p:nvGrpSpPr>
        <p:cNvPr id="1" name=""/>
        <p:cNvGrpSpPr/>
        <p:nvPr/>
      </p:nvGrpSpPr>
      <p:grpSpPr>
        <a:xfrm>
          <a:off x="0" y="0"/>
          <a:ext cx="0" cy="0"/>
          <a:chOff x="0" y="0"/>
          <a:chExt cx="0" cy="0"/>
        </a:xfrm>
      </p:grpSpPr>
      <p:sp>
        <p:nvSpPr>
          <p:cNvPr id="16" name="Rectangle 15"/>
          <p:cNvSpPr/>
          <p:nvPr userDrawn="1"/>
        </p:nvSpPr>
        <p:spPr>
          <a:xfrm>
            <a:off x="0" y="0"/>
            <a:ext cx="9144000" cy="873198"/>
          </a:xfrm>
          <a:prstGeom prst="rect">
            <a:avLst/>
          </a:prstGeom>
          <a:solidFill>
            <a:srgbClr val="008A85"/>
          </a:solidFill>
          <a:ln>
            <a:solidFill>
              <a:srgbClr val="008A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4A4A4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8A85"/>
            </a:solidFill>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hasCustomPrompt="1"/>
          </p:nvPr>
        </p:nvSpPr>
        <p:spPr>
          <a:xfrm>
            <a:off x="457200" y="423352"/>
            <a:ext cx="4507927" cy="413268"/>
          </a:xfrm>
        </p:spPr>
        <p:txBody>
          <a:bodyPr>
            <a:noAutofit/>
          </a:bodyPr>
          <a:lstStyle>
            <a:lvl1pPr>
              <a:defRPr sz="2400" b="1">
                <a:solidFill>
                  <a:schemeClr val="bg1"/>
                </a:solidFill>
              </a:defRPr>
            </a:lvl1pPr>
          </a:lstStyle>
          <a:p>
            <a:r>
              <a:rPr lang="en-GB" dirty="0"/>
              <a:t>Headline title goes here</a:t>
            </a: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63310" y="63698"/>
            <a:ext cx="1302631" cy="702588"/>
          </a:xfrm>
          <a:prstGeom prst="rect">
            <a:avLst/>
          </a:prstGeom>
        </p:spPr>
      </p:pic>
      <p:sp>
        <p:nvSpPr>
          <p:cNvPr id="7" name="Content Placeholder 2"/>
          <p:cNvSpPr>
            <a:spLocks noGrp="1"/>
          </p:cNvSpPr>
          <p:nvPr>
            <p:ph idx="1"/>
          </p:nvPr>
        </p:nvSpPr>
        <p:spPr>
          <a:xfrm>
            <a:off x="457200" y="1600200"/>
            <a:ext cx="4042792" cy="4565103"/>
          </a:xfrm>
          <a:prstGeom prst="rect">
            <a:avLst/>
          </a:prstGeom>
        </p:spPr>
        <p:txBody>
          <a:bodyPr>
            <a:normAutofit/>
          </a:bodyPr>
          <a:lstStyle>
            <a:lvl1pPr>
              <a:defRPr sz="2000">
                <a:solidFill>
                  <a:schemeClr val="tx1">
                    <a:lumMod val="50000"/>
                  </a:schemeClr>
                </a:solidFill>
                <a:latin typeface="Georgia" panose="02040502050405020303" pitchFamily="18" charset="0"/>
                <a:cs typeface="Arial"/>
              </a:defRPr>
            </a:lvl1pPr>
            <a:lvl2pPr>
              <a:defRPr sz="2000">
                <a:solidFill>
                  <a:srgbClr val="008A85"/>
                </a:solidFill>
                <a:latin typeface="Georgia" panose="02040502050405020303" pitchFamily="18" charset="0"/>
                <a:cs typeface="Arial"/>
              </a:defRPr>
            </a:lvl2pPr>
            <a:lvl3pPr>
              <a:defRPr sz="1800">
                <a:solidFill>
                  <a:srgbClr val="556169"/>
                </a:solidFill>
                <a:latin typeface="Georgia" panose="02040502050405020303" pitchFamily="18" charset="0"/>
                <a:cs typeface="Arial"/>
              </a:defRPr>
            </a:lvl3pPr>
            <a:lvl4pPr>
              <a:defRPr sz="1800">
                <a:solidFill>
                  <a:srgbClr val="008A85"/>
                </a:solidFill>
                <a:latin typeface="Georgia" panose="02040502050405020303" pitchFamily="18" charset="0"/>
                <a:cs typeface="Arial"/>
              </a:defRPr>
            </a:lvl4pPr>
            <a:lvl5pPr>
              <a:defRPr sz="1800">
                <a:solidFill>
                  <a:srgbClr val="556169"/>
                </a:solidFill>
                <a:latin typeface="Georgia" panose="02040502050405020303" pitchFamily="18" charset="0"/>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2"/>
          <p:cNvSpPr>
            <a:spLocks noGrp="1"/>
          </p:cNvSpPr>
          <p:nvPr>
            <p:ph idx="14"/>
          </p:nvPr>
        </p:nvSpPr>
        <p:spPr>
          <a:xfrm>
            <a:off x="4777680" y="1628800"/>
            <a:ext cx="4042792" cy="4565103"/>
          </a:xfrm>
          <a:prstGeom prst="rect">
            <a:avLst/>
          </a:prstGeom>
        </p:spPr>
        <p:txBody>
          <a:bodyPr>
            <a:normAutofit/>
          </a:bodyPr>
          <a:lstStyle>
            <a:lvl1pPr>
              <a:defRPr sz="2000">
                <a:solidFill>
                  <a:schemeClr val="tx1">
                    <a:lumMod val="50000"/>
                  </a:schemeClr>
                </a:solidFill>
                <a:latin typeface="Georgia" panose="02040502050405020303" pitchFamily="18" charset="0"/>
                <a:cs typeface="Arial"/>
              </a:defRPr>
            </a:lvl1pPr>
            <a:lvl2pPr>
              <a:defRPr sz="2000">
                <a:solidFill>
                  <a:srgbClr val="008A85"/>
                </a:solidFill>
                <a:latin typeface="Georgia" panose="02040502050405020303" pitchFamily="18" charset="0"/>
                <a:cs typeface="Arial"/>
              </a:defRPr>
            </a:lvl2pPr>
            <a:lvl3pPr>
              <a:defRPr sz="1800">
                <a:solidFill>
                  <a:srgbClr val="556169"/>
                </a:solidFill>
                <a:latin typeface="Georgia" panose="02040502050405020303" pitchFamily="18" charset="0"/>
                <a:cs typeface="Arial"/>
              </a:defRPr>
            </a:lvl3pPr>
            <a:lvl4pPr>
              <a:defRPr sz="1800">
                <a:solidFill>
                  <a:srgbClr val="008A85"/>
                </a:solidFill>
                <a:latin typeface="Georgia" panose="02040502050405020303" pitchFamily="18" charset="0"/>
                <a:cs typeface="Arial"/>
              </a:defRPr>
            </a:lvl4pPr>
            <a:lvl5pPr>
              <a:defRPr sz="1800">
                <a:solidFill>
                  <a:srgbClr val="556169"/>
                </a:solidFill>
                <a:latin typeface="Georgia" panose="02040502050405020303" pitchFamily="18" charset="0"/>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xmlns="" val="2911416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UniOfSurrey - Standard Slide with Image Righ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507928" cy="4525963"/>
          </a:xfrm>
          <a:prstGeom prst="rect">
            <a:avLst/>
          </a:prstGeom>
        </p:spPr>
        <p:txBody>
          <a:bodyPr>
            <a:normAutofit/>
          </a:bodyPr>
          <a:lstStyle>
            <a:lvl1pPr>
              <a:defRPr sz="1800">
                <a:solidFill>
                  <a:schemeClr val="tx1">
                    <a:lumMod val="50000"/>
                  </a:schemeClr>
                </a:solidFill>
                <a:latin typeface="Arial"/>
                <a:cs typeface="Arial"/>
              </a:defRPr>
            </a:lvl1pPr>
            <a:lvl2pPr>
              <a:defRPr sz="1800">
                <a:solidFill>
                  <a:srgbClr val="008A85"/>
                </a:solidFill>
                <a:latin typeface="Arial"/>
                <a:cs typeface="Arial"/>
              </a:defRPr>
            </a:lvl2pPr>
            <a:lvl3pPr>
              <a:defRPr sz="1800">
                <a:solidFill>
                  <a:srgbClr val="556169"/>
                </a:solidFill>
                <a:latin typeface="Arial"/>
                <a:cs typeface="Arial"/>
              </a:defRPr>
            </a:lvl3pPr>
            <a:lvl4pPr>
              <a:defRPr sz="1800">
                <a:solidFill>
                  <a:srgbClr val="008A85"/>
                </a:solidFill>
                <a:latin typeface="Arial"/>
                <a:cs typeface="Arial"/>
              </a:defRPr>
            </a:lvl4pPr>
            <a:lvl5pPr>
              <a:defRPr sz="1800">
                <a:solidFill>
                  <a:srgbClr val="556169"/>
                </a:solidFill>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55616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8A85"/>
            </a:solidFill>
          </a:ln>
        </p:spPr>
        <p:style>
          <a:lnRef idx="1">
            <a:schemeClr val="accent1"/>
          </a:lnRef>
          <a:fillRef idx="0">
            <a:schemeClr val="accent1"/>
          </a:fillRef>
          <a:effectRef idx="0">
            <a:schemeClr val="accent1"/>
          </a:effectRef>
          <a:fontRef idx="minor">
            <a:schemeClr val="tx1"/>
          </a:fontRef>
        </p:style>
      </p:cxnSp>
      <p:sp>
        <p:nvSpPr>
          <p:cNvPr id="7" name="Picture Placeholder 6"/>
          <p:cNvSpPr>
            <a:spLocks noGrp="1"/>
          </p:cNvSpPr>
          <p:nvPr>
            <p:ph type="pic" sz="quarter" idx="14" hasCustomPrompt="1"/>
          </p:nvPr>
        </p:nvSpPr>
        <p:spPr>
          <a:xfrm>
            <a:off x="5119688" y="1600200"/>
            <a:ext cx="3683000" cy="4525963"/>
          </a:xfrm>
        </p:spPr>
        <p:txBody>
          <a:bodyPr>
            <a:normAutofit/>
          </a:bodyPr>
          <a:lstStyle>
            <a:lvl1pPr>
              <a:defRPr sz="2000"/>
            </a:lvl1pPr>
          </a:lstStyle>
          <a:p>
            <a:r>
              <a:rPr lang="en-US" dirty="0"/>
              <a:t>Drop picture here</a:t>
            </a:r>
          </a:p>
        </p:txBody>
      </p:sp>
      <p:sp>
        <p:nvSpPr>
          <p:cNvPr id="14" name="Rectangle 13"/>
          <p:cNvSpPr/>
          <p:nvPr userDrawn="1"/>
        </p:nvSpPr>
        <p:spPr>
          <a:xfrm>
            <a:off x="0" y="0"/>
            <a:ext cx="9144000" cy="873198"/>
          </a:xfrm>
          <a:prstGeom prst="rect">
            <a:avLst/>
          </a:prstGeom>
          <a:solidFill>
            <a:srgbClr val="008A85"/>
          </a:solidFill>
          <a:ln>
            <a:solidFill>
              <a:srgbClr val="008A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sp>
        <p:nvSpPr>
          <p:cNvPr id="15" name="Title 1"/>
          <p:cNvSpPr>
            <a:spLocks noGrp="1"/>
          </p:cNvSpPr>
          <p:nvPr>
            <p:ph type="title" hasCustomPrompt="1"/>
          </p:nvPr>
        </p:nvSpPr>
        <p:spPr>
          <a:xfrm>
            <a:off x="457200" y="423352"/>
            <a:ext cx="4507927" cy="413268"/>
          </a:xfrm>
        </p:spPr>
        <p:txBody>
          <a:bodyPr>
            <a:noAutofit/>
          </a:bodyPr>
          <a:lstStyle>
            <a:lvl1pPr>
              <a:defRPr sz="2400" b="1">
                <a:solidFill>
                  <a:schemeClr val="bg1"/>
                </a:solidFill>
              </a:defRPr>
            </a:lvl1pPr>
          </a:lstStyle>
          <a:p>
            <a:r>
              <a:rPr lang="en-GB" dirty="0"/>
              <a:t>Headline title goes here</a:t>
            </a:r>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63310" y="63698"/>
            <a:ext cx="1302631" cy="702588"/>
          </a:xfrm>
          <a:prstGeom prst="rect">
            <a:avLst/>
          </a:prstGeom>
        </p:spPr>
      </p:pic>
    </p:spTree>
    <p:extLst>
      <p:ext uri="{BB962C8B-B14F-4D97-AF65-F5344CB8AC3E}">
        <p14:creationId xmlns:p14="http://schemas.microsoft.com/office/powerpoint/2010/main" xmlns="" val="2959040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UniOfSurrey - Standard Slide with 3 Image Righ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507928" cy="4525963"/>
          </a:xfrm>
          <a:prstGeom prst="rect">
            <a:avLst/>
          </a:prstGeom>
        </p:spPr>
        <p:txBody>
          <a:bodyPr>
            <a:normAutofit/>
          </a:bodyPr>
          <a:lstStyle>
            <a:lvl1pPr>
              <a:defRPr sz="1800">
                <a:solidFill>
                  <a:schemeClr val="tx1">
                    <a:lumMod val="50000"/>
                  </a:schemeClr>
                </a:solidFill>
                <a:latin typeface="Arial"/>
                <a:cs typeface="Arial"/>
              </a:defRPr>
            </a:lvl1pPr>
            <a:lvl2pPr>
              <a:defRPr sz="1800">
                <a:solidFill>
                  <a:srgbClr val="008A85"/>
                </a:solidFill>
                <a:latin typeface="Arial"/>
                <a:cs typeface="Arial"/>
              </a:defRPr>
            </a:lvl2pPr>
            <a:lvl3pPr>
              <a:defRPr sz="1800">
                <a:solidFill>
                  <a:srgbClr val="556169"/>
                </a:solidFill>
                <a:latin typeface="Arial"/>
                <a:cs typeface="Arial"/>
              </a:defRPr>
            </a:lvl3pPr>
            <a:lvl4pPr>
              <a:defRPr sz="1800">
                <a:solidFill>
                  <a:srgbClr val="008A85"/>
                </a:solidFill>
                <a:latin typeface="Arial"/>
                <a:cs typeface="Arial"/>
              </a:defRPr>
            </a:lvl4pPr>
            <a:lvl5pPr>
              <a:defRPr sz="1800">
                <a:solidFill>
                  <a:srgbClr val="556169"/>
                </a:solidFill>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55616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8A85"/>
            </a:solidFill>
          </a:ln>
        </p:spPr>
        <p:style>
          <a:lnRef idx="1">
            <a:schemeClr val="accent1"/>
          </a:lnRef>
          <a:fillRef idx="0">
            <a:schemeClr val="accent1"/>
          </a:fillRef>
          <a:effectRef idx="0">
            <a:schemeClr val="accent1"/>
          </a:effectRef>
          <a:fontRef idx="minor">
            <a:schemeClr val="tx1"/>
          </a:fontRef>
        </p:style>
      </p:cxnSp>
      <p:sp>
        <p:nvSpPr>
          <p:cNvPr id="7" name="Picture Placeholder 6"/>
          <p:cNvSpPr>
            <a:spLocks noGrp="1"/>
          </p:cNvSpPr>
          <p:nvPr>
            <p:ph type="pic" sz="quarter" idx="14" hasCustomPrompt="1"/>
          </p:nvPr>
        </p:nvSpPr>
        <p:spPr>
          <a:xfrm>
            <a:off x="5119688" y="1600201"/>
            <a:ext cx="1229962" cy="1524518"/>
          </a:xfrm>
        </p:spPr>
        <p:txBody>
          <a:bodyPr>
            <a:normAutofit/>
          </a:bodyPr>
          <a:lstStyle>
            <a:lvl1pPr>
              <a:defRPr sz="1000" baseline="0"/>
            </a:lvl1pPr>
          </a:lstStyle>
          <a:p>
            <a:r>
              <a:rPr lang="en-US" dirty="0"/>
              <a:t>Drop picture 1 here.</a:t>
            </a:r>
          </a:p>
        </p:txBody>
      </p:sp>
      <p:sp>
        <p:nvSpPr>
          <p:cNvPr id="14" name="Picture Placeholder 6"/>
          <p:cNvSpPr>
            <a:spLocks noGrp="1"/>
          </p:cNvSpPr>
          <p:nvPr>
            <p:ph type="pic" sz="quarter" idx="15" hasCustomPrompt="1"/>
          </p:nvPr>
        </p:nvSpPr>
        <p:spPr>
          <a:xfrm>
            <a:off x="6502050" y="1600200"/>
            <a:ext cx="2276592" cy="1524518"/>
          </a:xfrm>
        </p:spPr>
        <p:txBody>
          <a:bodyPr>
            <a:normAutofit/>
          </a:bodyPr>
          <a:lstStyle>
            <a:lvl1pPr>
              <a:defRPr sz="1000"/>
            </a:lvl1pPr>
          </a:lstStyle>
          <a:p>
            <a:r>
              <a:rPr lang="en-US" dirty="0"/>
              <a:t>Drop picture 2 here.</a:t>
            </a:r>
          </a:p>
        </p:txBody>
      </p:sp>
      <p:sp>
        <p:nvSpPr>
          <p:cNvPr id="15" name="Picture Placeholder 6"/>
          <p:cNvSpPr>
            <a:spLocks noGrp="1"/>
          </p:cNvSpPr>
          <p:nvPr>
            <p:ph type="pic" sz="quarter" idx="16" hasCustomPrompt="1"/>
          </p:nvPr>
        </p:nvSpPr>
        <p:spPr>
          <a:xfrm>
            <a:off x="5119688" y="3277117"/>
            <a:ext cx="3658954" cy="2849045"/>
          </a:xfrm>
        </p:spPr>
        <p:txBody>
          <a:bodyPr>
            <a:normAutofit/>
          </a:bodyPr>
          <a:lstStyle>
            <a:lvl1pPr>
              <a:defRPr sz="1000" baseline="0"/>
            </a:lvl1pPr>
          </a:lstStyle>
          <a:p>
            <a:r>
              <a:rPr lang="en-US" dirty="0"/>
              <a:t>Drop picture 3 here.</a:t>
            </a:r>
          </a:p>
        </p:txBody>
      </p:sp>
      <p:sp>
        <p:nvSpPr>
          <p:cNvPr id="16" name="Rectangle 15"/>
          <p:cNvSpPr/>
          <p:nvPr userDrawn="1"/>
        </p:nvSpPr>
        <p:spPr>
          <a:xfrm>
            <a:off x="0" y="0"/>
            <a:ext cx="9144000" cy="873198"/>
          </a:xfrm>
          <a:prstGeom prst="rect">
            <a:avLst/>
          </a:prstGeom>
          <a:solidFill>
            <a:srgbClr val="008A85"/>
          </a:solidFill>
          <a:ln>
            <a:solidFill>
              <a:srgbClr val="008A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sp>
        <p:nvSpPr>
          <p:cNvPr id="17" name="Title 1"/>
          <p:cNvSpPr>
            <a:spLocks noGrp="1"/>
          </p:cNvSpPr>
          <p:nvPr>
            <p:ph type="title" hasCustomPrompt="1"/>
          </p:nvPr>
        </p:nvSpPr>
        <p:spPr>
          <a:xfrm>
            <a:off x="457200" y="423352"/>
            <a:ext cx="4507927" cy="413268"/>
          </a:xfrm>
        </p:spPr>
        <p:txBody>
          <a:bodyPr>
            <a:noAutofit/>
          </a:bodyPr>
          <a:lstStyle>
            <a:lvl1pPr>
              <a:defRPr sz="2400">
                <a:solidFill>
                  <a:schemeClr val="bg1"/>
                </a:solidFill>
              </a:defRPr>
            </a:lvl1pPr>
          </a:lstStyle>
          <a:p>
            <a:r>
              <a:rPr lang="en-GB" dirty="0"/>
              <a:t>Headline title goes here</a:t>
            </a:r>
            <a:endParaRPr lang="en-US" dirty="0"/>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63310" y="63698"/>
            <a:ext cx="1302631" cy="702588"/>
          </a:xfrm>
          <a:prstGeom prst="rect">
            <a:avLst/>
          </a:prstGeom>
        </p:spPr>
      </p:pic>
    </p:spTree>
    <p:extLst>
      <p:ext uri="{BB962C8B-B14F-4D97-AF65-F5344CB8AC3E}">
        <p14:creationId xmlns:p14="http://schemas.microsoft.com/office/powerpoint/2010/main" xmlns="" val="2799610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UniOfSurrey - BLUE Slide with Image Left">
    <p:spTree>
      <p:nvGrpSpPr>
        <p:cNvPr id="1" name=""/>
        <p:cNvGrpSpPr/>
        <p:nvPr/>
      </p:nvGrpSpPr>
      <p:grpSpPr>
        <a:xfrm>
          <a:off x="0" y="0"/>
          <a:ext cx="0" cy="0"/>
          <a:chOff x="0" y="0"/>
          <a:chExt cx="0" cy="0"/>
        </a:xfrm>
      </p:grpSpPr>
      <p:sp>
        <p:nvSpPr>
          <p:cNvPr id="14" name="Rectangle 13"/>
          <p:cNvSpPr/>
          <p:nvPr userDrawn="1"/>
        </p:nvSpPr>
        <p:spPr>
          <a:xfrm>
            <a:off x="0" y="0"/>
            <a:ext cx="9144000" cy="873198"/>
          </a:xfrm>
          <a:prstGeom prst="rect">
            <a:avLst/>
          </a:prstGeom>
          <a:solidFill>
            <a:srgbClr val="008A85"/>
          </a:solidFill>
          <a:ln>
            <a:solidFill>
              <a:srgbClr val="008A8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effectLst/>
            </a:endParaRPr>
          </a:p>
        </p:txBody>
      </p:sp>
      <p:sp>
        <p:nvSpPr>
          <p:cNvPr id="3" name="Content Placeholder 2"/>
          <p:cNvSpPr>
            <a:spLocks noGrp="1"/>
          </p:cNvSpPr>
          <p:nvPr>
            <p:ph idx="1"/>
          </p:nvPr>
        </p:nvSpPr>
        <p:spPr>
          <a:xfrm>
            <a:off x="4294625" y="1638041"/>
            <a:ext cx="4507928" cy="4525963"/>
          </a:xfrm>
          <a:prstGeom prst="rect">
            <a:avLst/>
          </a:prstGeom>
        </p:spPr>
        <p:txBody>
          <a:bodyPr>
            <a:normAutofit/>
          </a:bodyPr>
          <a:lstStyle>
            <a:lvl1pPr>
              <a:defRPr sz="1800">
                <a:solidFill>
                  <a:schemeClr val="tx1">
                    <a:lumMod val="50000"/>
                  </a:schemeClr>
                </a:solidFill>
                <a:latin typeface="Arial"/>
                <a:cs typeface="Arial"/>
              </a:defRPr>
            </a:lvl1pPr>
            <a:lvl2pPr>
              <a:defRPr sz="1800">
                <a:solidFill>
                  <a:srgbClr val="008A85"/>
                </a:solidFill>
                <a:latin typeface="Arial"/>
                <a:cs typeface="Arial"/>
              </a:defRPr>
            </a:lvl2pPr>
            <a:lvl3pPr>
              <a:defRPr sz="1800">
                <a:solidFill>
                  <a:srgbClr val="556169"/>
                </a:solidFill>
                <a:latin typeface="Arial"/>
                <a:cs typeface="Arial"/>
              </a:defRPr>
            </a:lvl3pPr>
            <a:lvl4pPr>
              <a:defRPr sz="1800">
                <a:solidFill>
                  <a:srgbClr val="008A85"/>
                </a:solidFill>
                <a:latin typeface="Arial"/>
                <a:cs typeface="Arial"/>
              </a:defRPr>
            </a:lvl4pPr>
            <a:lvl5pPr>
              <a:defRPr sz="1800">
                <a:solidFill>
                  <a:srgbClr val="556169"/>
                </a:solidFill>
                <a:latin typeface="Arial"/>
                <a:cs typeface="Aria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9"/>
          <p:cNvSpPr>
            <a:spLocks noGrp="1"/>
          </p:cNvSpPr>
          <p:nvPr>
            <p:ph type="body" sz="quarter" idx="13" hasCustomPrompt="1"/>
          </p:nvPr>
        </p:nvSpPr>
        <p:spPr>
          <a:xfrm>
            <a:off x="457200" y="936625"/>
            <a:ext cx="8321442" cy="384175"/>
          </a:xfrm>
          <a:prstGeom prst="rect">
            <a:avLst/>
          </a:prstGeom>
        </p:spPr>
        <p:txBody>
          <a:bodyPr>
            <a:normAutofit/>
          </a:bodyPr>
          <a:lstStyle>
            <a:lvl1pPr marL="0" indent="0">
              <a:buNone/>
              <a:defRPr sz="1600" baseline="0">
                <a:solidFill>
                  <a:srgbClr val="556169"/>
                </a:solidFill>
                <a:latin typeface="Georgia"/>
                <a:cs typeface="Georgia"/>
              </a:defRPr>
            </a:lvl1pPr>
          </a:lstStyle>
          <a:p>
            <a:pPr lvl="0"/>
            <a:r>
              <a:rPr lang="en-US" dirty="0"/>
              <a:t>Sub line / Content Title goes here</a:t>
            </a:r>
          </a:p>
        </p:txBody>
      </p:sp>
      <p:cxnSp>
        <p:nvCxnSpPr>
          <p:cNvPr id="12" name="Straight Connector 11"/>
          <p:cNvCxnSpPr/>
          <p:nvPr userDrawn="1"/>
        </p:nvCxnSpPr>
        <p:spPr>
          <a:xfrm>
            <a:off x="0" y="878002"/>
            <a:ext cx="9180000" cy="0"/>
          </a:xfrm>
          <a:prstGeom prst="line">
            <a:avLst/>
          </a:prstGeom>
          <a:ln w="6350" cmpd="sng">
            <a:solidFill>
              <a:srgbClr val="008A85"/>
            </a:solidFill>
          </a:ln>
        </p:spPr>
        <p:style>
          <a:lnRef idx="1">
            <a:schemeClr val="accent1"/>
          </a:lnRef>
          <a:fillRef idx="0">
            <a:schemeClr val="accent1"/>
          </a:fillRef>
          <a:effectRef idx="0">
            <a:schemeClr val="accent1"/>
          </a:effectRef>
          <a:fontRef idx="minor">
            <a:schemeClr val="tx1"/>
          </a:fontRef>
        </p:style>
      </p:cxnSp>
      <p:sp>
        <p:nvSpPr>
          <p:cNvPr id="7" name="Picture Placeholder 6"/>
          <p:cNvSpPr>
            <a:spLocks noGrp="1"/>
          </p:cNvSpPr>
          <p:nvPr>
            <p:ph type="pic" sz="quarter" idx="14" hasCustomPrompt="1"/>
          </p:nvPr>
        </p:nvSpPr>
        <p:spPr>
          <a:xfrm>
            <a:off x="457200" y="1638041"/>
            <a:ext cx="3683000" cy="4525963"/>
          </a:xfrm>
        </p:spPr>
        <p:txBody>
          <a:bodyPr>
            <a:normAutofit/>
          </a:bodyPr>
          <a:lstStyle>
            <a:lvl1pPr>
              <a:defRPr sz="2000"/>
            </a:lvl1pPr>
          </a:lstStyle>
          <a:p>
            <a:r>
              <a:rPr lang="en-US" dirty="0"/>
              <a:t>Drop picture here</a:t>
            </a:r>
          </a:p>
        </p:txBody>
      </p:sp>
      <p:sp>
        <p:nvSpPr>
          <p:cNvPr id="16" name="Title 1"/>
          <p:cNvSpPr>
            <a:spLocks noGrp="1"/>
          </p:cNvSpPr>
          <p:nvPr>
            <p:ph type="title" hasCustomPrompt="1"/>
          </p:nvPr>
        </p:nvSpPr>
        <p:spPr>
          <a:xfrm>
            <a:off x="457200" y="423352"/>
            <a:ext cx="4507927" cy="413268"/>
          </a:xfrm>
        </p:spPr>
        <p:txBody>
          <a:bodyPr/>
          <a:lstStyle>
            <a:lvl1pPr>
              <a:defRPr>
                <a:solidFill>
                  <a:schemeClr val="bg1"/>
                </a:solidFill>
              </a:defRPr>
            </a:lvl1pPr>
          </a:lstStyle>
          <a:p>
            <a:r>
              <a:rPr lang="en-GB" dirty="0"/>
              <a:t>Headline title goes here</a:t>
            </a:r>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7763310" y="63698"/>
            <a:ext cx="1302631" cy="702588"/>
          </a:xfrm>
          <a:prstGeom prst="rect">
            <a:avLst/>
          </a:prstGeom>
        </p:spPr>
      </p:pic>
    </p:spTree>
    <p:extLst>
      <p:ext uri="{BB962C8B-B14F-4D97-AF65-F5344CB8AC3E}">
        <p14:creationId xmlns:p14="http://schemas.microsoft.com/office/powerpoint/2010/main" xmlns="" val="931730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23352"/>
            <a:ext cx="7551282" cy="413268"/>
          </a:xfrm>
          <a:prstGeom prst="rect">
            <a:avLst/>
          </a:prstGeom>
        </p:spPr>
        <p:txBody>
          <a:bodyPr vert="horz" lIns="91440" tIns="45720" rIns="91440" bIns="45720" rtlCol="0" anchor="ctr">
            <a:normAutofit/>
          </a:bodyPr>
          <a:lstStyle/>
          <a:p>
            <a:r>
              <a:rPr lang="en-GB" dirty="0"/>
              <a:t>University of Surrey PowerPoint Template  4:3 format - v2.0 </a:t>
            </a:r>
            <a:endParaRPr lang="en-US" dirty="0"/>
          </a:p>
        </p:txBody>
      </p:sp>
      <p:sp>
        <p:nvSpPr>
          <p:cNvPr id="15" name="Text Placeholder 14"/>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Do not touch this slide.</a:t>
            </a:r>
          </a:p>
          <a:p>
            <a:pPr lvl="0"/>
            <a:endParaRPr lang="en-US" dirty="0"/>
          </a:p>
          <a:p>
            <a:pPr lvl="0"/>
            <a:r>
              <a:rPr lang="en-US" dirty="0"/>
              <a:t>This is the slide master and will alter all other slides. </a:t>
            </a:r>
          </a:p>
          <a:p>
            <a:pPr lvl="0"/>
            <a:endParaRPr lang="en-US" dirty="0"/>
          </a:p>
          <a:p>
            <a:pPr lvl="0"/>
            <a:r>
              <a:rPr lang="en-US" dirty="0"/>
              <a:t>To create a new slide, select it from the new slide drop down button, top right of the ‘Home’ menu. </a:t>
            </a:r>
          </a:p>
        </p:txBody>
      </p:sp>
    </p:spTree>
    <p:extLst>
      <p:ext uri="{BB962C8B-B14F-4D97-AF65-F5344CB8AC3E}">
        <p14:creationId xmlns:p14="http://schemas.microsoft.com/office/powerpoint/2010/main" xmlns="" val="219506316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Lst>
  <p:hf hdr="0"/>
  <p:txStyles>
    <p:titleStyle>
      <a:lvl1pPr algn="l" defTabSz="457200" rtl="0" eaLnBrk="1" latinLnBrk="0" hangingPunct="1">
        <a:spcBef>
          <a:spcPct val="0"/>
        </a:spcBef>
        <a:buNone/>
        <a:defRPr sz="2000" b="0" kern="1200" cap="none" spc="0" baseline="0">
          <a:ln>
            <a:noFill/>
          </a:ln>
          <a:solidFill>
            <a:srgbClr val="4A4A49"/>
          </a:solidFill>
          <a:effectLst/>
          <a:latin typeface="Georgia"/>
          <a:ea typeface="+mj-ea"/>
          <a:cs typeface="Georgia"/>
        </a:defRPr>
      </a:lvl1pPr>
    </p:titleStyle>
    <p:bodyStyle>
      <a:lvl1pPr marL="0" indent="0" algn="l" defTabSz="457200" rtl="0" eaLnBrk="1" latinLnBrk="0" hangingPunct="1">
        <a:spcBef>
          <a:spcPct val="20000"/>
        </a:spcBef>
        <a:buFont typeface="Arial"/>
        <a:buNone/>
        <a:defRPr sz="1800" b="0" kern="1200" baseline="0">
          <a:solidFill>
            <a:srgbClr val="4A4A49"/>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floh@surrey.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Microsoft_Office_Word_97_-_2003_Document5.doc"/></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vmlDrawing" Target="../drawings/vmlDrawing8.vml"/><Relationship Id="rId4" Type="http://schemas.openxmlformats.org/officeDocument/2006/relationships/oleObject" Target="../embeddings/Microsoft_Office_Word_97_-_2003_Document6.doc"/></Relationships>
</file>

<file path=ppt/slides/_rels/slide3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AT" dirty="0"/>
              <a:t>Marketing Analytics – </a:t>
            </a:r>
            <a:br>
              <a:rPr lang="de-AT" dirty="0"/>
            </a:br>
            <a:r>
              <a:rPr lang="de-AT" dirty="0"/>
              <a:t>Conjoint Analysis</a:t>
            </a:r>
          </a:p>
        </p:txBody>
      </p:sp>
      <p:sp>
        <p:nvSpPr>
          <p:cNvPr id="2" name="Untertitel 1"/>
          <p:cNvSpPr>
            <a:spLocks noGrp="1"/>
          </p:cNvSpPr>
          <p:nvPr>
            <p:ph type="body" sz="quarter" idx="12"/>
          </p:nvPr>
        </p:nvSpPr>
        <p:spPr/>
        <p:txBody>
          <a:bodyPr>
            <a:normAutofit/>
          </a:bodyPr>
          <a:lstStyle/>
          <a:p>
            <a:r>
              <a:rPr lang="de-AT" sz="1600" dirty="0" err="1"/>
              <a:t>Dr</a:t>
            </a:r>
            <a:r>
              <a:rPr lang="de-AT" sz="1600" dirty="0"/>
              <a:t> Arne Floh</a:t>
            </a:r>
          </a:p>
          <a:p>
            <a:r>
              <a:rPr lang="de-AT" sz="1600" dirty="0">
                <a:hlinkClick r:id="rId2"/>
              </a:rPr>
              <a:t>a.floh@surrey.ac.uk</a:t>
            </a:r>
            <a:endParaRPr lang="de-AT" sz="1600" dirty="0"/>
          </a:p>
          <a:p>
            <a:r>
              <a:rPr lang="de-AT" sz="1600" dirty="0" err="1"/>
              <a:t>Skype</a:t>
            </a:r>
            <a:r>
              <a:rPr lang="de-AT" sz="1600" dirty="0"/>
              <a:t>: </a:t>
            </a:r>
            <a:r>
              <a:rPr lang="de-AT" sz="1600" dirty="0" err="1"/>
              <a:t>arnefloh</a:t>
            </a:r>
            <a:endParaRPr lang="de-AT"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Conjoint Analysis</a:t>
            </a:r>
          </a:p>
        </p:txBody>
      </p:sp>
      <p:sp>
        <p:nvSpPr>
          <p:cNvPr id="3" name="Content Placeholder 2"/>
          <p:cNvSpPr>
            <a:spLocks noGrp="1"/>
          </p:cNvSpPr>
          <p:nvPr>
            <p:ph idx="4294967295"/>
          </p:nvPr>
        </p:nvSpPr>
        <p:spPr>
          <a:xfrm>
            <a:off x="539552" y="1268760"/>
            <a:ext cx="7777162" cy="4322762"/>
          </a:xfrm>
        </p:spPr>
        <p:txBody>
          <a:bodyPr>
            <a:normAutofit fontScale="92500" lnSpcReduction="10000"/>
          </a:bodyPr>
          <a:lstStyle/>
          <a:p>
            <a:r>
              <a:rPr lang="en-US" sz="1900" dirty="0">
                <a:solidFill>
                  <a:schemeClr val="tx1">
                    <a:lumMod val="50000"/>
                  </a:schemeClr>
                </a:solidFill>
              </a:rPr>
              <a:t>is a dependence technique used to understand how respondents develop preferences for products or services.  </a:t>
            </a:r>
          </a:p>
          <a:p>
            <a:endParaRPr lang="en-US" sz="1900" dirty="0">
              <a:solidFill>
                <a:schemeClr val="tx1">
                  <a:lumMod val="50000"/>
                </a:schemeClr>
              </a:solidFill>
            </a:endParaRPr>
          </a:p>
          <a:p>
            <a:r>
              <a:rPr lang="en-US" sz="1900" dirty="0">
                <a:solidFill>
                  <a:schemeClr val="tx1">
                    <a:lumMod val="50000"/>
                  </a:schemeClr>
                </a:solidFill>
              </a:rPr>
              <a:t>The dependent variable is a measure of respondent preference and can be metric or nonmetric (choice-based conjoint).  The independent variables are dummy variables representing attributes of </a:t>
            </a:r>
            <a:r>
              <a:rPr lang="en-US" sz="1900" dirty="0" err="1">
                <a:solidFill>
                  <a:schemeClr val="tx1">
                    <a:lumMod val="50000"/>
                  </a:schemeClr>
                </a:solidFill>
              </a:rPr>
              <a:t>multiattribute</a:t>
            </a:r>
            <a:r>
              <a:rPr lang="en-US" sz="1900" dirty="0">
                <a:solidFill>
                  <a:schemeClr val="tx1">
                    <a:lumMod val="50000"/>
                  </a:schemeClr>
                </a:solidFill>
              </a:rPr>
              <a:t> products or services.  </a:t>
            </a:r>
          </a:p>
          <a:p>
            <a:endParaRPr lang="en-US" sz="1900" dirty="0">
              <a:solidFill>
                <a:schemeClr val="tx1">
                  <a:lumMod val="50000"/>
                </a:schemeClr>
              </a:solidFill>
            </a:endParaRPr>
          </a:p>
          <a:p>
            <a:r>
              <a:rPr lang="en-US" sz="1900" dirty="0">
                <a:solidFill>
                  <a:schemeClr val="tx1">
                    <a:lumMod val="50000"/>
                  </a:schemeClr>
                </a:solidFill>
              </a:rPr>
              <a:t>The researcher first constructs a set of real or hypothetical products by combining selected levels of each attribute (</a:t>
            </a:r>
            <a:r>
              <a:rPr lang="en-US" sz="1900" i="1" dirty="0">
                <a:solidFill>
                  <a:schemeClr val="tx1">
                    <a:lumMod val="50000"/>
                  </a:schemeClr>
                </a:solidFill>
              </a:rPr>
              <a:t>factor</a:t>
            </a:r>
            <a:r>
              <a:rPr lang="en-US" sz="1900" dirty="0">
                <a:solidFill>
                  <a:schemeClr val="tx1">
                    <a:lumMod val="50000"/>
                  </a:schemeClr>
                </a:solidFill>
              </a:rPr>
              <a:t>):</a:t>
            </a:r>
          </a:p>
          <a:p>
            <a:pPr lvl="1">
              <a:buClr>
                <a:schemeClr val="hlink"/>
              </a:buClr>
            </a:pPr>
            <a:r>
              <a:rPr lang="en-US" sz="1600" dirty="0">
                <a:solidFill>
                  <a:schemeClr val="tx1">
                    <a:lumMod val="50000"/>
                  </a:schemeClr>
                </a:solidFill>
                <a:latin typeface="Georgia"/>
              </a:rPr>
              <a:t>In  most situations, the researcher will need to create an experimental design.</a:t>
            </a:r>
          </a:p>
          <a:p>
            <a:pPr lvl="1">
              <a:buClr>
                <a:schemeClr val="hlink"/>
              </a:buClr>
            </a:pPr>
            <a:r>
              <a:rPr lang="en-US" sz="1600" dirty="0">
                <a:solidFill>
                  <a:schemeClr val="tx1">
                    <a:lumMod val="50000"/>
                  </a:schemeClr>
                </a:solidFill>
                <a:latin typeface="Georgia"/>
              </a:rPr>
              <a:t>Some computer programs will create the design (</a:t>
            </a:r>
            <a:r>
              <a:rPr lang="en-US" sz="1600" dirty="0" err="1">
                <a:solidFill>
                  <a:schemeClr val="tx1">
                    <a:lumMod val="50000"/>
                  </a:schemeClr>
                </a:solidFill>
                <a:latin typeface="Georgia"/>
              </a:rPr>
              <a:t>Sawtooth</a:t>
            </a:r>
            <a:r>
              <a:rPr lang="en-US" sz="1600" dirty="0">
                <a:solidFill>
                  <a:schemeClr val="tx1">
                    <a:lumMod val="50000"/>
                  </a:schemeClr>
                </a:solidFill>
                <a:latin typeface="Georgia"/>
              </a:rPr>
              <a:t> Software, SPSS Conjoint).</a:t>
            </a:r>
          </a:p>
          <a:p>
            <a:pPr lvl="1">
              <a:buClr>
                <a:schemeClr val="hlink"/>
              </a:buClr>
            </a:pPr>
            <a:endParaRPr lang="en-US" sz="1900" dirty="0">
              <a:solidFill>
                <a:schemeClr val="tx1">
                  <a:lumMod val="50000"/>
                </a:schemeClr>
              </a:solidFill>
              <a:latin typeface="Georgia"/>
            </a:endParaRPr>
          </a:p>
          <a:p>
            <a:r>
              <a:rPr lang="en-US" dirty="0">
                <a:solidFill>
                  <a:schemeClr val="tx1">
                    <a:lumMod val="50000"/>
                  </a:schemeClr>
                </a:solidFill>
              </a:rPr>
              <a:t>These combinations or </a:t>
            </a:r>
            <a:r>
              <a:rPr lang="en-US" i="1" dirty="0">
                <a:solidFill>
                  <a:schemeClr val="tx1">
                    <a:lumMod val="50000"/>
                  </a:schemeClr>
                </a:solidFill>
              </a:rPr>
              <a:t>profiles </a:t>
            </a:r>
            <a:r>
              <a:rPr lang="en-US" dirty="0">
                <a:solidFill>
                  <a:schemeClr val="tx1">
                    <a:lumMod val="50000"/>
                  </a:schemeClr>
                </a:solidFill>
              </a:rPr>
              <a:t>are then presented to respondents, who provide their overall evaluations.</a:t>
            </a:r>
          </a:p>
          <a:p>
            <a:endParaRPr lang="en-US" dirty="0"/>
          </a:p>
          <a:p>
            <a:endParaRPr lang="en-GB" dirty="0"/>
          </a:p>
        </p:txBody>
      </p:sp>
    </p:spTree>
    <p:extLst>
      <p:ext uri="{BB962C8B-B14F-4D97-AF65-F5344CB8AC3E}">
        <p14:creationId xmlns:p14="http://schemas.microsoft.com/office/powerpoint/2010/main" xmlns="" val="2184894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5298" name="Rectangle 2"/>
          <p:cNvSpPr>
            <a:spLocks noChangeArrowheads="1"/>
          </p:cNvSpPr>
          <p:nvPr/>
        </p:nvSpPr>
        <p:spPr bwMode="auto">
          <a:xfrm>
            <a:off x="467544" y="1556792"/>
            <a:ext cx="7823200" cy="24474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lvl1pPr algn="l">
              <a:defRPr sz="2400">
                <a:solidFill>
                  <a:schemeClr val="tx1"/>
                </a:solidFill>
                <a:latin typeface="Times New Roman" panose="02020603050405020304" pitchFamily="18" charset="0"/>
              </a:defRPr>
            </a:lvl1pPr>
            <a:lvl2pPr marL="682625" indent="-392113" algn="l">
              <a:defRPr sz="2400">
                <a:solidFill>
                  <a:schemeClr val="tx1"/>
                </a:solidFill>
                <a:latin typeface="Times New Roman" panose="02020603050405020304" pitchFamily="18" charset="0"/>
              </a:defRPr>
            </a:lvl2pPr>
            <a:lvl3pPr marL="1257300"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sz="1800" b="0" dirty="0">
                <a:solidFill>
                  <a:schemeClr val="tx1">
                    <a:lumMod val="50000"/>
                  </a:schemeClr>
                </a:solidFill>
                <a:latin typeface="Georgia" panose="02040502050405020303" pitchFamily="18" charset="0"/>
                <a:cs typeface="Arial"/>
              </a:rPr>
              <a:t>The basic outputs of conjoint analysis are:</a:t>
            </a:r>
          </a:p>
          <a:p>
            <a:pPr marL="633412" lvl="1" indent="-342900">
              <a:spcBef>
                <a:spcPct val="50000"/>
              </a:spcBef>
              <a:buFont typeface="Arial" panose="020B0604020202020204" pitchFamily="34" charset="0"/>
              <a:buChar char="•"/>
            </a:pPr>
            <a:r>
              <a:rPr lang="en-US" sz="1800" b="0" dirty="0">
                <a:solidFill>
                  <a:schemeClr val="tx1">
                    <a:lumMod val="50000"/>
                  </a:schemeClr>
                </a:solidFill>
                <a:latin typeface="Georgia" panose="02040502050405020303" pitchFamily="18" charset="0"/>
                <a:cs typeface="Arial"/>
              </a:rPr>
              <a:t>A numerical assessment of the relative importance that customers attach to attributes of a product category</a:t>
            </a:r>
          </a:p>
          <a:p>
            <a:pPr marL="633412" lvl="1" indent="-342900">
              <a:spcBef>
                <a:spcPct val="50000"/>
              </a:spcBef>
              <a:buFont typeface="Arial" panose="020B0604020202020204" pitchFamily="34" charset="0"/>
              <a:buChar char="•"/>
            </a:pPr>
            <a:r>
              <a:rPr lang="en-US" sz="1800" b="0" dirty="0">
                <a:solidFill>
                  <a:schemeClr val="tx1">
                    <a:lumMod val="50000"/>
                  </a:schemeClr>
                </a:solidFill>
                <a:latin typeface="Georgia" panose="02040502050405020303" pitchFamily="18" charset="0"/>
                <a:cs typeface="Arial"/>
              </a:rPr>
              <a:t>The value (utility) provided to customers by each potential feature (attribute option) of an offering</a:t>
            </a:r>
          </a:p>
          <a:p>
            <a:pPr marL="633412" lvl="1" indent="-342900">
              <a:spcBef>
                <a:spcPct val="50000"/>
              </a:spcBef>
              <a:buFont typeface="Arial" panose="020B0604020202020204" pitchFamily="34" charset="0"/>
              <a:buChar char="•"/>
            </a:pPr>
            <a:r>
              <a:rPr lang="en-US" sz="1800" b="0" dirty="0">
                <a:solidFill>
                  <a:schemeClr val="tx1">
                    <a:lumMod val="50000"/>
                  </a:schemeClr>
                </a:solidFill>
                <a:latin typeface="Georgia" panose="02040502050405020303" pitchFamily="18" charset="0"/>
                <a:cs typeface="Arial"/>
              </a:rPr>
              <a:t>Identification of product designs that maximize market share or other indices.</a:t>
            </a:r>
          </a:p>
        </p:txBody>
      </p:sp>
      <p:sp>
        <p:nvSpPr>
          <p:cNvPr id="695299" name="Rectangle 3"/>
          <p:cNvSpPr>
            <a:spLocks noGrp="1" noChangeArrowheads="1"/>
          </p:cNvSpPr>
          <p:nvPr>
            <p:ph type="title"/>
          </p:nvPr>
        </p:nvSpPr>
        <p:spPr>
          <a:xfrm>
            <a:off x="457386" y="260648"/>
            <a:ext cx="7715200" cy="413360"/>
          </a:xfrm>
        </p:spPr>
        <p:txBody>
          <a:bodyPr/>
          <a:lstStyle/>
          <a:p>
            <a:r>
              <a:rPr lang="en-US" dirty="0"/>
              <a:t>What Does Conjoint Analysis Do? </a:t>
            </a:r>
            <a:r>
              <a:rPr lang="en-US" sz="2400" dirty="0"/>
              <a:t>(Measure Importance by Assessing Preferences)</a:t>
            </a:r>
          </a:p>
        </p:txBody>
      </p:sp>
    </p:spTree>
    <p:extLst>
      <p:ext uri="{BB962C8B-B14F-4D97-AF65-F5344CB8AC3E}">
        <p14:creationId xmlns:p14="http://schemas.microsoft.com/office/powerpoint/2010/main" xmlns="" val="3194570838"/>
      </p:ext>
    </p:extLst>
  </p:cSld>
  <p:clrMapOvr>
    <a:overrideClrMapping bg1="lt1" tx1="dk1" bg2="lt2" tx2="dk2" accent1="accent1" accent2="accent2" accent3="accent3" accent4="accent4" accent5="accent5" accent6="accent6" hlink="hlink" folHlink="folHlink"/>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What are the important attributes that could affect preference?</a:t>
            </a:r>
          </a:p>
          <a:p>
            <a:endParaRPr lang="en-US" dirty="0"/>
          </a:p>
          <a:p>
            <a:r>
              <a:rPr lang="en-US" dirty="0"/>
              <a:t>How will respondents know the meaning of each factor?</a:t>
            </a:r>
          </a:p>
          <a:p>
            <a:endParaRPr lang="en-US" dirty="0"/>
          </a:p>
          <a:p>
            <a:r>
              <a:rPr lang="en-US" dirty="0"/>
              <a:t>What do the respondents actually evaluate?</a:t>
            </a:r>
          </a:p>
          <a:p>
            <a:endParaRPr lang="en-US" dirty="0"/>
          </a:p>
          <a:p>
            <a:r>
              <a:rPr lang="en-US" dirty="0"/>
              <a:t>How many profiles are evaluated?</a:t>
            </a:r>
          </a:p>
          <a:p>
            <a:endParaRPr lang="en-GB" dirty="0"/>
          </a:p>
        </p:txBody>
      </p:sp>
      <p:sp>
        <p:nvSpPr>
          <p:cNvPr id="2" name="Title 1"/>
          <p:cNvSpPr>
            <a:spLocks noGrp="1"/>
          </p:cNvSpPr>
          <p:nvPr>
            <p:ph type="title"/>
          </p:nvPr>
        </p:nvSpPr>
        <p:spPr>
          <a:xfrm>
            <a:off x="323528" y="260648"/>
            <a:ext cx="7499176" cy="413268"/>
          </a:xfrm>
        </p:spPr>
        <p:txBody>
          <a:bodyPr/>
          <a:lstStyle/>
          <a:p>
            <a:r>
              <a:rPr lang="en-US" dirty="0"/>
              <a:t>In developing the conjoint task the researcher must answer four questions  . . .</a:t>
            </a:r>
            <a:endParaRPr lang="en-GB" dirty="0"/>
          </a:p>
        </p:txBody>
      </p:sp>
    </p:spTree>
    <p:extLst>
      <p:ext uri="{BB962C8B-B14F-4D97-AF65-F5344CB8AC3E}">
        <p14:creationId xmlns:p14="http://schemas.microsoft.com/office/powerpoint/2010/main" xmlns="" val="2960788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Clr>
                <a:schemeClr val="hlink"/>
              </a:buClr>
              <a:buSzPct val="150000"/>
              <a:tabLst>
                <a:tab pos="1422400" algn="l"/>
              </a:tabLst>
            </a:pPr>
            <a:r>
              <a:rPr lang="en-US" sz="1800" dirty="0"/>
              <a:t>Is calculated as shown below:</a:t>
            </a:r>
          </a:p>
          <a:p>
            <a:pPr>
              <a:buClr>
                <a:schemeClr val="hlink"/>
              </a:buClr>
              <a:buSzPct val="150000"/>
              <a:tabLst>
                <a:tab pos="1422400" algn="l"/>
              </a:tabLst>
            </a:pPr>
            <a:endParaRPr lang="en-US" sz="1800" dirty="0"/>
          </a:p>
          <a:p>
            <a:pPr>
              <a:buClr>
                <a:schemeClr val="hlink"/>
              </a:buClr>
              <a:buSzPct val="150000"/>
              <a:tabLst>
                <a:tab pos="1422400" algn="l"/>
              </a:tabLst>
            </a:pPr>
            <a:endParaRPr lang="en-US" sz="1800" dirty="0"/>
          </a:p>
          <a:p>
            <a:pPr>
              <a:buClr>
                <a:schemeClr val="hlink"/>
              </a:buClr>
              <a:buSzPct val="150000"/>
              <a:tabLst>
                <a:tab pos="1422400" algn="l"/>
              </a:tabLst>
            </a:pPr>
            <a:r>
              <a:rPr lang="en-US" sz="1800" dirty="0"/>
              <a:t>Is a </a:t>
            </a:r>
            <a:r>
              <a:rPr lang="en-US" sz="1800" i="1" dirty="0" err="1"/>
              <a:t>decompositional</a:t>
            </a:r>
            <a:r>
              <a:rPr lang="en-US" sz="1800" dirty="0"/>
              <a:t> technique:</a:t>
            </a:r>
          </a:p>
          <a:p>
            <a:pPr lvl="1">
              <a:buClr>
                <a:schemeClr val="accent2"/>
              </a:buClr>
              <a:tabLst>
                <a:tab pos="1422400" algn="l"/>
              </a:tabLst>
            </a:pPr>
            <a:r>
              <a:rPr lang="en-US" sz="1800" dirty="0">
                <a:solidFill>
                  <a:schemeClr val="tx1">
                    <a:lumMod val="50000"/>
                  </a:schemeClr>
                </a:solidFill>
              </a:rPr>
              <a:t>Conjoint decomposes stated overall preference to determine preferences for each attribute.  That is, the researcher collects data on the overall preference for a stimulus and decomposes it to ratings for the individual attributes.</a:t>
            </a:r>
          </a:p>
          <a:p>
            <a:pPr lvl="1">
              <a:buClr>
                <a:schemeClr val="accent2"/>
              </a:buClr>
              <a:tabLst>
                <a:tab pos="1422400" algn="l"/>
              </a:tabLst>
            </a:pPr>
            <a:r>
              <a:rPr lang="en-US" sz="1800" dirty="0">
                <a:solidFill>
                  <a:schemeClr val="tx1">
                    <a:lumMod val="50000"/>
                  </a:schemeClr>
                </a:solidFill>
              </a:rPr>
              <a:t>In contrast, with compositional techniques the researcher collects ratings on many product characteristics and then compares the ratings to an overall preference rating to develop a predictive model.</a:t>
            </a:r>
          </a:p>
          <a:p>
            <a:pPr marL="457200" lvl="1" indent="0">
              <a:buClr>
                <a:schemeClr val="accent2"/>
              </a:buClr>
              <a:buNone/>
              <a:tabLst>
                <a:tab pos="1422400" algn="l"/>
              </a:tabLst>
            </a:pPr>
            <a:endParaRPr lang="en-US" sz="1800" dirty="0">
              <a:solidFill>
                <a:schemeClr val="tx1">
                  <a:lumMod val="50000"/>
                </a:schemeClr>
              </a:solidFill>
            </a:endParaRPr>
          </a:p>
          <a:p>
            <a:pPr>
              <a:buClr>
                <a:schemeClr val="hlink"/>
              </a:buClr>
              <a:buSzPct val="150000"/>
              <a:tabLst>
                <a:tab pos="1422400" algn="l"/>
              </a:tabLst>
            </a:pPr>
            <a:r>
              <a:rPr lang="en-US" sz="1800" dirty="0"/>
              <a:t>Individual-, aggregate-, or segment-level models can be estimated.</a:t>
            </a:r>
          </a:p>
          <a:p>
            <a:endParaRPr lang="en-GB" dirty="0"/>
          </a:p>
        </p:txBody>
      </p:sp>
      <p:sp>
        <p:nvSpPr>
          <p:cNvPr id="5" name="Titel 4"/>
          <p:cNvSpPr>
            <a:spLocks noGrp="1"/>
          </p:cNvSpPr>
          <p:nvPr>
            <p:ph type="title"/>
          </p:nvPr>
        </p:nvSpPr>
        <p:spPr/>
        <p:txBody>
          <a:bodyPr/>
          <a:lstStyle/>
          <a:p>
            <a:endParaRPr lang="en-GB"/>
          </a:p>
        </p:txBody>
      </p:sp>
      <p:graphicFrame>
        <p:nvGraphicFramePr>
          <p:cNvPr id="4" name="Object 3">
            <a:hlinkClick r:id="" action="ppaction://ole?verb=0"/>
          </p:cNvPr>
          <p:cNvGraphicFramePr>
            <a:graphicFrameLocks/>
          </p:cNvGraphicFramePr>
          <p:nvPr>
            <p:extLst>
              <p:ext uri="{D42A27DB-BD31-4B8C-83A1-F6EECF244321}">
                <p14:modId xmlns:p14="http://schemas.microsoft.com/office/powerpoint/2010/main" xmlns="" val="3914453852"/>
              </p:ext>
            </p:extLst>
          </p:nvPr>
        </p:nvGraphicFramePr>
        <p:xfrm>
          <a:off x="1619672" y="2060848"/>
          <a:ext cx="5867400" cy="552450"/>
        </p:xfrm>
        <a:graphic>
          <a:graphicData uri="http://schemas.openxmlformats.org/presentationml/2006/ole">
            <p:oleObj spid="_x0000_s38920" name="Equation" r:id="rId3" imgW="4572000" imgH="3048000" progId="Equation.3">
              <p:embed/>
            </p:oleObj>
          </a:graphicData>
        </a:graphic>
      </p:graphicFrame>
    </p:spTree>
    <p:extLst>
      <p:ext uri="{BB962C8B-B14F-4D97-AF65-F5344CB8AC3E}">
        <p14:creationId xmlns:p14="http://schemas.microsoft.com/office/powerpoint/2010/main" xmlns="" val="3731050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ChangeArrowheads="1"/>
          </p:cNvSpPr>
          <p:nvPr/>
        </p:nvSpPr>
        <p:spPr bwMode="auto">
          <a:xfrm>
            <a:off x="395536" y="1628800"/>
            <a:ext cx="7620000" cy="2641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lvl1pPr marL="406400" indent="-406400" algn="l">
              <a:defRPr sz="2400">
                <a:solidFill>
                  <a:schemeClr val="tx1"/>
                </a:solidFill>
                <a:latin typeface="Times New Roman" panose="02020603050405020304" pitchFamily="18" charset="0"/>
              </a:defRPr>
            </a:lvl1pPr>
            <a:lvl2pPr marL="579438"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marL="0" indent="0">
              <a:lnSpc>
                <a:spcPct val="90000"/>
              </a:lnSpc>
            </a:pPr>
            <a:r>
              <a:rPr lang="en-US" sz="1800" b="0" dirty="0">
                <a:solidFill>
                  <a:schemeClr val="tx1">
                    <a:lumMod val="50000"/>
                  </a:schemeClr>
                </a:solidFill>
                <a:latin typeface="Georgia" panose="02040502050405020303" pitchFamily="18" charset="0"/>
              </a:rPr>
              <a:t>Conjoint Analysis can help answering the following questions:</a:t>
            </a:r>
          </a:p>
          <a:p>
            <a:pPr marL="0" indent="0">
              <a:lnSpc>
                <a:spcPct val="90000"/>
              </a:lnSpc>
            </a:pPr>
            <a:endParaRPr lang="en-US" sz="1800" b="0" dirty="0">
              <a:solidFill>
                <a:schemeClr val="tx1">
                  <a:lumMod val="50000"/>
                </a:schemeClr>
              </a:solidFill>
              <a:latin typeface="Georgia" panose="02040502050405020303" pitchFamily="18" charset="0"/>
            </a:endParaRPr>
          </a:p>
          <a:p>
            <a:pPr marL="342900" indent="-342900">
              <a:lnSpc>
                <a:spcPct val="90000"/>
              </a:lnSpc>
              <a:buFont typeface="Arial" panose="020B0604020202020204" pitchFamily="34" charset="0"/>
              <a:buChar char="•"/>
            </a:pPr>
            <a:r>
              <a:rPr lang="en-US" sz="1800" b="0" dirty="0">
                <a:solidFill>
                  <a:schemeClr val="tx1">
                    <a:lumMod val="50000"/>
                  </a:schemeClr>
                </a:solidFill>
                <a:latin typeface="Georgia" panose="02040502050405020303" pitchFamily="18" charset="0"/>
              </a:rPr>
              <a:t>Should we offer our business travelers more room space or a fax machine in their room?</a:t>
            </a:r>
          </a:p>
          <a:p>
            <a:pPr marL="342900" indent="-342900">
              <a:lnSpc>
                <a:spcPct val="90000"/>
              </a:lnSpc>
              <a:buFont typeface="Arial" panose="020B0604020202020204" pitchFamily="34" charset="0"/>
              <a:buChar char="•"/>
            </a:pPr>
            <a:r>
              <a:rPr lang="en-US" sz="1800" b="0" dirty="0">
                <a:solidFill>
                  <a:schemeClr val="tx1">
                    <a:lumMod val="50000"/>
                  </a:schemeClr>
                </a:solidFill>
                <a:latin typeface="Georgia" panose="02040502050405020303" pitchFamily="18" charset="0"/>
              </a:rPr>
              <a:t>Given a target cost for a product, should we enhance product reliability or its performance?</a:t>
            </a:r>
          </a:p>
          <a:p>
            <a:pPr marL="342900" indent="-342900">
              <a:lnSpc>
                <a:spcPct val="90000"/>
              </a:lnSpc>
              <a:buFont typeface="Arial" panose="020B0604020202020204" pitchFamily="34" charset="0"/>
              <a:buChar char="•"/>
            </a:pPr>
            <a:r>
              <a:rPr lang="en-US" sz="1800" b="0" dirty="0">
                <a:solidFill>
                  <a:schemeClr val="tx1">
                    <a:lumMod val="50000"/>
                  </a:schemeClr>
                </a:solidFill>
                <a:latin typeface="Georgia" panose="02040502050405020303" pitchFamily="18" charset="0"/>
              </a:rPr>
              <a:t>Should we use a steel or aluminum casing to increase customer preference for the new equipment?</a:t>
            </a:r>
          </a:p>
        </p:txBody>
      </p:sp>
      <p:sp>
        <p:nvSpPr>
          <p:cNvPr id="697347" name="Rectangle 3"/>
          <p:cNvSpPr>
            <a:spLocks noChangeArrowheads="1"/>
          </p:cNvSpPr>
          <p:nvPr/>
        </p:nvSpPr>
        <p:spPr bwMode="auto">
          <a:xfrm>
            <a:off x="685800" y="228600"/>
            <a:ext cx="7772400" cy="99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lstStyle>
            <a:lvl1pPr>
              <a:lnSpc>
                <a:spcPct val="90000"/>
              </a:lnSpc>
              <a:spcBef>
                <a:spcPct val="10000"/>
              </a:spcBef>
              <a:spcAft>
                <a:spcPct val="10000"/>
              </a:spcAft>
              <a:defRPr sz="3600" b="1">
                <a:solidFill>
                  <a:srgbClr val="800000"/>
                </a:solidFill>
                <a:latin typeface="Times New Roman" panose="02020603050405020304" pitchFamily="18" charset="0"/>
              </a:defRPr>
            </a:lvl1pPr>
            <a:lvl2pPr>
              <a:lnSpc>
                <a:spcPct val="90000"/>
              </a:lnSpc>
              <a:spcBef>
                <a:spcPct val="10000"/>
              </a:spcBef>
              <a:spcAft>
                <a:spcPct val="10000"/>
              </a:spcAft>
              <a:defRPr sz="3600" b="1">
                <a:solidFill>
                  <a:srgbClr val="800000"/>
                </a:solidFill>
                <a:latin typeface="Times New Roman" panose="02020603050405020304" pitchFamily="18" charset="0"/>
              </a:defRPr>
            </a:lvl2pPr>
            <a:lvl3pPr>
              <a:lnSpc>
                <a:spcPct val="90000"/>
              </a:lnSpc>
              <a:spcBef>
                <a:spcPct val="10000"/>
              </a:spcBef>
              <a:spcAft>
                <a:spcPct val="10000"/>
              </a:spcAft>
              <a:defRPr sz="3600" b="1">
                <a:solidFill>
                  <a:srgbClr val="800000"/>
                </a:solidFill>
                <a:latin typeface="Times New Roman" panose="02020603050405020304" pitchFamily="18" charset="0"/>
              </a:defRPr>
            </a:lvl3pPr>
            <a:lvl4pPr>
              <a:lnSpc>
                <a:spcPct val="90000"/>
              </a:lnSpc>
              <a:spcBef>
                <a:spcPct val="10000"/>
              </a:spcBef>
              <a:spcAft>
                <a:spcPct val="10000"/>
              </a:spcAft>
              <a:defRPr sz="3600" b="1">
                <a:solidFill>
                  <a:srgbClr val="800000"/>
                </a:solidFill>
                <a:latin typeface="Times New Roman" panose="02020603050405020304" pitchFamily="18" charset="0"/>
              </a:defRPr>
            </a:lvl4pPr>
            <a:lvl5pPr>
              <a:lnSpc>
                <a:spcPct val="90000"/>
              </a:lnSpc>
              <a:spcBef>
                <a:spcPct val="10000"/>
              </a:spcBef>
              <a:spcAft>
                <a:spcPct val="10000"/>
              </a:spcAft>
              <a:defRPr sz="3600" b="1">
                <a:solidFill>
                  <a:srgbClr val="800000"/>
                </a:solidFill>
                <a:latin typeface="Times New Roman" panose="02020603050405020304" pitchFamily="18" charset="0"/>
              </a:defRPr>
            </a:lvl5pPr>
            <a:lvl6pPr marL="4572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6pPr>
            <a:lvl7pPr marL="9144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7pPr>
            <a:lvl8pPr marL="13716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8pPr>
            <a:lvl9pPr marL="18288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9pPr>
          </a:lstStyle>
          <a:p>
            <a:endParaRPr lang="en-US"/>
          </a:p>
        </p:txBody>
      </p:sp>
      <p:sp>
        <p:nvSpPr>
          <p:cNvPr id="697348" name="Rectangle 4"/>
          <p:cNvSpPr>
            <a:spLocks noGrp="1" noChangeArrowheads="1"/>
          </p:cNvSpPr>
          <p:nvPr>
            <p:ph type="title"/>
          </p:nvPr>
        </p:nvSpPr>
        <p:spPr>
          <a:xfrm>
            <a:off x="457200" y="423352"/>
            <a:ext cx="6563072" cy="413268"/>
          </a:xfrm>
        </p:spPr>
        <p:txBody>
          <a:bodyPr/>
          <a:lstStyle/>
          <a:p>
            <a:r>
              <a:rPr lang="en-US" dirty="0"/>
              <a:t>Conjoint Analysis in Product Design</a:t>
            </a:r>
          </a:p>
        </p:txBody>
      </p:sp>
    </p:spTree>
    <p:extLst>
      <p:ext uri="{BB962C8B-B14F-4D97-AF65-F5344CB8AC3E}">
        <p14:creationId xmlns:p14="http://schemas.microsoft.com/office/powerpoint/2010/main" xmlns="" val="219268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a:xfrm>
            <a:off x="457200" y="423352"/>
            <a:ext cx="6563072" cy="413268"/>
          </a:xfrm>
        </p:spPr>
        <p:txBody>
          <a:bodyPr/>
          <a:lstStyle/>
          <a:p>
            <a:r>
              <a:rPr lang="en-US" dirty="0"/>
              <a:t>Measuring Importance of Attributes</a:t>
            </a:r>
          </a:p>
        </p:txBody>
      </p:sp>
      <p:sp>
        <p:nvSpPr>
          <p:cNvPr id="501764" name="Text Box 4"/>
          <p:cNvSpPr txBox="1">
            <a:spLocks noChangeArrowheads="1"/>
          </p:cNvSpPr>
          <p:nvPr/>
        </p:nvSpPr>
        <p:spPr bwMode="auto">
          <a:xfrm>
            <a:off x="914400" y="1752600"/>
            <a:ext cx="7848600" cy="3665619"/>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lgn="l">
              <a:tabLst>
                <a:tab pos="2511425" algn="l"/>
                <a:tab pos="4113213" algn="l"/>
                <a:tab pos="5715000" algn="l"/>
              </a:tabLst>
              <a:defRPr sz="2400">
                <a:solidFill>
                  <a:schemeClr val="tx1"/>
                </a:solidFill>
                <a:latin typeface="Times New Roman" panose="02020603050405020304" pitchFamily="18" charset="0"/>
              </a:defRPr>
            </a:lvl1pPr>
            <a:lvl2pPr algn="l">
              <a:tabLst>
                <a:tab pos="2511425" algn="l"/>
                <a:tab pos="4113213" algn="l"/>
                <a:tab pos="5715000" algn="l"/>
              </a:tabLst>
              <a:defRPr sz="2400">
                <a:solidFill>
                  <a:schemeClr val="tx1"/>
                </a:solidFill>
                <a:latin typeface="Times New Roman" panose="02020603050405020304" pitchFamily="18" charset="0"/>
              </a:defRPr>
            </a:lvl2pPr>
            <a:lvl3pPr algn="l">
              <a:tabLst>
                <a:tab pos="2511425" algn="l"/>
                <a:tab pos="4113213" algn="l"/>
                <a:tab pos="5715000" algn="l"/>
              </a:tabLst>
              <a:defRPr sz="2400">
                <a:solidFill>
                  <a:schemeClr val="tx1"/>
                </a:solidFill>
                <a:latin typeface="Times New Roman" panose="02020603050405020304" pitchFamily="18" charset="0"/>
              </a:defRPr>
            </a:lvl3pPr>
            <a:lvl4pPr algn="l">
              <a:tabLst>
                <a:tab pos="2511425" algn="l"/>
                <a:tab pos="4113213" algn="l"/>
                <a:tab pos="5715000" algn="l"/>
              </a:tabLst>
              <a:defRPr sz="2400">
                <a:solidFill>
                  <a:schemeClr val="tx1"/>
                </a:solidFill>
                <a:latin typeface="Times New Roman" panose="02020603050405020304" pitchFamily="18" charset="0"/>
              </a:defRPr>
            </a:lvl4pPr>
            <a:lvl5pPr algn="l">
              <a:tabLst>
                <a:tab pos="2511425" algn="l"/>
                <a:tab pos="4113213" algn="l"/>
                <a:tab pos="57150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2511425" algn="l"/>
                <a:tab pos="4113213" algn="l"/>
                <a:tab pos="57150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2511425" algn="l"/>
                <a:tab pos="4113213" algn="l"/>
                <a:tab pos="57150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2511425" algn="l"/>
                <a:tab pos="4113213" algn="l"/>
                <a:tab pos="57150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2511425" algn="l"/>
                <a:tab pos="4113213" algn="l"/>
                <a:tab pos="5715000" algn="l"/>
              </a:tabLst>
              <a:defRPr sz="2400">
                <a:solidFill>
                  <a:schemeClr val="tx1"/>
                </a:solidFill>
                <a:latin typeface="Times New Roman" panose="02020603050405020304" pitchFamily="18" charset="0"/>
              </a:defRPr>
            </a:lvl9pPr>
          </a:lstStyle>
          <a:p>
            <a:pPr>
              <a:spcBef>
                <a:spcPct val="50000"/>
              </a:spcBef>
            </a:pPr>
            <a:r>
              <a:rPr lang="en-US" sz="1800" b="0" dirty="0">
                <a:solidFill>
                  <a:schemeClr val="tx1">
                    <a:lumMod val="50000"/>
                  </a:schemeClr>
                </a:solidFill>
                <a:latin typeface="Georgia" panose="02040502050405020303" pitchFamily="18" charset="0"/>
              </a:rPr>
              <a:t>When choosing a restaurant, how important is…</a:t>
            </a:r>
          </a:p>
          <a:p>
            <a:pPr>
              <a:spcBef>
                <a:spcPct val="50000"/>
              </a:spcBef>
            </a:pPr>
            <a:endParaRPr lang="en-US" sz="1800" b="0" dirty="0">
              <a:solidFill>
                <a:schemeClr val="tx1">
                  <a:lumMod val="50000"/>
                </a:schemeClr>
              </a:solidFill>
              <a:latin typeface="Georgia" panose="02040502050405020303" pitchFamily="18" charset="0"/>
            </a:endParaRPr>
          </a:p>
          <a:p>
            <a:pPr>
              <a:lnSpc>
                <a:spcPct val="60000"/>
              </a:lnSpc>
              <a:spcBef>
                <a:spcPct val="50000"/>
              </a:spcBef>
            </a:pPr>
            <a:r>
              <a:rPr lang="en-US" sz="1800" b="0" dirty="0">
                <a:solidFill>
                  <a:schemeClr val="tx1">
                    <a:lumMod val="50000"/>
                  </a:schemeClr>
                </a:solidFill>
                <a:latin typeface="Georgia" panose="02040502050405020303" pitchFamily="18" charset="0"/>
              </a:rPr>
              <a:t>		Circle one</a:t>
            </a:r>
          </a:p>
          <a:p>
            <a:pPr>
              <a:lnSpc>
                <a:spcPct val="60000"/>
              </a:lnSpc>
              <a:spcBef>
                <a:spcPct val="50000"/>
              </a:spcBef>
            </a:pPr>
            <a:endParaRPr lang="en-US" sz="1800" b="0" dirty="0">
              <a:solidFill>
                <a:schemeClr val="tx1">
                  <a:lumMod val="50000"/>
                </a:schemeClr>
              </a:solidFill>
              <a:latin typeface="Georgia" panose="02040502050405020303" pitchFamily="18" charset="0"/>
            </a:endParaRPr>
          </a:p>
          <a:p>
            <a:pPr>
              <a:lnSpc>
                <a:spcPct val="60000"/>
              </a:lnSpc>
              <a:spcBef>
                <a:spcPct val="50000"/>
              </a:spcBef>
            </a:pPr>
            <a:r>
              <a:rPr lang="en-US" sz="1800" b="0" dirty="0">
                <a:solidFill>
                  <a:schemeClr val="tx1">
                    <a:lumMod val="50000"/>
                  </a:schemeClr>
                </a:solidFill>
                <a:latin typeface="Georgia" panose="02040502050405020303" pitchFamily="18" charset="0"/>
              </a:rPr>
              <a:t>	Not	Very</a:t>
            </a:r>
          </a:p>
          <a:p>
            <a:pPr>
              <a:lnSpc>
                <a:spcPct val="60000"/>
              </a:lnSpc>
              <a:spcBef>
                <a:spcPct val="50000"/>
              </a:spcBef>
            </a:pPr>
            <a:r>
              <a:rPr lang="en-US" sz="1800" b="0" dirty="0">
                <a:solidFill>
                  <a:schemeClr val="tx1">
                    <a:lumMod val="50000"/>
                  </a:schemeClr>
                </a:solidFill>
                <a:latin typeface="Georgia" panose="02040502050405020303" pitchFamily="18" charset="0"/>
              </a:rPr>
              <a:t>	Important	Important</a:t>
            </a:r>
          </a:p>
          <a:p>
            <a:pPr>
              <a:spcBef>
                <a:spcPct val="50000"/>
              </a:spcBef>
            </a:pPr>
            <a:r>
              <a:rPr lang="en-US" sz="1800" b="0" dirty="0">
                <a:solidFill>
                  <a:schemeClr val="tx1">
                    <a:lumMod val="50000"/>
                  </a:schemeClr>
                </a:solidFill>
                <a:latin typeface="Georgia" panose="02040502050405020303" pitchFamily="18" charset="0"/>
              </a:rPr>
              <a:t>Decor	    1   2   3   4   5   6   7   8   9</a:t>
            </a:r>
          </a:p>
          <a:p>
            <a:pPr>
              <a:spcBef>
                <a:spcPct val="50000"/>
              </a:spcBef>
            </a:pPr>
            <a:r>
              <a:rPr lang="en-US" sz="1800" b="0" dirty="0">
                <a:solidFill>
                  <a:schemeClr val="tx1">
                    <a:lumMod val="50000"/>
                  </a:schemeClr>
                </a:solidFill>
                <a:latin typeface="Georgia" panose="02040502050405020303" pitchFamily="18" charset="0"/>
              </a:rPr>
              <a:t>Location 	    1   2   3   4   5   6   7   8   9</a:t>
            </a:r>
          </a:p>
          <a:p>
            <a:pPr>
              <a:spcBef>
                <a:spcPct val="50000"/>
              </a:spcBef>
            </a:pPr>
            <a:r>
              <a:rPr lang="en-US" sz="1800" b="0" dirty="0">
                <a:solidFill>
                  <a:schemeClr val="tx1">
                    <a:lumMod val="50000"/>
                  </a:schemeClr>
                </a:solidFill>
                <a:latin typeface="Georgia" panose="02040502050405020303" pitchFamily="18" charset="0"/>
              </a:rPr>
              <a:t>Quality of food	    1   2   3   4   5   6   7   8   9</a:t>
            </a:r>
          </a:p>
          <a:p>
            <a:pPr>
              <a:spcBef>
                <a:spcPct val="50000"/>
              </a:spcBef>
            </a:pPr>
            <a:r>
              <a:rPr lang="en-US" sz="1800" b="0" dirty="0">
                <a:solidFill>
                  <a:schemeClr val="tx1">
                    <a:lumMod val="50000"/>
                  </a:schemeClr>
                </a:solidFill>
                <a:latin typeface="Georgia" panose="02040502050405020303" pitchFamily="18" charset="0"/>
              </a:rPr>
              <a:t>Price	    1   2   3   4   5   6   7   8   9</a:t>
            </a:r>
          </a:p>
        </p:txBody>
      </p:sp>
    </p:spTree>
    <p:extLst>
      <p:ext uri="{BB962C8B-B14F-4D97-AF65-F5344CB8AC3E}">
        <p14:creationId xmlns:p14="http://schemas.microsoft.com/office/powerpoint/2010/main" xmlns="" val="1893592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3" name="Text Box 3"/>
          <p:cNvSpPr txBox="1">
            <a:spLocks noChangeArrowheads="1"/>
          </p:cNvSpPr>
          <p:nvPr/>
        </p:nvSpPr>
        <p:spPr bwMode="auto">
          <a:xfrm>
            <a:off x="914400" y="1752600"/>
            <a:ext cx="7848600" cy="4572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lgn="l">
              <a:tabLst>
                <a:tab pos="2511425" algn="l"/>
                <a:tab pos="4113213" algn="l"/>
                <a:tab pos="5715000" algn="l"/>
              </a:tabLst>
              <a:defRPr sz="2400">
                <a:solidFill>
                  <a:schemeClr val="tx1"/>
                </a:solidFill>
                <a:latin typeface="Times New Roman" panose="02020603050405020304" pitchFamily="18" charset="0"/>
              </a:defRPr>
            </a:lvl1pPr>
            <a:lvl2pPr algn="l">
              <a:tabLst>
                <a:tab pos="2511425" algn="l"/>
                <a:tab pos="4113213" algn="l"/>
                <a:tab pos="5715000" algn="l"/>
              </a:tabLst>
              <a:defRPr sz="2400">
                <a:solidFill>
                  <a:schemeClr val="tx1"/>
                </a:solidFill>
                <a:latin typeface="Times New Roman" panose="02020603050405020304" pitchFamily="18" charset="0"/>
              </a:defRPr>
            </a:lvl2pPr>
            <a:lvl3pPr algn="l">
              <a:tabLst>
                <a:tab pos="2511425" algn="l"/>
                <a:tab pos="4113213" algn="l"/>
                <a:tab pos="5715000" algn="l"/>
              </a:tabLst>
              <a:defRPr sz="2400">
                <a:solidFill>
                  <a:schemeClr val="tx1"/>
                </a:solidFill>
                <a:latin typeface="Times New Roman" panose="02020603050405020304" pitchFamily="18" charset="0"/>
              </a:defRPr>
            </a:lvl3pPr>
            <a:lvl4pPr algn="l">
              <a:tabLst>
                <a:tab pos="2511425" algn="l"/>
                <a:tab pos="4113213" algn="l"/>
                <a:tab pos="5715000" algn="l"/>
              </a:tabLst>
              <a:defRPr sz="2400">
                <a:solidFill>
                  <a:schemeClr val="tx1"/>
                </a:solidFill>
                <a:latin typeface="Times New Roman" panose="02020603050405020304" pitchFamily="18" charset="0"/>
              </a:defRPr>
            </a:lvl4pPr>
            <a:lvl5pPr algn="l">
              <a:tabLst>
                <a:tab pos="2511425" algn="l"/>
                <a:tab pos="4113213" algn="l"/>
                <a:tab pos="57150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2511425" algn="l"/>
                <a:tab pos="4113213" algn="l"/>
                <a:tab pos="57150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2511425" algn="l"/>
                <a:tab pos="4113213" algn="l"/>
                <a:tab pos="57150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2511425" algn="l"/>
                <a:tab pos="4113213" algn="l"/>
                <a:tab pos="57150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2511425" algn="l"/>
                <a:tab pos="4113213" algn="l"/>
                <a:tab pos="5715000" algn="l"/>
              </a:tabLst>
              <a:defRPr sz="2400">
                <a:solidFill>
                  <a:schemeClr val="tx1"/>
                </a:solidFill>
                <a:latin typeface="Times New Roman" panose="02020603050405020304" pitchFamily="18" charset="0"/>
              </a:defRPr>
            </a:lvl9pPr>
          </a:lstStyle>
          <a:p>
            <a:pPr>
              <a:spcBef>
                <a:spcPct val="50000"/>
              </a:spcBef>
            </a:pPr>
            <a:endParaRPr lang="en-US" b="1">
              <a:solidFill>
                <a:schemeClr val="hlink"/>
              </a:solidFill>
            </a:endParaRPr>
          </a:p>
        </p:txBody>
      </p:sp>
      <p:sp>
        <p:nvSpPr>
          <p:cNvPr id="640006" name="Rectangle 6"/>
          <p:cNvSpPr>
            <a:spLocks noGrp="1" noChangeArrowheads="1"/>
          </p:cNvSpPr>
          <p:nvPr>
            <p:ph type="title"/>
          </p:nvPr>
        </p:nvSpPr>
        <p:spPr>
          <a:xfrm>
            <a:off x="457200" y="423352"/>
            <a:ext cx="7067128" cy="413268"/>
          </a:xfrm>
        </p:spPr>
        <p:txBody>
          <a:bodyPr/>
          <a:lstStyle/>
          <a:p>
            <a:r>
              <a:rPr lang="en-US" dirty="0"/>
              <a:t>Measuring Importance of Attributes</a:t>
            </a:r>
          </a:p>
        </p:txBody>
      </p:sp>
      <p:graphicFrame>
        <p:nvGraphicFramePr>
          <p:cNvPr id="2" name="Object 4"/>
          <p:cNvGraphicFramePr>
            <a:graphicFrameLocks noGrp="1" noChangeAspect="1"/>
          </p:cNvGraphicFramePr>
          <p:nvPr>
            <p:ph idx="4294967295"/>
            <p:extLst>
              <p:ext uri="{D42A27DB-BD31-4B8C-83A1-F6EECF244321}">
                <p14:modId xmlns:p14="http://schemas.microsoft.com/office/powerpoint/2010/main" xmlns="" val="903984058"/>
              </p:ext>
            </p:extLst>
          </p:nvPr>
        </p:nvGraphicFramePr>
        <p:xfrm>
          <a:off x="1670472" y="1803400"/>
          <a:ext cx="5622925" cy="37179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890405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6103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61030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61030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610310" name="Rectangle 6"/>
          <p:cNvSpPr>
            <a:spLocks noChangeArrowheads="1"/>
          </p:cNvSpPr>
          <p:nvPr/>
        </p:nvSpPr>
        <p:spPr bwMode="auto">
          <a:xfrm>
            <a:off x="611560" y="1196752"/>
            <a:ext cx="7385050" cy="4168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lvl1pPr marL="1998663" indent="-1998663" algn="l">
              <a:tabLst>
                <a:tab pos="1052513" algn="l"/>
              </a:tabLst>
              <a:defRPr sz="2400">
                <a:solidFill>
                  <a:schemeClr val="tx1"/>
                </a:solidFill>
                <a:latin typeface="Times New Roman" panose="02020603050405020304" pitchFamily="18" charset="0"/>
              </a:defRPr>
            </a:lvl1pPr>
            <a:lvl2pPr marL="2774950" indent="-292100" algn="l">
              <a:tabLst>
                <a:tab pos="1052513" algn="l"/>
              </a:tabLst>
              <a:defRPr sz="2400">
                <a:solidFill>
                  <a:schemeClr val="tx1"/>
                </a:solidFill>
                <a:latin typeface="Times New Roman" panose="02020603050405020304" pitchFamily="18" charset="0"/>
              </a:defRPr>
            </a:lvl2pPr>
            <a:lvl3pPr marL="3241675" indent="-276225" algn="l">
              <a:tabLst>
                <a:tab pos="1052513" algn="l"/>
              </a:tabLst>
              <a:defRPr sz="2400">
                <a:solidFill>
                  <a:schemeClr val="tx1"/>
                </a:solidFill>
                <a:latin typeface="Times New Roman" panose="02020603050405020304" pitchFamily="18" charset="0"/>
              </a:defRPr>
            </a:lvl3pPr>
            <a:lvl4pPr marL="3621088" indent="-188913" algn="l">
              <a:tabLst>
                <a:tab pos="1052513" algn="l"/>
              </a:tabLst>
              <a:defRPr sz="2400">
                <a:solidFill>
                  <a:schemeClr val="tx1"/>
                </a:solidFill>
                <a:latin typeface="Times New Roman" panose="02020603050405020304" pitchFamily="18" charset="0"/>
              </a:defRPr>
            </a:lvl4pPr>
            <a:lvl5pPr marL="4087813" indent="-276225" algn="l">
              <a:tabLst>
                <a:tab pos="1052513" algn="l"/>
              </a:tabLst>
              <a:defRPr sz="2400">
                <a:solidFill>
                  <a:schemeClr val="tx1"/>
                </a:solidFill>
                <a:latin typeface="Times New Roman" panose="02020603050405020304" pitchFamily="18" charset="0"/>
              </a:defRPr>
            </a:lvl5pPr>
            <a:lvl6pPr marL="4545013" indent="-276225" eaLnBrk="0" fontAlgn="base" hangingPunct="0">
              <a:spcBef>
                <a:spcPct val="0"/>
              </a:spcBef>
              <a:spcAft>
                <a:spcPct val="0"/>
              </a:spcAft>
              <a:tabLst>
                <a:tab pos="1052513" algn="l"/>
              </a:tabLst>
              <a:defRPr sz="2400">
                <a:solidFill>
                  <a:schemeClr val="tx1"/>
                </a:solidFill>
                <a:latin typeface="Times New Roman" panose="02020603050405020304" pitchFamily="18" charset="0"/>
              </a:defRPr>
            </a:lvl6pPr>
            <a:lvl7pPr marL="5002213" indent="-276225" eaLnBrk="0" fontAlgn="base" hangingPunct="0">
              <a:spcBef>
                <a:spcPct val="0"/>
              </a:spcBef>
              <a:spcAft>
                <a:spcPct val="0"/>
              </a:spcAft>
              <a:tabLst>
                <a:tab pos="1052513" algn="l"/>
              </a:tabLst>
              <a:defRPr sz="2400">
                <a:solidFill>
                  <a:schemeClr val="tx1"/>
                </a:solidFill>
                <a:latin typeface="Times New Roman" panose="02020603050405020304" pitchFamily="18" charset="0"/>
              </a:defRPr>
            </a:lvl7pPr>
            <a:lvl8pPr marL="5459413" indent="-276225" eaLnBrk="0" fontAlgn="base" hangingPunct="0">
              <a:spcBef>
                <a:spcPct val="0"/>
              </a:spcBef>
              <a:spcAft>
                <a:spcPct val="0"/>
              </a:spcAft>
              <a:tabLst>
                <a:tab pos="1052513" algn="l"/>
              </a:tabLst>
              <a:defRPr sz="2400">
                <a:solidFill>
                  <a:schemeClr val="tx1"/>
                </a:solidFill>
                <a:latin typeface="Times New Roman" panose="02020603050405020304" pitchFamily="18" charset="0"/>
              </a:defRPr>
            </a:lvl8pPr>
            <a:lvl9pPr marL="5916613" indent="-276225" eaLnBrk="0" fontAlgn="base" hangingPunct="0">
              <a:spcBef>
                <a:spcPct val="0"/>
              </a:spcBef>
              <a:spcAft>
                <a:spcPct val="0"/>
              </a:spcAft>
              <a:tabLst>
                <a:tab pos="1052513" algn="l"/>
              </a:tabLst>
              <a:defRPr sz="2400">
                <a:solidFill>
                  <a:schemeClr val="tx1"/>
                </a:solidFill>
                <a:latin typeface="Times New Roman" panose="02020603050405020304" pitchFamily="18" charset="0"/>
              </a:defRPr>
            </a:lvl9pPr>
          </a:lstStyle>
          <a:p>
            <a:pPr>
              <a:lnSpc>
                <a:spcPct val="90000"/>
              </a:lnSpc>
              <a:spcAft>
                <a:spcPct val="50000"/>
              </a:spcAft>
            </a:pPr>
            <a:r>
              <a:rPr lang="en-US" sz="1600" b="0" dirty="0">
                <a:solidFill>
                  <a:schemeClr val="tx1">
                    <a:lumMod val="50000"/>
                  </a:schemeClr>
                </a:solidFill>
                <a:latin typeface="Georgia" panose="02040502050405020303" pitchFamily="18" charset="0"/>
              </a:rPr>
              <a:t>Stage 1—Designing the conjoint study:</a:t>
            </a:r>
          </a:p>
          <a:p>
            <a:pPr>
              <a:lnSpc>
                <a:spcPct val="90000"/>
              </a:lnSpc>
              <a:spcAft>
                <a:spcPct val="25000"/>
              </a:spcAft>
            </a:pPr>
            <a:r>
              <a:rPr lang="en-US" sz="1600" b="0" dirty="0">
                <a:solidFill>
                  <a:schemeClr val="tx1">
                    <a:lumMod val="50000"/>
                  </a:schemeClr>
                </a:solidFill>
                <a:latin typeface="Georgia" panose="02040502050405020303" pitchFamily="18" charset="0"/>
              </a:rPr>
              <a:t>	Step 1.1:	Select attributes relevant to the product or service category,</a:t>
            </a:r>
          </a:p>
          <a:p>
            <a:pPr>
              <a:lnSpc>
                <a:spcPct val="90000"/>
              </a:lnSpc>
              <a:spcAft>
                <a:spcPct val="25000"/>
              </a:spcAft>
            </a:pPr>
            <a:r>
              <a:rPr lang="en-US" sz="1600" b="0" dirty="0">
                <a:solidFill>
                  <a:schemeClr val="tx1">
                    <a:lumMod val="50000"/>
                  </a:schemeClr>
                </a:solidFill>
                <a:latin typeface="Georgia" panose="02040502050405020303" pitchFamily="18" charset="0"/>
              </a:rPr>
              <a:t>	Step 1.2:	Select levels for each attribute, and</a:t>
            </a:r>
          </a:p>
          <a:p>
            <a:pPr>
              <a:lnSpc>
                <a:spcPct val="90000"/>
              </a:lnSpc>
              <a:spcAft>
                <a:spcPct val="100000"/>
              </a:spcAft>
            </a:pPr>
            <a:r>
              <a:rPr lang="en-US" sz="1600" b="0" dirty="0">
                <a:solidFill>
                  <a:schemeClr val="tx1">
                    <a:lumMod val="50000"/>
                  </a:schemeClr>
                </a:solidFill>
                <a:latin typeface="Georgia" panose="02040502050405020303" pitchFamily="18" charset="0"/>
              </a:rPr>
              <a:t>	Step 1.3:	Develop the “product” bundles to be evaluated.</a:t>
            </a:r>
          </a:p>
          <a:p>
            <a:pPr>
              <a:lnSpc>
                <a:spcPct val="90000"/>
              </a:lnSpc>
              <a:spcAft>
                <a:spcPct val="50000"/>
              </a:spcAft>
            </a:pPr>
            <a:r>
              <a:rPr lang="en-US" sz="1600" b="0" dirty="0">
                <a:solidFill>
                  <a:schemeClr val="tx1">
                    <a:lumMod val="50000"/>
                  </a:schemeClr>
                </a:solidFill>
                <a:latin typeface="Georgia" panose="02040502050405020303" pitchFamily="18" charset="0"/>
              </a:rPr>
              <a:t>Stage 2—Obtaining data from a sample of respondents:</a:t>
            </a:r>
          </a:p>
          <a:p>
            <a:pPr>
              <a:lnSpc>
                <a:spcPct val="90000"/>
              </a:lnSpc>
              <a:spcAft>
                <a:spcPct val="25000"/>
              </a:spcAft>
            </a:pPr>
            <a:r>
              <a:rPr lang="en-US" sz="1600" b="0" dirty="0">
                <a:solidFill>
                  <a:schemeClr val="tx1">
                    <a:lumMod val="50000"/>
                  </a:schemeClr>
                </a:solidFill>
                <a:latin typeface="Georgia" panose="02040502050405020303" pitchFamily="18" charset="0"/>
              </a:rPr>
              <a:t>	Step 2.1:	Design a data-collection procedure, and</a:t>
            </a:r>
          </a:p>
          <a:p>
            <a:pPr>
              <a:lnSpc>
                <a:spcPct val="90000"/>
              </a:lnSpc>
              <a:spcAft>
                <a:spcPct val="100000"/>
              </a:spcAft>
            </a:pPr>
            <a:r>
              <a:rPr lang="en-US" sz="1600" b="0" dirty="0">
                <a:solidFill>
                  <a:schemeClr val="tx1">
                    <a:lumMod val="50000"/>
                  </a:schemeClr>
                </a:solidFill>
                <a:latin typeface="Georgia" panose="02040502050405020303" pitchFamily="18" charset="0"/>
              </a:rPr>
              <a:t>	Step 2.2:	Select a computation method for obtaining part-worth functions.</a:t>
            </a:r>
          </a:p>
          <a:p>
            <a:pPr>
              <a:lnSpc>
                <a:spcPct val="90000"/>
              </a:lnSpc>
              <a:spcAft>
                <a:spcPct val="50000"/>
              </a:spcAft>
            </a:pPr>
            <a:r>
              <a:rPr lang="en-US" sz="1600" b="0" dirty="0">
                <a:solidFill>
                  <a:schemeClr val="tx1">
                    <a:lumMod val="50000"/>
                  </a:schemeClr>
                </a:solidFill>
                <a:latin typeface="Georgia" panose="02040502050405020303" pitchFamily="18" charset="0"/>
              </a:rPr>
              <a:t>Stage 3—Evaluating product design options:</a:t>
            </a:r>
          </a:p>
          <a:p>
            <a:pPr>
              <a:lnSpc>
                <a:spcPct val="90000"/>
              </a:lnSpc>
              <a:spcAft>
                <a:spcPct val="25000"/>
              </a:spcAft>
            </a:pPr>
            <a:r>
              <a:rPr lang="en-US" sz="1600" b="0" dirty="0">
                <a:solidFill>
                  <a:schemeClr val="tx1">
                    <a:lumMod val="50000"/>
                  </a:schemeClr>
                </a:solidFill>
                <a:latin typeface="Georgia" panose="02040502050405020303" pitchFamily="18" charset="0"/>
              </a:rPr>
              <a:t>	Step 3.1:	Segment customers based on their part-worth functions,</a:t>
            </a:r>
          </a:p>
          <a:p>
            <a:pPr>
              <a:lnSpc>
                <a:spcPct val="90000"/>
              </a:lnSpc>
              <a:spcAft>
                <a:spcPct val="25000"/>
              </a:spcAft>
            </a:pPr>
            <a:r>
              <a:rPr lang="en-US" sz="1600" b="0" dirty="0">
                <a:solidFill>
                  <a:schemeClr val="tx1">
                    <a:lumMod val="50000"/>
                  </a:schemeClr>
                </a:solidFill>
                <a:latin typeface="Georgia" panose="02040502050405020303" pitchFamily="18" charset="0"/>
              </a:rPr>
              <a:t>	Step 3.2:	Design market simulations, and</a:t>
            </a:r>
          </a:p>
          <a:p>
            <a:pPr>
              <a:lnSpc>
                <a:spcPct val="90000"/>
              </a:lnSpc>
              <a:spcAft>
                <a:spcPct val="50000"/>
              </a:spcAft>
            </a:pPr>
            <a:r>
              <a:rPr lang="en-US" sz="1600" b="0" dirty="0">
                <a:solidFill>
                  <a:schemeClr val="tx1">
                    <a:lumMod val="50000"/>
                  </a:schemeClr>
                </a:solidFill>
                <a:latin typeface="Georgia" panose="02040502050405020303" pitchFamily="18" charset="0"/>
              </a:rPr>
              <a:t>	Step 3.3:	Select choice rule.</a:t>
            </a:r>
          </a:p>
        </p:txBody>
      </p:sp>
      <p:sp>
        <p:nvSpPr>
          <p:cNvPr id="610311" name="Rectangle 7"/>
          <p:cNvSpPr>
            <a:spLocks noGrp="1" noChangeArrowheads="1"/>
          </p:cNvSpPr>
          <p:nvPr>
            <p:ph type="title"/>
          </p:nvPr>
        </p:nvSpPr>
        <p:spPr>
          <a:noFill/>
          <a:ln/>
        </p:spPr>
        <p:txBody>
          <a:bodyPr/>
          <a:lstStyle/>
          <a:p>
            <a:r>
              <a:rPr lang="en-US" dirty="0"/>
              <a:t>Conjoint Study Process</a:t>
            </a:r>
          </a:p>
        </p:txBody>
      </p:sp>
    </p:spTree>
    <p:extLst>
      <p:ext uri="{BB962C8B-B14F-4D97-AF65-F5344CB8AC3E}">
        <p14:creationId xmlns:p14="http://schemas.microsoft.com/office/powerpoint/2010/main" xmlns="" val="252195176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3" name="Rectangle 3"/>
          <p:cNvSpPr>
            <a:spLocks noGrp="1" noChangeArrowheads="1"/>
          </p:cNvSpPr>
          <p:nvPr>
            <p:ph idx="1"/>
          </p:nvPr>
        </p:nvSpPr>
        <p:spPr/>
        <p:txBody>
          <a:bodyPr/>
          <a:lstStyle/>
          <a:p>
            <a:pPr>
              <a:lnSpc>
                <a:spcPct val="80000"/>
              </a:lnSpc>
            </a:pPr>
            <a:r>
              <a:rPr lang="en-US" sz="1800" dirty="0"/>
              <a:t>For single-attribute products, an underlying preference or utility scale can be constructed as follows:</a:t>
            </a:r>
          </a:p>
          <a:p>
            <a:pPr>
              <a:lnSpc>
                <a:spcPct val="80000"/>
              </a:lnSpc>
            </a:pPr>
            <a:endParaRPr lang="en-US" sz="1800" dirty="0"/>
          </a:p>
          <a:p>
            <a:pPr lvl="1">
              <a:lnSpc>
                <a:spcPct val="80000"/>
              </a:lnSpc>
            </a:pPr>
            <a:r>
              <a:rPr lang="en-US" sz="1800" dirty="0"/>
              <a:t>If a customer tells you she prefers Blue to Red, Red to Yellow, and Blue to Yellow (transitivity), then you can create an underlying numeric scale with the following “</a:t>
            </a:r>
            <a:r>
              <a:rPr lang="en-US" sz="1800" dirty="0" err="1"/>
              <a:t>utiles</a:t>
            </a:r>
            <a:r>
              <a:rPr lang="en-US" sz="1800" dirty="0"/>
              <a:t>” to represent customer preferences for the three colors: assign 3 to Blue, 2 to Red, and 1 to Yellow; or you could assign 10 to Blue, 9.95 to Red, and 1 to Yellow.  From this can we say whether this customer </a:t>
            </a:r>
            <a:r>
              <a:rPr lang="en-US" sz="1800" i="1" dirty="0"/>
              <a:t>would</a:t>
            </a:r>
            <a:r>
              <a:rPr lang="en-US" sz="1800" dirty="0"/>
              <a:t> prefer Orange to Red?</a:t>
            </a:r>
          </a:p>
          <a:p>
            <a:pPr lvl="1">
              <a:lnSpc>
                <a:spcPct val="80000"/>
              </a:lnSpc>
            </a:pPr>
            <a:endParaRPr lang="en-US" sz="1800" dirty="0"/>
          </a:p>
          <a:p>
            <a:pPr>
              <a:lnSpc>
                <a:spcPct val="80000"/>
              </a:lnSpc>
              <a:buFont typeface="Wingdings" panose="05000000000000000000" pitchFamily="2" charset="2"/>
              <a:buNone/>
            </a:pPr>
            <a:r>
              <a:rPr lang="en-US" sz="1800" dirty="0"/>
              <a:t>	</a:t>
            </a:r>
            <a:r>
              <a:rPr lang="en-US" sz="1800" u="sng" dirty="0"/>
              <a:t>Note</a:t>
            </a:r>
            <a:r>
              <a:rPr lang="en-US" sz="1800" dirty="0"/>
              <a:t>:  </a:t>
            </a:r>
            <a:r>
              <a:rPr lang="en-US" sz="1800" i="1" dirty="0"/>
              <a:t>Preferences</a:t>
            </a:r>
            <a:r>
              <a:rPr lang="en-US" sz="1800" dirty="0"/>
              <a:t> represent a higher-order construct than </a:t>
            </a:r>
            <a:r>
              <a:rPr lang="en-US" sz="1800" i="1" dirty="0"/>
              <a:t>Utility, </a:t>
            </a:r>
            <a:r>
              <a:rPr lang="en-US" sz="1800" dirty="0"/>
              <a:t>i.e., utility comes from preferences.</a:t>
            </a:r>
          </a:p>
          <a:p>
            <a:pPr>
              <a:lnSpc>
                <a:spcPct val="80000"/>
              </a:lnSpc>
              <a:buFont typeface="Wingdings" panose="05000000000000000000" pitchFamily="2" charset="2"/>
              <a:buNone/>
            </a:pPr>
            <a:endParaRPr lang="en-US" sz="1800" dirty="0"/>
          </a:p>
          <a:p>
            <a:pPr>
              <a:lnSpc>
                <a:spcPct val="80000"/>
              </a:lnSpc>
            </a:pPr>
            <a:r>
              <a:rPr lang="en-US" sz="1800" dirty="0"/>
              <a:t>How do we come up with an underlying scale to represent customer preferences for multi-attributed products?</a:t>
            </a:r>
          </a:p>
          <a:p>
            <a:pPr>
              <a:lnSpc>
                <a:spcPct val="80000"/>
              </a:lnSpc>
            </a:pPr>
            <a:endParaRPr lang="en-US" sz="1800" dirty="0"/>
          </a:p>
          <a:p>
            <a:pPr>
              <a:lnSpc>
                <a:spcPct val="80000"/>
              </a:lnSpc>
              <a:buFont typeface="Wingdings" panose="05000000000000000000" pitchFamily="2" charset="2"/>
              <a:buNone/>
            </a:pPr>
            <a:endParaRPr lang="en-US" sz="2000" dirty="0"/>
          </a:p>
        </p:txBody>
      </p:sp>
      <p:sp>
        <p:nvSpPr>
          <p:cNvPr id="650242" name="Rectangle 2"/>
          <p:cNvSpPr>
            <a:spLocks noGrp="1" noChangeArrowheads="1"/>
          </p:cNvSpPr>
          <p:nvPr>
            <p:ph type="title"/>
          </p:nvPr>
        </p:nvSpPr>
        <p:spPr>
          <a:xfrm>
            <a:off x="457200" y="423352"/>
            <a:ext cx="7283152" cy="413268"/>
          </a:xfrm>
        </p:spPr>
        <p:txBody>
          <a:bodyPr/>
          <a:lstStyle/>
          <a:p>
            <a:r>
              <a:rPr lang="en-US" dirty="0"/>
              <a:t>Measuring Importance By Measuring Utility</a:t>
            </a:r>
          </a:p>
        </p:txBody>
      </p:sp>
    </p:spTree>
    <p:extLst>
      <p:ext uri="{BB962C8B-B14F-4D97-AF65-F5344CB8AC3E}">
        <p14:creationId xmlns:p14="http://schemas.microsoft.com/office/powerpoint/2010/main" xmlns="" val="337481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Clr>
                <a:srgbClr val="003D7D"/>
              </a:buClr>
              <a:buSzPct val="100000"/>
              <a:tabLst>
                <a:tab pos="1146175" algn="l"/>
              </a:tabLst>
            </a:pPr>
            <a:r>
              <a:rPr lang="en-US" dirty="0"/>
              <a:t>Selecting a measure of consumer preference:</a:t>
            </a:r>
          </a:p>
          <a:p>
            <a:pPr marL="855662" lvl="3" indent="-342900">
              <a:buFont typeface="Arial" panose="020B0604020202020204" pitchFamily="34" charset="0"/>
              <a:buChar char="•"/>
              <a:tabLst>
                <a:tab pos="1146175" algn="l"/>
              </a:tabLst>
            </a:pPr>
            <a:r>
              <a:rPr lang="en-US" dirty="0">
                <a:solidFill>
                  <a:schemeClr val="tx1">
                    <a:lumMod val="50000"/>
                  </a:schemeClr>
                </a:solidFill>
              </a:rPr>
              <a:t>Rankings (requires transformation or specialized computer software)</a:t>
            </a:r>
          </a:p>
          <a:p>
            <a:pPr marL="855662" lvl="3" indent="-342900">
              <a:buFont typeface="Arial" panose="020B0604020202020204" pitchFamily="34" charset="0"/>
              <a:buChar char="•"/>
              <a:tabLst>
                <a:tab pos="1146175" algn="l"/>
              </a:tabLst>
            </a:pPr>
            <a:r>
              <a:rPr lang="en-US" dirty="0">
                <a:solidFill>
                  <a:schemeClr val="tx1">
                    <a:lumMod val="50000"/>
                  </a:schemeClr>
                </a:solidFill>
              </a:rPr>
              <a:t>Ratings</a:t>
            </a:r>
          </a:p>
          <a:p>
            <a:pPr marL="855662" lvl="3" indent="-342900">
              <a:buFont typeface="Arial" panose="020B0604020202020204" pitchFamily="34" charset="0"/>
              <a:buChar char="•"/>
              <a:tabLst>
                <a:tab pos="1146175" algn="l"/>
              </a:tabLst>
            </a:pPr>
            <a:r>
              <a:rPr lang="en-US" dirty="0">
                <a:solidFill>
                  <a:schemeClr val="tx1">
                    <a:lumMod val="50000"/>
                  </a:schemeClr>
                </a:solidFill>
              </a:rPr>
              <a:t>Choices</a:t>
            </a:r>
          </a:p>
          <a:p>
            <a:pPr marL="0" lvl="1" indent="0">
              <a:buClr>
                <a:srgbClr val="003D7D"/>
              </a:buClr>
              <a:buSzPct val="100000"/>
              <a:buNone/>
            </a:pPr>
            <a:r>
              <a:rPr lang="en-US" dirty="0">
                <a:solidFill>
                  <a:schemeClr val="tx1">
                    <a:lumMod val="50000"/>
                  </a:schemeClr>
                </a:solidFill>
              </a:rPr>
              <a:t>Choosing a presentation method:</a:t>
            </a:r>
          </a:p>
          <a:p>
            <a:pPr marL="777875" lvl="2" indent="-342900">
              <a:buFont typeface="Arial" panose="020B0604020202020204" pitchFamily="34" charset="0"/>
              <a:buChar char="•"/>
            </a:pPr>
            <a:r>
              <a:rPr lang="en-US" dirty="0">
                <a:solidFill>
                  <a:schemeClr val="tx1">
                    <a:lumMod val="50000"/>
                  </a:schemeClr>
                </a:solidFill>
              </a:rPr>
              <a:t>Trade-off presentation – compares attributes two at a time.</a:t>
            </a:r>
          </a:p>
          <a:p>
            <a:pPr marL="777875" lvl="2" indent="-342900">
              <a:buFont typeface="Arial" panose="020B0604020202020204" pitchFamily="34" charset="0"/>
              <a:buChar char="•"/>
            </a:pPr>
            <a:r>
              <a:rPr lang="en-US" dirty="0">
                <a:solidFill>
                  <a:schemeClr val="tx1">
                    <a:lumMod val="50000"/>
                  </a:schemeClr>
                </a:solidFill>
              </a:rPr>
              <a:t>Full-profile presentation – most popular and most realistic.</a:t>
            </a:r>
          </a:p>
          <a:p>
            <a:pPr marL="1138237" lvl="3" indent="-342900">
              <a:buFont typeface="Arial" panose="020B0604020202020204" pitchFamily="34" charset="0"/>
              <a:buChar char="•"/>
            </a:pPr>
            <a:r>
              <a:rPr lang="en-US" dirty="0">
                <a:solidFill>
                  <a:schemeClr val="tx1">
                    <a:lumMod val="50000"/>
                  </a:schemeClr>
                </a:solidFill>
              </a:rPr>
              <a:t>Factorial design</a:t>
            </a:r>
          </a:p>
          <a:p>
            <a:pPr marL="1138237" lvl="3" indent="-342900">
              <a:buFont typeface="Arial" panose="020B0604020202020204" pitchFamily="34" charset="0"/>
              <a:buChar char="•"/>
            </a:pPr>
            <a:r>
              <a:rPr lang="en-US" dirty="0">
                <a:solidFill>
                  <a:schemeClr val="tx1">
                    <a:lumMod val="50000"/>
                  </a:schemeClr>
                </a:solidFill>
              </a:rPr>
              <a:t>Fractional factorial design</a:t>
            </a:r>
          </a:p>
          <a:p>
            <a:pPr marL="1138237" lvl="3" indent="-342900">
              <a:buFont typeface="Arial" panose="020B0604020202020204" pitchFamily="34" charset="0"/>
              <a:buChar char="•"/>
            </a:pPr>
            <a:r>
              <a:rPr lang="en-US" dirty="0">
                <a:solidFill>
                  <a:schemeClr val="tx1">
                    <a:lumMod val="50000"/>
                  </a:schemeClr>
                </a:solidFill>
              </a:rPr>
              <a:t>Bridging design</a:t>
            </a:r>
          </a:p>
          <a:p>
            <a:pPr marL="777875" lvl="2" indent="-342900">
              <a:buFont typeface="Arial" panose="020B0604020202020204" pitchFamily="34" charset="0"/>
              <a:buChar char="•"/>
            </a:pPr>
            <a:r>
              <a:rPr lang="en-US" dirty="0">
                <a:solidFill>
                  <a:schemeClr val="tx1">
                    <a:lumMod val="50000"/>
                  </a:schemeClr>
                </a:solidFill>
              </a:rPr>
              <a:t>Pairwise presentation – a combination of other two methods.</a:t>
            </a:r>
          </a:p>
          <a:p>
            <a:pPr marL="803275" lvl="3" indent="-290513">
              <a:buFont typeface="Arial" panose="020B0604020202020204" pitchFamily="34" charset="0"/>
              <a:buChar char="•"/>
              <a:tabLst>
                <a:tab pos="1146175" algn="l"/>
              </a:tabLst>
            </a:pPr>
            <a:endParaRPr lang="en-US" dirty="0">
              <a:solidFill>
                <a:schemeClr val="tx1">
                  <a:lumMod val="50000"/>
                </a:schemeClr>
              </a:solidFill>
            </a:endParaRPr>
          </a:p>
          <a:p>
            <a:endParaRPr lang="en-GB" dirty="0"/>
          </a:p>
        </p:txBody>
      </p:sp>
      <p:sp>
        <p:nvSpPr>
          <p:cNvPr id="2" name="Title 1"/>
          <p:cNvSpPr>
            <a:spLocks noGrp="1"/>
          </p:cNvSpPr>
          <p:nvPr>
            <p:ph type="title"/>
          </p:nvPr>
        </p:nvSpPr>
        <p:spPr/>
        <p:txBody>
          <a:bodyPr/>
          <a:lstStyle/>
          <a:p>
            <a:r>
              <a:rPr lang="en-GB" dirty="0"/>
              <a:t>Methodological Issues</a:t>
            </a:r>
          </a:p>
        </p:txBody>
      </p:sp>
    </p:spTree>
    <p:extLst>
      <p:ext uri="{BB962C8B-B14F-4D97-AF65-F5344CB8AC3E}">
        <p14:creationId xmlns:p14="http://schemas.microsoft.com/office/powerpoint/2010/main" xmlns="" val="1902420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cap="all" dirty="0"/>
              <a:t>NEW PRODUCt DEVElopement</a:t>
            </a:r>
          </a:p>
        </p:txBody>
      </p:sp>
      <p:sp>
        <p:nvSpPr>
          <p:cNvPr id="3" name="Textplatzhalter 2"/>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xmlns="" val="2455804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Part-Worth I</a:t>
            </a:r>
          </a:p>
        </p:txBody>
      </p:sp>
      <p:graphicFrame>
        <p:nvGraphicFramePr>
          <p:cNvPr id="3" name="Group 310"/>
          <p:cNvGraphicFramePr>
            <a:graphicFrameLocks/>
          </p:cNvGraphicFramePr>
          <p:nvPr>
            <p:extLst>
              <p:ext uri="{D42A27DB-BD31-4B8C-83A1-F6EECF244321}">
                <p14:modId xmlns:p14="http://schemas.microsoft.com/office/powerpoint/2010/main" xmlns="" val="1856449914"/>
              </p:ext>
            </p:extLst>
          </p:nvPr>
        </p:nvGraphicFramePr>
        <p:xfrm>
          <a:off x="685800" y="1124744"/>
          <a:ext cx="7847013" cy="2667193"/>
        </p:xfrm>
        <a:graphic>
          <a:graphicData uri="http://schemas.openxmlformats.org/drawingml/2006/table">
            <a:tbl>
              <a:tblPr/>
              <a:tblGrid>
                <a:gridCol w="1308100">
                  <a:extLst>
                    <a:ext uri="{9D8B030D-6E8A-4147-A177-3AD203B41FA5}">
                      <a16:colId xmlns:a16="http://schemas.microsoft.com/office/drawing/2014/main" xmlns="" val="20000"/>
                    </a:ext>
                  </a:extLst>
                </a:gridCol>
                <a:gridCol w="1308100">
                  <a:extLst>
                    <a:ext uri="{9D8B030D-6E8A-4147-A177-3AD203B41FA5}">
                      <a16:colId xmlns:a16="http://schemas.microsoft.com/office/drawing/2014/main" xmlns="" val="20001"/>
                    </a:ext>
                  </a:extLst>
                </a:gridCol>
                <a:gridCol w="1308100">
                  <a:extLst>
                    <a:ext uri="{9D8B030D-6E8A-4147-A177-3AD203B41FA5}">
                      <a16:colId xmlns:a16="http://schemas.microsoft.com/office/drawing/2014/main" xmlns="" val="20002"/>
                    </a:ext>
                  </a:extLst>
                </a:gridCol>
                <a:gridCol w="1306513">
                  <a:extLst>
                    <a:ext uri="{9D8B030D-6E8A-4147-A177-3AD203B41FA5}">
                      <a16:colId xmlns:a16="http://schemas.microsoft.com/office/drawing/2014/main" xmlns="" val="20003"/>
                    </a:ext>
                  </a:extLst>
                </a:gridCol>
                <a:gridCol w="1308100">
                  <a:extLst>
                    <a:ext uri="{9D8B030D-6E8A-4147-A177-3AD203B41FA5}">
                      <a16:colId xmlns:a16="http://schemas.microsoft.com/office/drawing/2014/main" xmlns="" val="20004"/>
                    </a:ext>
                  </a:extLst>
                </a:gridCol>
                <a:gridCol w="1308100">
                  <a:extLst>
                    <a:ext uri="{9D8B030D-6E8A-4147-A177-3AD203B41FA5}">
                      <a16:colId xmlns:a16="http://schemas.microsoft.com/office/drawing/2014/main" xmlns="" val="20005"/>
                    </a:ext>
                  </a:extLst>
                </a:gridCol>
              </a:tblGrid>
              <a:tr h="287338">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dirty="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cap="flat">
                      <a:noFill/>
                    </a:lnL>
                    <a:lnR>
                      <a:noFill/>
                    </a:lnR>
                    <a:lnT cap="flat">
                      <a:noFill/>
                    </a:lnT>
                    <a:lnB>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dirty="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gridSpan="2">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Attribute B</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rowSpan="2">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15900">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1</a:t>
                      </a:r>
                    </a:p>
                  </a:txBody>
                  <a:tcPr marL="90000" marR="90000" marT="46800" marB="46800" anchor="ctr" anchorCtr="1"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2</a:t>
                      </a: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xmlns="" val="10001"/>
                  </a:ext>
                </a:extLst>
              </a:tr>
              <a:tr h="381000">
                <a:tc rowSpan="3">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Attribute A</a:t>
                      </a:r>
                    </a:p>
                  </a:txBody>
                  <a:tcPr marL="90000" marR="90000" marT="46800" marB="46800" anchor="ctr" anchorCtr="1"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1</a:t>
                      </a: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2</a:t>
                      </a:r>
                    </a:p>
                  </a:txBody>
                  <a:tcPr marL="90000" marR="90000" marT="46800" marB="46800" anchor="ctr" anchorCtr="1"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1</a:t>
                      </a: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1,5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-2,0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xmlns="" val="10002"/>
                  </a:ext>
                </a:extLst>
              </a:tr>
              <a:tr h="379413">
                <a:tc vMerge="1">
                  <a:txBody>
                    <a:bodyPr/>
                    <a:lstStyle/>
                    <a:p>
                      <a:endParaRPr lang="en-GB"/>
                    </a:p>
                  </a:txBody>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2</a:t>
                      </a: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3</a:t>
                      </a:r>
                    </a:p>
                  </a:txBody>
                  <a:tcPr marL="90000" marR="90000" marT="46800" marB="46800"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4</a:t>
                      </a: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3,5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3"/>
                  </a:ext>
                </a:extLst>
              </a:tr>
              <a:tr h="377825">
                <a:tc vMerge="1">
                  <a:txBody>
                    <a:bodyPr/>
                    <a:lstStyle/>
                    <a:p>
                      <a:endParaRPr lang="en-GB"/>
                    </a:p>
                  </a:txBody>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3</a:t>
                      </a: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6</a:t>
                      </a:r>
                    </a:p>
                  </a:txBody>
                  <a:tcPr marL="90000" marR="90000" marT="46800" marB="46800" anchor="ctr" anchorCtr="1"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5</a:t>
                      </a: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5,5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2.0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22275">
                <a:tc gridSpan="2">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3,6667</a:t>
                      </a:r>
                    </a:p>
                  </a:txBody>
                  <a:tcPr marL="90000" marR="90000" marT="46800" marB="46800" anchor="ctr" anchorCtr="1"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3,3333</a:t>
                      </a: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3,5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xmlns="" val="10005"/>
                  </a:ext>
                </a:extLst>
              </a:tr>
              <a:tr h="431800">
                <a:tc gridSpan="2">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dirty="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0,1667</a:t>
                      </a:r>
                    </a:p>
                  </a:txBody>
                  <a:tcPr marL="90000" marR="90000" marT="46800" marB="46800" anchor="ctr" anchorCtr="1"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- 0,1667</a:t>
                      </a:r>
                    </a:p>
                  </a:txBody>
                  <a:tcPr marL="90000" marR="90000" marT="46800" marB="46800" anchor="ctr" anchorCtr="1"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
                          <a:srgbClr val="E00000"/>
                        </a:buClr>
                        <a:buSzPct val="90000"/>
                        <a:buFont typeface="Monotype Sorts" pitchFamily="2" charset="2"/>
                        <a:buNone/>
                        <a:tabLst/>
                      </a:pPr>
                      <a:endParaRPr kumimoji="0" lang="de-AT" sz="1600" b="0" i="0" u="none" strike="noStrike" cap="none" normalizeH="0" baseline="0" dirty="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4" name="Text Box 312"/>
          <p:cNvSpPr txBox="1">
            <a:spLocks noChangeArrowheads="1"/>
          </p:cNvSpPr>
          <p:nvPr/>
        </p:nvSpPr>
        <p:spPr bwMode="auto">
          <a:xfrm>
            <a:off x="755650" y="4150519"/>
            <a:ext cx="7920038" cy="2169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buFont typeface="Symbol" panose="05050102010706020507" pitchFamily="18" charset="2"/>
              <a:buNone/>
            </a:pPr>
            <a:r>
              <a:rPr lang="de-AT" sz="1800" b="0" dirty="0">
                <a:solidFill>
                  <a:schemeClr val="tx1">
                    <a:lumMod val="50000"/>
                  </a:schemeClr>
                </a:solidFill>
                <a:latin typeface="Georgia" panose="02040502050405020303" pitchFamily="18" charset="0"/>
                <a:sym typeface="Symbol" panose="05050102010706020507" pitchFamily="18" charset="2"/>
              </a:rPr>
              <a:t>Part-Worth</a:t>
            </a:r>
          </a:p>
          <a:p>
            <a:pPr>
              <a:buFont typeface="Symbol" panose="05050102010706020507" pitchFamily="18" charset="2"/>
              <a:buChar char="m"/>
            </a:pPr>
            <a:r>
              <a:rPr lang="de-AT" sz="1800" b="0" dirty="0">
                <a:solidFill>
                  <a:schemeClr val="tx1">
                    <a:lumMod val="50000"/>
                  </a:schemeClr>
                </a:solidFill>
                <a:latin typeface="Georgia" panose="02040502050405020303" pitchFamily="18" charset="0"/>
                <a:sym typeface="Symbol" panose="05050102010706020507" pitchFamily="18" charset="2"/>
              </a:rPr>
              <a:t>= 3,5		</a:t>
            </a:r>
            <a:r>
              <a:rPr lang="de-AT" sz="1800" b="0" baseline="-25000" dirty="0">
                <a:solidFill>
                  <a:schemeClr val="tx1">
                    <a:lumMod val="50000"/>
                  </a:schemeClr>
                </a:solidFill>
                <a:latin typeface="Georgia" panose="02040502050405020303" pitchFamily="18" charset="0"/>
                <a:sym typeface="Symbol" panose="05050102010706020507" pitchFamily="18" charset="2"/>
              </a:rPr>
              <a:t>A1</a:t>
            </a:r>
            <a:r>
              <a:rPr lang="de-AT" sz="1800" b="0" dirty="0">
                <a:solidFill>
                  <a:schemeClr val="tx1">
                    <a:lumMod val="50000"/>
                  </a:schemeClr>
                </a:solidFill>
                <a:latin typeface="Georgia" panose="02040502050405020303" pitchFamily="18" charset="0"/>
                <a:sym typeface="Symbol" panose="05050102010706020507" pitchFamily="18" charset="2"/>
              </a:rPr>
              <a:t> = -2,000	 </a:t>
            </a:r>
            <a:r>
              <a:rPr lang="de-AT" sz="1800" b="0" baseline="-25000" dirty="0">
                <a:solidFill>
                  <a:schemeClr val="tx1">
                    <a:lumMod val="50000"/>
                  </a:schemeClr>
                </a:solidFill>
                <a:latin typeface="Georgia" panose="02040502050405020303" pitchFamily="18" charset="0"/>
                <a:sym typeface="Symbol" panose="05050102010706020507" pitchFamily="18" charset="2"/>
              </a:rPr>
              <a:t>B1</a:t>
            </a:r>
            <a:r>
              <a:rPr lang="de-AT" sz="1800" b="0" dirty="0">
                <a:solidFill>
                  <a:schemeClr val="tx1">
                    <a:lumMod val="50000"/>
                  </a:schemeClr>
                </a:solidFill>
                <a:latin typeface="Georgia" panose="02040502050405020303" pitchFamily="18" charset="0"/>
                <a:sym typeface="Symbol" panose="05050102010706020507" pitchFamily="18" charset="2"/>
              </a:rPr>
              <a:t> = +0,1667</a:t>
            </a:r>
            <a:r>
              <a:rPr lang="de-AT" b="0" dirty="0">
                <a:solidFill>
                  <a:schemeClr val="tx1">
                    <a:lumMod val="50000"/>
                  </a:schemeClr>
                </a:solidFill>
                <a:latin typeface="Georgia" panose="02040502050405020303" pitchFamily="18" charset="0"/>
                <a:sym typeface="Symbol" panose="05050102010706020507" pitchFamily="18" charset="2"/>
              </a:rPr>
              <a:t> </a:t>
            </a:r>
          </a:p>
          <a:p>
            <a:pPr>
              <a:buFont typeface="Symbol" panose="05050102010706020507" pitchFamily="18" charset="2"/>
              <a:buNone/>
            </a:pPr>
            <a:r>
              <a:rPr lang="de-AT" sz="1800" b="0" dirty="0">
                <a:solidFill>
                  <a:schemeClr val="tx1">
                    <a:lumMod val="50000"/>
                  </a:schemeClr>
                </a:solidFill>
                <a:latin typeface="Georgia" panose="02040502050405020303" pitchFamily="18" charset="0"/>
                <a:sym typeface="Symbol" panose="05050102010706020507" pitchFamily="18" charset="2"/>
              </a:rPr>
              <a:t>		</a:t>
            </a:r>
            <a:r>
              <a:rPr lang="de-AT" sz="1800" b="0" baseline="-25000" dirty="0">
                <a:solidFill>
                  <a:schemeClr val="tx1">
                    <a:lumMod val="50000"/>
                  </a:schemeClr>
                </a:solidFill>
                <a:latin typeface="Georgia" panose="02040502050405020303" pitchFamily="18" charset="0"/>
                <a:sym typeface="Symbol" panose="05050102010706020507" pitchFamily="18" charset="2"/>
              </a:rPr>
              <a:t>A2</a:t>
            </a:r>
            <a:r>
              <a:rPr lang="de-AT" sz="1800" b="0" dirty="0">
                <a:solidFill>
                  <a:schemeClr val="tx1">
                    <a:lumMod val="50000"/>
                  </a:schemeClr>
                </a:solidFill>
                <a:latin typeface="Georgia" panose="02040502050405020303" pitchFamily="18" charset="0"/>
                <a:sym typeface="Symbol" panose="05050102010706020507" pitchFamily="18" charset="2"/>
              </a:rPr>
              <a:t> = -0,000</a:t>
            </a:r>
            <a:r>
              <a:rPr lang="de-AT" b="0" dirty="0">
                <a:solidFill>
                  <a:schemeClr val="tx1">
                    <a:lumMod val="50000"/>
                  </a:schemeClr>
                </a:solidFill>
                <a:latin typeface="Georgia" panose="02040502050405020303" pitchFamily="18" charset="0"/>
                <a:sym typeface="Symbol" panose="05050102010706020507" pitchFamily="18" charset="2"/>
              </a:rPr>
              <a:t> 	 </a:t>
            </a:r>
            <a:r>
              <a:rPr lang="de-AT" sz="1800" b="0" dirty="0">
                <a:solidFill>
                  <a:schemeClr val="tx1">
                    <a:lumMod val="50000"/>
                  </a:schemeClr>
                </a:solidFill>
                <a:latin typeface="Georgia" panose="02040502050405020303" pitchFamily="18" charset="0"/>
                <a:sym typeface="Symbol" panose="05050102010706020507" pitchFamily="18" charset="2"/>
              </a:rPr>
              <a:t></a:t>
            </a:r>
            <a:r>
              <a:rPr lang="de-AT" sz="1800" b="0" baseline="-25000" dirty="0">
                <a:solidFill>
                  <a:schemeClr val="tx1">
                    <a:lumMod val="50000"/>
                  </a:schemeClr>
                </a:solidFill>
                <a:latin typeface="Georgia" panose="02040502050405020303" pitchFamily="18" charset="0"/>
                <a:sym typeface="Symbol" panose="05050102010706020507" pitchFamily="18" charset="2"/>
              </a:rPr>
              <a:t>B2</a:t>
            </a:r>
            <a:r>
              <a:rPr lang="de-AT" sz="1800" b="0" dirty="0">
                <a:solidFill>
                  <a:schemeClr val="tx1">
                    <a:lumMod val="50000"/>
                  </a:schemeClr>
                </a:solidFill>
                <a:latin typeface="Georgia" panose="02040502050405020303" pitchFamily="18" charset="0"/>
                <a:sym typeface="Symbol" panose="05050102010706020507" pitchFamily="18" charset="2"/>
              </a:rPr>
              <a:t> = -0,1667</a:t>
            </a:r>
            <a:r>
              <a:rPr lang="de-AT" b="0" dirty="0">
                <a:solidFill>
                  <a:schemeClr val="tx1">
                    <a:lumMod val="50000"/>
                  </a:schemeClr>
                </a:solidFill>
                <a:latin typeface="Georgia" panose="02040502050405020303" pitchFamily="18" charset="0"/>
                <a:sym typeface="Symbol" panose="05050102010706020507" pitchFamily="18" charset="2"/>
              </a:rPr>
              <a:t> </a:t>
            </a:r>
          </a:p>
          <a:p>
            <a:pPr>
              <a:buFont typeface="Symbol" panose="05050102010706020507" pitchFamily="18" charset="2"/>
              <a:buNone/>
            </a:pPr>
            <a:r>
              <a:rPr lang="de-AT" b="0" dirty="0">
                <a:solidFill>
                  <a:schemeClr val="tx1">
                    <a:lumMod val="50000"/>
                  </a:schemeClr>
                </a:solidFill>
                <a:latin typeface="Georgia" panose="02040502050405020303" pitchFamily="18" charset="0"/>
                <a:sym typeface="Symbol" panose="05050102010706020507" pitchFamily="18" charset="2"/>
              </a:rPr>
              <a:t>		</a:t>
            </a:r>
            <a:r>
              <a:rPr lang="de-AT" sz="1800" b="0" dirty="0">
                <a:solidFill>
                  <a:schemeClr val="tx1">
                    <a:lumMod val="50000"/>
                  </a:schemeClr>
                </a:solidFill>
                <a:latin typeface="Georgia" panose="02040502050405020303" pitchFamily="18" charset="0"/>
                <a:sym typeface="Symbol" panose="05050102010706020507" pitchFamily="18" charset="2"/>
              </a:rPr>
              <a:t></a:t>
            </a:r>
            <a:r>
              <a:rPr lang="de-AT" sz="1800" b="0" baseline="-25000" dirty="0">
                <a:solidFill>
                  <a:schemeClr val="tx1">
                    <a:lumMod val="50000"/>
                  </a:schemeClr>
                </a:solidFill>
                <a:latin typeface="Georgia" panose="02040502050405020303" pitchFamily="18" charset="0"/>
                <a:sym typeface="Symbol" panose="05050102010706020507" pitchFamily="18" charset="2"/>
              </a:rPr>
              <a:t>A3</a:t>
            </a:r>
            <a:r>
              <a:rPr lang="de-AT" sz="1800" b="0" dirty="0">
                <a:solidFill>
                  <a:schemeClr val="tx1">
                    <a:lumMod val="50000"/>
                  </a:schemeClr>
                </a:solidFill>
                <a:latin typeface="Georgia" panose="02040502050405020303" pitchFamily="18" charset="0"/>
                <a:sym typeface="Symbol" panose="05050102010706020507" pitchFamily="18" charset="2"/>
              </a:rPr>
              <a:t> = +2,000</a:t>
            </a:r>
            <a:r>
              <a:rPr lang="de-AT" b="0" dirty="0">
                <a:solidFill>
                  <a:schemeClr val="tx1">
                    <a:lumMod val="50000"/>
                  </a:schemeClr>
                </a:solidFill>
                <a:latin typeface="Georgia" panose="02040502050405020303" pitchFamily="18" charset="0"/>
                <a:sym typeface="Symbol" panose="05050102010706020507" pitchFamily="18" charset="2"/>
              </a:rPr>
              <a:t> </a:t>
            </a:r>
          </a:p>
          <a:p>
            <a:pPr>
              <a:buFont typeface="Symbol" panose="05050102010706020507" pitchFamily="18" charset="2"/>
              <a:buNone/>
            </a:pPr>
            <a:r>
              <a:rPr lang="de-AT" sz="1800" b="0" dirty="0">
                <a:solidFill>
                  <a:schemeClr val="tx1">
                    <a:lumMod val="50000"/>
                  </a:schemeClr>
                </a:solidFill>
                <a:latin typeface="Georgia" panose="02040502050405020303" pitchFamily="18" charset="0"/>
                <a:sym typeface="Symbol" panose="05050102010706020507" pitchFamily="18" charset="2"/>
              </a:rPr>
              <a:t>		Total Utility: y</a:t>
            </a:r>
            <a:r>
              <a:rPr lang="de-AT" sz="1800" b="0" baseline="-25000" dirty="0">
                <a:solidFill>
                  <a:schemeClr val="tx1">
                    <a:lumMod val="50000"/>
                  </a:schemeClr>
                </a:solidFill>
                <a:latin typeface="Georgia" panose="02040502050405020303" pitchFamily="18" charset="0"/>
                <a:sym typeface="Symbol" panose="05050102010706020507" pitchFamily="18" charset="2"/>
              </a:rPr>
              <a:t>1</a:t>
            </a:r>
            <a:r>
              <a:rPr lang="de-AT" sz="1800" b="0" dirty="0">
                <a:solidFill>
                  <a:schemeClr val="tx1">
                    <a:lumMod val="50000"/>
                  </a:schemeClr>
                </a:solidFill>
                <a:latin typeface="Georgia" panose="02040502050405020303" pitchFamily="18" charset="0"/>
                <a:sym typeface="Symbol" panose="05050102010706020507" pitchFamily="18" charset="2"/>
              </a:rPr>
              <a:t> = 3,5 + (-2,0) + 0,1667 = 1,667	</a:t>
            </a:r>
          </a:p>
        </p:txBody>
      </p:sp>
    </p:spTree>
    <p:extLst>
      <p:ext uri="{BB962C8B-B14F-4D97-AF65-F5344CB8AC3E}">
        <p14:creationId xmlns:p14="http://schemas.microsoft.com/office/powerpoint/2010/main" xmlns="" val="3308211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Part-Worth II</a:t>
            </a:r>
          </a:p>
        </p:txBody>
      </p:sp>
      <p:graphicFrame>
        <p:nvGraphicFramePr>
          <p:cNvPr id="3" name="Group 202"/>
          <p:cNvGraphicFramePr>
            <a:graphicFrameLocks/>
          </p:cNvGraphicFramePr>
          <p:nvPr>
            <p:extLst>
              <p:ext uri="{D42A27DB-BD31-4B8C-83A1-F6EECF244321}">
                <p14:modId xmlns:p14="http://schemas.microsoft.com/office/powerpoint/2010/main" xmlns="" val="3440597572"/>
              </p:ext>
            </p:extLst>
          </p:nvPr>
        </p:nvGraphicFramePr>
        <p:xfrm>
          <a:off x="685800" y="1484313"/>
          <a:ext cx="8077200" cy="4535491"/>
        </p:xfrm>
        <a:graphic>
          <a:graphicData uri="http://schemas.openxmlformats.org/drawingml/2006/table">
            <a:tbl>
              <a:tblPr/>
              <a:tblGrid>
                <a:gridCol w="1616075">
                  <a:extLst>
                    <a:ext uri="{9D8B030D-6E8A-4147-A177-3AD203B41FA5}">
                      <a16:colId xmlns:a16="http://schemas.microsoft.com/office/drawing/2014/main" xmlns="" val="20000"/>
                    </a:ext>
                  </a:extLst>
                </a:gridCol>
                <a:gridCol w="1614488">
                  <a:extLst>
                    <a:ext uri="{9D8B030D-6E8A-4147-A177-3AD203B41FA5}">
                      <a16:colId xmlns:a16="http://schemas.microsoft.com/office/drawing/2014/main" xmlns="" val="20001"/>
                    </a:ext>
                  </a:extLst>
                </a:gridCol>
                <a:gridCol w="1616075">
                  <a:extLst>
                    <a:ext uri="{9D8B030D-6E8A-4147-A177-3AD203B41FA5}">
                      <a16:colId xmlns:a16="http://schemas.microsoft.com/office/drawing/2014/main" xmlns="" val="20002"/>
                    </a:ext>
                  </a:extLst>
                </a:gridCol>
                <a:gridCol w="1614487">
                  <a:extLst>
                    <a:ext uri="{9D8B030D-6E8A-4147-A177-3AD203B41FA5}">
                      <a16:colId xmlns:a16="http://schemas.microsoft.com/office/drawing/2014/main" xmlns="" val="20003"/>
                    </a:ext>
                  </a:extLst>
                </a:gridCol>
                <a:gridCol w="1616075">
                  <a:extLst>
                    <a:ext uri="{9D8B030D-6E8A-4147-A177-3AD203B41FA5}">
                      <a16:colId xmlns:a16="http://schemas.microsoft.com/office/drawing/2014/main" xmlns="" val="20004"/>
                    </a:ext>
                  </a:extLst>
                </a:gridCol>
              </a:tblGrid>
              <a:tr h="566738">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Stimulus</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p</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y</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p – y </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(p-y)²</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66738">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I</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2</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1,6667</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0,333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0,111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66738">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II</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1,3333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-0,333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0,111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68325">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III</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3,6667</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-0,667</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0,4444</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566738">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IV</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4</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3,3333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0,667</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0,4444</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66738">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V</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6</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5,6667</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0,333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0,1111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566738">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VI</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5,3333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-0,333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0,1111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566738">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endParaRPr kumimoji="0" lang="de-AT" sz="1600" b="0" i="0" u="none" strike="noStrike" cap="none" normalizeH="0" baseline="0">
                        <a:ln>
                          <a:noFill/>
                        </a:ln>
                        <a:solidFill>
                          <a:schemeClr val="tx1">
                            <a:lumMod val="50000"/>
                          </a:schemeClr>
                        </a:solidFill>
                        <a:effectLst/>
                        <a:latin typeface="Georgia" panose="02040502050405020303" pitchFamily="18" charset="0"/>
                      </a:endParaRPr>
                    </a:p>
                  </a:txBody>
                  <a:tcPr marL="90000" marR="90000" marT="46800" marB="46800" anchor="ctr" anchorCtr="1"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21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a:ln>
                            <a:noFill/>
                          </a:ln>
                          <a:solidFill>
                            <a:schemeClr val="tx1">
                              <a:lumMod val="50000"/>
                            </a:schemeClr>
                          </a:solidFill>
                          <a:effectLst/>
                          <a:latin typeface="Georgia" panose="02040502050405020303" pitchFamily="18" charset="0"/>
                        </a:rPr>
                        <a:t>21,0000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0,000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Clr>
                          <a:srgbClr val="E00000"/>
                        </a:buClr>
                        <a:buSzPct val="90000"/>
                        <a:buFont typeface="Monotype Sorts" pitchFamily="2" charset="2"/>
                        <a:defRPr sz="2000">
                          <a:solidFill>
                            <a:srgbClr val="003399"/>
                          </a:solidFill>
                          <a:latin typeface="Arial" panose="020B0604020202020204" pitchFamily="34" charset="0"/>
                        </a:defRPr>
                      </a:lvl1pPr>
                      <a:lvl2pPr>
                        <a:lnSpc>
                          <a:spcPct val="120000"/>
                        </a:lnSpc>
                        <a:spcBef>
                          <a:spcPct val="20000"/>
                        </a:spcBef>
                        <a:buClr>
                          <a:srgbClr val="009900"/>
                        </a:buClr>
                        <a:buSzPct val="75000"/>
                        <a:buFont typeface="Wingdings" panose="05000000000000000000" pitchFamily="2" charset="2"/>
                        <a:defRPr sz="2000">
                          <a:solidFill>
                            <a:srgbClr val="003399"/>
                          </a:solidFill>
                          <a:latin typeface="Arial" panose="020B0604020202020204" pitchFamily="34" charset="0"/>
                        </a:defRPr>
                      </a:lvl2pPr>
                      <a:lvl3pPr>
                        <a:lnSpc>
                          <a:spcPct val="120000"/>
                        </a:lnSpc>
                        <a:spcBef>
                          <a:spcPct val="20000"/>
                        </a:spcBef>
                        <a:buClr>
                          <a:srgbClr val="FF6600"/>
                        </a:buClr>
                        <a:buSzPct val="65000"/>
                        <a:buFont typeface="Wingdings" panose="05000000000000000000" pitchFamily="2" charset="2"/>
                        <a:defRPr>
                          <a:solidFill>
                            <a:srgbClr val="003399"/>
                          </a:solidFill>
                          <a:latin typeface="Arial" panose="020B0604020202020204" pitchFamily="34"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20000"/>
                        </a:lnSpc>
                        <a:spcBef>
                          <a:spcPct val="20000"/>
                        </a:spcBef>
                        <a:spcAft>
                          <a:spcPct val="0"/>
                        </a:spcAft>
                        <a:buClr>
                          <a:srgbClr val="E00000"/>
                        </a:buClr>
                        <a:buSzPct val="90000"/>
                        <a:buFont typeface="Monotype Sorts" pitchFamily="2" charset="2"/>
                        <a:buNone/>
                        <a:tabLst/>
                      </a:pPr>
                      <a:r>
                        <a:rPr kumimoji="0" lang="de-AT" sz="1600" b="0" i="0" u="none" strike="noStrike" cap="none" normalizeH="0" baseline="0" dirty="0">
                          <a:ln>
                            <a:noFill/>
                          </a:ln>
                          <a:solidFill>
                            <a:schemeClr val="tx1">
                              <a:lumMod val="50000"/>
                            </a:schemeClr>
                          </a:solidFill>
                          <a:effectLst/>
                          <a:latin typeface="Georgia" panose="02040502050405020303" pitchFamily="18" charset="0"/>
                        </a:rPr>
                        <a:t>1,3333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xmlns="" val="3801587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a:t>EXAMPLE</a:t>
            </a:r>
          </a:p>
        </p:txBody>
      </p:sp>
      <p:sp>
        <p:nvSpPr>
          <p:cNvPr id="3" name="Textplatzhalter 2"/>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xmlns="" val="30341406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en-US" dirty="0"/>
              <a:t>Designing a Frozen Pizza</a:t>
            </a:r>
            <a:endParaRPr lang="en-GB" dirty="0"/>
          </a:p>
        </p:txBody>
      </p:sp>
      <p:sp>
        <p:nvSpPr>
          <p:cNvPr id="655362" name="Rectangle 2"/>
          <p:cNvSpPr>
            <a:spLocks noGrp="1" noChangeArrowheads="1"/>
          </p:cNvSpPr>
          <p:nvPr>
            <p:ph type="body" idx="4294967295"/>
          </p:nvPr>
        </p:nvSpPr>
        <p:spPr>
          <a:xfrm>
            <a:off x="699977" y="1719732"/>
            <a:ext cx="3378200" cy="1009650"/>
          </a:xfrm>
          <a:noFill/>
          <a:ln/>
          <a:extLst>
            <a:ext uri="{91240B29-F687-4F45-9708-019B960494DF}">
              <a14:hiddenLine xmlns:a14="http://schemas.microsoft.com/office/drawing/2010/main" xmlns="" w="12700">
                <a:solidFill>
                  <a:schemeClr val="tx1"/>
                </a:solidFill>
                <a:miter lim="800000"/>
                <a:headEnd/>
                <a:tailEnd/>
              </a14:hiddenLine>
            </a:ext>
          </a:extLst>
        </p:spPr>
        <p:txBody>
          <a:bodyPr lIns="90488" tIns="44450" rIns="90488" bIns="44450"/>
          <a:lstStyle/>
          <a:p>
            <a:pPr marL="231775" indent="-231775">
              <a:spcBef>
                <a:spcPct val="10000"/>
              </a:spcBef>
              <a:spcAft>
                <a:spcPct val="0"/>
              </a:spcAft>
            </a:pPr>
            <a:r>
              <a:rPr lang="en-US" sz="1800" dirty="0">
                <a:solidFill>
                  <a:schemeClr val="tx1">
                    <a:lumMod val="50000"/>
                  </a:schemeClr>
                </a:solidFill>
                <a:latin typeface="Georgia" panose="02040502050405020303" pitchFamily="18" charset="0"/>
              </a:rPr>
              <a:t>Type of crust (3 types)</a:t>
            </a:r>
          </a:p>
          <a:p>
            <a:pPr marL="231775" indent="-231775">
              <a:spcBef>
                <a:spcPct val="10000"/>
              </a:spcBef>
              <a:spcAft>
                <a:spcPct val="0"/>
              </a:spcAft>
            </a:pPr>
            <a:r>
              <a:rPr lang="en-US" sz="1800" dirty="0">
                <a:solidFill>
                  <a:schemeClr val="tx1">
                    <a:lumMod val="50000"/>
                  </a:schemeClr>
                </a:solidFill>
                <a:latin typeface="Georgia" panose="02040502050405020303" pitchFamily="18" charset="0"/>
              </a:rPr>
              <a:t>Type of cheese (3 types)</a:t>
            </a:r>
          </a:p>
          <a:p>
            <a:pPr marL="231775" indent="-231775">
              <a:spcBef>
                <a:spcPct val="10000"/>
              </a:spcBef>
              <a:spcAft>
                <a:spcPct val="0"/>
              </a:spcAft>
            </a:pPr>
            <a:r>
              <a:rPr lang="en-US" sz="1800" dirty="0">
                <a:solidFill>
                  <a:schemeClr val="tx1">
                    <a:lumMod val="50000"/>
                  </a:schemeClr>
                </a:solidFill>
                <a:latin typeface="Georgia" panose="02040502050405020303" pitchFamily="18" charset="0"/>
              </a:rPr>
              <a:t>Price (3 levels)</a:t>
            </a:r>
          </a:p>
        </p:txBody>
      </p:sp>
      <p:sp>
        <p:nvSpPr>
          <p:cNvPr id="655363" name="Rectangle 3"/>
          <p:cNvSpPr>
            <a:spLocks noChangeArrowheads="1"/>
          </p:cNvSpPr>
          <p:nvPr/>
        </p:nvSpPr>
        <p:spPr bwMode="auto">
          <a:xfrm>
            <a:off x="1174000" y="1335800"/>
            <a:ext cx="1215077" cy="36676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762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pPr algn="l"/>
            <a:r>
              <a:rPr lang="en-US" sz="1800" b="0" u="sng" dirty="0">
                <a:solidFill>
                  <a:schemeClr val="tx1">
                    <a:lumMod val="50000"/>
                  </a:schemeClr>
                </a:solidFill>
                <a:latin typeface="Georgia" panose="02040502050405020303" pitchFamily="18" charset="0"/>
              </a:rPr>
              <a:t>Attributes</a:t>
            </a:r>
          </a:p>
        </p:txBody>
      </p:sp>
      <p:sp>
        <p:nvSpPr>
          <p:cNvPr id="655364" name="Rectangle 4"/>
          <p:cNvSpPr>
            <a:spLocks noChangeArrowheads="1"/>
          </p:cNvSpPr>
          <p:nvPr/>
        </p:nvSpPr>
        <p:spPr bwMode="auto">
          <a:xfrm>
            <a:off x="4363841" y="1846411"/>
            <a:ext cx="3575050" cy="100965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lstStyle>
            <a:lvl1pPr marL="231775" indent="-231775" algn="l">
              <a:defRPr sz="2400">
                <a:solidFill>
                  <a:schemeClr val="tx1"/>
                </a:solidFill>
                <a:latin typeface="Times New Roman" panose="02020603050405020304" pitchFamily="18" charset="0"/>
              </a:defRPr>
            </a:lvl1pPr>
            <a:lvl2pPr marL="690563" indent="-228600" algn="l">
              <a:defRPr sz="2400">
                <a:solidFill>
                  <a:schemeClr val="tx1"/>
                </a:solidFill>
                <a:latin typeface="Times New Roman" panose="02020603050405020304" pitchFamily="18" charset="0"/>
              </a:defRPr>
            </a:lvl2pPr>
            <a:lvl3pPr marL="1143000" indent="-228600" algn="l">
              <a:defRPr sz="2400">
                <a:solidFill>
                  <a:schemeClr val="tx1"/>
                </a:solidFill>
                <a:latin typeface="Times New Roman" panose="02020603050405020304" pitchFamily="18" charset="0"/>
              </a:defRPr>
            </a:lvl3pPr>
            <a:lvl4pPr marL="1543050" indent="-171450" algn="l">
              <a:defRPr sz="2400">
                <a:solidFill>
                  <a:schemeClr val="tx1"/>
                </a:solidFill>
                <a:latin typeface="Times New Roman" panose="02020603050405020304" pitchFamily="18" charset="0"/>
              </a:defRPr>
            </a:lvl4pPr>
            <a:lvl5pPr marL="2000250" indent="-171450" algn="l">
              <a:defRPr sz="2400">
                <a:solidFill>
                  <a:schemeClr val="tx1"/>
                </a:solidFill>
                <a:latin typeface="Times New Roman" panose="02020603050405020304" pitchFamily="18" charset="0"/>
              </a:defRPr>
            </a:lvl5pPr>
            <a:lvl6pPr marL="2457450" indent="-171450" eaLnBrk="0" fontAlgn="base" hangingPunct="0">
              <a:spcBef>
                <a:spcPct val="0"/>
              </a:spcBef>
              <a:spcAft>
                <a:spcPct val="0"/>
              </a:spcAft>
              <a:defRPr sz="2400">
                <a:solidFill>
                  <a:schemeClr val="tx1"/>
                </a:solidFill>
                <a:latin typeface="Times New Roman" panose="02020603050405020304" pitchFamily="18" charset="0"/>
              </a:defRPr>
            </a:lvl6pPr>
            <a:lvl7pPr marL="2914650" indent="-171450" eaLnBrk="0" fontAlgn="base" hangingPunct="0">
              <a:spcBef>
                <a:spcPct val="0"/>
              </a:spcBef>
              <a:spcAft>
                <a:spcPct val="0"/>
              </a:spcAft>
              <a:defRPr sz="2400">
                <a:solidFill>
                  <a:schemeClr val="tx1"/>
                </a:solidFill>
                <a:latin typeface="Times New Roman" panose="02020603050405020304" pitchFamily="18" charset="0"/>
              </a:defRPr>
            </a:lvl7pPr>
            <a:lvl8pPr marL="3371850" indent="-171450" eaLnBrk="0" fontAlgn="base" hangingPunct="0">
              <a:spcBef>
                <a:spcPct val="0"/>
              </a:spcBef>
              <a:spcAft>
                <a:spcPct val="0"/>
              </a:spcAft>
              <a:defRPr sz="2400">
                <a:solidFill>
                  <a:schemeClr val="tx1"/>
                </a:solidFill>
                <a:latin typeface="Times New Roman" panose="02020603050405020304" pitchFamily="18" charset="0"/>
              </a:defRPr>
            </a:lvl8pPr>
            <a:lvl9pPr marL="3829050" indent="-171450" eaLnBrk="0" fontAlgn="base" hangingPunct="0">
              <a:spcBef>
                <a:spcPct val="0"/>
              </a:spcBef>
              <a:spcAft>
                <a:spcPct val="0"/>
              </a:spcAft>
              <a:defRPr sz="2400">
                <a:solidFill>
                  <a:schemeClr val="tx1"/>
                </a:solidFill>
                <a:latin typeface="Times New Roman" panose="02020603050405020304" pitchFamily="18" charset="0"/>
              </a:defRPr>
            </a:lvl9pPr>
          </a:lstStyle>
          <a:p>
            <a:pPr marL="285750" indent="-285750">
              <a:lnSpc>
                <a:spcPct val="90000"/>
              </a:lnSpc>
              <a:spcBef>
                <a:spcPct val="10000"/>
              </a:spcBef>
              <a:buSzPct val="90000"/>
              <a:buFont typeface="Arial" panose="020B0604020202020204" pitchFamily="34" charset="0"/>
              <a:buChar char="•"/>
            </a:pPr>
            <a:r>
              <a:rPr lang="en-US" sz="1800" b="0" dirty="0">
                <a:solidFill>
                  <a:schemeClr val="tx1">
                    <a:lumMod val="50000"/>
                  </a:schemeClr>
                </a:solidFill>
                <a:latin typeface="Georgia" panose="02040502050405020303" pitchFamily="18" charset="0"/>
              </a:rPr>
              <a:t>Topping (4 varieties)</a:t>
            </a:r>
          </a:p>
          <a:p>
            <a:pPr marL="285750" indent="-285750">
              <a:lnSpc>
                <a:spcPct val="90000"/>
              </a:lnSpc>
              <a:spcBef>
                <a:spcPct val="10000"/>
              </a:spcBef>
              <a:buSzPct val="90000"/>
              <a:buFont typeface="Arial" panose="020B0604020202020204" pitchFamily="34" charset="0"/>
              <a:buChar char="•"/>
            </a:pPr>
            <a:r>
              <a:rPr lang="en-US" sz="1800" b="0" dirty="0">
                <a:solidFill>
                  <a:schemeClr val="tx1">
                    <a:lumMod val="50000"/>
                  </a:schemeClr>
                </a:solidFill>
                <a:latin typeface="Georgia" panose="02040502050405020303" pitchFamily="18" charset="0"/>
              </a:rPr>
              <a:t>Amount of cheese (2 levels)</a:t>
            </a:r>
          </a:p>
          <a:p>
            <a:pPr eaLnBrk="1" hangingPunct="1">
              <a:lnSpc>
                <a:spcPct val="90000"/>
              </a:lnSpc>
              <a:spcBef>
                <a:spcPct val="10000"/>
              </a:spcBef>
            </a:pPr>
            <a:endParaRPr lang="en-US" sz="1800" dirty="0">
              <a:solidFill>
                <a:schemeClr val="tx1">
                  <a:lumMod val="50000"/>
                </a:schemeClr>
              </a:solidFill>
              <a:latin typeface="Georgia" panose="02040502050405020303" pitchFamily="18" charset="0"/>
            </a:endParaRPr>
          </a:p>
        </p:txBody>
      </p:sp>
      <p:sp>
        <p:nvSpPr>
          <p:cNvPr id="655365" name="Rectangle 5"/>
          <p:cNvSpPr>
            <a:spLocks noChangeArrowheads="1"/>
          </p:cNvSpPr>
          <p:nvPr/>
        </p:nvSpPr>
        <p:spPr bwMode="auto">
          <a:xfrm>
            <a:off x="787400" y="4242792"/>
            <a:ext cx="3378200" cy="91440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800">
              <a:solidFill>
                <a:schemeClr val="tx1">
                  <a:lumMod val="50000"/>
                </a:schemeClr>
              </a:solidFill>
              <a:latin typeface="Georgia" panose="02040502050405020303" pitchFamily="18" charset="0"/>
            </a:endParaRPr>
          </a:p>
        </p:txBody>
      </p:sp>
      <p:sp>
        <p:nvSpPr>
          <p:cNvPr id="655366" name="Rectangle 6"/>
          <p:cNvSpPr>
            <a:spLocks noChangeArrowheads="1"/>
          </p:cNvSpPr>
          <p:nvPr/>
        </p:nvSpPr>
        <p:spPr bwMode="auto">
          <a:xfrm>
            <a:off x="4140200" y="4114800"/>
            <a:ext cx="4191000" cy="142875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800">
              <a:solidFill>
                <a:schemeClr val="tx1">
                  <a:lumMod val="50000"/>
                </a:schemeClr>
              </a:solidFill>
              <a:latin typeface="Georgia" panose="02040502050405020303" pitchFamily="18" charset="0"/>
            </a:endParaRPr>
          </a:p>
        </p:txBody>
      </p:sp>
      <p:sp>
        <p:nvSpPr>
          <p:cNvPr id="655367" name="Rectangle 7"/>
          <p:cNvSpPr>
            <a:spLocks noChangeArrowheads="1"/>
          </p:cNvSpPr>
          <p:nvPr/>
        </p:nvSpPr>
        <p:spPr bwMode="auto">
          <a:xfrm>
            <a:off x="600565" y="5391041"/>
            <a:ext cx="6955223" cy="643766"/>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0488" tIns="44450" rIns="90488" bIns="44450">
            <a:spAutoFit/>
          </a:bodyPr>
          <a:lstStyle/>
          <a:p>
            <a:r>
              <a:rPr lang="en-US" sz="1800" b="1" dirty="0">
                <a:solidFill>
                  <a:srgbClr val="000000"/>
                </a:solidFill>
                <a:latin typeface="Georgia" panose="02040502050405020303" pitchFamily="18" charset="0"/>
              </a:rPr>
              <a:t>A total of 216 (3x4x3x2x3) different pizzas can be developed from these options!</a:t>
            </a:r>
          </a:p>
        </p:txBody>
      </p:sp>
      <p:sp>
        <p:nvSpPr>
          <p:cNvPr id="655368" name="Rectangle 8"/>
          <p:cNvSpPr>
            <a:spLocks noChangeArrowheads="1"/>
          </p:cNvSpPr>
          <p:nvPr/>
        </p:nvSpPr>
        <p:spPr bwMode="auto">
          <a:xfrm>
            <a:off x="528257" y="3113669"/>
            <a:ext cx="734176" cy="36676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sz="1800" b="0" u="sng" dirty="0">
                <a:solidFill>
                  <a:schemeClr val="tx1">
                    <a:lumMod val="50000"/>
                  </a:schemeClr>
                </a:solidFill>
                <a:latin typeface="Georgia" panose="02040502050405020303" pitchFamily="18" charset="0"/>
              </a:rPr>
              <a:t>Crust</a:t>
            </a:r>
          </a:p>
        </p:txBody>
      </p:sp>
      <p:sp>
        <p:nvSpPr>
          <p:cNvPr id="655369" name="Rectangle 9"/>
          <p:cNvSpPr>
            <a:spLocks noChangeArrowheads="1"/>
          </p:cNvSpPr>
          <p:nvPr/>
        </p:nvSpPr>
        <p:spPr bwMode="auto">
          <a:xfrm>
            <a:off x="2080120" y="3097437"/>
            <a:ext cx="1295400" cy="36676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spAutoFit/>
          </a:bodyPr>
          <a:lstStyle/>
          <a:p>
            <a:r>
              <a:rPr lang="en-US" sz="1800" b="0" u="sng" dirty="0">
                <a:solidFill>
                  <a:schemeClr val="tx1">
                    <a:lumMod val="50000"/>
                  </a:schemeClr>
                </a:solidFill>
                <a:latin typeface="Georgia" panose="02040502050405020303" pitchFamily="18" charset="0"/>
              </a:rPr>
              <a:t>Topping</a:t>
            </a:r>
          </a:p>
        </p:txBody>
      </p:sp>
      <p:sp>
        <p:nvSpPr>
          <p:cNvPr id="655370" name="Rectangle 10"/>
          <p:cNvSpPr>
            <a:spLocks noChangeArrowheads="1"/>
          </p:cNvSpPr>
          <p:nvPr/>
        </p:nvSpPr>
        <p:spPr bwMode="auto">
          <a:xfrm>
            <a:off x="3760759" y="3086244"/>
            <a:ext cx="1670330" cy="36676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sz="1800" b="0" u="sng" dirty="0">
                <a:solidFill>
                  <a:schemeClr val="tx1">
                    <a:lumMod val="50000"/>
                  </a:schemeClr>
                </a:solidFill>
                <a:latin typeface="Georgia" panose="02040502050405020303" pitchFamily="18" charset="0"/>
              </a:rPr>
              <a:t>Type of cheese</a:t>
            </a:r>
          </a:p>
        </p:txBody>
      </p:sp>
      <p:sp>
        <p:nvSpPr>
          <p:cNvPr id="655371" name="Rectangle 11"/>
          <p:cNvSpPr>
            <a:spLocks noChangeArrowheads="1"/>
          </p:cNvSpPr>
          <p:nvPr/>
        </p:nvSpPr>
        <p:spPr bwMode="auto">
          <a:xfrm>
            <a:off x="581265" y="3494669"/>
            <a:ext cx="755016" cy="119776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sz="1800" b="0" dirty="0">
                <a:solidFill>
                  <a:schemeClr val="tx1">
                    <a:lumMod val="50000"/>
                  </a:schemeClr>
                </a:solidFill>
                <a:latin typeface="Georgia" panose="02040502050405020303" pitchFamily="18" charset="0"/>
              </a:rPr>
              <a:t>Pan</a:t>
            </a:r>
          </a:p>
          <a:p>
            <a:r>
              <a:rPr lang="en-US" sz="1800" b="0" dirty="0">
                <a:solidFill>
                  <a:schemeClr val="tx1">
                    <a:lumMod val="50000"/>
                  </a:schemeClr>
                </a:solidFill>
                <a:latin typeface="Georgia" panose="02040502050405020303" pitchFamily="18" charset="0"/>
              </a:rPr>
              <a:t>Thin</a:t>
            </a:r>
          </a:p>
          <a:p>
            <a:r>
              <a:rPr lang="en-US" sz="1800" b="0" dirty="0">
                <a:solidFill>
                  <a:schemeClr val="tx1">
                    <a:lumMod val="50000"/>
                  </a:schemeClr>
                </a:solidFill>
                <a:latin typeface="Georgia" panose="02040502050405020303" pitchFamily="18" charset="0"/>
              </a:rPr>
              <a:t>Thick</a:t>
            </a:r>
          </a:p>
        </p:txBody>
      </p:sp>
      <p:sp>
        <p:nvSpPr>
          <p:cNvPr id="655372" name="Rectangle 12"/>
          <p:cNvSpPr>
            <a:spLocks noChangeArrowheads="1"/>
          </p:cNvSpPr>
          <p:nvPr/>
        </p:nvSpPr>
        <p:spPr bwMode="auto">
          <a:xfrm>
            <a:off x="2129898" y="3464204"/>
            <a:ext cx="1234313" cy="161326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sz="1800" b="0" dirty="0">
                <a:solidFill>
                  <a:schemeClr val="tx1">
                    <a:lumMod val="50000"/>
                  </a:schemeClr>
                </a:solidFill>
                <a:latin typeface="Georgia" panose="02040502050405020303" pitchFamily="18" charset="0"/>
              </a:rPr>
              <a:t>Pineapple</a:t>
            </a:r>
          </a:p>
          <a:p>
            <a:r>
              <a:rPr lang="en-US" sz="1800" b="0" dirty="0">
                <a:solidFill>
                  <a:schemeClr val="tx1">
                    <a:lumMod val="50000"/>
                  </a:schemeClr>
                </a:solidFill>
                <a:latin typeface="Georgia" panose="02040502050405020303" pitchFamily="18" charset="0"/>
              </a:rPr>
              <a:t>Veggie</a:t>
            </a:r>
          </a:p>
          <a:p>
            <a:r>
              <a:rPr lang="en-US" sz="1800" b="0" dirty="0">
                <a:solidFill>
                  <a:schemeClr val="tx1">
                    <a:lumMod val="50000"/>
                  </a:schemeClr>
                </a:solidFill>
                <a:latin typeface="Georgia" panose="02040502050405020303" pitchFamily="18" charset="0"/>
              </a:rPr>
              <a:t>Sausage</a:t>
            </a:r>
          </a:p>
          <a:p>
            <a:r>
              <a:rPr lang="en-US" sz="1800" b="0" dirty="0">
                <a:solidFill>
                  <a:schemeClr val="tx1">
                    <a:lumMod val="50000"/>
                  </a:schemeClr>
                </a:solidFill>
                <a:latin typeface="Georgia" panose="02040502050405020303" pitchFamily="18" charset="0"/>
              </a:rPr>
              <a:t>Pepperoni</a:t>
            </a:r>
          </a:p>
        </p:txBody>
      </p:sp>
      <p:sp>
        <p:nvSpPr>
          <p:cNvPr id="655373" name="Rectangle 13"/>
          <p:cNvSpPr>
            <a:spLocks noChangeArrowheads="1"/>
          </p:cNvSpPr>
          <p:nvPr/>
        </p:nvSpPr>
        <p:spPr bwMode="auto">
          <a:xfrm>
            <a:off x="3762490" y="3504258"/>
            <a:ext cx="1606210" cy="119776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sz="1800" b="0" dirty="0">
                <a:solidFill>
                  <a:schemeClr val="tx1">
                    <a:lumMod val="50000"/>
                  </a:schemeClr>
                </a:solidFill>
                <a:latin typeface="Georgia" panose="02040502050405020303" pitchFamily="18" charset="0"/>
              </a:rPr>
              <a:t>Romano</a:t>
            </a:r>
          </a:p>
          <a:p>
            <a:r>
              <a:rPr lang="en-US" sz="1800" b="0" dirty="0">
                <a:solidFill>
                  <a:schemeClr val="tx1">
                    <a:lumMod val="50000"/>
                  </a:schemeClr>
                </a:solidFill>
                <a:latin typeface="Georgia" panose="02040502050405020303" pitchFamily="18" charset="0"/>
              </a:rPr>
              <a:t>Mixed cheese</a:t>
            </a:r>
          </a:p>
          <a:p>
            <a:r>
              <a:rPr lang="en-US" sz="1800" b="0" dirty="0">
                <a:solidFill>
                  <a:schemeClr val="tx1">
                    <a:lumMod val="50000"/>
                  </a:schemeClr>
                </a:solidFill>
                <a:latin typeface="Georgia" panose="02040502050405020303" pitchFamily="18" charset="0"/>
              </a:rPr>
              <a:t>Mozzarella</a:t>
            </a:r>
          </a:p>
        </p:txBody>
      </p:sp>
      <p:sp>
        <p:nvSpPr>
          <p:cNvPr id="655374" name="Rectangle 14"/>
          <p:cNvSpPr>
            <a:spLocks noChangeArrowheads="1"/>
          </p:cNvSpPr>
          <p:nvPr/>
        </p:nvSpPr>
        <p:spPr bwMode="auto">
          <a:xfrm>
            <a:off x="6892708" y="3097437"/>
            <a:ext cx="2042227" cy="36676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sz="1800" b="0" u="sng" dirty="0">
                <a:solidFill>
                  <a:schemeClr val="tx1">
                    <a:lumMod val="50000"/>
                  </a:schemeClr>
                </a:solidFill>
                <a:latin typeface="Georgia" panose="02040502050405020303" pitchFamily="18" charset="0"/>
              </a:rPr>
              <a:t>Amount of cheese</a:t>
            </a:r>
          </a:p>
        </p:txBody>
      </p:sp>
      <p:sp>
        <p:nvSpPr>
          <p:cNvPr id="655375" name="Rectangle 15"/>
          <p:cNvSpPr>
            <a:spLocks noChangeArrowheads="1"/>
          </p:cNvSpPr>
          <p:nvPr/>
        </p:nvSpPr>
        <p:spPr bwMode="auto">
          <a:xfrm>
            <a:off x="5846139" y="3081118"/>
            <a:ext cx="708528" cy="36676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sz="1800" b="0" u="sng" dirty="0">
                <a:solidFill>
                  <a:schemeClr val="tx1">
                    <a:lumMod val="50000"/>
                  </a:schemeClr>
                </a:solidFill>
                <a:latin typeface="Georgia" panose="02040502050405020303" pitchFamily="18" charset="0"/>
              </a:rPr>
              <a:t>Price</a:t>
            </a:r>
          </a:p>
        </p:txBody>
      </p:sp>
      <p:sp>
        <p:nvSpPr>
          <p:cNvPr id="655376" name="Rectangle 16"/>
          <p:cNvSpPr>
            <a:spLocks noChangeArrowheads="1"/>
          </p:cNvSpPr>
          <p:nvPr/>
        </p:nvSpPr>
        <p:spPr bwMode="auto">
          <a:xfrm>
            <a:off x="7776945" y="3478437"/>
            <a:ext cx="705322" cy="78226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sz="1800" b="0" dirty="0">
                <a:solidFill>
                  <a:schemeClr val="tx1">
                    <a:lumMod val="50000"/>
                  </a:schemeClr>
                </a:solidFill>
                <a:latin typeface="Georgia" panose="02040502050405020303" pitchFamily="18" charset="0"/>
              </a:rPr>
              <a:t>2 Oz.</a:t>
            </a:r>
          </a:p>
          <a:p>
            <a:r>
              <a:rPr lang="en-US" sz="1800" b="0" dirty="0">
                <a:solidFill>
                  <a:schemeClr val="tx1">
                    <a:lumMod val="50000"/>
                  </a:schemeClr>
                </a:solidFill>
                <a:latin typeface="Georgia" panose="02040502050405020303" pitchFamily="18" charset="0"/>
              </a:rPr>
              <a:t>6 Oz.</a:t>
            </a:r>
          </a:p>
        </p:txBody>
      </p:sp>
      <p:sp>
        <p:nvSpPr>
          <p:cNvPr id="655377" name="Rectangle 17"/>
          <p:cNvSpPr>
            <a:spLocks noChangeArrowheads="1"/>
          </p:cNvSpPr>
          <p:nvPr/>
        </p:nvSpPr>
        <p:spPr bwMode="auto">
          <a:xfrm>
            <a:off x="5955677" y="3439893"/>
            <a:ext cx="783870" cy="119776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88" tIns="44450" rIns="90488" bIns="44450">
            <a:spAutoFit/>
          </a:bodyPr>
          <a:lstStyle/>
          <a:p>
            <a:r>
              <a:rPr lang="en-US" sz="1800" b="0" dirty="0">
                <a:solidFill>
                  <a:schemeClr val="tx1">
                    <a:lumMod val="50000"/>
                  </a:schemeClr>
                </a:solidFill>
                <a:latin typeface="Georgia" panose="02040502050405020303" pitchFamily="18" charset="0"/>
              </a:rPr>
              <a:t>$9.99</a:t>
            </a:r>
          </a:p>
          <a:p>
            <a:r>
              <a:rPr lang="en-US" sz="1800" b="0" dirty="0">
                <a:solidFill>
                  <a:schemeClr val="tx1">
                    <a:lumMod val="50000"/>
                  </a:schemeClr>
                </a:solidFill>
                <a:latin typeface="Georgia" panose="02040502050405020303" pitchFamily="18" charset="0"/>
              </a:rPr>
              <a:t>$8.99</a:t>
            </a:r>
          </a:p>
          <a:p>
            <a:r>
              <a:rPr lang="en-US" sz="1800" b="0" dirty="0">
                <a:solidFill>
                  <a:schemeClr val="tx1">
                    <a:lumMod val="50000"/>
                  </a:schemeClr>
                </a:solidFill>
                <a:latin typeface="Georgia" panose="02040502050405020303" pitchFamily="18" charset="0"/>
              </a:rPr>
              <a:t>$7.99</a:t>
            </a:r>
          </a:p>
        </p:txBody>
      </p:sp>
    </p:spTree>
    <p:extLst>
      <p:ext uri="{BB962C8B-B14F-4D97-AF65-F5344CB8AC3E}">
        <p14:creationId xmlns:p14="http://schemas.microsoft.com/office/powerpoint/2010/main" xmlns="" val="613911978"/>
      </p:ext>
    </p:extLst>
  </p:cSld>
  <p:clrMapOvr>
    <a:overrideClrMapping bg1="lt1" tx1="dk1" bg2="lt2" tx2="dk2" accent1="accent1" accent2="accent2" accent3="accent3" accent4="accent4" accent5="accent5" accent6="accent6" hlink="hlink" folHlink="folHlink"/>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Rectangle 2"/>
          <p:cNvSpPr>
            <a:spLocks noChangeArrowheads="1"/>
          </p:cNvSpPr>
          <p:nvPr/>
        </p:nvSpPr>
        <p:spPr bwMode="auto">
          <a:xfrm>
            <a:off x="484332" y="1337752"/>
            <a:ext cx="6980238" cy="3807709"/>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76200">
                <a:solidFill>
                  <a:srgbClr val="1203C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0488" tIns="44450" rIns="90488" bIns="44450">
            <a:spAutoFit/>
          </a:bodyPr>
          <a:lstStyle>
            <a:lvl1pPr algn="l">
              <a:tabLst>
                <a:tab pos="2628900" algn="l"/>
                <a:tab pos="4629150" algn="l"/>
              </a:tabLst>
              <a:defRPr sz="2400">
                <a:solidFill>
                  <a:schemeClr val="tx1"/>
                </a:solidFill>
                <a:latin typeface="Times New Roman" panose="02020603050405020304" pitchFamily="18" charset="0"/>
              </a:defRPr>
            </a:lvl1pPr>
            <a:lvl2pPr algn="l">
              <a:tabLst>
                <a:tab pos="2628900" algn="l"/>
                <a:tab pos="4629150" algn="l"/>
              </a:tabLst>
              <a:defRPr sz="2400">
                <a:solidFill>
                  <a:schemeClr val="tx1"/>
                </a:solidFill>
                <a:latin typeface="Times New Roman" panose="02020603050405020304" pitchFamily="18" charset="0"/>
              </a:defRPr>
            </a:lvl2pPr>
            <a:lvl3pPr algn="l">
              <a:tabLst>
                <a:tab pos="2628900" algn="l"/>
                <a:tab pos="4629150" algn="l"/>
              </a:tabLst>
              <a:defRPr sz="2400">
                <a:solidFill>
                  <a:schemeClr val="tx1"/>
                </a:solidFill>
                <a:latin typeface="Times New Roman" panose="02020603050405020304" pitchFamily="18" charset="0"/>
              </a:defRPr>
            </a:lvl3pPr>
            <a:lvl4pPr algn="l">
              <a:tabLst>
                <a:tab pos="2628900" algn="l"/>
                <a:tab pos="4629150" algn="l"/>
              </a:tabLst>
              <a:defRPr sz="2400">
                <a:solidFill>
                  <a:schemeClr val="tx1"/>
                </a:solidFill>
                <a:latin typeface="Times New Roman" panose="02020603050405020304" pitchFamily="18" charset="0"/>
              </a:defRPr>
            </a:lvl4pPr>
            <a:lvl5pPr algn="l">
              <a:tabLst>
                <a:tab pos="2628900" algn="l"/>
                <a:tab pos="462915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2628900" algn="l"/>
                <a:tab pos="462915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2628900" algn="l"/>
                <a:tab pos="462915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2628900" algn="l"/>
                <a:tab pos="462915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2628900" algn="l"/>
                <a:tab pos="4629150" algn="l"/>
              </a:tabLst>
              <a:defRPr sz="2400">
                <a:solidFill>
                  <a:schemeClr val="tx1"/>
                </a:solidFill>
                <a:latin typeface="Times New Roman" panose="02020603050405020304" pitchFamily="18" charset="0"/>
              </a:defRPr>
            </a:lvl9pPr>
          </a:lstStyle>
          <a:p>
            <a:pPr>
              <a:lnSpc>
                <a:spcPct val="40000"/>
              </a:lnSpc>
              <a:spcBef>
                <a:spcPct val="50000"/>
              </a:spcBef>
            </a:pPr>
            <a:r>
              <a:rPr lang="en-US" b="1" dirty="0">
                <a:solidFill>
                  <a:srgbClr val="1203C2"/>
                </a:solidFill>
              </a:rPr>
              <a:t>	</a:t>
            </a:r>
          </a:p>
          <a:p>
            <a:pPr>
              <a:lnSpc>
                <a:spcPct val="40000"/>
              </a:lnSpc>
              <a:spcBef>
                <a:spcPct val="50000"/>
              </a:spcBef>
            </a:pPr>
            <a:r>
              <a:rPr lang="en-US" sz="2000" b="0" dirty="0">
                <a:solidFill>
                  <a:srgbClr val="000000"/>
                </a:solidFill>
                <a:latin typeface="Georgia" panose="02040502050405020303" pitchFamily="18" charset="0"/>
              </a:rPr>
              <a:t>	Aloha	Meat-Lover’s</a:t>
            </a:r>
          </a:p>
          <a:p>
            <a:pPr>
              <a:lnSpc>
                <a:spcPct val="40000"/>
              </a:lnSpc>
              <a:spcBef>
                <a:spcPct val="50000"/>
              </a:spcBef>
            </a:pPr>
            <a:r>
              <a:rPr lang="en-US" sz="2000" b="0" dirty="0">
                <a:solidFill>
                  <a:srgbClr val="000000"/>
                </a:solidFill>
                <a:latin typeface="Georgia" panose="02040502050405020303" pitchFamily="18" charset="0"/>
              </a:rPr>
              <a:t>	</a:t>
            </a:r>
            <a:r>
              <a:rPr lang="en-US" sz="2000" b="0" u="sng" dirty="0">
                <a:solidFill>
                  <a:srgbClr val="000000"/>
                </a:solidFill>
                <a:latin typeface="Georgia" panose="02040502050405020303" pitchFamily="18" charset="0"/>
              </a:rPr>
              <a:t>Special</a:t>
            </a:r>
            <a:r>
              <a:rPr lang="en-US" sz="2000" b="0" dirty="0">
                <a:solidFill>
                  <a:srgbClr val="000000"/>
                </a:solidFill>
                <a:latin typeface="Georgia" panose="02040502050405020303" pitchFamily="18" charset="0"/>
              </a:rPr>
              <a:t>	</a:t>
            </a:r>
            <a:r>
              <a:rPr lang="en-US" sz="2000" b="0" u="sng" dirty="0">
                <a:solidFill>
                  <a:srgbClr val="000000"/>
                </a:solidFill>
                <a:latin typeface="Georgia" panose="02040502050405020303" pitchFamily="18" charset="0"/>
              </a:rPr>
              <a:t>treat</a:t>
            </a:r>
          </a:p>
          <a:p>
            <a:pPr>
              <a:lnSpc>
                <a:spcPct val="70000"/>
              </a:lnSpc>
              <a:spcBef>
                <a:spcPct val="50000"/>
              </a:spcBef>
            </a:pPr>
            <a:r>
              <a:rPr lang="en-US" sz="2000" b="0" dirty="0">
                <a:solidFill>
                  <a:srgbClr val="000000"/>
                </a:solidFill>
                <a:latin typeface="Georgia" panose="02040502050405020303" pitchFamily="18" charset="0"/>
              </a:rPr>
              <a:t>Crust	Pan	Thick</a:t>
            </a:r>
          </a:p>
          <a:p>
            <a:pPr>
              <a:lnSpc>
                <a:spcPct val="70000"/>
              </a:lnSpc>
              <a:spcBef>
                <a:spcPct val="50000"/>
              </a:spcBef>
            </a:pPr>
            <a:r>
              <a:rPr lang="en-US" sz="2000" b="0" dirty="0">
                <a:solidFill>
                  <a:srgbClr val="000000"/>
                </a:solidFill>
                <a:latin typeface="Georgia" panose="02040502050405020303" pitchFamily="18" charset="0"/>
              </a:rPr>
              <a:t>Topping	Pineapple	Pepperoni</a:t>
            </a:r>
          </a:p>
          <a:p>
            <a:pPr>
              <a:lnSpc>
                <a:spcPct val="70000"/>
              </a:lnSpc>
              <a:spcBef>
                <a:spcPct val="50000"/>
              </a:spcBef>
            </a:pPr>
            <a:r>
              <a:rPr lang="en-US" sz="2000" b="0" dirty="0">
                <a:solidFill>
                  <a:srgbClr val="000000"/>
                </a:solidFill>
                <a:latin typeface="Georgia" panose="02040502050405020303" pitchFamily="18" charset="0"/>
              </a:rPr>
              <a:t>Type of cheese	Mozzarella 	Mixed cheese</a:t>
            </a:r>
          </a:p>
          <a:p>
            <a:pPr>
              <a:lnSpc>
                <a:spcPct val="70000"/>
              </a:lnSpc>
              <a:spcBef>
                <a:spcPct val="50000"/>
              </a:spcBef>
            </a:pPr>
            <a:r>
              <a:rPr lang="en-US" sz="2000" b="0" dirty="0">
                <a:solidFill>
                  <a:srgbClr val="000000"/>
                </a:solidFill>
                <a:latin typeface="Georgia" panose="02040502050405020303" pitchFamily="18" charset="0"/>
              </a:rPr>
              <a:t>Amount of cheese	2 Oz	6 Oz</a:t>
            </a:r>
          </a:p>
          <a:p>
            <a:pPr>
              <a:lnSpc>
                <a:spcPct val="70000"/>
              </a:lnSpc>
              <a:spcBef>
                <a:spcPct val="50000"/>
              </a:spcBef>
            </a:pPr>
            <a:r>
              <a:rPr lang="en-US" sz="2000" b="0" dirty="0">
                <a:solidFill>
                  <a:srgbClr val="000000"/>
                </a:solidFill>
                <a:latin typeface="Georgia" panose="02040502050405020303" pitchFamily="18" charset="0"/>
              </a:rPr>
              <a:t>Price	$8.99	$9.99</a:t>
            </a:r>
          </a:p>
          <a:p>
            <a:pPr>
              <a:lnSpc>
                <a:spcPct val="80000"/>
              </a:lnSpc>
              <a:spcBef>
                <a:spcPct val="50000"/>
              </a:spcBef>
            </a:pPr>
            <a:endParaRPr lang="en-US" sz="2000" b="0" dirty="0">
              <a:solidFill>
                <a:srgbClr val="000000"/>
              </a:solidFill>
              <a:latin typeface="Georgia" panose="02040502050405020303" pitchFamily="18" charset="0"/>
            </a:endParaRPr>
          </a:p>
          <a:p>
            <a:pPr>
              <a:lnSpc>
                <a:spcPct val="90000"/>
              </a:lnSpc>
              <a:spcBef>
                <a:spcPct val="50000"/>
              </a:spcBef>
            </a:pPr>
            <a:r>
              <a:rPr lang="en-US" sz="2000" b="0" dirty="0">
                <a:solidFill>
                  <a:srgbClr val="000000"/>
                </a:solidFill>
                <a:latin typeface="Georgia" panose="02040502050405020303" pitchFamily="18" charset="0"/>
              </a:rPr>
              <a:t>        </a:t>
            </a:r>
            <a:r>
              <a:rPr lang="en-US" sz="2000" b="0" i="1" dirty="0">
                <a:solidFill>
                  <a:srgbClr val="000000"/>
                </a:solidFill>
                <a:latin typeface="Georgia" panose="02040502050405020303" pitchFamily="18" charset="0"/>
              </a:rPr>
              <a:t>Which do you prefer?</a:t>
            </a:r>
          </a:p>
          <a:p>
            <a:pPr>
              <a:lnSpc>
                <a:spcPct val="60000"/>
              </a:lnSpc>
              <a:spcBef>
                <a:spcPct val="50000"/>
              </a:spcBef>
            </a:pPr>
            <a:r>
              <a:rPr lang="en-US" sz="2000" b="0" i="1" dirty="0">
                <a:solidFill>
                  <a:srgbClr val="000000"/>
                </a:solidFill>
                <a:latin typeface="Georgia" panose="02040502050405020303" pitchFamily="18" charset="0"/>
              </a:rPr>
              <a:t>        Which one would you buy?</a:t>
            </a:r>
          </a:p>
        </p:txBody>
      </p:sp>
      <p:sp>
        <p:nvSpPr>
          <p:cNvPr id="656387" name="Rectangle 3"/>
          <p:cNvSpPr>
            <a:spLocks noChangeArrowheads="1"/>
          </p:cNvSpPr>
          <p:nvPr/>
        </p:nvSpPr>
        <p:spPr bwMode="auto">
          <a:xfrm>
            <a:off x="1508355" y="222250"/>
            <a:ext cx="7620000" cy="914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lstStyle>
            <a:lvl1pPr>
              <a:lnSpc>
                <a:spcPct val="90000"/>
              </a:lnSpc>
              <a:spcBef>
                <a:spcPct val="10000"/>
              </a:spcBef>
              <a:spcAft>
                <a:spcPct val="10000"/>
              </a:spcAft>
              <a:defRPr sz="3600" b="1">
                <a:solidFill>
                  <a:srgbClr val="800000"/>
                </a:solidFill>
                <a:latin typeface="Times New Roman" panose="02020603050405020304" pitchFamily="18" charset="0"/>
              </a:defRPr>
            </a:lvl1pPr>
            <a:lvl2pPr>
              <a:lnSpc>
                <a:spcPct val="90000"/>
              </a:lnSpc>
              <a:spcBef>
                <a:spcPct val="10000"/>
              </a:spcBef>
              <a:spcAft>
                <a:spcPct val="10000"/>
              </a:spcAft>
              <a:defRPr sz="3600" b="1">
                <a:solidFill>
                  <a:srgbClr val="800000"/>
                </a:solidFill>
                <a:latin typeface="Times New Roman" panose="02020603050405020304" pitchFamily="18" charset="0"/>
              </a:defRPr>
            </a:lvl2pPr>
            <a:lvl3pPr>
              <a:lnSpc>
                <a:spcPct val="90000"/>
              </a:lnSpc>
              <a:spcBef>
                <a:spcPct val="10000"/>
              </a:spcBef>
              <a:spcAft>
                <a:spcPct val="10000"/>
              </a:spcAft>
              <a:defRPr sz="3600" b="1">
                <a:solidFill>
                  <a:srgbClr val="800000"/>
                </a:solidFill>
                <a:latin typeface="Times New Roman" panose="02020603050405020304" pitchFamily="18" charset="0"/>
              </a:defRPr>
            </a:lvl3pPr>
            <a:lvl4pPr>
              <a:lnSpc>
                <a:spcPct val="90000"/>
              </a:lnSpc>
              <a:spcBef>
                <a:spcPct val="10000"/>
              </a:spcBef>
              <a:spcAft>
                <a:spcPct val="10000"/>
              </a:spcAft>
              <a:defRPr sz="3600" b="1">
                <a:solidFill>
                  <a:srgbClr val="800000"/>
                </a:solidFill>
                <a:latin typeface="Times New Roman" panose="02020603050405020304" pitchFamily="18" charset="0"/>
              </a:defRPr>
            </a:lvl4pPr>
            <a:lvl5pPr>
              <a:lnSpc>
                <a:spcPct val="90000"/>
              </a:lnSpc>
              <a:spcBef>
                <a:spcPct val="10000"/>
              </a:spcBef>
              <a:spcAft>
                <a:spcPct val="10000"/>
              </a:spcAft>
              <a:defRPr sz="3600" b="1">
                <a:solidFill>
                  <a:srgbClr val="800000"/>
                </a:solidFill>
                <a:latin typeface="Times New Roman" panose="02020603050405020304" pitchFamily="18" charset="0"/>
              </a:defRPr>
            </a:lvl5pPr>
            <a:lvl6pPr marL="4572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6pPr>
            <a:lvl7pPr marL="9144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7pPr>
            <a:lvl8pPr marL="13716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8pPr>
            <a:lvl9pPr marL="18288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9pPr>
          </a:lstStyle>
          <a:p>
            <a:endParaRPr lang="en-US" sz="2800" b="0" dirty="0">
              <a:solidFill>
                <a:srgbClr val="C09B12"/>
              </a:solidFill>
              <a:latin typeface="+mj-lt"/>
              <a:ea typeface="+mj-ea"/>
              <a:cs typeface="+mj-cs"/>
            </a:endParaRPr>
          </a:p>
        </p:txBody>
      </p:sp>
      <p:sp>
        <p:nvSpPr>
          <p:cNvPr id="2" name="Titel 1"/>
          <p:cNvSpPr>
            <a:spLocks noGrp="1"/>
          </p:cNvSpPr>
          <p:nvPr>
            <p:ph type="title"/>
          </p:nvPr>
        </p:nvSpPr>
        <p:spPr>
          <a:xfrm>
            <a:off x="457200" y="423352"/>
            <a:ext cx="6923112" cy="413268"/>
          </a:xfrm>
        </p:spPr>
        <p:txBody>
          <a:bodyPr/>
          <a:lstStyle/>
          <a:p>
            <a:r>
              <a:rPr lang="en-US" dirty="0"/>
              <a:t>Designing a Frozen Pizza</a:t>
            </a:r>
            <a:br>
              <a:rPr lang="en-US" dirty="0"/>
            </a:br>
            <a:r>
              <a:rPr lang="en-US" dirty="0"/>
              <a:t>Example Paired Comparison Data</a:t>
            </a:r>
            <a:br>
              <a:rPr lang="en-US" dirty="0"/>
            </a:br>
            <a:endParaRPr lang="en-GB" dirty="0"/>
          </a:p>
        </p:txBody>
      </p:sp>
    </p:spTree>
    <p:extLst>
      <p:ext uri="{BB962C8B-B14F-4D97-AF65-F5344CB8AC3E}">
        <p14:creationId xmlns:p14="http://schemas.microsoft.com/office/powerpoint/2010/main" xmlns="" val="133165135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a:xfrm>
            <a:off x="457200" y="260648"/>
            <a:ext cx="7067128" cy="413268"/>
          </a:xfrm>
        </p:spPr>
        <p:txBody>
          <a:bodyPr/>
          <a:lstStyle/>
          <a:p>
            <a:r>
              <a:rPr lang="en-US" dirty="0"/>
              <a:t>Designing a Frozen Pizza </a:t>
            </a:r>
            <a:br>
              <a:rPr lang="en-US" dirty="0"/>
            </a:br>
            <a:r>
              <a:rPr lang="en-US" dirty="0"/>
              <a:t>Example Ratings Data</a:t>
            </a:r>
          </a:p>
        </p:txBody>
      </p:sp>
      <p:pic>
        <p:nvPicPr>
          <p:cNvPr id="657413"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7200" y="1752600"/>
            <a:ext cx="8229600" cy="422116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33711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ChangeArrowheads="1"/>
          </p:cNvSpPr>
          <p:nvPr/>
        </p:nvSpPr>
        <p:spPr bwMode="auto">
          <a:xfrm>
            <a:off x="2516188" y="1797050"/>
            <a:ext cx="2593659" cy="462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pPr algn="l"/>
            <a:r>
              <a:rPr lang="en-US" sz="2400" b="1" dirty="0">
                <a:solidFill>
                  <a:srgbClr val="000000"/>
                </a:solidFill>
                <a:latin typeface="Georgia" panose="02040502050405020303" pitchFamily="18" charset="0"/>
              </a:rPr>
              <a:t>U(P) = S  </a:t>
            </a:r>
            <a:r>
              <a:rPr lang="en-US" sz="2400" b="1" dirty="0" err="1">
                <a:solidFill>
                  <a:srgbClr val="000000"/>
                </a:solidFill>
                <a:latin typeface="Georgia" panose="02040502050405020303" pitchFamily="18" charset="0"/>
              </a:rPr>
              <a:t>S</a:t>
            </a:r>
            <a:r>
              <a:rPr lang="en-US" sz="2400" b="1" dirty="0">
                <a:solidFill>
                  <a:srgbClr val="000000"/>
                </a:solidFill>
                <a:latin typeface="Georgia" panose="02040502050405020303" pitchFamily="18" charset="0"/>
              </a:rPr>
              <a:t> </a:t>
            </a:r>
            <a:r>
              <a:rPr lang="en-US" sz="2400" b="1" dirty="0" err="1">
                <a:solidFill>
                  <a:srgbClr val="000000"/>
                </a:solidFill>
                <a:latin typeface="Georgia" panose="02040502050405020303" pitchFamily="18" charset="0"/>
              </a:rPr>
              <a:t>a</a:t>
            </a:r>
            <a:r>
              <a:rPr lang="en-US" sz="2400" b="1" baseline="-25000" dirty="0" err="1">
                <a:solidFill>
                  <a:srgbClr val="000000"/>
                </a:solidFill>
                <a:latin typeface="Georgia" panose="02040502050405020303" pitchFamily="18" charset="0"/>
              </a:rPr>
              <a:t>ij</a:t>
            </a:r>
            <a:r>
              <a:rPr lang="en-US" sz="2400" b="1" dirty="0" err="1">
                <a:solidFill>
                  <a:srgbClr val="000000"/>
                </a:solidFill>
                <a:latin typeface="Georgia" panose="02040502050405020303" pitchFamily="18" charset="0"/>
              </a:rPr>
              <a:t>x</a:t>
            </a:r>
            <a:r>
              <a:rPr lang="en-US" sz="2400" b="1" baseline="-25000" dirty="0" err="1">
                <a:solidFill>
                  <a:srgbClr val="000000"/>
                </a:solidFill>
                <a:latin typeface="Georgia" panose="02040502050405020303" pitchFamily="18" charset="0"/>
              </a:rPr>
              <a:t>ij</a:t>
            </a:r>
            <a:endParaRPr lang="en-US" sz="2400" b="1" baseline="-25000" dirty="0">
              <a:solidFill>
                <a:srgbClr val="000000"/>
              </a:solidFill>
              <a:latin typeface="Georgia" panose="02040502050405020303" pitchFamily="18" charset="0"/>
            </a:endParaRPr>
          </a:p>
        </p:txBody>
      </p:sp>
      <p:sp>
        <p:nvSpPr>
          <p:cNvPr id="660483" name="Rectangle 3"/>
          <p:cNvSpPr>
            <a:spLocks noChangeArrowheads="1"/>
          </p:cNvSpPr>
          <p:nvPr/>
        </p:nvSpPr>
        <p:spPr bwMode="auto">
          <a:xfrm>
            <a:off x="3767138" y="1543050"/>
            <a:ext cx="323807" cy="4007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pPr algn="l"/>
            <a:r>
              <a:rPr lang="en-US" sz="2000" b="0">
                <a:solidFill>
                  <a:srgbClr val="000000"/>
                </a:solidFill>
                <a:latin typeface="Georgia" panose="02040502050405020303" pitchFamily="18" charset="0"/>
              </a:rPr>
              <a:t>k</a:t>
            </a:r>
            <a:endParaRPr lang="en-US" sz="1800" b="0">
              <a:solidFill>
                <a:srgbClr val="000000"/>
              </a:solidFill>
              <a:latin typeface="Georgia" panose="02040502050405020303" pitchFamily="18" charset="0"/>
            </a:endParaRPr>
          </a:p>
        </p:txBody>
      </p:sp>
      <p:sp>
        <p:nvSpPr>
          <p:cNvPr id="660484" name="Rectangle 4"/>
          <p:cNvSpPr>
            <a:spLocks noChangeArrowheads="1"/>
          </p:cNvSpPr>
          <p:nvPr/>
        </p:nvSpPr>
        <p:spPr bwMode="auto">
          <a:xfrm>
            <a:off x="4139156" y="2216489"/>
            <a:ext cx="395942" cy="2776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pPr algn="l"/>
            <a:r>
              <a:rPr lang="en-US" sz="1200" b="0">
                <a:solidFill>
                  <a:srgbClr val="000000"/>
                </a:solidFill>
                <a:latin typeface="Georgia" panose="02040502050405020303" pitchFamily="18" charset="0"/>
              </a:rPr>
              <a:t>i=1</a:t>
            </a:r>
          </a:p>
        </p:txBody>
      </p:sp>
      <p:sp>
        <p:nvSpPr>
          <p:cNvPr id="660485" name="Rectangle 5"/>
          <p:cNvSpPr>
            <a:spLocks noChangeArrowheads="1"/>
          </p:cNvSpPr>
          <p:nvPr/>
        </p:nvSpPr>
        <p:spPr bwMode="auto">
          <a:xfrm>
            <a:off x="4123126" y="1548911"/>
            <a:ext cx="411972" cy="4007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pPr algn="l"/>
            <a:r>
              <a:rPr lang="en-US" sz="2000" b="0" dirty="0">
                <a:solidFill>
                  <a:srgbClr val="000000"/>
                </a:solidFill>
                <a:latin typeface="Georgia" panose="02040502050405020303" pitchFamily="18" charset="0"/>
              </a:rPr>
              <a:t>m</a:t>
            </a:r>
            <a:endParaRPr lang="en-US" sz="1800" b="0" dirty="0">
              <a:solidFill>
                <a:srgbClr val="000000"/>
              </a:solidFill>
              <a:latin typeface="Georgia" panose="02040502050405020303" pitchFamily="18" charset="0"/>
            </a:endParaRPr>
          </a:p>
        </p:txBody>
      </p:sp>
      <p:sp>
        <p:nvSpPr>
          <p:cNvPr id="660486" name="Rectangle 6"/>
          <p:cNvSpPr>
            <a:spLocks noChangeArrowheads="1"/>
          </p:cNvSpPr>
          <p:nvPr/>
        </p:nvSpPr>
        <p:spPr bwMode="auto">
          <a:xfrm>
            <a:off x="3697482" y="2198540"/>
            <a:ext cx="395942" cy="2776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pPr algn="l"/>
            <a:r>
              <a:rPr lang="en-US" sz="1200" b="0" dirty="0">
                <a:solidFill>
                  <a:srgbClr val="000000"/>
                </a:solidFill>
                <a:latin typeface="Georgia" panose="02040502050405020303" pitchFamily="18" charset="0"/>
              </a:rPr>
              <a:t>j=1</a:t>
            </a:r>
          </a:p>
        </p:txBody>
      </p:sp>
      <p:sp>
        <p:nvSpPr>
          <p:cNvPr id="660487" name="Rectangle 7"/>
          <p:cNvSpPr>
            <a:spLocks noChangeArrowheads="1"/>
          </p:cNvSpPr>
          <p:nvPr/>
        </p:nvSpPr>
        <p:spPr bwMode="auto">
          <a:xfrm>
            <a:off x="1034256" y="2728905"/>
            <a:ext cx="7132637" cy="28629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lvl1pPr marL="914400" indent="-914400" algn="l">
              <a:tabLst>
                <a:tab pos="914400" algn="l"/>
              </a:tabLst>
              <a:defRPr sz="2400">
                <a:solidFill>
                  <a:schemeClr val="tx1"/>
                </a:solidFill>
                <a:latin typeface="Times New Roman" panose="02020603050405020304" pitchFamily="18" charset="0"/>
              </a:defRPr>
            </a:lvl1pPr>
            <a:lvl2pPr marL="1028700" algn="l">
              <a:tabLst>
                <a:tab pos="914400" algn="l"/>
              </a:tabLst>
              <a:defRPr sz="2400">
                <a:solidFill>
                  <a:schemeClr val="tx1"/>
                </a:solidFill>
                <a:latin typeface="Times New Roman" panose="02020603050405020304" pitchFamily="18" charset="0"/>
              </a:defRPr>
            </a:lvl2pPr>
            <a:lvl3pPr marL="1143000" algn="l">
              <a:tabLst>
                <a:tab pos="914400" algn="l"/>
              </a:tabLst>
              <a:defRPr sz="2400">
                <a:solidFill>
                  <a:schemeClr val="tx1"/>
                </a:solidFill>
                <a:latin typeface="Times New Roman" panose="02020603050405020304" pitchFamily="18" charset="0"/>
              </a:defRPr>
            </a:lvl3pPr>
            <a:lvl4pPr algn="l">
              <a:tabLst>
                <a:tab pos="914400" algn="l"/>
              </a:tabLst>
              <a:defRPr sz="2400">
                <a:solidFill>
                  <a:schemeClr val="tx1"/>
                </a:solidFill>
                <a:latin typeface="Times New Roman" panose="02020603050405020304" pitchFamily="18" charset="0"/>
              </a:defRPr>
            </a:lvl4pPr>
            <a:lvl5pPr algn="l">
              <a:tabLst>
                <a:tab pos="91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914400" algn="l"/>
              </a:tabLst>
              <a:defRPr sz="2400">
                <a:solidFill>
                  <a:schemeClr val="tx1"/>
                </a:solidFill>
                <a:latin typeface="Times New Roman" panose="02020603050405020304" pitchFamily="18" charset="0"/>
              </a:defRPr>
            </a:lvl9pPr>
          </a:lstStyle>
          <a:p>
            <a:pPr>
              <a:spcBef>
                <a:spcPct val="40000"/>
              </a:spcBef>
            </a:pPr>
            <a:r>
              <a:rPr lang="en-US" sz="1800" b="0" dirty="0">
                <a:solidFill>
                  <a:srgbClr val="000000"/>
                </a:solidFill>
                <a:latin typeface="Georgia" panose="02040502050405020303" pitchFamily="18" charset="0"/>
              </a:rPr>
              <a:t>P:	A particular product/concept of interest</a:t>
            </a:r>
          </a:p>
          <a:p>
            <a:pPr>
              <a:spcBef>
                <a:spcPct val="40000"/>
              </a:spcBef>
            </a:pPr>
            <a:r>
              <a:rPr lang="en-US" sz="1800" b="0" dirty="0">
                <a:solidFill>
                  <a:srgbClr val="000000"/>
                </a:solidFill>
                <a:latin typeface="Georgia" panose="02040502050405020303" pitchFamily="18" charset="0"/>
              </a:rPr>
              <a:t>U(P):	The utility associated with product P</a:t>
            </a:r>
          </a:p>
          <a:p>
            <a:pPr>
              <a:spcBef>
                <a:spcPct val="40000"/>
              </a:spcBef>
            </a:pPr>
            <a:r>
              <a:rPr lang="en-US" sz="1800" b="0" dirty="0" err="1">
                <a:solidFill>
                  <a:srgbClr val="000000"/>
                </a:solidFill>
                <a:latin typeface="Georgia" panose="02040502050405020303" pitchFamily="18" charset="0"/>
              </a:rPr>
              <a:t>a</a:t>
            </a:r>
            <a:r>
              <a:rPr lang="en-US" sz="1800" b="0" baseline="-25000" dirty="0" err="1">
                <a:solidFill>
                  <a:srgbClr val="000000"/>
                </a:solidFill>
                <a:latin typeface="Georgia" panose="02040502050405020303" pitchFamily="18" charset="0"/>
              </a:rPr>
              <a:t>ij</a:t>
            </a:r>
            <a:r>
              <a:rPr lang="en-US" sz="1800" b="0" dirty="0">
                <a:solidFill>
                  <a:srgbClr val="000000"/>
                </a:solidFill>
                <a:latin typeface="Georgia" panose="02040502050405020303" pitchFamily="18" charset="0"/>
              </a:rPr>
              <a:t>:	Utility associated with the </a:t>
            </a:r>
            <a:r>
              <a:rPr lang="en-US" sz="1800" b="0" dirty="0" err="1">
                <a:solidFill>
                  <a:srgbClr val="000000"/>
                </a:solidFill>
                <a:latin typeface="Georgia" panose="02040502050405020303" pitchFamily="18" charset="0"/>
              </a:rPr>
              <a:t>jth</a:t>
            </a:r>
            <a:r>
              <a:rPr lang="en-US" sz="1800" b="0" dirty="0">
                <a:solidFill>
                  <a:srgbClr val="000000"/>
                </a:solidFill>
                <a:latin typeface="Georgia" panose="02040502050405020303" pitchFamily="18" charset="0"/>
              </a:rPr>
              <a:t> level (j = 1, 2, 3...</a:t>
            </a:r>
            <a:r>
              <a:rPr lang="en-US" sz="1800" b="0" dirty="0" err="1">
                <a:solidFill>
                  <a:srgbClr val="000000"/>
                </a:solidFill>
                <a:latin typeface="Georgia" panose="02040502050405020303" pitchFamily="18" charset="0"/>
              </a:rPr>
              <a:t>k</a:t>
            </a:r>
            <a:r>
              <a:rPr lang="en-US" sz="1800" b="0" baseline="-25000" dirty="0" err="1">
                <a:solidFill>
                  <a:srgbClr val="000000"/>
                </a:solidFill>
                <a:latin typeface="Georgia" panose="02040502050405020303" pitchFamily="18" charset="0"/>
              </a:rPr>
              <a:t>j</a:t>
            </a:r>
            <a:r>
              <a:rPr lang="en-US" sz="1800" b="0" dirty="0">
                <a:solidFill>
                  <a:srgbClr val="000000"/>
                </a:solidFill>
                <a:latin typeface="Georgia" panose="02040502050405020303" pitchFamily="18" charset="0"/>
              </a:rPr>
              <a:t>) on the </a:t>
            </a:r>
            <a:r>
              <a:rPr lang="en-US" sz="1800" b="0" dirty="0" err="1">
                <a:solidFill>
                  <a:srgbClr val="000000"/>
                </a:solidFill>
                <a:latin typeface="Georgia" panose="02040502050405020303" pitchFamily="18" charset="0"/>
              </a:rPr>
              <a:t>ith</a:t>
            </a:r>
            <a:r>
              <a:rPr lang="en-US" sz="1800" b="0" dirty="0">
                <a:solidFill>
                  <a:srgbClr val="000000"/>
                </a:solidFill>
                <a:latin typeface="Georgia" panose="02040502050405020303" pitchFamily="18" charset="0"/>
              </a:rPr>
              <a:t> attribute</a:t>
            </a:r>
          </a:p>
          <a:p>
            <a:pPr>
              <a:spcBef>
                <a:spcPct val="40000"/>
              </a:spcBef>
            </a:pPr>
            <a:r>
              <a:rPr lang="en-US" sz="1800" b="0" dirty="0" err="1">
                <a:solidFill>
                  <a:srgbClr val="000000"/>
                </a:solidFill>
                <a:latin typeface="Georgia" panose="02040502050405020303" pitchFamily="18" charset="0"/>
              </a:rPr>
              <a:t>k</a:t>
            </a:r>
            <a:r>
              <a:rPr lang="en-US" sz="1800" b="0" baseline="-25000" dirty="0" err="1">
                <a:solidFill>
                  <a:srgbClr val="000000"/>
                </a:solidFill>
                <a:latin typeface="Georgia" panose="02040502050405020303" pitchFamily="18" charset="0"/>
              </a:rPr>
              <a:t>j</a:t>
            </a:r>
            <a:r>
              <a:rPr lang="en-US" sz="1800" b="0" dirty="0">
                <a:solidFill>
                  <a:srgbClr val="000000"/>
                </a:solidFill>
                <a:latin typeface="Georgia" panose="02040502050405020303" pitchFamily="18" charset="0"/>
              </a:rPr>
              <a:t>:	Number of levels of attribute </a:t>
            </a:r>
            <a:r>
              <a:rPr lang="en-US" sz="1800" b="0" dirty="0" err="1">
                <a:solidFill>
                  <a:srgbClr val="000000"/>
                </a:solidFill>
                <a:latin typeface="Georgia" panose="02040502050405020303" pitchFamily="18" charset="0"/>
              </a:rPr>
              <a:t>i</a:t>
            </a:r>
            <a:endParaRPr lang="en-US" sz="1800" b="0" dirty="0">
              <a:solidFill>
                <a:srgbClr val="000000"/>
              </a:solidFill>
              <a:latin typeface="Georgia" panose="02040502050405020303" pitchFamily="18" charset="0"/>
            </a:endParaRPr>
          </a:p>
          <a:p>
            <a:pPr>
              <a:spcBef>
                <a:spcPct val="40000"/>
              </a:spcBef>
            </a:pPr>
            <a:r>
              <a:rPr lang="en-US" sz="1800" b="0" dirty="0">
                <a:solidFill>
                  <a:srgbClr val="000000"/>
                </a:solidFill>
                <a:latin typeface="Georgia" panose="02040502050405020303" pitchFamily="18" charset="0"/>
              </a:rPr>
              <a:t>m:	Number of attributes</a:t>
            </a:r>
          </a:p>
          <a:p>
            <a:pPr>
              <a:spcBef>
                <a:spcPct val="40000"/>
              </a:spcBef>
            </a:pPr>
            <a:r>
              <a:rPr lang="en-US" sz="1800" b="0" dirty="0" err="1">
                <a:solidFill>
                  <a:srgbClr val="000000"/>
                </a:solidFill>
                <a:latin typeface="Georgia" panose="02040502050405020303" pitchFamily="18" charset="0"/>
              </a:rPr>
              <a:t>x</a:t>
            </a:r>
            <a:r>
              <a:rPr lang="en-US" sz="1800" b="0" baseline="-25000" dirty="0" err="1">
                <a:solidFill>
                  <a:srgbClr val="000000"/>
                </a:solidFill>
                <a:latin typeface="Georgia" panose="02040502050405020303" pitchFamily="18" charset="0"/>
              </a:rPr>
              <a:t>ij</a:t>
            </a:r>
            <a:r>
              <a:rPr lang="en-US" sz="1800" b="0" dirty="0">
                <a:solidFill>
                  <a:srgbClr val="000000"/>
                </a:solidFill>
                <a:latin typeface="Georgia" panose="02040502050405020303" pitchFamily="18" charset="0"/>
              </a:rPr>
              <a:t>:	1 if the </a:t>
            </a:r>
            <a:r>
              <a:rPr lang="en-US" sz="1800" b="0" dirty="0" err="1">
                <a:solidFill>
                  <a:srgbClr val="000000"/>
                </a:solidFill>
                <a:latin typeface="Georgia" panose="02040502050405020303" pitchFamily="18" charset="0"/>
              </a:rPr>
              <a:t>jth</a:t>
            </a:r>
            <a:r>
              <a:rPr lang="en-US" sz="1800" b="0" dirty="0">
                <a:solidFill>
                  <a:srgbClr val="000000"/>
                </a:solidFill>
                <a:latin typeface="Georgia" panose="02040502050405020303" pitchFamily="18" charset="0"/>
              </a:rPr>
              <a:t> level of the </a:t>
            </a:r>
            <a:r>
              <a:rPr lang="en-US" sz="1800" b="0" dirty="0" err="1">
                <a:solidFill>
                  <a:srgbClr val="000000"/>
                </a:solidFill>
                <a:latin typeface="Georgia" panose="02040502050405020303" pitchFamily="18" charset="0"/>
              </a:rPr>
              <a:t>ith</a:t>
            </a:r>
            <a:r>
              <a:rPr lang="en-US" sz="1800" b="0" dirty="0">
                <a:solidFill>
                  <a:srgbClr val="000000"/>
                </a:solidFill>
                <a:latin typeface="Georgia" panose="02040502050405020303" pitchFamily="18" charset="0"/>
              </a:rPr>
              <a:t> attribute is present in product P, 0 otherwise	</a:t>
            </a:r>
          </a:p>
        </p:txBody>
      </p:sp>
      <p:sp>
        <p:nvSpPr>
          <p:cNvPr id="660488" name="Rectangle 8"/>
          <p:cNvSpPr>
            <a:spLocks noGrp="1" noChangeArrowheads="1"/>
          </p:cNvSpPr>
          <p:nvPr>
            <p:ph type="title"/>
          </p:nvPr>
        </p:nvSpPr>
        <p:spPr>
          <a:xfrm>
            <a:off x="457200" y="423352"/>
            <a:ext cx="6203032" cy="413268"/>
          </a:xfrm>
        </p:spPr>
        <p:txBody>
          <a:bodyPr/>
          <a:lstStyle/>
          <a:p>
            <a:r>
              <a:rPr lang="en-US" dirty="0"/>
              <a:t>Conjoint Utility Computations</a:t>
            </a:r>
          </a:p>
        </p:txBody>
      </p:sp>
      <p:sp>
        <p:nvSpPr>
          <p:cNvPr id="660489" name="Text Box 9"/>
          <p:cNvSpPr txBox="1">
            <a:spLocks noChangeArrowheads="1"/>
          </p:cNvSpPr>
          <p:nvPr/>
        </p:nvSpPr>
        <p:spPr bwMode="auto">
          <a:xfrm>
            <a:off x="3933825" y="1663700"/>
            <a:ext cx="228600" cy="33655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1600" b="0">
                <a:solidFill>
                  <a:srgbClr val="000000"/>
                </a:solidFill>
                <a:latin typeface="Georgia" panose="02040502050405020303" pitchFamily="18" charset="0"/>
              </a:rPr>
              <a:t>j</a:t>
            </a:r>
            <a:endParaRPr lang="en-US" b="0">
              <a:solidFill>
                <a:srgbClr val="000000"/>
              </a:solidFill>
              <a:latin typeface="Georgia" panose="02040502050405020303" pitchFamily="18" charset="0"/>
            </a:endParaRPr>
          </a:p>
        </p:txBody>
      </p:sp>
    </p:spTree>
    <p:extLst>
      <p:ext uri="{BB962C8B-B14F-4D97-AF65-F5344CB8AC3E}">
        <p14:creationId xmlns:p14="http://schemas.microsoft.com/office/powerpoint/2010/main" xmlns="" val="75729855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a:xfrm>
            <a:off x="457200" y="260648"/>
            <a:ext cx="5987008" cy="413268"/>
          </a:xfrm>
        </p:spPr>
        <p:txBody>
          <a:bodyPr/>
          <a:lstStyle/>
          <a:p>
            <a:r>
              <a:rPr lang="en-US" dirty="0"/>
              <a:t>Part-Worth Computation:</a:t>
            </a:r>
            <a:br>
              <a:rPr lang="en-US" dirty="0"/>
            </a:br>
            <a:r>
              <a:rPr lang="en-US" dirty="0"/>
              <a:t>(Designing a Frozen Pizza)</a:t>
            </a:r>
          </a:p>
        </p:txBody>
      </p:sp>
      <p:sp>
        <p:nvSpPr>
          <p:cNvPr id="704518" name="Rectangle 6"/>
          <p:cNvSpPr>
            <a:spLocks noChangeArrowheads="1"/>
          </p:cNvSpPr>
          <p:nvPr/>
        </p:nvSpPr>
        <p:spPr bwMode="auto">
          <a:xfrm>
            <a:off x="1752600" y="5620771"/>
            <a:ext cx="7620000" cy="914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nchor="ctr"/>
          <a:lstStyle>
            <a:lvl1pPr>
              <a:lnSpc>
                <a:spcPct val="90000"/>
              </a:lnSpc>
              <a:spcBef>
                <a:spcPct val="10000"/>
              </a:spcBef>
              <a:spcAft>
                <a:spcPct val="10000"/>
              </a:spcAft>
              <a:defRPr sz="3600" b="1">
                <a:solidFill>
                  <a:srgbClr val="800000"/>
                </a:solidFill>
                <a:latin typeface="Times New Roman" panose="02020603050405020304" pitchFamily="18" charset="0"/>
              </a:defRPr>
            </a:lvl1pPr>
            <a:lvl2pPr>
              <a:lnSpc>
                <a:spcPct val="90000"/>
              </a:lnSpc>
              <a:spcBef>
                <a:spcPct val="10000"/>
              </a:spcBef>
              <a:spcAft>
                <a:spcPct val="10000"/>
              </a:spcAft>
              <a:defRPr sz="3600" b="1">
                <a:solidFill>
                  <a:srgbClr val="800000"/>
                </a:solidFill>
                <a:latin typeface="Times New Roman" panose="02020603050405020304" pitchFamily="18" charset="0"/>
              </a:defRPr>
            </a:lvl2pPr>
            <a:lvl3pPr>
              <a:lnSpc>
                <a:spcPct val="90000"/>
              </a:lnSpc>
              <a:spcBef>
                <a:spcPct val="10000"/>
              </a:spcBef>
              <a:spcAft>
                <a:spcPct val="10000"/>
              </a:spcAft>
              <a:defRPr sz="3600" b="1">
                <a:solidFill>
                  <a:srgbClr val="800000"/>
                </a:solidFill>
                <a:latin typeface="Times New Roman" panose="02020603050405020304" pitchFamily="18" charset="0"/>
              </a:defRPr>
            </a:lvl3pPr>
            <a:lvl4pPr>
              <a:lnSpc>
                <a:spcPct val="90000"/>
              </a:lnSpc>
              <a:spcBef>
                <a:spcPct val="10000"/>
              </a:spcBef>
              <a:spcAft>
                <a:spcPct val="10000"/>
              </a:spcAft>
              <a:defRPr sz="3600" b="1">
                <a:solidFill>
                  <a:srgbClr val="800000"/>
                </a:solidFill>
                <a:latin typeface="Times New Roman" panose="02020603050405020304" pitchFamily="18" charset="0"/>
              </a:defRPr>
            </a:lvl4pPr>
            <a:lvl5pPr>
              <a:lnSpc>
                <a:spcPct val="90000"/>
              </a:lnSpc>
              <a:spcBef>
                <a:spcPct val="10000"/>
              </a:spcBef>
              <a:spcAft>
                <a:spcPct val="10000"/>
              </a:spcAft>
              <a:defRPr sz="3600" b="1">
                <a:solidFill>
                  <a:srgbClr val="800000"/>
                </a:solidFill>
                <a:latin typeface="Times New Roman" panose="02020603050405020304" pitchFamily="18" charset="0"/>
              </a:defRPr>
            </a:lvl5pPr>
            <a:lvl6pPr marL="4572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6pPr>
            <a:lvl7pPr marL="9144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7pPr>
            <a:lvl8pPr marL="13716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8pPr>
            <a:lvl9pPr marL="1828800" algn="ctr" eaLnBrk="0" fontAlgn="base" hangingPunct="0">
              <a:lnSpc>
                <a:spcPct val="90000"/>
              </a:lnSpc>
              <a:spcBef>
                <a:spcPct val="10000"/>
              </a:spcBef>
              <a:spcAft>
                <a:spcPct val="10000"/>
              </a:spcAft>
              <a:defRPr sz="3600" b="1">
                <a:solidFill>
                  <a:srgbClr val="800000"/>
                </a:solidFill>
                <a:latin typeface="Times New Roman" panose="02020603050405020304" pitchFamily="18" charset="0"/>
              </a:defRPr>
            </a:lvl9pPr>
          </a:lstStyle>
          <a:p>
            <a:pPr algn="l"/>
            <a:r>
              <a:rPr lang="en-US" sz="1800" b="0" dirty="0">
                <a:solidFill>
                  <a:srgbClr val="000000"/>
                </a:solidFill>
                <a:latin typeface="Georgia" panose="02040502050405020303" pitchFamily="18" charset="0"/>
              </a:rPr>
              <a:t>*Base product for customer 1: Thin pizza with pineapple, 2 </a:t>
            </a:r>
            <a:r>
              <a:rPr lang="en-US" sz="1800" b="0" dirty="0" err="1">
                <a:solidFill>
                  <a:srgbClr val="000000"/>
                </a:solidFill>
                <a:latin typeface="Georgia" panose="02040502050405020303" pitchFamily="18" charset="0"/>
              </a:rPr>
              <a:t>oz</a:t>
            </a:r>
            <a:r>
              <a:rPr lang="en-US" sz="1800" b="0" dirty="0">
                <a:solidFill>
                  <a:srgbClr val="000000"/>
                </a:solidFill>
                <a:latin typeface="Georgia" panose="02040502050405020303" pitchFamily="18" charset="0"/>
              </a:rPr>
              <a:t> of Romano cheese, and priced at $9.99.</a:t>
            </a:r>
          </a:p>
        </p:txBody>
      </p:sp>
      <p:pic>
        <p:nvPicPr>
          <p:cNvPr id="704520" name="Picture 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752600" y="1600200"/>
            <a:ext cx="5181600" cy="403225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4826136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0" name="Rectangle 2"/>
          <p:cNvSpPr>
            <a:spLocks noGrp="1" noChangeArrowheads="1"/>
          </p:cNvSpPr>
          <p:nvPr>
            <p:ph idx="1"/>
          </p:nvPr>
        </p:nvSpPr>
        <p:spPr>
          <a:noFill/>
          <a:ln/>
        </p:spPr>
        <p:txBody>
          <a:bodyPr>
            <a:normAutofit/>
          </a:bodyPr>
          <a:lstStyle/>
          <a:p>
            <a:pPr marL="285750" indent="-285750"/>
            <a:r>
              <a:rPr lang="en-US" sz="1800" dirty="0"/>
              <a:t>Define the competitive set – this is the set of products from which customers in the target segment make their choices.  Some of them may be existing products and, others concepts being evaluated.  We denote this set of products as P</a:t>
            </a:r>
            <a:r>
              <a:rPr lang="en-US" sz="1800" baseline="-25000" dirty="0"/>
              <a:t>1</a:t>
            </a:r>
            <a:r>
              <a:rPr lang="en-US" sz="1800" dirty="0"/>
              <a:t>, P</a:t>
            </a:r>
            <a:r>
              <a:rPr lang="en-US" sz="1800" baseline="-25000" dirty="0"/>
              <a:t>2</a:t>
            </a:r>
            <a:r>
              <a:rPr lang="en-US" sz="1800" dirty="0"/>
              <a:t>,...P</a:t>
            </a:r>
            <a:r>
              <a:rPr lang="en-US" sz="1800" baseline="-25000" dirty="0"/>
              <a:t>N</a:t>
            </a:r>
            <a:r>
              <a:rPr lang="en-US" sz="1800" dirty="0"/>
              <a:t>. </a:t>
            </a:r>
          </a:p>
          <a:p>
            <a:pPr marL="285750" indent="-285750"/>
            <a:endParaRPr lang="en-US" sz="1800" dirty="0"/>
          </a:p>
          <a:p>
            <a:pPr marL="285750" indent="-285750"/>
            <a:r>
              <a:rPr lang="en-US" sz="1800" dirty="0"/>
              <a:t>Select Choice rule</a:t>
            </a:r>
          </a:p>
          <a:p>
            <a:pPr marL="685800" lvl="1" indent="-228600"/>
            <a:r>
              <a:rPr lang="en-US" sz="1800" dirty="0"/>
              <a:t>Maximum utility rule</a:t>
            </a:r>
          </a:p>
          <a:p>
            <a:pPr marL="685800" lvl="1" indent="-228600"/>
            <a:r>
              <a:rPr lang="en-US" sz="1800" dirty="0"/>
              <a:t>Share of preference rule</a:t>
            </a:r>
          </a:p>
          <a:p>
            <a:pPr marL="685800" lvl="1" indent="-228600"/>
            <a:r>
              <a:rPr lang="en-US" sz="1800" dirty="0" err="1"/>
              <a:t>Logit</a:t>
            </a:r>
            <a:r>
              <a:rPr lang="en-US" sz="1800" dirty="0"/>
              <a:t> choice rule</a:t>
            </a:r>
          </a:p>
          <a:p>
            <a:pPr marL="685800" lvl="1" indent="-228600"/>
            <a:r>
              <a:rPr lang="en-US" sz="1800" dirty="0"/>
              <a:t>Alpha rule</a:t>
            </a:r>
          </a:p>
          <a:p>
            <a:pPr marL="285750" indent="-285750"/>
            <a:endParaRPr lang="en-US" sz="1800" dirty="0"/>
          </a:p>
          <a:p>
            <a:pPr marL="285750" indent="-285750"/>
            <a:r>
              <a:rPr lang="en-US" sz="1800" dirty="0"/>
              <a:t>Software also has a “Revenue index option” wherein you can compute the revenue index of any product compared to the revenue index of 100 for a base product you select.</a:t>
            </a:r>
          </a:p>
        </p:txBody>
      </p:sp>
      <p:sp>
        <p:nvSpPr>
          <p:cNvPr id="662531" name="Rectangle 3"/>
          <p:cNvSpPr>
            <a:spLocks noGrp="1" noChangeArrowheads="1"/>
          </p:cNvSpPr>
          <p:nvPr>
            <p:ph type="title"/>
          </p:nvPr>
        </p:nvSpPr>
        <p:spPr>
          <a:xfrm>
            <a:off x="457200" y="423352"/>
            <a:ext cx="6131024" cy="413268"/>
          </a:xfrm>
        </p:spPr>
        <p:txBody>
          <a:bodyPr/>
          <a:lstStyle/>
          <a:p>
            <a:r>
              <a:rPr lang="en-US" dirty="0"/>
              <a:t>Market Share and Revenue Share Forecasts</a:t>
            </a:r>
          </a:p>
        </p:txBody>
      </p:sp>
    </p:spTree>
    <p:extLst>
      <p:ext uri="{BB962C8B-B14F-4D97-AF65-F5344CB8AC3E}">
        <p14:creationId xmlns:p14="http://schemas.microsoft.com/office/powerpoint/2010/main" xmlns="" val="251142582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3555" name="Object 3"/>
          <p:cNvGraphicFramePr>
            <a:graphicFrameLocks noGrp="1" noChangeAspect="1"/>
          </p:cNvGraphicFramePr>
          <p:nvPr>
            <p:ph idx="1"/>
            <p:extLst>
              <p:ext uri="{D42A27DB-BD31-4B8C-83A1-F6EECF244321}">
                <p14:modId xmlns:p14="http://schemas.microsoft.com/office/powerpoint/2010/main" xmlns="" val="933570734"/>
              </p:ext>
            </p:extLst>
          </p:nvPr>
        </p:nvGraphicFramePr>
        <p:xfrm>
          <a:off x="2555776" y="2636912"/>
          <a:ext cx="3086100" cy="431800"/>
        </p:xfrm>
        <a:graphic>
          <a:graphicData uri="http://schemas.openxmlformats.org/presentationml/2006/ole">
            <p:oleObj spid="_x0000_s35857" name="Equation" r:id="rId4" imgW="4102920" imgH="559080" progId="Equation.3">
              <p:embed/>
            </p:oleObj>
          </a:graphicData>
        </a:graphic>
      </p:graphicFrame>
      <p:sp>
        <p:nvSpPr>
          <p:cNvPr id="663554" name="Rectangle 2"/>
          <p:cNvSpPr>
            <a:spLocks noGrp="1" noChangeArrowheads="1"/>
          </p:cNvSpPr>
          <p:nvPr>
            <p:ph type="title"/>
          </p:nvPr>
        </p:nvSpPr>
        <p:spPr>
          <a:xfrm>
            <a:off x="457200" y="423352"/>
            <a:ext cx="5703888" cy="413268"/>
          </a:xfrm>
        </p:spPr>
        <p:txBody>
          <a:bodyPr/>
          <a:lstStyle/>
          <a:p>
            <a:r>
              <a:rPr lang="en-US" dirty="0"/>
              <a:t>Maximum Utility Rule (Example)</a:t>
            </a:r>
          </a:p>
        </p:txBody>
      </p:sp>
      <p:sp>
        <p:nvSpPr>
          <p:cNvPr id="663556" name="Rectangle 4"/>
          <p:cNvSpPr>
            <a:spLocks noChangeArrowheads="1"/>
          </p:cNvSpPr>
          <p:nvPr/>
        </p:nvSpPr>
        <p:spPr bwMode="auto">
          <a:xfrm>
            <a:off x="457200" y="1412776"/>
            <a:ext cx="7543800" cy="28721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gn="l">
              <a:lnSpc>
                <a:spcPct val="90000"/>
              </a:lnSpc>
              <a:spcBef>
                <a:spcPct val="30000"/>
              </a:spcBef>
            </a:pPr>
            <a:r>
              <a:rPr lang="en-US" sz="1800" b="0" dirty="0">
                <a:solidFill>
                  <a:srgbClr val="000000"/>
                </a:solidFill>
                <a:latin typeface="Georgia" panose="02040502050405020303" pitchFamily="18" charset="0"/>
              </a:rPr>
              <a:t>Under this choice rule, each customer selects the product that offers him/her the highest utility among the competing alternatives.  Market share for product P</a:t>
            </a:r>
            <a:r>
              <a:rPr lang="en-US" sz="1800" b="0" baseline="-25000" dirty="0">
                <a:solidFill>
                  <a:srgbClr val="000000"/>
                </a:solidFill>
                <a:latin typeface="Georgia" panose="02040502050405020303" pitchFamily="18" charset="0"/>
              </a:rPr>
              <a:t>i</a:t>
            </a:r>
            <a:r>
              <a:rPr lang="en-US" sz="1800" b="0" dirty="0">
                <a:solidFill>
                  <a:srgbClr val="000000"/>
                </a:solidFill>
                <a:latin typeface="Georgia" panose="02040502050405020303" pitchFamily="18" charset="0"/>
              </a:rPr>
              <a:t> is then given by:</a:t>
            </a:r>
          </a:p>
          <a:p>
            <a:pPr algn="l">
              <a:lnSpc>
                <a:spcPct val="90000"/>
              </a:lnSpc>
              <a:spcBef>
                <a:spcPct val="30000"/>
              </a:spcBef>
            </a:pPr>
            <a:endParaRPr lang="en-US" sz="1800" b="0" dirty="0">
              <a:solidFill>
                <a:srgbClr val="000000"/>
              </a:solidFill>
              <a:latin typeface="Georgia" panose="02040502050405020303" pitchFamily="18" charset="0"/>
            </a:endParaRPr>
          </a:p>
          <a:p>
            <a:pPr algn="l">
              <a:lnSpc>
                <a:spcPct val="90000"/>
              </a:lnSpc>
              <a:spcBef>
                <a:spcPct val="30000"/>
              </a:spcBef>
            </a:pPr>
            <a:endParaRPr lang="en-US" sz="1800" b="0" dirty="0">
              <a:solidFill>
                <a:srgbClr val="000000"/>
              </a:solidFill>
              <a:latin typeface="Georgia" panose="02040502050405020303" pitchFamily="18" charset="0"/>
            </a:endParaRPr>
          </a:p>
          <a:p>
            <a:pPr algn="l">
              <a:lnSpc>
                <a:spcPct val="90000"/>
              </a:lnSpc>
              <a:spcBef>
                <a:spcPct val="30000"/>
              </a:spcBef>
            </a:pPr>
            <a:endParaRPr lang="en-US" sz="1800" b="0" dirty="0">
              <a:solidFill>
                <a:srgbClr val="000000"/>
              </a:solidFill>
              <a:latin typeface="Georgia" panose="02040502050405020303" pitchFamily="18" charset="0"/>
            </a:endParaRPr>
          </a:p>
          <a:p>
            <a:pPr algn="l">
              <a:lnSpc>
                <a:spcPct val="90000"/>
              </a:lnSpc>
              <a:spcBef>
                <a:spcPct val="30000"/>
              </a:spcBef>
            </a:pPr>
            <a:endParaRPr lang="en-US" sz="1800" b="0" dirty="0">
              <a:solidFill>
                <a:srgbClr val="000000"/>
              </a:solidFill>
              <a:latin typeface="Georgia" panose="02040502050405020303" pitchFamily="18" charset="0"/>
            </a:endParaRPr>
          </a:p>
          <a:p>
            <a:pPr algn="l">
              <a:lnSpc>
                <a:spcPct val="90000"/>
              </a:lnSpc>
              <a:spcBef>
                <a:spcPct val="30000"/>
              </a:spcBef>
            </a:pPr>
            <a:r>
              <a:rPr lang="en-US" sz="1800" b="0" dirty="0">
                <a:solidFill>
                  <a:srgbClr val="000000"/>
                </a:solidFill>
                <a:latin typeface="Georgia" panose="02040502050405020303" pitchFamily="18" charset="0"/>
              </a:rPr>
              <a:t>K is the number of consumers who participated in the study.</a:t>
            </a:r>
          </a:p>
          <a:p>
            <a:pPr algn="l">
              <a:lnSpc>
                <a:spcPct val="90000"/>
              </a:lnSpc>
              <a:spcBef>
                <a:spcPct val="30000"/>
              </a:spcBef>
            </a:pPr>
            <a:endParaRPr lang="en-US" b="0" dirty="0">
              <a:solidFill>
                <a:srgbClr val="003D7D"/>
              </a:solidFill>
            </a:endParaRPr>
          </a:p>
        </p:txBody>
      </p:sp>
    </p:spTree>
    <p:extLst>
      <p:ext uri="{BB962C8B-B14F-4D97-AF65-F5344CB8AC3E}">
        <p14:creationId xmlns:p14="http://schemas.microsoft.com/office/powerpoint/2010/main" xmlns="" val="1213818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22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229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229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12294" name="Rectangle 6"/>
          <p:cNvSpPr>
            <a:spLocks noGrp="1" noChangeArrowheads="1"/>
          </p:cNvSpPr>
          <p:nvPr>
            <p:ph type="title"/>
          </p:nvPr>
        </p:nvSpPr>
        <p:spPr>
          <a:xfrm>
            <a:off x="457200" y="260648"/>
            <a:ext cx="6707088" cy="413268"/>
          </a:xfrm>
          <a:noFill/>
          <a:ln/>
        </p:spPr>
        <p:txBody>
          <a:bodyPr/>
          <a:lstStyle/>
          <a:p>
            <a:r>
              <a:rPr lang="en-US" dirty="0"/>
              <a:t>Overview of New Product </a:t>
            </a:r>
            <a:br>
              <a:rPr lang="en-US" dirty="0"/>
            </a:br>
            <a:r>
              <a:rPr lang="en-US" dirty="0"/>
              <a:t>Development Process </a:t>
            </a:r>
          </a:p>
        </p:txBody>
      </p:sp>
      <p:sp>
        <p:nvSpPr>
          <p:cNvPr id="12295" name="Rectangle 7"/>
          <p:cNvSpPr>
            <a:spLocks noChangeArrowheads="1"/>
          </p:cNvSpPr>
          <p:nvPr/>
        </p:nvSpPr>
        <p:spPr bwMode="auto">
          <a:xfrm>
            <a:off x="434975" y="3162772"/>
            <a:ext cx="3681413" cy="987425"/>
          </a:xfrm>
          <a:prstGeom prst="rect">
            <a:avLst/>
          </a:prstGeom>
          <a:solidFill>
            <a:schemeClr val="bg1"/>
          </a:solidFill>
          <a:ln w="25400">
            <a:solidFill>
              <a:schemeClr val="hlink"/>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296" name="Rectangle 8"/>
          <p:cNvSpPr>
            <a:spLocks noChangeArrowheads="1"/>
          </p:cNvSpPr>
          <p:nvPr/>
        </p:nvSpPr>
        <p:spPr bwMode="auto">
          <a:xfrm>
            <a:off x="434974" y="3227072"/>
            <a:ext cx="3917950" cy="78547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lvl1pPr algn="l">
              <a:tabLst>
                <a:tab pos="1905000" algn="r"/>
                <a:tab pos="2184400" algn="l"/>
              </a:tabLst>
              <a:defRPr sz="2400">
                <a:solidFill>
                  <a:schemeClr val="tx1"/>
                </a:solidFill>
                <a:latin typeface="Times New Roman" panose="02020603050405020304" pitchFamily="18" charset="0"/>
              </a:defRPr>
            </a:lvl1pPr>
            <a:lvl2pPr algn="l">
              <a:tabLst>
                <a:tab pos="1905000" algn="r"/>
                <a:tab pos="2184400" algn="l"/>
              </a:tabLst>
              <a:defRPr sz="2400">
                <a:solidFill>
                  <a:schemeClr val="tx1"/>
                </a:solidFill>
                <a:latin typeface="Times New Roman" panose="02020603050405020304" pitchFamily="18" charset="0"/>
              </a:defRPr>
            </a:lvl2pPr>
            <a:lvl3pPr algn="l">
              <a:tabLst>
                <a:tab pos="1905000" algn="r"/>
                <a:tab pos="2184400" algn="l"/>
              </a:tabLst>
              <a:defRPr sz="2400">
                <a:solidFill>
                  <a:schemeClr val="tx1"/>
                </a:solidFill>
                <a:latin typeface="Times New Roman" panose="02020603050405020304" pitchFamily="18" charset="0"/>
              </a:defRPr>
            </a:lvl3pPr>
            <a:lvl4pPr algn="l">
              <a:tabLst>
                <a:tab pos="1905000" algn="r"/>
                <a:tab pos="2184400" algn="l"/>
              </a:tabLst>
              <a:defRPr sz="2400">
                <a:solidFill>
                  <a:schemeClr val="tx1"/>
                </a:solidFill>
                <a:latin typeface="Times New Roman" panose="02020603050405020304" pitchFamily="18" charset="0"/>
              </a:defRPr>
            </a:lvl4pPr>
            <a:lvl5pPr algn="l">
              <a:tabLst>
                <a:tab pos="1905000" algn="r"/>
                <a:tab pos="21844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1905000" algn="r"/>
                <a:tab pos="21844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1905000" algn="r"/>
                <a:tab pos="21844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1905000" algn="r"/>
                <a:tab pos="21844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1905000" algn="r"/>
                <a:tab pos="2184400" algn="l"/>
              </a:tabLst>
              <a:defRPr sz="2400">
                <a:solidFill>
                  <a:schemeClr val="tx1"/>
                </a:solidFill>
                <a:latin typeface="Times New Roman" panose="02020603050405020304" pitchFamily="18" charset="0"/>
              </a:defRPr>
            </a:lvl9pPr>
          </a:lstStyle>
          <a:p>
            <a:pPr algn="ctr"/>
            <a:r>
              <a:rPr lang="en-US" sz="1000" b="1" i="1" dirty="0">
                <a:solidFill>
                  <a:srgbClr val="FF0000"/>
                </a:solidFill>
                <a:latin typeface="Georgia" panose="02040502050405020303" pitchFamily="18" charset="0"/>
              </a:rPr>
              <a:t>Design</a:t>
            </a:r>
            <a:endParaRPr lang="en-US" sz="1000" b="1" dirty="0">
              <a:solidFill>
                <a:srgbClr val="FF0000"/>
              </a:solidFill>
              <a:latin typeface="Georgia" panose="02040502050405020303" pitchFamily="18" charset="0"/>
            </a:endParaRPr>
          </a:p>
          <a:p>
            <a:r>
              <a:rPr lang="en-US" sz="1000" b="1" dirty="0">
                <a:solidFill>
                  <a:srgbClr val="FF0000"/>
                </a:solidFill>
                <a:latin typeface="Georgia" panose="02040502050405020303" pitchFamily="18" charset="0"/>
              </a:rPr>
              <a:t>Identifying customer needs		Sales forecasting</a:t>
            </a:r>
            <a:br>
              <a:rPr lang="en-US" sz="1000" b="1" dirty="0">
                <a:solidFill>
                  <a:srgbClr val="FF0000"/>
                </a:solidFill>
                <a:latin typeface="Georgia" panose="02040502050405020303" pitchFamily="18" charset="0"/>
              </a:rPr>
            </a:br>
            <a:r>
              <a:rPr lang="en-US" sz="1000" b="1" dirty="0">
                <a:solidFill>
                  <a:srgbClr val="FF0000"/>
                </a:solidFill>
                <a:latin typeface="Georgia" panose="02040502050405020303" pitchFamily="18" charset="0"/>
              </a:rPr>
              <a:t>	Product positioning	Engineering</a:t>
            </a:r>
            <a:br>
              <a:rPr lang="en-US" sz="1000" b="1" dirty="0">
                <a:solidFill>
                  <a:srgbClr val="FF0000"/>
                </a:solidFill>
                <a:latin typeface="Georgia" panose="02040502050405020303" pitchFamily="18" charset="0"/>
              </a:rPr>
            </a:br>
            <a:r>
              <a:rPr lang="en-US" sz="1000" b="1" dirty="0">
                <a:solidFill>
                  <a:srgbClr val="FF0000"/>
                </a:solidFill>
                <a:latin typeface="Georgia" panose="02040502050405020303" pitchFamily="18" charset="0"/>
              </a:rPr>
              <a:t>	Marketing mix assessment	Segmentation</a:t>
            </a:r>
          </a:p>
        </p:txBody>
      </p:sp>
      <p:grpSp>
        <p:nvGrpSpPr>
          <p:cNvPr id="12299" name="Group 11"/>
          <p:cNvGrpSpPr>
            <a:grpSpLocks/>
          </p:cNvGrpSpPr>
          <p:nvPr/>
        </p:nvGrpSpPr>
        <p:grpSpPr bwMode="auto">
          <a:xfrm>
            <a:off x="434975" y="1484784"/>
            <a:ext cx="3681413" cy="987425"/>
            <a:chOff x="274" y="1176"/>
            <a:chExt cx="2319" cy="622"/>
          </a:xfrm>
        </p:grpSpPr>
        <p:sp>
          <p:nvSpPr>
            <p:cNvPr id="12297" name="Rectangle 9"/>
            <p:cNvSpPr>
              <a:spLocks noChangeArrowheads="1"/>
            </p:cNvSpPr>
            <p:nvPr/>
          </p:nvSpPr>
          <p:spPr bwMode="auto">
            <a:xfrm>
              <a:off x="274" y="1176"/>
              <a:ext cx="2319" cy="622"/>
            </a:xfrm>
            <a:prstGeom prst="rect">
              <a:avLst/>
            </a:prstGeom>
            <a:solidFill>
              <a:schemeClr val="bg1"/>
            </a:solidFill>
            <a:ln w="25400">
              <a:solidFill>
                <a:schemeClr val="hlink"/>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298" name="Rectangle 10"/>
            <p:cNvSpPr>
              <a:spLocks noChangeArrowheads="1"/>
            </p:cNvSpPr>
            <p:nvPr/>
          </p:nvSpPr>
          <p:spPr bwMode="auto">
            <a:xfrm>
              <a:off x="511" y="1269"/>
              <a:ext cx="1247" cy="3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i="1" dirty="0">
                  <a:solidFill>
                    <a:srgbClr val="003D7D"/>
                  </a:solidFill>
                  <a:latin typeface="Georgia" panose="02040502050405020303" pitchFamily="18" charset="0"/>
                </a:rPr>
                <a:t>Opportunity Identification</a:t>
              </a:r>
              <a:endParaRPr lang="en-US" sz="1000" b="1" dirty="0">
                <a:solidFill>
                  <a:srgbClr val="003D7D"/>
                </a:solidFill>
                <a:latin typeface="Georgia" panose="02040502050405020303" pitchFamily="18" charset="0"/>
              </a:endParaRPr>
            </a:p>
            <a:p>
              <a:r>
                <a:rPr lang="en-US" sz="1000" b="1" dirty="0">
                  <a:solidFill>
                    <a:srgbClr val="003D7D"/>
                  </a:solidFill>
                  <a:latin typeface="Georgia" panose="02040502050405020303" pitchFamily="18" charset="0"/>
                </a:rPr>
                <a:t>Market definition</a:t>
              </a:r>
              <a:br>
                <a:rPr lang="en-US" sz="1000" b="1" dirty="0">
                  <a:solidFill>
                    <a:srgbClr val="003D7D"/>
                  </a:solidFill>
                  <a:latin typeface="Georgia" panose="02040502050405020303" pitchFamily="18" charset="0"/>
                </a:rPr>
              </a:br>
              <a:r>
                <a:rPr lang="en-US" sz="1000" b="1" dirty="0">
                  <a:solidFill>
                    <a:srgbClr val="003D7D"/>
                  </a:solidFill>
                  <a:latin typeface="Georgia" panose="02040502050405020303" pitchFamily="18" charset="0"/>
                </a:rPr>
                <a:t>Idea generation</a:t>
              </a:r>
            </a:p>
          </p:txBody>
        </p:sp>
      </p:grpSp>
      <p:grpSp>
        <p:nvGrpSpPr>
          <p:cNvPr id="12302" name="Group 14"/>
          <p:cNvGrpSpPr>
            <a:grpSpLocks/>
          </p:cNvGrpSpPr>
          <p:nvPr/>
        </p:nvGrpSpPr>
        <p:grpSpPr bwMode="auto">
          <a:xfrm>
            <a:off x="434975" y="4832822"/>
            <a:ext cx="3681413" cy="987425"/>
            <a:chOff x="274" y="3285"/>
            <a:chExt cx="2319" cy="622"/>
          </a:xfrm>
        </p:grpSpPr>
        <p:sp>
          <p:nvSpPr>
            <p:cNvPr id="12300" name="Rectangle 12"/>
            <p:cNvSpPr>
              <a:spLocks noChangeArrowheads="1"/>
            </p:cNvSpPr>
            <p:nvPr/>
          </p:nvSpPr>
          <p:spPr bwMode="auto">
            <a:xfrm>
              <a:off x="274" y="3285"/>
              <a:ext cx="2319" cy="622"/>
            </a:xfrm>
            <a:prstGeom prst="rect">
              <a:avLst/>
            </a:prstGeom>
            <a:solidFill>
              <a:schemeClr val="bg1"/>
            </a:solidFill>
            <a:ln w="25400">
              <a:solidFill>
                <a:schemeClr val="hlink"/>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01" name="Rectangle 13"/>
            <p:cNvSpPr>
              <a:spLocks noChangeArrowheads="1"/>
            </p:cNvSpPr>
            <p:nvPr/>
          </p:nvSpPr>
          <p:spPr bwMode="auto">
            <a:xfrm>
              <a:off x="527" y="3350"/>
              <a:ext cx="1809" cy="4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r>
                <a:rPr lang="en-US" sz="1000" b="1" i="1" dirty="0">
                  <a:solidFill>
                    <a:srgbClr val="003D7D"/>
                  </a:solidFill>
                  <a:latin typeface="Georgia" panose="02040502050405020303" pitchFamily="18" charset="0"/>
                </a:rPr>
                <a:t>Testing</a:t>
              </a:r>
              <a:endParaRPr lang="en-US" sz="1000" b="1" dirty="0">
                <a:solidFill>
                  <a:srgbClr val="003D7D"/>
                </a:solidFill>
                <a:latin typeface="Georgia" panose="02040502050405020303" pitchFamily="18" charset="0"/>
              </a:endParaRPr>
            </a:p>
            <a:p>
              <a:r>
                <a:rPr lang="en-US" sz="1000" b="1" dirty="0">
                  <a:solidFill>
                    <a:srgbClr val="003D7D"/>
                  </a:solidFill>
                  <a:latin typeface="Georgia" panose="02040502050405020303" pitchFamily="18" charset="0"/>
                </a:rPr>
                <a:t>Advertising &amp; product testing</a:t>
              </a:r>
              <a:br>
                <a:rPr lang="en-US" sz="1000" b="1" dirty="0">
                  <a:solidFill>
                    <a:srgbClr val="003D7D"/>
                  </a:solidFill>
                  <a:latin typeface="Georgia" panose="02040502050405020303" pitchFamily="18" charset="0"/>
                </a:rPr>
              </a:br>
              <a:r>
                <a:rPr lang="en-US" sz="1000" b="1" dirty="0">
                  <a:solidFill>
                    <a:srgbClr val="003D7D"/>
                  </a:solidFill>
                  <a:latin typeface="Georgia" panose="02040502050405020303" pitchFamily="18" charset="0"/>
                </a:rPr>
                <a:t>Pretest &amp; prelaunch forecasting</a:t>
              </a:r>
              <a:br>
                <a:rPr lang="en-US" sz="1000" b="1" dirty="0">
                  <a:solidFill>
                    <a:srgbClr val="003D7D"/>
                  </a:solidFill>
                  <a:latin typeface="Georgia" panose="02040502050405020303" pitchFamily="18" charset="0"/>
                </a:rPr>
              </a:br>
              <a:r>
                <a:rPr lang="en-US" sz="1000" b="1" dirty="0">
                  <a:solidFill>
                    <a:srgbClr val="003D7D"/>
                  </a:solidFill>
                  <a:latin typeface="Georgia" panose="02040502050405020303" pitchFamily="18" charset="0"/>
                </a:rPr>
                <a:t>Test marketing</a:t>
              </a:r>
            </a:p>
          </p:txBody>
        </p:sp>
      </p:grpSp>
      <p:grpSp>
        <p:nvGrpSpPr>
          <p:cNvPr id="12305" name="Group 17"/>
          <p:cNvGrpSpPr>
            <a:grpSpLocks/>
          </p:cNvGrpSpPr>
          <p:nvPr/>
        </p:nvGrpSpPr>
        <p:grpSpPr bwMode="auto">
          <a:xfrm>
            <a:off x="4999038" y="4007322"/>
            <a:ext cx="3681412" cy="987425"/>
            <a:chOff x="3149" y="2765"/>
            <a:chExt cx="2319" cy="622"/>
          </a:xfrm>
        </p:grpSpPr>
        <p:sp>
          <p:nvSpPr>
            <p:cNvPr id="12303" name="Rectangle 15"/>
            <p:cNvSpPr>
              <a:spLocks noChangeArrowheads="1"/>
            </p:cNvSpPr>
            <p:nvPr/>
          </p:nvSpPr>
          <p:spPr bwMode="auto">
            <a:xfrm>
              <a:off x="3149" y="2765"/>
              <a:ext cx="2319" cy="622"/>
            </a:xfrm>
            <a:prstGeom prst="rect">
              <a:avLst/>
            </a:prstGeom>
            <a:solidFill>
              <a:schemeClr val="bg1"/>
            </a:solidFill>
            <a:ln w="25400">
              <a:solidFill>
                <a:schemeClr val="hlink"/>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04" name="Rectangle 16"/>
            <p:cNvSpPr>
              <a:spLocks noChangeArrowheads="1"/>
            </p:cNvSpPr>
            <p:nvPr/>
          </p:nvSpPr>
          <p:spPr bwMode="auto">
            <a:xfrm>
              <a:off x="3309" y="2836"/>
              <a:ext cx="1999" cy="3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r>
                <a:rPr lang="en-US" sz="1000" b="1" i="1" dirty="0">
                  <a:solidFill>
                    <a:srgbClr val="003D7D"/>
                  </a:solidFill>
                  <a:latin typeface="Georgia" panose="02040502050405020303" pitchFamily="18" charset="0"/>
                </a:rPr>
                <a:t>Introduction</a:t>
              </a:r>
              <a:endParaRPr lang="en-US" sz="1000" b="1" dirty="0">
                <a:solidFill>
                  <a:srgbClr val="003D7D"/>
                </a:solidFill>
                <a:latin typeface="Georgia" panose="02040502050405020303" pitchFamily="18" charset="0"/>
              </a:endParaRPr>
            </a:p>
            <a:p>
              <a:r>
                <a:rPr lang="en-US" sz="1000" b="1" dirty="0">
                  <a:solidFill>
                    <a:srgbClr val="003D7D"/>
                  </a:solidFill>
                  <a:latin typeface="Georgia" panose="02040502050405020303" pitchFamily="18" charset="0"/>
                </a:rPr>
                <a:t>Launch planning</a:t>
              </a:r>
              <a:br>
                <a:rPr lang="en-US" sz="1000" b="1" dirty="0">
                  <a:solidFill>
                    <a:srgbClr val="003D7D"/>
                  </a:solidFill>
                  <a:latin typeface="Georgia" panose="02040502050405020303" pitchFamily="18" charset="0"/>
                </a:rPr>
              </a:br>
              <a:r>
                <a:rPr lang="en-US" sz="1000" b="1" dirty="0">
                  <a:solidFill>
                    <a:srgbClr val="003D7D"/>
                  </a:solidFill>
                  <a:latin typeface="Georgia" panose="02040502050405020303" pitchFamily="18" charset="0"/>
                </a:rPr>
                <a:t>Tracking the launch</a:t>
              </a:r>
            </a:p>
          </p:txBody>
        </p:sp>
      </p:grpSp>
      <p:grpSp>
        <p:nvGrpSpPr>
          <p:cNvPr id="12308" name="Group 20"/>
          <p:cNvGrpSpPr>
            <a:grpSpLocks/>
          </p:cNvGrpSpPr>
          <p:nvPr/>
        </p:nvGrpSpPr>
        <p:grpSpPr bwMode="auto">
          <a:xfrm>
            <a:off x="4857726" y="2337275"/>
            <a:ext cx="4075222" cy="987426"/>
            <a:chOff x="3149" y="1701"/>
            <a:chExt cx="2385" cy="622"/>
          </a:xfrm>
        </p:grpSpPr>
        <p:sp>
          <p:nvSpPr>
            <p:cNvPr id="12306" name="Rectangle 18"/>
            <p:cNvSpPr>
              <a:spLocks noChangeArrowheads="1"/>
            </p:cNvSpPr>
            <p:nvPr/>
          </p:nvSpPr>
          <p:spPr bwMode="auto">
            <a:xfrm>
              <a:off x="3149" y="1701"/>
              <a:ext cx="2319" cy="622"/>
            </a:xfrm>
            <a:prstGeom prst="rect">
              <a:avLst/>
            </a:prstGeom>
            <a:solidFill>
              <a:schemeClr val="bg1"/>
            </a:solidFill>
            <a:ln w="25400">
              <a:solidFill>
                <a:schemeClr val="hlink"/>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07" name="Rectangle 19"/>
            <p:cNvSpPr>
              <a:spLocks noChangeArrowheads="1"/>
            </p:cNvSpPr>
            <p:nvPr/>
          </p:nvSpPr>
          <p:spPr bwMode="auto">
            <a:xfrm>
              <a:off x="3163" y="1769"/>
              <a:ext cx="2371" cy="4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r>
                <a:rPr lang="en-US" sz="1000" b="1" i="1" dirty="0">
                  <a:solidFill>
                    <a:srgbClr val="003D7D"/>
                  </a:solidFill>
                  <a:latin typeface="Georgia" panose="02040502050405020303" pitchFamily="18" charset="0"/>
                </a:rPr>
                <a:t>Life-Cycle Management</a:t>
              </a:r>
              <a:endParaRPr lang="en-US" sz="1000" b="1" dirty="0">
                <a:solidFill>
                  <a:srgbClr val="003D7D"/>
                </a:solidFill>
                <a:latin typeface="Georgia" panose="02040502050405020303" pitchFamily="18" charset="0"/>
              </a:endParaRPr>
            </a:p>
            <a:p>
              <a:r>
                <a:rPr lang="en-US" sz="1000" b="1" dirty="0">
                  <a:solidFill>
                    <a:srgbClr val="003D7D"/>
                  </a:solidFill>
                  <a:latin typeface="Georgia" panose="02040502050405020303" pitchFamily="18" charset="0"/>
                </a:rPr>
                <a:t>Market response analysis &amp; fine tuning the marketing mix; Competitor monitoring &amp; defense</a:t>
              </a:r>
              <a:br>
                <a:rPr lang="en-US" sz="1000" b="1" dirty="0">
                  <a:solidFill>
                    <a:srgbClr val="003D7D"/>
                  </a:solidFill>
                  <a:latin typeface="Georgia" panose="02040502050405020303" pitchFamily="18" charset="0"/>
                </a:rPr>
              </a:br>
              <a:r>
                <a:rPr lang="en-US" sz="1000" b="1" dirty="0">
                  <a:solidFill>
                    <a:srgbClr val="003D7D"/>
                  </a:solidFill>
                  <a:latin typeface="Georgia" panose="02040502050405020303" pitchFamily="18" charset="0"/>
                </a:rPr>
                <a:t>Innovation at maturity</a:t>
              </a:r>
            </a:p>
          </p:txBody>
        </p:sp>
      </p:grpSp>
      <p:sp>
        <p:nvSpPr>
          <p:cNvPr id="12309" name="Line 21"/>
          <p:cNvSpPr>
            <a:spLocks noChangeShapeType="1"/>
          </p:cNvSpPr>
          <p:nvPr/>
        </p:nvSpPr>
        <p:spPr bwMode="auto">
          <a:xfrm>
            <a:off x="1958975" y="2486497"/>
            <a:ext cx="0" cy="66675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10" name="Line 22"/>
          <p:cNvSpPr>
            <a:spLocks noChangeShapeType="1"/>
          </p:cNvSpPr>
          <p:nvPr/>
        </p:nvSpPr>
        <p:spPr bwMode="auto">
          <a:xfrm flipV="1">
            <a:off x="2609850" y="2502372"/>
            <a:ext cx="0" cy="320675"/>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11" name="Line 23"/>
          <p:cNvSpPr>
            <a:spLocks noChangeShapeType="1"/>
          </p:cNvSpPr>
          <p:nvPr/>
        </p:nvSpPr>
        <p:spPr bwMode="auto">
          <a:xfrm>
            <a:off x="1962150" y="2827809"/>
            <a:ext cx="65087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12" name="Rectangle 24"/>
          <p:cNvSpPr>
            <a:spLocks noChangeArrowheads="1"/>
          </p:cNvSpPr>
          <p:nvPr/>
        </p:nvSpPr>
        <p:spPr bwMode="auto">
          <a:xfrm>
            <a:off x="1430338" y="2624609"/>
            <a:ext cx="371897" cy="246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Go</a:t>
            </a:r>
          </a:p>
        </p:txBody>
      </p:sp>
      <p:sp>
        <p:nvSpPr>
          <p:cNvPr id="12313" name="Rectangle 25"/>
          <p:cNvSpPr>
            <a:spLocks noChangeArrowheads="1"/>
          </p:cNvSpPr>
          <p:nvPr/>
        </p:nvSpPr>
        <p:spPr bwMode="auto">
          <a:xfrm>
            <a:off x="2687638" y="2624609"/>
            <a:ext cx="375103" cy="246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No</a:t>
            </a:r>
          </a:p>
        </p:txBody>
      </p:sp>
      <p:grpSp>
        <p:nvGrpSpPr>
          <p:cNvPr id="12318" name="Group 30"/>
          <p:cNvGrpSpPr>
            <a:grpSpLocks/>
          </p:cNvGrpSpPr>
          <p:nvPr/>
        </p:nvGrpSpPr>
        <p:grpSpPr bwMode="auto">
          <a:xfrm>
            <a:off x="1430338" y="4172422"/>
            <a:ext cx="1631950" cy="666750"/>
            <a:chOff x="901" y="2869"/>
            <a:chExt cx="1028" cy="420"/>
          </a:xfrm>
        </p:grpSpPr>
        <p:sp>
          <p:nvSpPr>
            <p:cNvPr id="12314" name="Line 26"/>
            <p:cNvSpPr>
              <a:spLocks noChangeShapeType="1"/>
            </p:cNvSpPr>
            <p:nvPr/>
          </p:nvSpPr>
          <p:spPr bwMode="auto">
            <a:xfrm>
              <a:off x="1234" y="2869"/>
              <a:ext cx="0" cy="42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15" name="Line 27"/>
            <p:cNvSpPr>
              <a:spLocks noChangeShapeType="1"/>
            </p:cNvSpPr>
            <p:nvPr/>
          </p:nvSpPr>
          <p:spPr bwMode="auto">
            <a:xfrm>
              <a:off x="1224" y="3054"/>
              <a:ext cx="479"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16" name="Rectangle 28"/>
            <p:cNvSpPr>
              <a:spLocks noChangeArrowheads="1"/>
            </p:cNvSpPr>
            <p:nvPr/>
          </p:nvSpPr>
          <p:spPr bwMode="auto">
            <a:xfrm>
              <a:off x="901" y="2954"/>
              <a:ext cx="234" cy="1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Go</a:t>
              </a:r>
            </a:p>
          </p:txBody>
        </p:sp>
        <p:sp>
          <p:nvSpPr>
            <p:cNvPr id="12317" name="Rectangle 29"/>
            <p:cNvSpPr>
              <a:spLocks noChangeArrowheads="1"/>
            </p:cNvSpPr>
            <p:nvPr/>
          </p:nvSpPr>
          <p:spPr bwMode="auto">
            <a:xfrm>
              <a:off x="1693" y="2954"/>
              <a:ext cx="236" cy="1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No</a:t>
              </a:r>
            </a:p>
          </p:txBody>
        </p:sp>
      </p:grpSp>
      <p:sp>
        <p:nvSpPr>
          <p:cNvPr id="12319" name="Line 31"/>
          <p:cNvSpPr>
            <a:spLocks noChangeShapeType="1"/>
          </p:cNvSpPr>
          <p:nvPr/>
        </p:nvSpPr>
        <p:spPr bwMode="auto">
          <a:xfrm>
            <a:off x="1958975" y="5829772"/>
            <a:ext cx="0" cy="252412"/>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20" name="Line 32"/>
          <p:cNvSpPr>
            <a:spLocks noChangeShapeType="1"/>
          </p:cNvSpPr>
          <p:nvPr/>
        </p:nvSpPr>
        <p:spPr bwMode="auto">
          <a:xfrm>
            <a:off x="1943100" y="6091709"/>
            <a:ext cx="458152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21" name="Line 33"/>
          <p:cNvSpPr>
            <a:spLocks noChangeShapeType="1"/>
          </p:cNvSpPr>
          <p:nvPr/>
        </p:nvSpPr>
        <p:spPr bwMode="auto">
          <a:xfrm>
            <a:off x="6523038" y="3331047"/>
            <a:ext cx="0" cy="666750"/>
          </a:xfrm>
          <a:prstGeom prst="line">
            <a:avLst/>
          </a:prstGeom>
          <a:noFill/>
          <a:ln w="25400">
            <a:solidFill>
              <a:schemeClr val="tx1"/>
            </a:solidFill>
            <a:round/>
            <a:headEnd type="stealth" w="med" len="lg"/>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22" name="Line 34"/>
          <p:cNvSpPr>
            <a:spLocks noChangeShapeType="1"/>
          </p:cNvSpPr>
          <p:nvPr/>
        </p:nvSpPr>
        <p:spPr bwMode="auto">
          <a:xfrm>
            <a:off x="6523038" y="3704109"/>
            <a:ext cx="760412"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23" name="Rectangle 35"/>
          <p:cNvSpPr>
            <a:spLocks noChangeArrowheads="1"/>
          </p:cNvSpPr>
          <p:nvPr/>
        </p:nvSpPr>
        <p:spPr bwMode="auto">
          <a:xfrm>
            <a:off x="5991225" y="3545359"/>
            <a:ext cx="371897" cy="246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Go</a:t>
            </a:r>
          </a:p>
        </p:txBody>
      </p:sp>
      <p:sp>
        <p:nvSpPr>
          <p:cNvPr id="12324" name="Rectangle 36"/>
          <p:cNvSpPr>
            <a:spLocks noChangeArrowheads="1"/>
          </p:cNvSpPr>
          <p:nvPr/>
        </p:nvSpPr>
        <p:spPr bwMode="auto">
          <a:xfrm>
            <a:off x="7248525" y="3545359"/>
            <a:ext cx="375103" cy="246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No</a:t>
            </a:r>
          </a:p>
        </p:txBody>
      </p:sp>
      <p:sp>
        <p:nvSpPr>
          <p:cNvPr id="12325" name="Line 37"/>
          <p:cNvSpPr>
            <a:spLocks noChangeShapeType="1"/>
          </p:cNvSpPr>
          <p:nvPr/>
        </p:nvSpPr>
        <p:spPr bwMode="auto">
          <a:xfrm>
            <a:off x="6523038" y="5016972"/>
            <a:ext cx="0" cy="1065212"/>
          </a:xfrm>
          <a:prstGeom prst="line">
            <a:avLst/>
          </a:prstGeom>
          <a:noFill/>
          <a:ln w="25400">
            <a:solidFill>
              <a:schemeClr val="tx1"/>
            </a:solidFill>
            <a:round/>
            <a:headEnd type="stealth" w="med" len="lg"/>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26" name="Line 38"/>
          <p:cNvSpPr>
            <a:spLocks noChangeShapeType="1"/>
          </p:cNvSpPr>
          <p:nvPr/>
        </p:nvSpPr>
        <p:spPr bwMode="auto">
          <a:xfrm>
            <a:off x="6523038" y="5390034"/>
            <a:ext cx="760412"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27" name="Rectangle 39"/>
          <p:cNvSpPr>
            <a:spLocks noChangeArrowheads="1"/>
          </p:cNvSpPr>
          <p:nvPr/>
        </p:nvSpPr>
        <p:spPr bwMode="auto">
          <a:xfrm>
            <a:off x="5991225" y="5231284"/>
            <a:ext cx="371897" cy="246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Go</a:t>
            </a:r>
          </a:p>
        </p:txBody>
      </p:sp>
      <p:sp>
        <p:nvSpPr>
          <p:cNvPr id="12328" name="Rectangle 40"/>
          <p:cNvSpPr>
            <a:spLocks noChangeArrowheads="1"/>
          </p:cNvSpPr>
          <p:nvPr/>
        </p:nvSpPr>
        <p:spPr bwMode="auto">
          <a:xfrm>
            <a:off x="7248525" y="5231284"/>
            <a:ext cx="375103" cy="246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No</a:t>
            </a:r>
          </a:p>
        </p:txBody>
      </p:sp>
      <p:sp>
        <p:nvSpPr>
          <p:cNvPr id="12329" name="Line 41"/>
          <p:cNvSpPr>
            <a:spLocks noChangeShapeType="1"/>
          </p:cNvSpPr>
          <p:nvPr/>
        </p:nvSpPr>
        <p:spPr bwMode="auto">
          <a:xfrm flipV="1">
            <a:off x="6521450" y="2049934"/>
            <a:ext cx="0" cy="252413"/>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30" name="Line 42"/>
          <p:cNvSpPr>
            <a:spLocks noChangeShapeType="1"/>
          </p:cNvSpPr>
          <p:nvPr/>
        </p:nvSpPr>
        <p:spPr bwMode="auto">
          <a:xfrm flipH="1">
            <a:off x="4138613" y="2061047"/>
            <a:ext cx="2382837"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31" name="Rectangle 43"/>
          <p:cNvSpPr>
            <a:spLocks noChangeArrowheads="1"/>
          </p:cNvSpPr>
          <p:nvPr/>
        </p:nvSpPr>
        <p:spPr bwMode="auto">
          <a:xfrm>
            <a:off x="4775200" y="1689572"/>
            <a:ext cx="905697" cy="246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Reposition</a:t>
            </a:r>
          </a:p>
        </p:txBody>
      </p:sp>
      <p:sp>
        <p:nvSpPr>
          <p:cNvPr id="12332" name="Line 44"/>
          <p:cNvSpPr>
            <a:spLocks noChangeShapeType="1"/>
          </p:cNvSpPr>
          <p:nvPr/>
        </p:nvSpPr>
        <p:spPr bwMode="auto">
          <a:xfrm>
            <a:off x="7527925" y="1730847"/>
            <a:ext cx="0" cy="569912"/>
          </a:xfrm>
          <a:prstGeom prst="line">
            <a:avLst/>
          </a:prstGeom>
          <a:noFill/>
          <a:ln w="25400">
            <a:solidFill>
              <a:schemeClr val="tx1"/>
            </a:solidFill>
            <a:round/>
            <a:headEnd type="stealth" w="med" len="lg"/>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sz="1000">
              <a:solidFill>
                <a:srgbClr val="003D7D"/>
              </a:solidFill>
              <a:latin typeface="Georgia" panose="02040502050405020303" pitchFamily="18" charset="0"/>
            </a:endParaRPr>
          </a:p>
        </p:txBody>
      </p:sp>
      <p:sp>
        <p:nvSpPr>
          <p:cNvPr id="12333" name="Rectangle 45"/>
          <p:cNvSpPr>
            <a:spLocks noChangeArrowheads="1"/>
          </p:cNvSpPr>
          <p:nvPr/>
        </p:nvSpPr>
        <p:spPr bwMode="auto">
          <a:xfrm>
            <a:off x="7589838" y="1872134"/>
            <a:ext cx="710131" cy="246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075" tIns="46038" rIns="92075" bIns="46038">
            <a:spAutoFit/>
          </a:bodyPr>
          <a:lstStyle/>
          <a:p>
            <a:r>
              <a:rPr lang="en-US" sz="1000" b="1">
                <a:solidFill>
                  <a:srgbClr val="003D7D"/>
                </a:solidFill>
                <a:latin typeface="Georgia" panose="02040502050405020303" pitchFamily="18" charset="0"/>
              </a:rPr>
              <a:t>Harvest</a:t>
            </a:r>
          </a:p>
        </p:txBody>
      </p:sp>
    </p:spTree>
    <p:extLst>
      <p:ext uri="{BB962C8B-B14F-4D97-AF65-F5344CB8AC3E}">
        <p14:creationId xmlns:p14="http://schemas.microsoft.com/office/powerpoint/2010/main" xmlns="" val="338567847"/>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8" name="Rectangle 2"/>
          <p:cNvSpPr>
            <a:spLocks noGrp="1" noChangeArrowheads="1"/>
          </p:cNvSpPr>
          <p:nvPr>
            <p:ph type="title"/>
          </p:nvPr>
        </p:nvSpPr>
        <p:spPr/>
        <p:txBody>
          <a:bodyPr/>
          <a:lstStyle/>
          <a:p>
            <a:r>
              <a:rPr lang="en-US" dirty="0"/>
              <a:t>Other Choice Rules</a:t>
            </a:r>
          </a:p>
        </p:txBody>
      </p:sp>
      <p:sp>
        <p:nvSpPr>
          <p:cNvPr id="664579" name="Rectangle 3"/>
          <p:cNvSpPr>
            <a:spLocks noChangeArrowheads="1"/>
          </p:cNvSpPr>
          <p:nvPr/>
        </p:nvSpPr>
        <p:spPr bwMode="auto">
          <a:xfrm>
            <a:off x="685800" y="1700808"/>
            <a:ext cx="7543800" cy="38878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marL="342900" indent="-342900" algn="l">
              <a:lnSpc>
                <a:spcPct val="90000"/>
              </a:lnSpc>
              <a:spcBef>
                <a:spcPct val="50000"/>
              </a:spcBef>
              <a:buFont typeface="Arial" panose="020B0604020202020204" pitchFamily="34" charset="0"/>
              <a:buChar char="•"/>
            </a:pPr>
            <a:r>
              <a:rPr lang="en-US" sz="1800" b="0" u="sng" dirty="0">
                <a:solidFill>
                  <a:srgbClr val="000000"/>
                </a:solidFill>
                <a:latin typeface="Georgia" panose="02040502050405020303" pitchFamily="18" charset="0"/>
              </a:rPr>
              <a:t>Share of utility rule</a:t>
            </a:r>
            <a:r>
              <a:rPr lang="en-US" sz="1800" b="0" dirty="0">
                <a:solidFill>
                  <a:srgbClr val="000000"/>
                </a:solidFill>
                <a:latin typeface="Georgia" panose="02040502050405020303" pitchFamily="18" charset="0"/>
              </a:rPr>
              <a:t>: Under this choice rule, the consumer selects each product with a probability that is proportional to the utility of that compared to the total utility derived from all the products in the choice set.</a:t>
            </a:r>
          </a:p>
          <a:p>
            <a:pPr marL="342900" indent="-342900" algn="l">
              <a:lnSpc>
                <a:spcPct val="90000"/>
              </a:lnSpc>
              <a:spcBef>
                <a:spcPct val="50000"/>
              </a:spcBef>
              <a:buFont typeface="Arial" panose="020B0604020202020204" pitchFamily="34" charset="0"/>
              <a:buChar char="•"/>
            </a:pPr>
            <a:endParaRPr lang="en-US" sz="1800" b="0" dirty="0">
              <a:solidFill>
                <a:srgbClr val="000000"/>
              </a:solidFill>
              <a:latin typeface="Georgia" panose="02040502050405020303" pitchFamily="18" charset="0"/>
            </a:endParaRPr>
          </a:p>
          <a:p>
            <a:pPr marL="342900" indent="-342900" algn="l">
              <a:lnSpc>
                <a:spcPct val="90000"/>
              </a:lnSpc>
              <a:spcBef>
                <a:spcPct val="50000"/>
              </a:spcBef>
              <a:buFont typeface="Arial" panose="020B0604020202020204" pitchFamily="34" charset="0"/>
              <a:buChar char="•"/>
            </a:pPr>
            <a:r>
              <a:rPr lang="en-US" sz="1800" b="0" u="sng" dirty="0">
                <a:solidFill>
                  <a:srgbClr val="000000"/>
                </a:solidFill>
                <a:latin typeface="Georgia" panose="02040502050405020303" pitchFamily="18" charset="0"/>
              </a:rPr>
              <a:t>Logit choice rule</a:t>
            </a:r>
            <a:r>
              <a:rPr lang="en-US" sz="1800" b="0" dirty="0">
                <a:solidFill>
                  <a:srgbClr val="000000"/>
                </a:solidFill>
                <a:latin typeface="Georgia" panose="02040502050405020303" pitchFamily="18" charset="0"/>
              </a:rPr>
              <a:t>: This is similar to the share of utility rule, except that it gives larger weights to more preferred alternatives and smaller weights to less preferred alternatives.</a:t>
            </a:r>
          </a:p>
          <a:p>
            <a:pPr marL="342900" indent="-342900" algn="l">
              <a:lnSpc>
                <a:spcPct val="90000"/>
              </a:lnSpc>
              <a:spcBef>
                <a:spcPct val="50000"/>
              </a:spcBef>
              <a:buFont typeface="Arial" panose="020B0604020202020204" pitchFamily="34" charset="0"/>
              <a:buChar char="•"/>
            </a:pPr>
            <a:endParaRPr lang="en-US" sz="1800" b="0" dirty="0">
              <a:solidFill>
                <a:srgbClr val="000000"/>
              </a:solidFill>
              <a:latin typeface="Georgia" panose="02040502050405020303" pitchFamily="18" charset="0"/>
            </a:endParaRPr>
          </a:p>
          <a:p>
            <a:pPr marL="342900" indent="-342900" algn="l">
              <a:lnSpc>
                <a:spcPct val="90000"/>
              </a:lnSpc>
              <a:spcBef>
                <a:spcPct val="50000"/>
              </a:spcBef>
              <a:buFont typeface="Arial" panose="020B0604020202020204" pitchFamily="34" charset="0"/>
              <a:buChar char="•"/>
            </a:pPr>
            <a:r>
              <a:rPr lang="en-US" sz="1800" b="0" u="sng" dirty="0">
                <a:solidFill>
                  <a:srgbClr val="000000"/>
                </a:solidFill>
                <a:latin typeface="Georgia" panose="02040502050405020303" pitchFamily="18" charset="0"/>
              </a:rPr>
              <a:t>Alpha rule</a:t>
            </a:r>
            <a:r>
              <a:rPr lang="en-US" sz="1800" b="0" dirty="0">
                <a:solidFill>
                  <a:srgbClr val="000000"/>
                </a:solidFill>
                <a:latin typeface="Georgia" panose="02040502050405020303" pitchFamily="18" charset="0"/>
              </a:rPr>
              <a:t>: Modified version of share of utility rule.  Before applying the share of utility, the utility functions are modified by an “alpha” factor so that the computed market shares of existing products are as close as possible to their actual market shares.</a:t>
            </a:r>
          </a:p>
        </p:txBody>
      </p:sp>
    </p:spTree>
    <p:extLst>
      <p:ext uri="{BB962C8B-B14F-4D97-AF65-F5344CB8AC3E}">
        <p14:creationId xmlns:p14="http://schemas.microsoft.com/office/powerpoint/2010/main" xmlns="" val="1504330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04" name="Object 4"/>
          <p:cNvGraphicFramePr>
            <a:graphicFrameLocks noGrp="1" noChangeAspect="1"/>
          </p:cNvGraphicFramePr>
          <p:nvPr>
            <p:ph idx="1"/>
            <p:extLst>
              <p:ext uri="{D42A27DB-BD31-4B8C-83A1-F6EECF244321}">
                <p14:modId xmlns:p14="http://schemas.microsoft.com/office/powerpoint/2010/main" xmlns="" val="3766032631"/>
              </p:ext>
            </p:extLst>
          </p:nvPr>
        </p:nvGraphicFramePr>
        <p:xfrm>
          <a:off x="1259632" y="2636912"/>
          <a:ext cx="6560859" cy="1512168"/>
        </p:xfrm>
        <a:graphic>
          <a:graphicData uri="http://schemas.openxmlformats.org/presentationml/2006/ole">
            <p:oleObj spid="_x0000_s36881" name="Document" r:id="rId4" imgW="5551985" imgH="1278911" progId="Word.Document.8">
              <p:embed/>
            </p:oleObj>
          </a:graphicData>
        </a:graphic>
      </p:graphicFrame>
      <p:sp>
        <p:nvSpPr>
          <p:cNvPr id="665602" name="Rectangle 2"/>
          <p:cNvSpPr>
            <a:spLocks noGrp="1" noChangeArrowheads="1"/>
          </p:cNvSpPr>
          <p:nvPr>
            <p:ph type="title"/>
          </p:nvPr>
        </p:nvSpPr>
        <p:spPr>
          <a:xfrm>
            <a:off x="457200" y="260648"/>
            <a:ext cx="4507927" cy="413268"/>
          </a:xfrm>
        </p:spPr>
        <p:txBody>
          <a:bodyPr/>
          <a:lstStyle/>
          <a:p>
            <a:r>
              <a:rPr lang="en-US" dirty="0"/>
              <a:t>Market Share Computation </a:t>
            </a:r>
            <a:br>
              <a:rPr lang="en-US" dirty="0"/>
            </a:br>
            <a:r>
              <a:rPr lang="en-US" dirty="0"/>
              <a:t>(Designing a Frozen Pizza)</a:t>
            </a:r>
          </a:p>
        </p:txBody>
      </p:sp>
      <p:sp>
        <p:nvSpPr>
          <p:cNvPr id="665603" name="Rectangle 3"/>
          <p:cNvSpPr>
            <a:spLocks noGrp="1" noChangeArrowheads="1"/>
          </p:cNvSpPr>
          <p:nvPr>
            <p:ph type="body" idx="4294967295"/>
          </p:nvPr>
        </p:nvSpPr>
        <p:spPr>
          <a:xfrm>
            <a:off x="539552" y="1484784"/>
            <a:ext cx="7086600" cy="636588"/>
          </a:xfrm>
          <a:noFill/>
          <a:ln/>
        </p:spPr>
        <p:txBody>
          <a:bodyPr>
            <a:normAutofit/>
          </a:bodyPr>
          <a:lstStyle/>
          <a:p>
            <a:pPr marL="285750" indent="-285750">
              <a:buFont typeface="Wingdings" panose="05000000000000000000" pitchFamily="2" charset="2"/>
              <a:buChar char="§"/>
            </a:pPr>
            <a:r>
              <a:rPr lang="en-US" dirty="0">
                <a:solidFill>
                  <a:srgbClr val="000000"/>
                </a:solidFill>
              </a:rPr>
              <a:t>Consider a market with three customers and three products:</a:t>
            </a:r>
          </a:p>
        </p:txBody>
      </p:sp>
    </p:spTree>
    <p:extLst>
      <p:ext uri="{BB962C8B-B14F-4D97-AF65-F5344CB8AC3E}">
        <p14:creationId xmlns:p14="http://schemas.microsoft.com/office/powerpoint/2010/main" xmlns="" val="52911410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Rectangle 2"/>
          <p:cNvSpPr>
            <a:spLocks noGrp="1" noChangeArrowheads="1"/>
          </p:cNvSpPr>
          <p:nvPr>
            <p:ph type="title"/>
          </p:nvPr>
        </p:nvSpPr>
        <p:spPr>
          <a:xfrm>
            <a:off x="467544" y="301366"/>
            <a:ext cx="4507927" cy="413268"/>
          </a:xfrm>
        </p:spPr>
        <p:txBody>
          <a:bodyPr/>
          <a:lstStyle/>
          <a:p>
            <a:r>
              <a:rPr lang="en-US" dirty="0"/>
              <a:t>Market Share Computation </a:t>
            </a:r>
            <a:br>
              <a:rPr lang="en-US" dirty="0"/>
            </a:br>
            <a:r>
              <a:rPr lang="en-US" dirty="0"/>
              <a:t>(Designing a Frozen Pizza)</a:t>
            </a:r>
          </a:p>
        </p:txBody>
      </p:sp>
      <p:sp>
        <p:nvSpPr>
          <p:cNvPr id="701443" name="Rectangle 3"/>
          <p:cNvSpPr>
            <a:spLocks noGrp="1" noChangeArrowheads="1"/>
          </p:cNvSpPr>
          <p:nvPr>
            <p:ph type="body" idx="4294967295"/>
          </p:nvPr>
        </p:nvSpPr>
        <p:spPr>
          <a:xfrm>
            <a:off x="611560" y="1320157"/>
            <a:ext cx="6738938" cy="636587"/>
          </a:xfrm>
          <a:noFill/>
          <a:ln/>
        </p:spPr>
        <p:txBody>
          <a:bodyPr>
            <a:normAutofit/>
          </a:bodyPr>
          <a:lstStyle/>
          <a:p>
            <a:pPr marL="285750" indent="-285750">
              <a:buFont typeface="Wingdings" panose="05000000000000000000" pitchFamily="2" charset="2"/>
              <a:buNone/>
            </a:pPr>
            <a:r>
              <a:rPr lang="en-US" dirty="0">
                <a:solidFill>
                  <a:srgbClr val="000000"/>
                </a:solidFill>
                <a:latin typeface="Georgia" panose="02040502050405020303" pitchFamily="18" charset="0"/>
              </a:rPr>
              <a:t>Utility (Value) of each product for each customer.</a:t>
            </a:r>
          </a:p>
        </p:txBody>
      </p:sp>
      <p:graphicFrame>
        <p:nvGraphicFramePr>
          <p:cNvPr id="701444" name="Object 4"/>
          <p:cNvGraphicFramePr>
            <a:graphicFrameLocks noGrp="1" noChangeAspect="1"/>
          </p:cNvGraphicFramePr>
          <p:nvPr>
            <p:ph sz="half" idx="4294967295"/>
            <p:extLst>
              <p:ext uri="{D42A27DB-BD31-4B8C-83A1-F6EECF244321}">
                <p14:modId xmlns:p14="http://schemas.microsoft.com/office/powerpoint/2010/main" xmlns="" val="2826519851"/>
              </p:ext>
            </p:extLst>
          </p:nvPr>
        </p:nvGraphicFramePr>
        <p:xfrm>
          <a:off x="676275" y="2069415"/>
          <a:ext cx="7613650" cy="1146175"/>
        </p:xfrm>
        <a:graphic>
          <a:graphicData uri="http://schemas.openxmlformats.org/presentationml/2006/ole">
            <p:oleObj spid="_x0000_s37905" name="Document" r:id="rId4" imgW="6137201" imgH="923778" progId="Word.Document.8">
              <p:embed/>
            </p:oleObj>
          </a:graphicData>
        </a:graphic>
      </p:graphicFrame>
      <p:sp>
        <p:nvSpPr>
          <p:cNvPr id="701445" name="Rectangle 5"/>
          <p:cNvSpPr>
            <a:spLocks noChangeArrowheads="1"/>
          </p:cNvSpPr>
          <p:nvPr/>
        </p:nvSpPr>
        <p:spPr bwMode="auto">
          <a:xfrm>
            <a:off x="611560" y="3429000"/>
            <a:ext cx="7137400" cy="2516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lvl1pPr algn="l">
              <a:lnSpc>
                <a:spcPct val="90000"/>
              </a:lnSpc>
              <a:spcAft>
                <a:spcPct val="50000"/>
              </a:spcAft>
              <a:buClr>
                <a:schemeClr val="accent2"/>
              </a:buClr>
              <a:buSzPct val="90000"/>
              <a:buFont typeface="Wingdings" panose="05000000000000000000" pitchFamily="2" charset="2"/>
              <a:buChar char="²"/>
              <a:defRPr sz="2400">
                <a:solidFill>
                  <a:schemeClr val="hlink"/>
                </a:solidFill>
                <a:latin typeface="Times New Roman" panose="02020603050405020304" pitchFamily="18" charset="0"/>
              </a:defRPr>
            </a:lvl1pPr>
            <a:lvl2pPr marL="685800" indent="-228600" algn="l">
              <a:lnSpc>
                <a:spcPct val="90000"/>
              </a:lnSpc>
              <a:spcAft>
                <a:spcPct val="50000"/>
              </a:spcAft>
              <a:buClr>
                <a:schemeClr val="accent2"/>
              </a:buClr>
              <a:buSzPct val="90000"/>
              <a:buFont typeface="Wingdings" panose="05000000000000000000" pitchFamily="2" charset="2"/>
              <a:buChar char="§"/>
              <a:defRPr sz="2000">
                <a:solidFill>
                  <a:schemeClr val="hlink"/>
                </a:solidFill>
                <a:latin typeface="Times New Roman" panose="02020603050405020304" pitchFamily="18" charset="0"/>
              </a:defRPr>
            </a:lvl2pPr>
            <a:lvl3pPr marL="1143000" indent="-228600" algn="l">
              <a:lnSpc>
                <a:spcPct val="90000"/>
              </a:lnSpc>
              <a:spcAft>
                <a:spcPct val="50000"/>
              </a:spcAft>
              <a:buClr>
                <a:schemeClr val="accent2"/>
              </a:buClr>
              <a:buSzPct val="90000"/>
              <a:buFont typeface="Arial" panose="020B0604020202020204" pitchFamily="34" charset="0"/>
              <a:buChar char="►"/>
              <a:defRPr sz="1600">
                <a:solidFill>
                  <a:schemeClr val="hlink"/>
                </a:solidFill>
                <a:latin typeface="Times New Roman" panose="02020603050405020304" pitchFamily="18" charset="0"/>
              </a:defRPr>
            </a:lvl3pPr>
            <a:lvl4pPr marL="1543050" indent="-171450" algn="l">
              <a:lnSpc>
                <a:spcPct val="90000"/>
              </a:lnSpc>
              <a:spcAft>
                <a:spcPct val="50000"/>
              </a:spcAft>
              <a:buClr>
                <a:schemeClr val="accent2"/>
              </a:buClr>
              <a:buSzPct val="115000"/>
              <a:buChar char="•"/>
              <a:defRPr sz="1400">
                <a:solidFill>
                  <a:schemeClr val="hlink"/>
                </a:solidFill>
                <a:latin typeface="Times New Roman" panose="02020603050405020304" pitchFamily="18" charset="0"/>
              </a:defRPr>
            </a:lvl4pPr>
            <a:lvl5pPr marL="2000250" indent="-171450" algn="l">
              <a:lnSpc>
                <a:spcPct val="90000"/>
              </a:lnSpc>
              <a:spcAft>
                <a:spcPct val="50000"/>
              </a:spcAft>
              <a:buClr>
                <a:schemeClr val="accent2"/>
              </a:buClr>
              <a:buSzPct val="90000"/>
              <a:buFont typeface="Wingdings" panose="05000000000000000000" pitchFamily="2" charset="2"/>
              <a:buChar char="Ø"/>
              <a:defRPr sz="1200">
                <a:solidFill>
                  <a:schemeClr val="hlink"/>
                </a:solidFill>
                <a:latin typeface="Times New Roman" panose="02020603050405020304" pitchFamily="18" charset="0"/>
              </a:defRPr>
            </a:lvl5pPr>
            <a:lvl6pPr marL="2457450" indent="-171450" eaLnBrk="0" fontAlgn="base" hangingPunct="0">
              <a:lnSpc>
                <a:spcPct val="90000"/>
              </a:lnSpc>
              <a:spcBef>
                <a:spcPct val="0"/>
              </a:spcBef>
              <a:spcAft>
                <a:spcPct val="50000"/>
              </a:spcAft>
              <a:buClr>
                <a:schemeClr val="accent2"/>
              </a:buClr>
              <a:buSzPct val="90000"/>
              <a:buFont typeface="Wingdings" panose="05000000000000000000" pitchFamily="2" charset="2"/>
              <a:buChar char="Ø"/>
              <a:defRPr sz="1200">
                <a:solidFill>
                  <a:schemeClr val="hlink"/>
                </a:solidFill>
                <a:latin typeface="Times New Roman" panose="02020603050405020304" pitchFamily="18" charset="0"/>
              </a:defRPr>
            </a:lvl6pPr>
            <a:lvl7pPr marL="2914650" indent="-171450" eaLnBrk="0" fontAlgn="base" hangingPunct="0">
              <a:lnSpc>
                <a:spcPct val="90000"/>
              </a:lnSpc>
              <a:spcBef>
                <a:spcPct val="0"/>
              </a:spcBef>
              <a:spcAft>
                <a:spcPct val="50000"/>
              </a:spcAft>
              <a:buClr>
                <a:schemeClr val="accent2"/>
              </a:buClr>
              <a:buSzPct val="90000"/>
              <a:buFont typeface="Wingdings" panose="05000000000000000000" pitchFamily="2" charset="2"/>
              <a:buChar char="Ø"/>
              <a:defRPr sz="1200">
                <a:solidFill>
                  <a:schemeClr val="hlink"/>
                </a:solidFill>
                <a:latin typeface="Times New Roman" panose="02020603050405020304" pitchFamily="18" charset="0"/>
              </a:defRPr>
            </a:lvl7pPr>
            <a:lvl8pPr marL="3371850" indent="-171450" eaLnBrk="0" fontAlgn="base" hangingPunct="0">
              <a:lnSpc>
                <a:spcPct val="90000"/>
              </a:lnSpc>
              <a:spcBef>
                <a:spcPct val="0"/>
              </a:spcBef>
              <a:spcAft>
                <a:spcPct val="50000"/>
              </a:spcAft>
              <a:buClr>
                <a:schemeClr val="accent2"/>
              </a:buClr>
              <a:buSzPct val="90000"/>
              <a:buFont typeface="Wingdings" panose="05000000000000000000" pitchFamily="2" charset="2"/>
              <a:buChar char="Ø"/>
              <a:defRPr sz="1200">
                <a:solidFill>
                  <a:schemeClr val="hlink"/>
                </a:solidFill>
                <a:latin typeface="Times New Roman" panose="02020603050405020304" pitchFamily="18" charset="0"/>
              </a:defRPr>
            </a:lvl8pPr>
            <a:lvl9pPr marL="3829050" indent="-171450" eaLnBrk="0" fontAlgn="base" hangingPunct="0">
              <a:lnSpc>
                <a:spcPct val="90000"/>
              </a:lnSpc>
              <a:spcBef>
                <a:spcPct val="0"/>
              </a:spcBef>
              <a:spcAft>
                <a:spcPct val="50000"/>
              </a:spcAft>
              <a:buClr>
                <a:schemeClr val="accent2"/>
              </a:buClr>
              <a:buSzPct val="90000"/>
              <a:buFont typeface="Wingdings" panose="05000000000000000000" pitchFamily="2" charset="2"/>
              <a:buChar char="Ø"/>
              <a:defRPr sz="1200">
                <a:solidFill>
                  <a:schemeClr val="hlink"/>
                </a:solidFill>
                <a:latin typeface="Times New Roman" panose="02020603050405020304" pitchFamily="18" charset="0"/>
              </a:defRPr>
            </a:lvl9pPr>
          </a:lstStyle>
          <a:p>
            <a:pPr>
              <a:buFont typeface="Wingdings" panose="05000000000000000000" pitchFamily="2" charset="2"/>
              <a:buNone/>
            </a:pPr>
            <a:r>
              <a:rPr lang="en-US" sz="1800" b="0" u="sng" dirty="0">
                <a:solidFill>
                  <a:srgbClr val="000000"/>
                </a:solidFill>
                <a:latin typeface="Georgia" panose="02040502050405020303" pitchFamily="18" charset="0"/>
              </a:rPr>
              <a:t>Maximum Utility Rule</a:t>
            </a:r>
            <a:r>
              <a:rPr lang="en-US" sz="1800" b="0" dirty="0">
                <a:solidFill>
                  <a:srgbClr val="000000"/>
                </a:solidFill>
                <a:latin typeface="Georgia" panose="02040502050405020303" pitchFamily="18" charset="0"/>
              </a:rPr>
              <a:t>: If we assume customers will only buy the product with the highest utility, the market share for Meat Lover’s treat is 2/3 and for Aloha Special is 1/3.</a:t>
            </a:r>
          </a:p>
          <a:p>
            <a:pPr>
              <a:buFont typeface="Wingdings" panose="05000000000000000000" pitchFamily="2" charset="2"/>
              <a:buNone/>
            </a:pPr>
            <a:r>
              <a:rPr lang="en-US" sz="1800" b="0" u="sng" dirty="0">
                <a:solidFill>
                  <a:srgbClr val="000000"/>
                </a:solidFill>
                <a:latin typeface="Georgia" panose="02040502050405020303" pitchFamily="18" charset="0"/>
              </a:rPr>
              <a:t>Share of preference rule</a:t>
            </a:r>
            <a:r>
              <a:rPr lang="en-US" sz="1800" b="0" dirty="0">
                <a:solidFill>
                  <a:srgbClr val="000000"/>
                </a:solidFill>
                <a:latin typeface="Georgia" panose="02040502050405020303" pitchFamily="18" charset="0"/>
              </a:rPr>
              <a:t>: If we assume that each customer will buy each product in proportion to its utility relative to the other products, then market shares for the three products are:  Aloha Special (29.3%), Meat Lover’s Treat (48.1%) and Veggie </a:t>
            </a:r>
            <a:r>
              <a:rPr lang="en-US" sz="1800" b="0" dirty="0" err="1">
                <a:solidFill>
                  <a:srgbClr val="000000"/>
                </a:solidFill>
                <a:latin typeface="Georgia" panose="02040502050405020303" pitchFamily="18" charset="0"/>
              </a:rPr>
              <a:t>Delite</a:t>
            </a:r>
            <a:r>
              <a:rPr lang="en-US" sz="1800" b="0" dirty="0">
                <a:solidFill>
                  <a:srgbClr val="000000"/>
                </a:solidFill>
                <a:latin typeface="Georgia" panose="02040502050405020303" pitchFamily="18" charset="0"/>
              </a:rPr>
              <a:t> (22.6%).</a:t>
            </a:r>
          </a:p>
        </p:txBody>
      </p:sp>
    </p:spTree>
    <p:extLst>
      <p:ext uri="{BB962C8B-B14F-4D97-AF65-F5344CB8AC3E}">
        <p14:creationId xmlns:p14="http://schemas.microsoft.com/office/powerpoint/2010/main" xmlns="" val="352935403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6" name="Rectangle 2"/>
          <p:cNvSpPr>
            <a:spLocks noGrp="1" noChangeArrowheads="1"/>
          </p:cNvSpPr>
          <p:nvPr>
            <p:ph type="title"/>
          </p:nvPr>
        </p:nvSpPr>
        <p:spPr>
          <a:xfrm>
            <a:off x="457200" y="260648"/>
            <a:ext cx="5987008" cy="413268"/>
          </a:xfrm>
        </p:spPr>
        <p:txBody>
          <a:bodyPr/>
          <a:lstStyle/>
          <a:p>
            <a:r>
              <a:rPr lang="en-US" dirty="0"/>
              <a:t>Identifying Segments Based on</a:t>
            </a:r>
            <a:br>
              <a:rPr lang="en-US" dirty="0"/>
            </a:br>
            <a:r>
              <a:rPr lang="en-US" dirty="0"/>
              <a:t>Conjoint Part </a:t>
            </a:r>
            <a:r>
              <a:rPr lang="en-US" dirty="0" err="1"/>
              <a:t>Worths</a:t>
            </a:r>
            <a:endParaRPr lang="en-US" dirty="0"/>
          </a:p>
        </p:txBody>
      </p:sp>
      <p:pic>
        <p:nvPicPr>
          <p:cNvPr id="702467"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219200" y="1524000"/>
            <a:ext cx="6629400" cy="4252913"/>
          </a:xfrm>
          <a:prstGeom prst="rect">
            <a:avLst/>
          </a:prstGeom>
          <a:noFill/>
          <a:extLst>
            <a:ext uri="{909E8E84-426E-40DD-AFC4-6F175D3DCCD1}">
              <a14:hiddenFill xmlns:a14="http://schemas.microsoft.com/office/drawing/2010/main" xmlns="">
                <a:solidFill>
                  <a:srgbClr val="FFFFFF"/>
                </a:solidFill>
              </a14:hiddenFill>
            </a:ext>
          </a:extLst>
        </p:spPr>
      </p:pic>
      <p:sp>
        <p:nvSpPr>
          <p:cNvPr id="702468" name="Oval 4"/>
          <p:cNvSpPr>
            <a:spLocks noChangeArrowheads="1"/>
          </p:cNvSpPr>
          <p:nvPr/>
        </p:nvSpPr>
        <p:spPr bwMode="auto">
          <a:xfrm>
            <a:off x="6858000" y="1905000"/>
            <a:ext cx="685800" cy="228600"/>
          </a:xfrm>
          <a:prstGeom prst="ellipse">
            <a:avLst/>
          </a:prstGeom>
          <a:solidFill>
            <a:srgbClr val="FFCC00">
              <a:alpha val="39000"/>
            </a:srgbClr>
          </a:solidFill>
          <a:ln w="12700">
            <a:solidFill>
              <a:srgbClr val="1203C2"/>
            </a:solidFill>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702470" name="Oval 6"/>
          <p:cNvSpPr>
            <a:spLocks noChangeArrowheads="1"/>
          </p:cNvSpPr>
          <p:nvPr/>
        </p:nvSpPr>
        <p:spPr bwMode="auto">
          <a:xfrm>
            <a:off x="5638800" y="3352800"/>
            <a:ext cx="685800" cy="228600"/>
          </a:xfrm>
          <a:prstGeom prst="ellipse">
            <a:avLst/>
          </a:prstGeom>
          <a:solidFill>
            <a:srgbClr val="FFCC00">
              <a:alpha val="39000"/>
            </a:srgbClr>
          </a:solidFill>
          <a:ln w="12700">
            <a:solidFill>
              <a:srgbClr val="1203C2"/>
            </a:solidFill>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702471" name="Oval 7"/>
          <p:cNvSpPr>
            <a:spLocks noChangeArrowheads="1"/>
          </p:cNvSpPr>
          <p:nvPr/>
        </p:nvSpPr>
        <p:spPr bwMode="auto">
          <a:xfrm>
            <a:off x="5638800" y="3581400"/>
            <a:ext cx="685800" cy="228600"/>
          </a:xfrm>
          <a:prstGeom prst="ellipse">
            <a:avLst/>
          </a:prstGeom>
          <a:solidFill>
            <a:srgbClr val="FFCC00">
              <a:alpha val="39000"/>
            </a:srgbClr>
          </a:solidFill>
          <a:ln w="12700">
            <a:solidFill>
              <a:srgbClr val="1203C2"/>
            </a:solidFill>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702472" name="Oval 8"/>
          <p:cNvSpPr>
            <a:spLocks noChangeArrowheads="1"/>
          </p:cNvSpPr>
          <p:nvPr/>
        </p:nvSpPr>
        <p:spPr bwMode="auto">
          <a:xfrm>
            <a:off x="6858000" y="4572000"/>
            <a:ext cx="685800" cy="228600"/>
          </a:xfrm>
          <a:prstGeom prst="ellipse">
            <a:avLst/>
          </a:prstGeom>
          <a:solidFill>
            <a:srgbClr val="FFCC00">
              <a:alpha val="39000"/>
            </a:srgbClr>
          </a:solidFill>
          <a:ln w="12700">
            <a:solidFill>
              <a:srgbClr val="1203C2"/>
            </a:solidFill>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702473" name="Oval 9"/>
          <p:cNvSpPr>
            <a:spLocks noChangeArrowheads="1"/>
          </p:cNvSpPr>
          <p:nvPr/>
        </p:nvSpPr>
        <p:spPr bwMode="auto">
          <a:xfrm>
            <a:off x="4419600" y="2362200"/>
            <a:ext cx="685800" cy="228600"/>
          </a:xfrm>
          <a:prstGeom prst="ellipse">
            <a:avLst/>
          </a:prstGeom>
          <a:solidFill>
            <a:srgbClr val="FFCC00">
              <a:alpha val="39000"/>
            </a:srgbClr>
          </a:solidFill>
          <a:ln w="12700">
            <a:solidFill>
              <a:srgbClr val="1203C2"/>
            </a:solidFill>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702474" name="Oval 10"/>
          <p:cNvSpPr>
            <a:spLocks noChangeArrowheads="1"/>
          </p:cNvSpPr>
          <p:nvPr/>
        </p:nvSpPr>
        <p:spPr bwMode="auto">
          <a:xfrm>
            <a:off x="4419600" y="4800600"/>
            <a:ext cx="685800" cy="228600"/>
          </a:xfrm>
          <a:prstGeom prst="ellipse">
            <a:avLst/>
          </a:prstGeom>
          <a:solidFill>
            <a:srgbClr val="FFCC00">
              <a:alpha val="39000"/>
            </a:srgbClr>
          </a:solidFill>
          <a:ln w="12700">
            <a:solidFill>
              <a:srgbClr val="1203C2"/>
            </a:solidFill>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702475" name="Oval 11"/>
          <p:cNvSpPr>
            <a:spLocks noChangeArrowheads="1"/>
          </p:cNvSpPr>
          <p:nvPr/>
        </p:nvSpPr>
        <p:spPr bwMode="auto">
          <a:xfrm>
            <a:off x="5638800" y="2133600"/>
            <a:ext cx="685800" cy="228600"/>
          </a:xfrm>
          <a:prstGeom prst="ellipse">
            <a:avLst/>
          </a:prstGeom>
          <a:solidFill>
            <a:srgbClr val="FFCC00">
              <a:alpha val="39000"/>
            </a:srgbClr>
          </a:solidFill>
          <a:ln w="12700">
            <a:solidFill>
              <a:srgbClr val="1203C2"/>
            </a:solidFill>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sp>
        <p:nvSpPr>
          <p:cNvPr id="702476" name="Text Box 12"/>
          <p:cNvSpPr txBox="1">
            <a:spLocks noChangeArrowheads="1"/>
          </p:cNvSpPr>
          <p:nvPr/>
        </p:nvSpPr>
        <p:spPr bwMode="auto">
          <a:xfrm>
            <a:off x="1524000" y="5715000"/>
            <a:ext cx="6122988" cy="64633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rgbClr val="1203C2"/>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r>
              <a:rPr lang="en-US" sz="1800" b="0" u="sng" dirty="0">
                <a:solidFill>
                  <a:srgbClr val="000000"/>
                </a:solidFill>
                <a:latin typeface="Georgia" panose="02040502050405020303" pitchFamily="18" charset="0"/>
              </a:rPr>
              <a:t>Note</a:t>
            </a:r>
            <a:r>
              <a:rPr lang="en-US" sz="1800" b="0" dirty="0">
                <a:solidFill>
                  <a:srgbClr val="000000"/>
                </a:solidFill>
                <a:latin typeface="Georgia" panose="02040502050405020303" pitchFamily="18" charset="0"/>
              </a:rPr>
              <a:t>: You should </a:t>
            </a:r>
            <a:r>
              <a:rPr lang="en-US" sz="1800" b="0" i="1" dirty="0">
                <a:solidFill>
                  <a:srgbClr val="000000"/>
                </a:solidFill>
                <a:latin typeface="Georgia" panose="02040502050405020303" pitchFamily="18" charset="0"/>
              </a:rPr>
              <a:t>not</a:t>
            </a:r>
            <a:r>
              <a:rPr lang="en-US" sz="1800" b="0" dirty="0">
                <a:solidFill>
                  <a:srgbClr val="000000"/>
                </a:solidFill>
                <a:latin typeface="Georgia" panose="02040502050405020303" pitchFamily="18" charset="0"/>
              </a:rPr>
              <a:t> use standardize option in segmentation software when determining segments</a:t>
            </a:r>
            <a:r>
              <a:rPr lang="en-US" sz="1800" dirty="0">
                <a:solidFill>
                  <a:srgbClr val="003D7D"/>
                </a:solidFill>
              </a:rPr>
              <a:t>.</a:t>
            </a:r>
          </a:p>
        </p:txBody>
      </p:sp>
    </p:spTree>
    <p:extLst>
      <p:ext uri="{BB962C8B-B14F-4D97-AF65-F5344CB8AC3E}">
        <p14:creationId xmlns:p14="http://schemas.microsoft.com/office/powerpoint/2010/main" xmlns="" val="3742368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5" name="Rectangle 3"/>
          <p:cNvSpPr>
            <a:spLocks noGrp="1" noChangeArrowheads="1"/>
          </p:cNvSpPr>
          <p:nvPr>
            <p:ph idx="1"/>
          </p:nvPr>
        </p:nvSpPr>
        <p:spPr/>
        <p:txBody>
          <a:bodyPr/>
          <a:lstStyle/>
          <a:p>
            <a:r>
              <a:rPr lang="en-US" dirty="0"/>
              <a:t>Revenue/profit potential of a new product</a:t>
            </a:r>
          </a:p>
          <a:p>
            <a:r>
              <a:rPr lang="en-US" dirty="0"/>
              <a:t>Find optimal product by segment </a:t>
            </a:r>
          </a:p>
          <a:p>
            <a:r>
              <a:rPr lang="en-US" dirty="0"/>
              <a:t>Assess cannibalization potential of new product</a:t>
            </a:r>
          </a:p>
          <a:p>
            <a:pPr>
              <a:buClr>
                <a:srgbClr val="060798"/>
              </a:buClr>
            </a:pPr>
            <a:endParaRPr lang="en-US" sz="2000" dirty="0"/>
          </a:p>
        </p:txBody>
      </p:sp>
      <p:sp>
        <p:nvSpPr>
          <p:cNvPr id="668674" name="Rectangle 2"/>
          <p:cNvSpPr>
            <a:spLocks noGrp="1" noChangeArrowheads="1"/>
          </p:cNvSpPr>
          <p:nvPr>
            <p:ph type="title"/>
          </p:nvPr>
        </p:nvSpPr>
        <p:spPr>
          <a:xfrm>
            <a:off x="457200" y="423352"/>
            <a:ext cx="6491064" cy="413268"/>
          </a:xfrm>
        </p:spPr>
        <p:txBody>
          <a:bodyPr/>
          <a:lstStyle/>
          <a:p>
            <a:r>
              <a:rPr lang="en-US" dirty="0"/>
              <a:t>Other Issues That Can Be Addressed</a:t>
            </a:r>
          </a:p>
        </p:txBody>
      </p:sp>
    </p:spTree>
    <p:extLst>
      <p:ext uri="{BB962C8B-B14F-4D97-AF65-F5344CB8AC3E}">
        <p14:creationId xmlns:p14="http://schemas.microsoft.com/office/powerpoint/2010/main" xmlns="" val="394506316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3" name="Rectangle 3"/>
          <p:cNvSpPr>
            <a:spLocks noGrp="1" noChangeArrowheads="1"/>
          </p:cNvSpPr>
          <p:nvPr>
            <p:ph idx="1"/>
          </p:nvPr>
        </p:nvSpPr>
        <p:spPr>
          <a:xfrm>
            <a:off x="457199" y="1340768"/>
            <a:ext cx="8321443" cy="4785395"/>
          </a:xfrm>
        </p:spPr>
        <p:txBody>
          <a:bodyPr>
            <a:normAutofit fontScale="92500" lnSpcReduction="10000"/>
          </a:bodyPr>
          <a:lstStyle/>
          <a:p>
            <a:r>
              <a:rPr lang="en-US" sz="1800" dirty="0"/>
              <a:t>The new offering involves important tradeoffs affecting design, production, marketing, or other operational variables.</a:t>
            </a:r>
          </a:p>
          <a:p>
            <a:endParaRPr lang="en-US" sz="1800" dirty="0"/>
          </a:p>
          <a:p>
            <a:r>
              <a:rPr lang="en-US" sz="1800" dirty="0"/>
              <a:t>The offering is realistically decomposable into a set of basic attributes.</a:t>
            </a:r>
          </a:p>
          <a:p>
            <a:r>
              <a:rPr lang="en-US" sz="1800" dirty="0"/>
              <a:t>Consumer choices with respect to the offering and its market tends to be high involvement.</a:t>
            </a:r>
          </a:p>
          <a:p>
            <a:endParaRPr lang="en-US" sz="1800" dirty="0"/>
          </a:p>
          <a:p>
            <a:r>
              <a:rPr lang="en-US" sz="1800" dirty="0"/>
              <a:t>Factorial combinations of basic attribute levels are believable.</a:t>
            </a:r>
          </a:p>
          <a:p>
            <a:endParaRPr lang="en-US" sz="1800" dirty="0"/>
          </a:p>
          <a:p>
            <a:r>
              <a:rPr lang="en-US" sz="1800" dirty="0"/>
              <a:t>Desirable new offerings alternatives can be synthesized from basic alternatives.</a:t>
            </a:r>
          </a:p>
          <a:p>
            <a:endParaRPr lang="en-US" sz="1800" dirty="0"/>
          </a:p>
          <a:p>
            <a:r>
              <a:rPr lang="en-US" sz="1800" dirty="0"/>
              <a:t>The alternatives can be realistically described, either verbally or pictorially.  (Otherwise, actual product formulations should be considered).</a:t>
            </a:r>
          </a:p>
          <a:p>
            <a:endParaRPr lang="en-US" sz="1800" dirty="0"/>
          </a:p>
          <a:p>
            <a:r>
              <a:rPr lang="en-US" sz="1800" dirty="0"/>
              <a:t>Perceptions of hypothetical combinations are reasonably homogeneous across members of the target group.</a:t>
            </a:r>
          </a:p>
        </p:txBody>
      </p:sp>
      <p:sp>
        <p:nvSpPr>
          <p:cNvPr id="558082" name="Rectangle 2"/>
          <p:cNvSpPr>
            <a:spLocks noGrp="1" noChangeArrowheads="1"/>
          </p:cNvSpPr>
          <p:nvPr>
            <p:ph type="title"/>
          </p:nvPr>
        </p:nvSpPr>
        <p:spPr>
          <a:xfrm>
            <a:off x="431702" y="260648"/>
            <a:ext cx="5698976" cy="413268"/>
          </a:xfrm>
        </p:spPr>
        <p:txBody>
          <a:bodyPr/>
          <a:lstStyle/>
          <a:p>
            <a:r>
              <a:rPr lang="en-US" dirty="0"/>
              <a:t>Situations Where Conjoint Analysis  Might Be Valuable</a:t>
            </a:r>
          </a:p>
        </p:txBody>
      </p:sp>
    </p:spTree>
    <p:extLst>
      <p:ext uri="{BB962C8B-B14F-4D97-AF65-F5344CB8AC3E}">
        <p14:creationId xmlns:p14="http://schemas.microsoft.com/office/powerpoint/2010/main" xmlns="" val="9114636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9" name="Rectangle 3"/>
          <p:cNvSpPr>
            <a:spLocks noGrp="1" noChangeArrowheads="1"/>
          </p:cNvSpPr>
          <p:nvPr>
            <p:ph idx="1"/>
          </p:nvPr>
        </p:nvSpPr>
        <p:spPr/>
        <p:txBody>
          <a:bodyPr>
            <a:normAutofit/>
          </a:bodyPr>
          <a:lstStyle/>
          <a:p>
            <a:r>
              <a:rPr lang="en-US" sz="1800" dirty="0"/>
              <a:t>Adaptive Conjoint</a:t>
            </a:r>
          </a:p>
          <a:p>
            <a:r>
              <a:rPr lang="en-US" sz="1800" dirty="0"/>
              <a:t>Choice-based Conjoint</a:t>
            </a:r>
          </a:p>
          <a:p>
            <a:r>
              <a:rPr lang="en-US" sz="1800" dirty="0"/>
              <a:t>Internet data collection tools</a:t>
            </a:r>
          </a:p>
          <a:p>
            <a:r>
              <a:rPr lang="en-US" sz="1800" dirty="0"/>
              <a:t>Improved input/output </a:t>
            </a:r>
          </a:p>
        </p:txBody>
      </p:sp>
      <p:sp>
        <p:nvSpPr>
          <p:cNvPr id="638978" name="Rectangle 2"/>
          <p:cNvSpPr>
            <a:spLocks noGrp="1" noChangeArrowheads="1"/>
          </p:cNvSpPr>
          <p:nvPr>
            <p:ph type="title"/>
          </p:nvPr>
        </p:nvSpPr>
        <p:spPr/>
        <p:txBody>
          <a:bodyPr/>
          <a:lstStyle/>
          <a:p>
            <a:r>
              <a:rPr lang="en-US" dirty="0"/>
              <a:t>Conjoint Enhancements</a:t>
            </a:r>
          </a:p>
        </p:txBody>
      </p:sp>
    </p:spTree>
    <p:extLst>
      <p:ext uri="{BB962C8B-B14F-4D97-AF65-F5344CB8AC3E}">
        <p14:creationId xmlns:p14="http://schemas.microsoft.com/office/powerpoint/2010/main" xmlns="" val="3253504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9395" name="Rectangle 3"/>
          <p:cNvSpPr>
            <a:spLocks noGrp="1" noChangeArrowheads="1"/>
          </p:cNvSpPr>
          <p:nvPr>
            <p:ph idx="1"/>
          </p:nvPr>
        </p:nvSpPr>
        <p:spPr/>
        <p:txBody>
          <a:bodyPr/>
          <a:lstStyle/>
          <a:p>
            <a:pPr>
              <a:lnSpc>
                <a:spcPct val="80000"/>
              </a:lnSpc>
            </a:pPr>
            <a:r>
              <a:rPr lang="en-US" dirty="0"/>
              <a:t>Design new offerings that enhance customer value.</a:t>
            </a:r>
          </a:p>
          <a:p>
            <a:pPr>
              <a:lnSpc>
                <a:spcPct val="80000"/>
              </a:lnSpc>
            </a:pPr>
            <a:endParaRPr lang="en-US" dirty="0"/>
          </a:p>
          <a:p>
            <a:pPr>
              <a:lnSpc>
                <a:spcPct val="80000"/>
              </a:lnSpc>
            </a:pPr>
            <a:r>
              <a:rPr lang="en-US" dirty="0"/>
              <a:t>Forecast sales/market share/profit of alternative  offerings.</a:t>
            </a:r>
          </a:p>
          <a:p>
            <a:pPr>
              <a:lnSpc>
                <a:spcPct val="80000"/>
              </a:lnSpc>
            </a:pPr>
            <a:endParaRPr lang="en-US" dirty="0"/>
          </a:p>
          <a:p>
            <a:pPr>
              <a:lnSpc>
                <a:spcPct val="80000"/>
              </a:lnSpc>
            </a:pPr>
            <a:r>
              <a:rPr lang="en-US" dirty="0"/>
              <a:t>Identify market segments for which a given concept/offering has high value.</a:t>
            </a:r>
          </a:p>
          <a:p>
            <a:pPr>
              <a:lnSpc>
                <a:spcPct val="80000"/>
              </a:lnSpc>
            </a:pPr>
            <a:endParaRPr lang="en-US" dirty="0"/>
          </a:p>
          <a:p>
            <a:pPr>
              <a:lnSpc>
                <a:spcPct val="80000"/>
              </a:lnSpc>
            </a:pPr>
            <a:r>
              <a:rPr lang="en-US" dirty="0"/>
              <a:t>Identify the “best” concept/offering for a target segment.</a:t>
            </a:r>
          </a:p>
          <a:p>
            <a:pPr>
              <a:lnSpc>
                <a:spcPct val="80000"/>
              </a:lnSpc>
            </a:pPr>
            <a:endParaRPr lang="en-US" dirty="0"/>
          </a:p>
          <a:p>
            <a:pPr>
              <a:lnSpc>
                <a:spcPct val="80000"/>
              </a:lnSpc>
            </a:pPr>
            <a:r>
              <a:rPr lang="en-US" dirty="0"/>
              <a:t>Explore impact of alternative pricing and service strategies.</a:t>
            </a:r>
          </a:p>
          <a:p>
            <a:pPr>
              <a:lnSpc>
                <a:spcPct val="80000"/>
              </a:lnSpc>
            </a:pPr>
            <a:endParaRPr lang="en-US" dirty="0"/>
          </a:p>
          <a:p>
            <a:pPr>
              <a:lnSpc>
                <a:spcPct val="80000"/>
              </a:lnSpc>
            </a:pPr>
            <a:r>
              <a:rPr lang="en-US" dirty="0"/>
              <a:t>Plan production in flexible manufacturing systems</a:t>
            </a:r>
            <a:r>
              <a:rPr lang="en-US" sz="1800" dirty="0"/>
              <a:t>.</a:t>
            </a:r>
            <a:endParaRPr lang="en-US" sz="2000" dirty="0"/>
          </a:p>
        </p:txBody>
      </p:sp>
      <p:sp>
        <p:nvSpPr>
          <p:cNvPr id="699394" name="Rectangle 2"/>
          <p:cNvSpPr>
            <a:spLocks noGrp="1" noChangeArrowheads="1"/>
          </p:cNvSpPr>
          <p:nvPr>
            <p:ph type="title"/>
          </p:nvPr>
        </p:nvSpPr>
        <p:spPr>
          <a:xfrm>
            <a:off x="457200" y="423352"/>
            <a:ext cx="6635080" cy="413268"/>
          </a:xfrm>
        </p:spPr>
        <p:txBody>
          <a:bodyPr/>
          <a:lstStyle/>
          <a:p>
            <a:r>
              <a:rPr lang="en-US" dirty="0"/>
              <a:t>Summary: Utility of Conjoint Analysis</a:t>
            </a:r>
          </a:p>
        </p:txBody>
      </p:sp>
    </p:spTree>
    <p:extLst>
      <p:ext uri="{BB962C8B-B14F-4D97-AF65-F5344CB8AC3E}">
        <p14:creationId xmlns:p14="http://schemas.microsoft.com/office/powerpoint/2010/main" xmlns="" val="421979079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What is Conjoint Analysis and how can it be used for product development?</a:t>
            </a:r>
          </a:p>
          <a:p>
            <a:endParaRPr lang="en-GB" dirty="0"/>
          </a:p>
          <a:p>
            <a:r>
              <a:rPr lang="en-GB" dirty="0"/>
              <a:t>How can results of Conjoint Analysis be interpreted?</a:t>
            </a:r>
          </a:p>
          <a:p>
            <a:endParaRPr lang="en-GB" dirty="0"/>
          </a:p>
          <a:p>
            <a:r>
              <a:rPr lang="en-GB" dirty="0"/>
              <a:t>What are pros&amp; cons of Conjoint Analysis? How can it be linked with other statistical methods?</a:t>
            </a:r>
          </a:p>
        </p:txBody>
      </p:sp>
      <p:sp>
        <p:nvSpPr>
          <p:cNvPr id="2" name="Title 1"/>
          <p:cNvSpPr>
            <a:spLocks noGrp="1"/>
          </p:cNvSpPr>
          <p:nvPr>
            <p:ph type="title"/>
          </p:nvPr>
        </p:nvSpPr>
        <p:spPr/>
        <p:txBody>
          <a:bodyPr/>
          <a:lstStyle/>
          <a:p>
            <a:r>
              <a:rPr lang="en-GB" dirty="0"/>
              <a:t>Session 8</a:t>
            </a:r>
          </a:p>
        </p:txBody>
      </p:sp>
    </p:spTree>
    <p:extLst>
      <p:ext uri="{BB962C8B-B14F-4D97-AF65-F5344CB8AC3E}">
        <p14:creationId xmlns:p14="http://schemas.microsoft.com/office/powerpoint/2010/main" xmlns="" val="1137969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61" name="Rectangle 5"/>
          <p:cNvSpPr>
            <a:spLocks noGrp="1" noChangeArrowheads="1"/>
          </p:cNvSpPr>
          <p:nvPr>
            <p:ph idx="1"/>
          </p:nvPr>
        </p:nvSpPr>
        <p:spPr/>
        <p:txBody>
          <a:bodyPr/>
          <a:lstStyle/>
          <a:p>
            <a:pPr algn="just">
              <a:buClr>
                <a:srgbClr val="060798"/>
              </a:buClr>
            </a:pPr>
            <a:r>
              <a:rPr lang="en-US" dirty="0"/>
              <a:t>80% of a product’s manufacturing costs are incurred during the first 20% of its design (varies with product category).</a:t>
            </a:r>
          </a:p>
          <a:p>
            <a:pPr algn="just">
              <a:buClr>
                <a:srgbClr val="060798"/>
              </a:buClr>
            </a:pPr>
            <a:endParaRPr lang="en-US" dirty="0"/>
          </a:p>
          <a:p>
            <a:pPr algn="just">
              <a:buClr>
                <a:srgbClr val="060798"/>
              </a:buClr>
            </a:pPr>
            <a:r>
              <a:rPr lang="en-US" dirty="0"/>
              <a:t>Conjoint Analysis is a systematic approach for matching product design with the needs and wants of customers, especially in the early stages of the New Product Development process.</a:t>
            </a:r>
          </a:p>
        </p:txBody>
      </p:sp>
      <p:sp>
        <p:nvSpPr>
          <p:cNvPr id="224263" name="Rectangle 7"/>
          <p:cNvSpPr>
            <a:spLocks noGrp="1" noChangeArrowheads="1"/>
          </p:cNvSpPr>
          <p:nvPr>
            <p:ph type="title"/>
          </p:nvPr>
        </p:nvSpPr>
        <p:spPr/>
        <p:txBody>
          <a:bodyPr/>
          <a:lstStyle/>
          <a:p>
            <a:r>
              <a:rPr lang="en-US" dirty="0"/>
              <a:t>Value of Good Design</a:t>
            </a:r>
          </a:p>
        </p:txBody>
      </p:sp>
    </p:spTree>
    <p:extLst>
      <p:ext uri="{BB962C8B-B14F-4D97-AF65-F5344CB8AC3E}">
        <p14:creationId xmlns:p14="http://schemas.microsoft.com/office/powerpoint/2010/main" xmlns="" val="3168946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5314" name="Object 2"/>
          <p:cNvGraphicFramePr>
            <a:graphicFrameLocks noChangeAspect="1"/>
          </p:cNvGraphicFramePr>
          <p:nvPr>
            <p:extLst>
              <p:ext uri="{D42A27DB-BD31-4B8C-83A1-F6EECF244321}">
                <p14:modId xmlns:p14="http://schemas.microsoft.com/office/powerpoint/2010/main" xmlns="" val="2608977091"/>
              </p:ext>
            </p:extLst>
          </p:nvPr>
        </p:nvGraphicFramePr>
        <p:xfrm>
          <a:off x="1259632" y="1268760"/>
          <a:ext cx="7239000" cy="4403725"/>
        </p:xfrm>
        <a:graphic>
          <a:graphicData uri="http://schemas.openxmlformats.org/presentationml/2006/ole">
            <p:oleObj spid="_x0000_s27664" name="Worksheet" r:id="rId4" imgW="8078400" imgH="4766400" progId="Excel.Sheet.8">
              <p:embed/>
            </p:oleObj>
          </a:graphicData>
        </a:graphic>
      </p:graphicFrame>
      <p:sp>
        <p:nvSpPr>
          <p:cNvPr id="4" name="Titel 3"/>
          <p:cNvSpPr>
            <a:spLocks noGrp="1"/>
          </p:cNvSpPr>
          <p:nvPr>
            <p:ph type="title"/>
          </p:nvPr>
        </p:nvSpPr>
        <p:spPr/>
        <p:txBody>
          <a:bodyPr/>
          <a:lstStyle/>
          <a:p>
            <a:endParaRPr lang="en-GB"/>
          </a:p>
        </p:txBody>
      </p:sp>
    </p:spTree>
    <p:extLst>
      <p:ext uri="{BB962C8B-B14F-4D97-AF65-F5344CB8AC3E}">
        <p14:creationId xmlns:p14="http://schemas.microsoft.com/office/powerpoint/2010/main" xmlns="" val="1977649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6338" name="Object 4098"/>
          <p:cNvGraphicFramePr>
            <a:graphicFrameLocks noChangeAspect="1"/>
          </p:cNvGraphicFramePr>
          <p:nvPr/>
        </p:nvGraphicFramePr>
        <p:xfrm>
          <a:off x="762000" y="957263"/>
          <a:ext cx="7696200" cy="4681537"/>
        </p:xfrm>
        <a:graphic>
          <a:graphicData uri="http://schemas.openxmlformats.org/presentationml/2006/ole">
            <p:oleObj spid="_x0000_s28688" name="Worksheet" r:id="rId4" imgW="8078400" imgH="4766400" progId="Excel.Sheet.8">
              <p:embed/>
            </p:oleObj>
          </a:graphicData>
        </a:graphic>
      </p:graphicFrame>
      <p:sp>
        <p:nvSpPr>
          <p:cNvPr id="2" name="Titel 1"/>
          <p:cNvSpPr>
            <a:spLocks noGrp="1"/>
          </p:cNvSpPr>
          <p:nvPr>
            <p:ph type="title"/>
          </p:nvPr>
        </p:nvSpPr>
        <p:spPr/>
        <p:txBody>
          <a:bodyPr/>
          <a:lstStyle/>
          <a:p>
            <a:endParaRPr lang="en-GB"/>
          </a:p>
        </p:txBody>
      </p:sp>
    </p:spTree>
    <p:extLst>
      <p:ext uri="{BB962C8B-B14F-4D97-AF65-F5344CB8AC3E}">
        <p14:creationId xmlns:p14="http://schemas.microsoft.com/office/powerpoint/2010/main" xmlns="" val="3511157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7362" name="Object 2"/>
          <p:cNvGraphicFramePr>
            <a:graphicFrameLocks noChangeAspect="1"/>
          </p:cNvGraphicFramePr>
          <p:nvPr/>
        </p:nvGraphicFramePr>
        <p:xfrm>
          <a:off x="914400" y="1143000"/>
          <a:ext cx="7391400" cy="4500563"/>
        </p:xfrm>
        <a:graphic>
          <a:graphicData uri="http://schemas.openxmlformats.org/presentationml/2006/ole">
            <p:oleObj spid="_x0000_s29712" name="Worksheet" r:id="rId4" imgW="8093160" imgH="4780800" progId="Excel.Sheet.8">
              <p:embed/>
            </p:oleObj>
          </a:graphicData>
        </a:graphic>
      </p:graphicFrame>
      <p:sp>
        <p:nvSpPr>
          <p:cNvPr id="2" name="Titel 1"/>
          <p:cNvSpPr>
            <a:spLocks noGrp="1"/>
          </p:cNvSpPr>
          <p:nvPr>
            <p:ph type="title"/>
          </p:nvPr>
        </p:nvSpPr>
        <p:spPr/>
        <p:txBody>
          <a:bodyPr/>
          <a:lstStyle/>
          <a:p>
            <a:endParaRPr lang="en-GB"/>
          </a:p>
        </p:txBody>
      </p:sp>
    </p:spTree>
    <p:extLst>
      <p:ext uri="{BB962C8B-B14F-4D97-AF65-F5344CB8AC3E}">
        <p14:creationId xmlns:p14="http://schemas.microsoft.com/office/powerpoint/2010/main" xmlns="" val="1917607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8386" name="Object 2"/>
          <p:cNvGraphicFramePr>
            <a:graphicFrameLocks noChangeAspect="1"/>
          </p:cNvGraphicFramePr>
          <p:nvPr>
            <p:extLst>
              <p:ext uri="{D42A27DB-BD31-4B8C-83A1-F6EECF244321}">
                <p14:modId xmlns:p14="http://schemas.microsoft.com/office/powerpoint/2010/main" xmlns="" val="2373425051"/>
              </p:ext>
            </p:extLst>
          </p:nvPr>
        </p:nvGraphicFramePr>
        <p:xfrm>
          <a:off x="899592" y="1052736"/>
          <a:ext cx="7162800" cy="5510213"/>
        </p:xfrm>
        <a:graphic>
          <a:graphicData uri="http://schemas.openxmlformats.org/presentationml/2006/ole">
            <p:oleObj spid="_x0000_s30736" name="Worksheet" r:id="rId4" imgW="7989480" imgH="5961600" progId="Excel.Sheet.8">
              <p:embed/>
            </p:oleObj>
          </a:graphicData>
        </a:graphic>
      </p:graphicFrame>
      <p:sp>
        <p:nvSpPr>
          <p:cNvPr id="2" name="Titel 1"/>
          <p:cNvSpPr>
            <a:spLocks noGrp="1"/>
          </p:cNvSpPr>
          <p:nvPr>
            <p:ph type="title"/>
          </p:nvPr>
        </p:nvSpPr>
        <p:spPr/>
        <p:txBody>
          <a:bodyPr/>
          <a:lstStyle/>
          <a:p>
            <a:endParaRPr lang="en-GB"/>
          </a:p>
        </p:txBody>
      </p:sp>
    </p:spTree>
    <p:extLst>
      <p:ext uri="{BB962C8B-B14F-4D97-AF65-F5344CB8AC3E}">
        <p14:creationId xmlns:p14="http://schemas.microsoft.com/office/powerpoint/2010/main" xmlns="" val="2693052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a:t>CONJOINT ANALYSIS</a:t>
            </a:r>
          </a:p>
        </p:txBody>
      </p:sp>
      <p:sp>
        <p:nvSpPr>
          <p:cNvPr id="3" name="Textplatzhalter 2"/>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xmlns="" val="1004420645"/>
      </p:ext>
    </p:extLst>
  </p:cSld>
  <p:clrMapOvr>
    <a:masterClrMapping/>
  </p:clrMapOvr>
</p:sld>
</file>

<file path=ppt/theme/theme1.xml><?xml version="1.0" encoding="utf-8"?>
<a:theme xmlns:a="http://schemas.openxmlformats.org/drawingml/2006/main" name="UniOfSurrey-PowerPointMasterStandardWidth">
  <a:themeElements>
    <a:clrScheme name="Custom 1">
      <a:dk1>
        <a:srgbClr val="203D75"/>
      </a:dk1>
      <a:lt1>
        <a:srgbClr val="FFFFFF"/>
      </a:lt1>
      <a:dk2>
        <a:srgbClr val="1F497D"/>
      </a:dk2>
      <a:lt2>
        <a:srgbClr val="A59E94"/>
      </a:lt2>
      <a:accent1>
        <a:srgbClr val="006AA0"/>
      </a:accent1>
      <a:accent2>
        <a:srgbClr val="BD0F30"/>
      </a:accent2>
      <a:accent3>
        <a:srgbClr val="9DAC24"/>
      </a:accent3>
      <a:accent4>
        <a:srgbClr val="672669"/>
      </a:accent4>
      <a:accent5>
        <a:srgbClr val="328C9E"/>
      </a:accent5>
      <a:accent6>
        <a:srgbClr val="EC7520"/>
      </a:accent6>
      <a:hlink>
        <a:srgbClr val="006AA0"/>
      </a:hlink>
      <a:folHlink>
        <a:srgbClr val="67266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400" dirty="0" err="1" smtClean="0">
            <a:solidFill>
              <a:srgbClr val="556169"/>
            </a:solidFill>
            <a:latin typeface="Georgia"/>
            <a:cs typeface="Georgia"/>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oM_gold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Custom 1">
    <a:dk1>
      <a:srgbClr val="203D75"/>
    </a:dk1>
    <a:lt1>
      <a:srgbClr val="FFFFFF"/>
    </a:lt1>
    <a:dk2>
      <a:srgbClr val="1F497D"/>
    </a:dk2>
    <a:lt2>
      <a:srgbClr val="A59E94"/>
    </a:lt2>
    <a:accent1>
      <a:srgbClr val="006AA0"/>
    </a:accent1>
    <a:accent2>
      <a:srgbClr val="BD0F30"/>
    </a:accent2>
    <a:accent3>
      <a:srgbClr val="9DAC24"/>
    </a:accent3>
    <a:accent4>
      <a:srgbClr val="672669"/>
    </a:accent4>
    <a:accent5>
      <a:srgbClr val="328C9E"/>
    </a:accent5>
    <a:accent6>
      <a:srgbClr val="EC7520"/>
    </a:accent6>
    <a:hlink>
      <a:srgbClr val="006AA0"/>
    </a:hlink>
    <a:folHlink>
      <a:srgbClr val="672669"/>
    </a:folHlink>
  </a:clrScheme>
</a:themeOverride>
</file>

<file path=docProps/app.xml><?xml version="1.0" encoding="utf-8"?>
<Properties xmlns="http://schemas.openxmlformats.org/officeDocument/2006/extended-properties" xmlns:vt="http://schemas.openxmlformats.org/officeDocument/2006/docPropsVTypes">
  <Template/>
  <TotalTime>0</TotalTime>
  <Words>1686</Words>
  <Application>Microsoft Office PowerPoint</Application>
  <PresentationFormat>On-screen Show (4:3)</PresentationFormat>
  <Paragraphs>345</Paragraphs>
  <Slides>38</Slides>
  <Notes>27</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38</vt:i4>
      </vt:variant>
    </vt:vector>
  </HeadingPairs>
  <TitlesOfParts>
    <vt:vector size="42" baseType="lpstr">
      <vt:lpstr>UniOfSurrey-PowerPointMasterStandardWidth</vt:lpstr>
      <vt:lpstr>Worksheet</vt:lpstr>
      <vt:lpstr>Equation</vt:lpstr>
      <vt:lpstr>Document</vt:lpstr>
      <vt:lpstr>Marketing Analytics –  Conjoint Analysis</vt:lpstr>
      <vt:lpstr>NEW PRODUCt DEVElopement</vt:lpstr>
      <vt:lpstr>Overview of New Product  Development Process </vt:lpstr>
      <vt:lpstr>Value of Good Design</vt:lpstr>
      <vt:lpstr>Slide 5</vt:lpstr>
      <vt:lpstr>Slide 6</vt:lpstr>
      <vt:lpstr>Slide 7</vt:lpstr>
      <vt:lpstr>Slide 8</vt:lpstr>
      <vt:lpstr>CONJOINT ANALYSIS</vt:lpstr>
      <vt:lpstr>Conjoint Analysis</vt:lpstr>
      <vt:lpstr>What Does Conjoint Analysis Do? (Measure Importance by Assessing Preferences)</vt:lpstr>
      <vt:lpstr>In developing the conjoint task the researcher must answer four questions  . . .</vt:lpstr>
      <vt:lpstr>Slide 13</vt:lpstr>
      <vt:lpstr>Conjoint Analysis in Product Design</vt:lpstr>
      <vt:lpstr>Measuring Importance of Attributes</vt:lpstr>
      <vt:lpstr>Measuring Importance of Attributes</vt:lpstr>
      <vt:lpstr>Conjoint Study Process</vt:lpstr>
      <vt:lpstr>Measuring Importance By Measuring Utility</vt:lpstr>
      <vt:lpstr>Methodological Issues</vt:lpstr>
      <vt:lpstr>Part-Worth I</vt:lpstr>
      <vt:lpstr>Part-Worth II</vt:lpstr>
      <vt:lpstr>EXAMPLE</vt:lpstr>
      <vt:lpstr>Designing a Frozen Pizza</vt:lpstr>
      <vt:lpstr>Designing a Frozen Pizza Example Paired Comparison Data </vt:lpstr>
      <vt:lpstr>Designing a Frozen Pizza  Example Ratings Data</vt:lpstr>
      <vt:lpstr>Conjoint Utility Computations</vt:lpstr>
      <vt:lpstr>Part-Worth Computation: (Designing a Frozen Pizza)</vt:lpstr>
      <vt:lpstr>Market Share and Revenue Share Forecasts</vt:lpstr>
      <vt:lpstr>Maximum Utility Rule (Example)</vt:lpstr>
      <vt:lpstr>Other Choice Rules</vt:lpstr>
      <vt:lpstr>Market Share Computation  (Designing a Frozen Pizza)</vt:lpstr>
      <vt:lpstr>Market Share Computation  (Designing a Frozen Pizza)</vt:lpstr>
      <vt:lpstr>Identifying Segments Based on Conjoint Part Worths</vt:lpstr>
      <vt:lpstr>Other Issues That Can Be Addressed</vt:lpstr>
      <vt:lpstr>Situations Where Conjoint Analysis  Might Be Valuable</vt:lpstr>
      <vt:lpstr>Conjoint Enhancements</vt:lpstr>
      <vt:lpstr>Summary: Utility of Conjoint Analysis</vt:lpstr>
      <vt:lpstr>Session 8</vt:lpstr>
    </vt:vector>
  </TitlesOfParts>
  <Company>University of Surrey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msx060</dc:creator>
  <cp:lastModifiedBy>Marl</cp:lastModifiedBy>
  <cp:revision>65</cp:revision>
  <cp:lastPrinted>2014-03-31T09:15:36Z</cp:lastPrinted>
  <dcterms:created xsi:type="dcterms:W3CDTF">2011-09-21T12:49:37Z</dcterms:created>
  <dcterms:modified xsi:type="dcterms:W3CDTF">2017-06-25T04:27:19Z</dcterms:modified>
</cp:coreProperties>
</file>