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2"/>
  </p:notesMasterIdLst>
  <p:handoutMasterIdLst>
    <p:handoutMasterId r:id="rId13"/>
  </p:handoutMasterIdLst>
  <p:sldIdLst>
    <p:sldId id="256" r:id="rId2"/>
    <p:sldId id="305" r:id="rId3"/>
    <p:sldId id="312" r:id="rId4"/>
    <p:sldId id="319" r:id="rId5"/>
    <p:sldId id="304" r:id="rId6"/>
    <p:sldId id="320" r:id="rId7"/>
    <p:sldId id="323" r:id="rId8"/>
    <p:sldId id="321" r:id="rId9"/>
    <p:sldId id="326" r:id="rId10"/>
    <p:sldId id="27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1502" autoAdjust="0"/>
  </p:normalViewPr>
  <p:slideViewPr>
    <p:cSldViewPr>
      <p:cViewPr>
        <p:scale>
          <a:sx n="70" d="100"/>
          <a:sy n="70" d="100"/>
        </p:scale>
        <p:origin x="-90" y="3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0158872-42C3-4358-832B-D56AB7A43AD5}" type="datetimeFigureOut">
              <a:rPr lang="en-US" smtClean="0"/>
              <a:pPr/>
              <a:t>3/22/2017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A41F4B4-9781-4272-B56D-4FE1BF2459C5}" type="slidenum">
              <a:rPr lang="en-US" smtClean="0"/>
              <a:pPr/>
              <a:t>‹#›</a:t>
            </a:fld>
            <a:endParaRPr lang="en-US"/>
          </a:p>
        </p:txBody>
      </p:sp>
    </p:spTree>
    <p:extLst>
      <p:ext uri="{BB962C8B-B14F-4D97-AF65-F5344CB8AC3E}">
        <p14:creationId xmlns:p14="http://schemas.microsoft.com/office/powerpoint/2010/main" xmlns="" val="3396436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90F5146-BB1C-4009-B119-2769D01F03C1}" type="datetimeFigureOut">
              <a:rPr lang="en-US" smtClean="0"/>
              <a:pPr/>
              <a:t>3/22/2017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1BECA0F-D3B8-4E01-831E-BC07A136F2CB}" type="slidenum">
              <a:rPr lang="en-US" smtClean="0"/>
              <a:pPr/>
              <a:t>‹#›</a:t>
            </a:fld>
            <a:endParaRPr lang="en-US"/>
          </a:p>
        </p:txBody>
      </p:sp>
    </p:spTree>
    <p:extLst>
      <p:ext uri="{BB962C8B-B14F-4D97-AF65-F5344CB8AC3E}">
        <p14:creationId xmlns:p14="http://schemas.microsoft.com/office/powerpoint/2010/main" xmlns="" val="3617347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BECA0F-D3B8-4E01-831E-BC07A136F2CB}" type="slidenum">
              <a:rPr lang="en-US" smtClean="0"/>
              <a:pPr/>
              <a:t>1</a:t>
            </a:fld>
            <a:endParaRPr lang="en-US"/>
          </a:p>
        </p:txBody>
      </p:sp>
    </p:spTree>
    <p:extLst>
      <p:ext uri="{BB962C8B-B14F-4D97-AF65-F5344CB8AC3E}">
        <p14:creationId xmlns:p14="http://schemas.microsoft.com/office/powerpoint/2010/main" xmlns="" val="1806774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Hollie (2012) posits that “part of being culturally and linguistically responsive is to combat the long lasting effects of </a:t>
            </a:r>
            <a:r>
              <a:rPr lang="en-US" baseline="0" dirty="0" err="1" smtClean="0"/>
              <a:t>deculturalization</a:t>
            </a:r>
            <a:r>
              <a:rPr lang="en-US" baseline="0" dirty="0" smtClean="0"/>
              <a:t> through validation and affirmation of the home language and culture,” legitimizing them and making them positive.  </a:t>
            </a:r>
          </a:p>
          <a:p>
            <a:endParaRPr lang="en-US" dirty="0" smtClean="0"/>
          </a:p>
          <a:p>
            <a:r>
              <a:rPr lang="en-US" dirty="0" smtClean="0"/>
              <a:t>Hollie’s</a:t>
            </a:r>
            <a:r>
              <a:rPr lang="en-US" baseline="0" dirty="0" smtClean="0"/>
              <a:t> book will frame the inequity that exists within the equity policy that is IDEA</a:t>
            </a: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10</a:t>
            </a:fld>
            <a:endParaRPr lang="en-US"/>
          </a:p>
        </p:txBody>
      </p:sp>
    </p:spTree>
    <p:extLst>
      <p:ext uri="{BB962C8B-B14F-4D97-AF65-F5344CB8AC3E}">
        <p14:creationId xmlns:p14="http://schemas.microsoft.com/office/powerpoint/2010/main" xmlns="" val="3431102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Frisk Dewitt Middle School and improvement plan for Colin Edwards as a follow-up to conference memo (summary of conference).</a:t>
            </a:r>
          </a:p>
        </p:txBody>
      </p:sp>
      <p:sp>
        <p:nvSpPr>
          <p:cNvPr id="4" name="Slide Number Placeholder 3"/>
          <p:cNvSpPr>
            <a:spLocks noGrp="1"/>
          </p:cNvSpPr>
          <p:nvPr>
            <p:ph type="sldNum" sz="quarter" idx="10"/>
          </p:nvPr>
        </p:nvSpPr>
        <p:spPr/>
        <p:txBody>
          <a:bodyPr/>
          <a:lstStyle/>
          <a:p>
            <a:fld id="{C1BECA0F-D3B8-4E01-831E-BC07A136F2CB}" type="slidenum">
              <a:rPr lang="en-US" smtClean="0"/>
              <a:pPr/>
              <a:t>2</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American comfort around discussions of poverty and the discomfort and difficulty we have discussing race</a:t>
            </a: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3</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In advance of our exploration of special education</a:t>
            </a:r>
            <a:r>
              <a:rPr lang="en-US" baseline="0" dirty="0" smtClean="0"/>
              <a:t> as equity policy, some are upset that Obama administration is increasing funding of early </a:t>
            </a:r>
            <a:r>
              <a:rPr lang="en-US" baseline="0" dirty="0" err="1" smtClean="0"/>
              <a:t>ed</a:t>
            </a:r>
            <a:r>
              <a:rPr lang="en-US" baseline="0" dirty="0" smtClean="0"/>
              <a:t> but has sustained decreases in funding for those pre-school aged children with the greatest needs.</a:t>
            </a:r>
            <a:endParaRPr lang="en-US" dirty="0" smtClean="0"/>
          </a:p>
        </p:txBody>
      </p:sp>
      <p:sp>
        <p:nvSpPr>
          <p:cNvPr id="4" name="Slide Number Placeholder 3"/>
          <p:cNvSpPr>
            <a:spLocks noGrp="1"/>
          </p:cNvSpPr>
          <p:nvPr>
            <p:ph type="sldNum" sz="quarter" idx="10"/>
          </p:nvPr>
        </p:nvSpPr>
        <p:spPr/>
        <p:txBody>
          <a:bodyPr/>
          <a:lstStyle/>
          <a:p>
            <a:fld id="{C1BECA0F-D3B8-4E01-831E-BC07A136F2CB}" type="slidenum">
              <a:rPr lang="en-US" smtClean="0"/>
              <a:pPr/>
              <a:t>4</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dirty="0" smtClean="0"/>
              <a:t>Duncan</a:t>
            </a:r>
            <a:r>
              <a:rPr lang="en-US" b="0" baseline="0" dirty="0" smtClean="0"/>
              <a:t> Andrade quote recap</a:t>
            </a:r>
            <a:endParaRPr lang="en-US" b="0" dirty="0" smtClean="0"/>
          </a:p>
          <a:p>
            <a:pPr marL="171450" indent="-171450">
              <a:buFont typeface="Arial" panose="020B0604020202020204" pitchFamily="34" charset="0"/>
              <a:buChar char="•"/>
            </a:pPr>
            <a:r>
              <a:rPr lang="en-US" b="0" dirty="0" smtClean="0"/>
              <a:t>An equitable education is better defined as </a:t>
            </a:r>
            <a:r>
              <a:rPr lang="en-US" b="0" i="1" dirty="0" smtClean="0"/>
              <a:t>a culturally relevant education </a:t>
            </a:r>
            <a:r>
              <a:rPr lang="en-US" b="0" dirty="0" smtClean="0"/>
              <a:t>in that it is designed to address the material conditions of students’ lives while maintaining a high level of intellectual rigor.</a:t>
            </a:r>
            <a:endParaRPr lang="en-US" b="0" i="1" dirty="0" smtClean="0"/>
          </a:p>
          <a:p>
            <a:pPr marL="171450" indent="-171450">
              <a:buFont typeface="Arial" panose="020B0604020202020204" pitchFamily="34" charset="0"/>
              <a:buChar char="•"/>
            </a:pPr>
            <a:r>
              <a:rPr lang="en-US" b="0" dirty="0" smtClean="0"/>
              <a:t>The measurement of an equitable education would require significantly greater attention to qualitative assessments of schools and classrooms to determine the specific needs of the community and how those are being met, or not. As it stands, we have an almost exclusive commitment to quantitative ‘equal’ assessments through state and national testing and measurement of the allocation of human and monetary resources.</a:t>
            </a:r>
          </a:p>
          <a:p>
            <a:pPr marL="171450" indent="-171450">
              <a:buFont typeface="Arial" panose="020B0604020202020204" pitchFamily="34" charset="0"/>
              <a:buChar char="•"/>
            </a:pPr>
            <a:r>
              <a:rPr lang="en-US" b="0" dirty="0" smtClean="0"/>
              <a:t>Poverty is only one aspect of the material</a:t>
            </a:r>
            <a:r>
              <a:rPr lang="en-US" b="0" baseline="0" dirty="0" smtClean="0"/>
              <a:t> conditions</a:t>
            </a:r>
          </a:p>
          <a:p>
            <a:pPr marL="171450" indent="-171450">
              <a:buFont typeface="Arial" panose="020B0604020202020204" pitchFamily="34" charset="0"/>
              <a:buChar char="•"/>
            </a:pPr>
            <a:r>
              <a:rPr lang="en-US" b="0" baseline="0" dirty="0" smtClean="0"/>
              <a:t>Since the head start, or the </a:t>
            </a:r>
            <a:r>
              <a:rPr lang="en-US" b="0" i="1" baseline="0" dirty="0" smtClean="0"/>
              <a:t>inequity</a:t>
            </a:r>
            <a:r>
              <a:rPr lang="en-US" b="0" baseline="0" dirty="0" smtClean="0"/>
              <a:t>, that educational equity work is meant to address is based in large part on US schooling’s foundation of </a:t>
            </a:r>
            <a:r>
              <a:rPr lang="en-US" b="0" baseline="0" dirty="0" err="1" smtClean="0"/>
              <a:t>deculturalization</a:t>
            </a:r>
            <a:r>
              <a:rPr lang="en-US" b="0" baseline="0" dirty="0" smtClean="0"/>
              <a:t> of Others by dominant culture (WASP) hegemony, then rejecting this premise is foundational/integral to…</a:t>
            </a:r>
          </a:p>
          <a:p>
            <a:pPr marL="171450" indent="-171450">
              <a:buFont typeface="Arial" panose="020B0604020202020204" pitchFamily="34" charset="0"/>
              <a:buChar char="•"/>
            </a:pPr>
            <a:r>
              <a:rPr lang="en-US" b="0" baseline="0" dirty="0" smtClean="0"/>
              <a:t>Complex cultural identities narrowly defined by race and racism</a:t>
            </a:r>
          </a:p>
          <a:p>
            <a:pPr marL="171450" indent="-171450">
              <a:buFont typeface="Arial" panose="020B0604020202020204" pitchFamily="34" charset="0"/>
              <a:buChar char="•"/>
            </a:pPr>
            <a:r>
              <a:rPr lang="en-US" b="0" baseline="0" dirty="0" smtClean="0"/>
              <a:t>Is Barack Obama Black? </a:t>
            </a:r>
          </a:p>
          <a:p>
            <a:pPr marL="0" indent="0">
              <a:buNone/>
            </a:pP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5</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6</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Verbal Overlap</a:t>
            </a:r>
          </a:p>
          <a:p>
            <a:r>
              <a:rPr lang="en-US" dirty="0" smtClean="0"/>
              <a:t>Relational</a:t>
            </a:r>
          </a:p>
          <a:p>
            <a:endParaRPr lang="en-US" dirty="0" smtClean="0"/>
          </a:p>
          <a:p>
            <a:r>
              <a:rPr lang="en-US" dirty="0" smtClean="0"/>
              <a:t>My lead team, Michelle Langer, and me</a:t>
            </a:r>
          </a:p>
          <a:p>
            <a:endParaRPr lang="en-US" dirty="0" smtClean="0"/>
          </a:p>
          <a:p>
            <a:r>
              <a:rPr lang="en-US" dirty="0" smtClean="0"/>
              <a:t>I mentioned this</a:t>
            </a:r>
            <a:r>
              <a:rPr lang="en-US" baseline="0" dirty="0" smtClean="0"/>
              <a:t> when we established norms. Unfortunately, students are expected to know these school norms from the very first day they set foot in the school. </a:t>
            </a: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7</a:t>
            </a:fld>
            <a:endParaRPr lang="en-US"/>
          </a:p>
        </p:txBody>
      </p:sp>
    </p:spTree>
    <p:extLst>
      <p:ext uri="{BB962C8B-B14F-4D97-AF65-F5344CB8AC3E}">
        <p14:creationId xmlns:p14="http://schemas.microsoft.com/office/powerpoint/2010/main" xmlns="" val="3754772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“Failure for teachers students alike”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C1BECA0F-D3B8-4E01-831E-BC07A136F2CB}" type="slidenum">
              <a:rPr lang="en-US" smtClean="0"/>
              <a:pPr/>
              <a:t>8</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inequity within equity policy</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C1BECA0F-D3B8-4E01-831E-BC07A136F2CB}" type="slidenum">
              <a:rPr lang="en-US" smtClean="0"/>
              <a:pPr/>
              <a:t>9</a:t>
            </a:fld>
            <a:endParaRPr lang="en-US"/>
          </a:p>
        </p:txBody>
      </p:sp>
    </p:spTree>
    <p:extLst>
      <p:ext uri="{BB962C8B-B14F-4D97-AF65-F5344CB8AC3E}">
        <p14:creationId xmlns:p14="http://schemas.microsoft.com/office/powerpoint/2010/main" xmlns="" val="3027772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Wednesday, March 22,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Wednesday, March 22, 2017</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Wednesday, March 22, 2017</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Wednesday, March 22, 2017</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Wednesday, March 22,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Wednesday, March 22,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Wednesday, March 22,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9iwBc4kegq397M&amp;tbnid=iWyqMb2LPm-huM:&amp;ved=0CAYQjRw&amp;url=http://www.philosophyandlaw.com/2012/12/grading-student-papers-insanity.html&amp;ei=JD8iU6WAA4GRqgHJ5YCQDQ&amp;psig=AFQjCNGPIH4RvgvoBTgjLGIH0RKH2QMUug&amp;ust=1394839407211394"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hyperlink" Target="http://www.scpr.org/blogs/multiamerican/2014/03/10/16027/sca-5-asian-americans-affirmative-action/"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hyperlink" Target="http://blogs.edweek.org/edweek/speced/2014/03/some_disappointed_with_white_h.html?intc=e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gZ1aldMVYJhphM&amp;tbnid=diBO-kXMKqlWvM:&amp;ved=0CAYQjRw&amp;url=http://www.washingtonpost.com/blogs/therootdc/post/america-needs-more-black-and-hispanic-male-teachers/2012/03/29/gIQArgf0iS_blog.html&amp;ei=ijsiU7vuH8jioATm44K4Bw&amp;bvm=bv.62922401,d.cGU&amp;psig=AFQjCNFqYjByl5JnTlcF24XVwHY4Zub4_g&amp;ust=1394838597891914"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hyperlink" Target="http://www.google.com/url?sa=i&amp;rct=j&amp;q=&amp;esrc=s&amp;frm=1&amp;source=images&amp;cd=&amp;cad=rja&amp;uact=8&amp;docid=S_7MRDXKSl75LM&amp;tbnid=R4okvRdQFutjjM:&amp;ved=0CAYQjRw&amp;url=http://www.bet.com/news/national/photos/2013/10/the-road-to-higher-education-for-black-and-latino-males.html?_escaped_fragment_=101113-national-black-high-school-students-latino-classroom-depressed-tennager&amp;ei=NT0iU8juDoruoATSgIKwAQ&amp;psig=AFQjCNHzal7n0CFZ81e0ESk3TB87bAyhaA&amp;ust=1394838588727402"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1.jpeg"/><Relationship Id="rId4" Type="http://schemas.openxmlformats.org/officeDocument/2006/relationships/hyperlink" Target="http://www.google.com/url?sa=i&amp;rct=j&amp;q=&amp;esrc=s&amp;frm=1&amp;source=images&amp;cd=&amp;cad=rja&amp;uact=8&amp;docid=VyNZ0nqtVrgj5M&amp;tbnid=cm1X3xAXeYtNLM:&amp;ved=0CAYQjRw&amp;url=http://www.examiner.com/article/the-overrepresentation-of-african-american-students-special-education&amp;ei=8kAiU8D4DcjOqQGE34GQDg&amp;psig=AFQjCNF41LehuFzrDocmZiAR1aH_BJLpZg&amp;ust=139484000609710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CASLA </a:t>
            </a:r>
            <a:br>
              <a:rPr lang="en-US" dirty="0" smtClean="0"/>
            </a:br>
            <a:r>
              <a:rPr lang="en-US" dirty="0" smtClean="0"/>
              <a:t>Week 3</a:t>
            </a:r>
            <a:endParaRPr lang="en-US" dirty="0"/>
          </a:p>
        </p:txBody>
      </p:sp>
      <p:sp>
        <p:nvSpPr>
          <p:cNvPr id="3" name="Subtitle 2"/>
          <p:cNvSpPr>
            <a:spLocks noGrp="1"/>
          </p:cNvSpPr>
          <p:nvPr>
            <p:ph type="subTitle" idx="1"/>
          </p:nvPr>
        </p:nvSpPr>
        <p:spPr>
          <a:xfrm>
            <a:off x="685800" y="3505200"/>
            <a:ext cx="6400800" cy="3124200"/>
          </a:xfrm>
        </p:spPr>
        <p:txBody>
          <a:bodyPr>
            <a:normAutofit/>
          </a:bodyPr>
          <a:lstStyle/>
          <a:p>
            <a:r>
              <a:rPr lang="en-US" dirty="0" smtClean="0"/>
              <a:t>Collaborative and Responsive Leadershi</a:t>
            </a:r>
            <a:r>
              <a:rPr lang="en-US" dirty="0"/>
              <a:t>p</a:t>
            </a:r>
          </a:p>
          <a:p>
            <a:endParaRPr lang="en-US" dirty="0" smtClean="0"/>
          </a:p>
          <a:p>
            <a:endParaRPr lang="en-US" dirty="0" smtClean="0"/>
          </a:p>
          <a:p>
            <a:endParaRPr lang="en-US" dirty="0" smtClean="0"/>
          </a:p>
          <a:p>
            <a:r>
              <a:rPr lang="en-US" dirty="0" smtClean="0"/>
              <a:t>CASLA 554 Cohorts 3 &amp; 4</a:t>
            </a:r>
            <a:endParaRPr lang="en-US" dirty="0"/>
          </a:p>
          <a:p>
            <a:r>
              <a:rPr lang="en-US" dirty="0" smtClean="0"/>
              <a:t>March 13, 2014</a:t>
            </a:r>
            <a:endParaRPr lang="en-US" dirty="0"/>
          </a:p>
        </p:txBody>
      </p:sp>
      <p:pic>
        <p:nvPicPr>
          <p:cNvPr id="1026" name="Picture 2" descr="http://www.riotontherise.com/uploads/7/4/7/5/7475427/8666107_orig.jpg"/>
          <p:cNvPicPr>
            <a:picLocks noChangeAspect="1" noChangeArrowheads="1"/>
          </p:cNvPicPr>
          <p:nvPr/>
        </p:nvPicPr>
        <p:blipFill rotWithShape="1">
          <a:blip r:embed="rId3">
            <a:extLst>
              <a:ext uri="{28A0092B-C50C-407E-A947-70E740481C1C}">
                <a14:useLocalDpi xmlns:a14="http://schemas.microsoft.com/office/drawing/2010/main" xmlns="" val="0"/>
              </a:ext>
            </a:extLst>
          </a:blip>
          <a:srcRect t="26667" r="2000" b="29904"/>
          <a:stretch/>
        </p:blipFill>
        <p:spPr bwMode="auto">
          <a:xfrm>
            <a:off x="5638800" y="5562600"/>
            <a:ext cx="3200400" cy="10636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51709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Assignment Due Sunday, March 9th :</a:t>
            </a:r>
          </a:p>
          <a:p>
            <a:pPr marL="0" lvl="0" indent="0">
              <a:spcBef>
                <a:spcPts val="0"/>
              </a:spcBef>
              <a:buClr>
                <a:srgbClr val="0000FF"/>
              </a:buClr>
              <a:buNone/>
            </a:pPr>
            <a:r>
              <a:rPr lang="en-US" dirty="0"/>
              <a:t>Case Study#1 </a:t>
            </a:r>
            <a:r>
              <a:rPr lang="en-US" dirty="0" smtClean="0"/>
              <a:t>Collaborative.docx</a:t>
            </a:r>
          </a:p>
          <a:p>
            <a:pPr marL="0" lvl="0" indent="0">
              <a:spcBef>
                <a:spcPts val="0"/>
              </a:spcBef>
              <a:buClr>
                <a:srgbClr val="0000FF"/>
              </a:buClr>
              <a:buNone/>
            </a:pPr>
            <a:endParaRPr lang="en-US" dirty="0" smtClean="0"/>
          </a:p>
          <a:p>
            <a:pPr marL="0" lvl="0" indent="0">
              <a:spcBef>
                <a:spcPts val="0"/>
              </a:spcBef>
              <a:buClr>
                <a:srgbClr val="0000FF"/>
              </a:buClr>
              <a:buNone/>
            </a:pPr>
            <a:r>
              <a:rPr lang="en-US" dirty="0" smtClean="0"/>
              <a:t>Read for Next Time:</a:t>
            </a:r>
            <a:endParaRPr lang="en-US" dirty="0"/>
          </a:p>
          <a:p>
            <a:pPr marL="0" lvl="0" indent="0">
              <a:spcBef>
                <a:spcPts val="0"/>
              </a:spcBef>
              <a:buClr>
                <a:srgbClr val="0000FF"/>
              </a:buClr>
              <a:buNone/>
            </a:pPr>
            <a:r>
              <a:rPr lang="en-US" i="1" dirty="0"/>
              <a:t>Culturally Responsive Teaching and Learning </a:t>
            </a:r>
            <a:r>
              <a:rPr lang="en-US" dirty="0"/>
              <a:t>– Ch. 3</a:t>
            </a:r>
          </a:p>
          <a:p>
            <a:pPr marL="0" lvl="0" indent="0">
              <a:spcBef>
                <a:spcPts val="0"/>
              </a:spcBef>
              <a:buClr>
                <a:srgbClr val="0000FF"/>
              </a:buClr>
              <a:buNone/>
            </a:pPr>
            <a:r>
              <a:rPr lang="en-US" i="1" dirty="0"/>
              <a:t>Culturally Proficient Education </a:t>
            </a:r>
            <a:r>
              <a:rPr lang="en-US" dirty="0"/>
              <a:t>– Ch. 5 (Emphasis on Belief 3)</a:t>
            </a:r>
          </a:p>
          <a:p>
            <a:pPr marL="0" lvl="0" indent="0">
              <a:spcBef>
                <a:spcPts val="0"/>
              </a:spcBef>
              <a:buClr>
                <a:srgbClr val="0000FF"/>
              </a:buClr>
              <a:buNone/>
            </a:pPr>
            <a:r>
              <a:rPr lang="en-US" dirty="0"/>
              <a:t>Breaking containment-the power of narrative knowing: countering silences within traditional special education </a:t>
            </a:r>
            <a:r>
              <a:rPr lang="en-US" dirty="0" smtClean="0"/>
              <a:t>research.pdf</a:t>
            </a:r>
            <a:endParaRPr lang="en-US" dirty="0"/>
          </a:p>
          <a:p>
            <a:pPr marL="0" lvl="0" indent="0">
              <a:spcBef>
                <a:spcPts val="0"/>
              </a:spcBef>
              <a:buClr>
                <a:srgbClr val="0000FF"/>
              </a:buClr>
              <a:buNone/>
            </a:pPr>
            <a:r>
              <a:rPr lang="en-US" i="1" dirty="0"/>
              <a:t>What Every Principal Needs to Know about Special Education </a:t>
            </a:r>
            <a:r>
              <a:rPr lang="en-US" dirty="0"/>
              <a:t>pg. 14-18 </a:t>
            </a:r>
            <a:endParaRPr lang="en-US" dirty="0">
              <a:latin typeface="Cambria"/>
              <a:ea typeface="MS Mincho"/>
              <a:cs typeface="Times New Roman"/>
            </a:endParaRPr>
          </a:p>
          <a:p>
            <a:pPr marL="0" indent="0">
              <a:buNone/>
            </a:pPr>
            <a:r>
              <a:rPr lang="en-US" b="1" i="1" dirty="0" smtClean="0"/>
              <a:t> </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xmlns="" val="2729832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http://4.bp.blogspot.com/-xXzuRKT-sMk/UM9COG5bwYI/AAAAAAAAAec/P4YjzDcs08M/s1600/cla6038.gif">
            <a:hlinkClick r:id="rId3"/>
          </p:cNvPr>
          <p:cNvPicPr>
            <a:picLocks noChangeAspect="1" noChangeArrowheads="1"/>
          </p:cNvPicPr>
          <p:nvPr/>
        </p:nvPicPr>
        <p:blipFill rotWithShape="1">
          <a:blip r:embed="rId4">
            <a:extLst>
              <a:ext uri="{28A0092B-C50C-407E-A947-70E740481C1C}">
                <a14:useLocalDpi xmlns:a14="http://schemas.microsoft.com/office/drawing/2010/main" xmlns="" val="0"/>
              </a:ext>
            </a:extLst>
          </a:blip>
          <a:srcRect t="11102"/>
          <a:stretch/>
        </p:blipFill>
        <p:spPr bwMode="auto">
          <a:xfrm>
            <a:off x="6705600" y="838200"/>
            <a:ext cx="2267107" cy="23513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p:txBody>
          <a:bodyPr/>
          <a:lstStyle/>
          <a:p>
            <a:r>
              <a:rPr lang="en-US" dirty="0" smtClean="0"/>
              <a:t>Housekeeping</a:t>
            </a:r>
            <a:endParaRPr lang="en-US" dirty="0"/>
          </a:p>
        </p:txBody>
      </p:sp>
      <p:sp>
        <p:nvSpPr>
          <p:cNvPr id="8" name="Content Placeholder 4"/>
          <p:cNvSpPr>
            <a:spLocks noGrp="1"/>
          </p:cNvSpPr>
          <p:nvPr>
            <p:ph idx="1"/>
          </p:nvPr>
        </p:nvSpPr>
        <p:spPr>
          <a:xfrm>
            <a:off x="457200" y="1600200"/>
            <a:ext cx="8229600" cy="4876800"/>
          </a:xfrm>
          <a:ln>
            <a:noFill/>
          </a:ln>
        </p:spPr>
        <p:txBody>
          <a:bodyPr>
            <a:normAutofit/>
          </a:bodyPr>
          <a:lstStyle/>
          <a:p>
            <a:endParaRPr lang="en-US" dirty="0" smtClean="0"/>
          </a:p>
          <a:p>
            <a:pPr marL="0" indent="0">
              <a:buNone/>
            </a:pPr>
            <a:r>
              <a:rPr lang="en-US" b="1" dirty="0" smtClean="0"/>
              <a:t>Q: </a:t>
            </a:r>
            <a:r>
              <a:rPr lang="en-US" dirty="0" smtClean="0"/>
              <a:t>When </a:t>
            </a:r>
            <a:r>
              <a:rPr lang="en-US" dirty="0"/>
              <a:t>Will Assignments </a:t>
            </a:r>
            <a:r>
              <a:rPr lang="en-US" dirty="0" smtClean="0"/>
              <a:t>Be Graded? </a:t>
            </a:r>
          </a:p>
          <a:p>
            <a:endParaRPr lang="en-US" dirty="0"/>
          </a:p>
          <a:p>
            <a:pPr marL="0" indent="0">
              <a:buNone/>
            </a:pPr>
            <a:r>
              <a:rPr lang="en-US" b="1" dirty="0" smtClean="0"/>
              <a:t>A: </a:t>
            </a:r>
            <a:r>
              <a:rPr lang="en-US" dirty="0" smtClean="0"/>
              <a:t>I </a:t>
            </a:r>
            <a:r>
              <a:rPr lang="en-US" dirty="0"/>
              <a:t>certainly think that the Sunday deadline should be rewarded with graded assignments by the following Thursday’s class session so that office hours can be used to respond to questions</a:t>
            </a:r>
            <a:r>
              <a:rPr lang="en-US" dirty="0" smtClean="0"/>
              <a:t>.</a:t>
            </a:r>
            <a:endParaRPr lang="en-US" dirty="0"/>
          </a:p>
          <a:p>
            <a:pPr marL="0" indent="0">
              <a:buNone/>
            </a:pPr>
            <a:r>
              <a:rPr lang="en-US" dirty="0" smtClean="0"/>
              <a:t>I </a:t>
            </a:r>
            <a:r>
              <a:rPr lang="en-US" dirty="0"/>
              <a:t>will be working night and day on getting caught up. Bear with me.</a:t>
            </a:r>
          </a:p>
          <a:p>
            <a:pPr marL="0" indent="0" algn="ctr">
              <a:buNone/>
            </a:pPr>
            <a:endParaRPr lang="en-US" sz="4000" dirty="0" smtClean="0"/>
          </a:p>
          <a:p>
            <a:pPr marL="0" indent="0" algn="ctr">
              <a:buNone/>
            </a:pPr>
            <a:endParaRPr lang="en-US" sz="4000" dirty="0"/>
          </a:p>
        </p:txBody>
      </p:sp>
      <p:pic>
        <p:nvPicPr>
          <p:cNvPr id="9" name="Picture 2" descr="http://www.riotontherise.com/uploads/7/4/7/5/7475427/8666107_orig.jpg"/>
          <p:cNvPicPr>
            <a:picLocks noChangeAspect="1" noChangeArrowheads="1"/>
          </p:cNvPicPr>
          <p:nvPr/>
        </p:nvPicPr>
        <p:blipFill rotWithShape="1">
          <a:blip r:embed="rId5"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71891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Dateline: </a:t>
            </a:r>
            <a:r>
              <a:rPr lang="en-US" dirty="0"/>
              <a:t>Equity Policy</a:t>
            </a:r>
          </a:p>
        </p:txBody>
      </p:sp>
      <p:sp>
        <p:nvSpPr>
          <p:cNvPr id="8" name="Content Placeholder 4"/>
          <p:cNvSpPr>
            <a:spLocks noGrp="1"/>
          </p:cNvSpPr>
          <p:nvPr>
            <p:ph idx="1"/>
          </p:nvPr>
        </p:nvSpPr>
        <p:spPr>
          <a:xfrm>
            <a:off x="457200" y="1600200"/>
            <a:ext cx="8229600" cy="4876800"/>
          </a:xfrm>
        </p:spPr>
        <p:txBody>
          <a:bodyPr>
            <a:normAutofit fontScale="92500" lnSpcReduction="10000"/>
          </a:bodyPr>
          <a:lstStyle/>
          <a:p>
            <a:r>
              <a:rPr lang="en-US" dirty="0" smtClean="0"/>
              <a:t>Affirmative Action is Back </a:t>
            </a:r>
          </a:p>
          <a:p>
            <a:pPr marL="0" indent="0">
              <a:buNone/>
            </a:pPr>
            <a:r>
              <a:rPr lang="en-US" dirty="0" smtClean="0"/>
              <a:t>  in the News…</a:t>
            </a:r>
          </a:p>
          <a:p>
            <a:pPr marL="0" indent="0">
              <a:buNone/>
            </a:pPr>
            <a:endParaRPr lang="en-US" dirty="0" smtClean="0"/>
          </a:p>
          <a:p>
            <a:pPr lvl="1"/>
            <a:r>
              <a:rPr lang="en-US" dirty="0" smtClean="0"/>
              <a:t>Senate </a:t>
            </a:r>
            <a:r>
              <a:rPr lang="en-US" dirty="0"/>
              <a:t>Constitutional Amendment </a:t>
            </a:r>
            <a:r>
              <a:rPr lang="en-US" dirty="0" smtClean="0"/>
              <a:t>5 (SCA5)</a:t>
            </a:r>
          </a:p>
          <a:p>
            <a:pPr lvl="2"/>
            <a:r>
              <a:rPr lang="en-US" dirty="0" smtClean="0"/>
              <a:t>Passed by the </a:t>
            </a:r>
            <a:r>
              <a:rPr lang="en-US" dirty="0"/>
              <a:t>California Senate</a:t>
            </a:r>
            <a:r>
              <a:rPr lang="en-US" dirty="0" smtClean="0"/>
              <a:t> </a:t>
            </a:r>
            <a:r>
              <a:rPr lang="en-US" dirty="0"/>
              <a:t>on </a:t>
            </a:r>
            <a:endParaRPr lang="en-US" dirty="0" smtClean="0"/>
          </a:p>
          <a:p>
            <a:pPr marL="548640" lvl="2" indent="0">
              <a:buNone/>
            </a:pPr>
            <a:r>
              <a:rPr lang="en-US" dirty="0"/>
              <a:t> </a:t>
            </a:r>
            <a:r>
              <a:rPr lang="en-US" dirty="0" smtClean="0"/>
              <a:t>  Jan</a:t>
            </a:r>
            <a:r>
              <a:rPr lang="en-US" dirty="0"/>
              <a:t>. 30 </a:t>
            </a:r>
            <a:r>
              <a:rPr lang="en-US" dirty="0" smtClean="0"/>
              <a:t>and is before State Assembly</a:t>
            </a:r>
          </a:p>
          <a:p>
            <a:pPr lvl="2"/>
            <a:r>
              <a:rPr lang="en-US" dirty="0" smtClean="0"/>
              <a:t>Reverses Prop. 209’s prohibition on race, ethnicity and/or  gender as a consideration in </a:t>
            </a:r>
            <a:r>
              <a:rPr lang="en-US" dirty="0"/>
              <a:t>government </a:t>
            </a:r>
            <a:r>
              <a:rPr lang="en-US" dirty="0" smtClean="0"/>
              <a:t>institutions and specifically admissions to state universities</a:t>
            </a:r>
          </a:p>
          <a:p>
            <a:pPr lvl="2"/>
            <a:r>
              <a:rPr lang="en-US" dirty="0" smtClean="0"/>
              <a:t>Vocal opposition from some Asian American groups </a:t>
            </a:r>
            <a:endParaRPr lang="en-US" dirty="0"/>
          </a:p>
          <a:p>
            <a:pPr lvl="2"/>
            <a:r>
              <a:rPr lang="en-US" dirty="0" smtClean="0"/>
              <a:t>Chinese Americans leading the opposition to the amendment</a:t>
            </a:r>
          </a:p>
          <a:p>
            <a:pPr marL="0" indent="0">
              <a:buNone/>
            </a:pPr>
            <a:endParaRPr lang="en-US" dirty="0" smtClean="0"/>
          </a:p>
          <a:p>
            <a:pPr marL="0" indent="0">
              <a:buNone/>
            </a:pPr>
            <a:endParaRPr lang="en-US" dirty="0" smtClean="0"/>
          </a:p>
          <a:p>
            <a:pPr marL="0" indent="0">
              <a:buNone/>
            </a:pPr>
            <a:r>
              <a:rPr lang="en-US" sz="1200" dirty="0">
                <a:hlinkClick r:id="rId3"/>
              </a:rPr>
              <a:t>http://www.scpr.org/blogs/multiamerican/2014/03/10/16027/sca-5-asian-americans-affirmative-action</a:t>
            </a:r>
            <a:r>
              <a:rPr lang="en-US" sz="1200" dirty="0" smtClean="0">
                <a:hlinkClick r:id="rId3"/>
              </a:rPr>
              <a:t>/</a:t>
            </a:r>
            <a:endParaRPr lang="en-US" sz="1200" dirty="0" smtClean="0"/>
          </a:p>
          <a:p>
            <a:pPr marL="0" indent="0">
              <a:buNone/>
            </a:pPr>
            <a:endParaRPr lang="en-US" dirty="0"/>
          </a:p>
          <a:p>
            <a:endParaRPr lang="en-US" dirty="0" smtClean="0"/>
          </a:p>
          <a:p>
            <a:endParaRPr lang="en-US" dirty="0" smtClean="0"/>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9" name="Picture 2" descr="http://www.riotontherise.com/uploads/7/4/7/5/7475427/8666107_orig.jpg"/>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http://www.angryasianman.com/images/angry/affirmativeaction01.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5791200" y="785811"/>
            <a:ext cx="3048000" cy="20335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47888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encrypted-tbn3.gstatic.com/images?q=tbn:ANd9GcSH05jHZv3PQy5m7SX7djeDTKCYgjOflBgn-jGUAHTeiTJPtiSsfA"/>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248400" y="609600"/>
            <a:ext cx="2771775" cy="16478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p:txBody>
          <a:bodyPr/>
          <a:lstStyle/>
          <a:p>
            <a:r>
              <a:rPr lang="en-US" dirty="0" smtClean="0"/>
              <a:t>Dateline: Equity Policy</a:t>
            </a:r>
            <a:endParaRPr lang="en-US" dirty="0"/>
          </a:p>
        </p:txBody>
      </p:sp>
      <p:sp>
        <p:nvSpPr>
          <p:cNvPr id="8" name="Content Placeholder 4"/>
          <p:cNvSpPr>
            <a:spLocks noGrp="1"/>
          </p:cNvSpPr>
          <p:nvPr>
            <p:ph idx="1"/>
          </p:nvPr>
        </p:nvSpPr>
        <p:spPr>
          <a:xfrm>
            <a:off x="457200" y="1600200"/>
            <a:ext cx="8229600" cy="4876800"/>
          </a:xfrm>
        </p:spPr>
        <p:txBody>
          <a:bodyPr>
            <a:normAutofit/>
          </a:bodyPr>
          <a:lstStyle/>
          <a:p>
            <a:r>
              <a:rPr lang="en-US" dirty="0" smtClean="0"/>
              <a:t>…and so is Compensatory Education</a:t>
            </a:r>
          </a:p>
          <a:p>
            <a:pPr lvl="1"/>
            <a:r>
              <a:rPr lang="en-US" dirty="0" smtClean="0"/>
              <a:t>Heads Start Wins; Special Education Loses</a:t>
            </a:r>
          </a:p>
          <a:p>
            <a:pPr lvl="2"/>
            <a:r>
              <a:rPr lang="en-US" dirty="0" smtClean="0"/>
              <a:t>Head Start gets a (small) boost </a:t>
            </a:r>
            <a:r>
              <a:rPr lang="en-US" dirty="0"/>
              <a:t>of </a:t>
            </a:r>
            <a:r>
              <a:rPr lang="en-US" dirty="0" smtClean="0"/>
              <a:t>$280 </a:t>
            </a:r>
            <a:r>
              <a:rPr lang="en-US" dirty="0"/>
              <a:t>million in 2015</a:t>
            </a:r>
          </a:p>
          <a:p>
            <a:pPr marL="548640" lvl="2" indent="0">
              <a:buNone/>
            </a:pPr>
            <a:r>
              <a:rPr lang="en-US" dirty="0"/>
              <a:t> </a:t>
            </a:r>
            <a:r>
              <a:rPr lang="en-US" dirty="0" smtClean="0"/>
              <a:t> after a $1 </a:t>
            </a:r>
            <a:r>
              <a:rPr lang="en-US" dirty="0"/>
              <a:t>billion </a:t>
            </a:r>
            <a:r>
              <a:rPr lang="en-US" dirty="0" smtClean="0"/>
              <a:t>increase from feds </a:t>
            </a:r>
            <a:r>
              <a:rPr lang="en-US" dirty="0"/>
              <a:t>last </a:t>
            </a:r>
            <a:r>
              <a:rPr lang="en-US" dirty="0" smtClean="0"/>
              <a:t>year</a:t>
            </a:r>
          </a:p>
          <a:p>
            <a:pPr lvl="2"/>
            <a:r>
              <a:rPr lang="en-US" dirty="0"/>
              <a:t>F</a:t>
            </a:r>
            <a:r>
              <a:rPr lang="en-US" dirty="0" smtClean="0"/>
              <a:t>unding for </a:t>
            </a:r>
            <a:r>
              <a:rPr lang="en-US" dirty="0"/>
              <a:t>pre-school age students with disabilities and the rest of </a:t>
            </a:r>
            <a:r>
              <a:rPr lang="en-US" dirty="0" smtClean="0"/>
              <a:t>special education stagnant </a:t>
            </a:r>
          </a:p>
          <a:p>
            <a:pPr lvl="2"/>
            <a:r>
              <a:rPr lang="en-US" dirty="0" smtClean="0"/>
              <a:t>Section </a:t>
            </a:r>
            <a:r>
              <a:rPr lang="en-US" dirty="0"/>
              <a:t>619 </a:t>
            </a:r>
            <a:r>
              <a:rPr lang="en-US" dirty="0" smtClean="0"/>
              <a:t>of IDEA has fallen from a high of $802 </a:t>
            </a:r>
            <a:r>
              <a:rPr lang="en-US" dirty="0"/>
              <a:t>per </a:t>
            </a:r>
            <a:r>
              <a:rPr lang="en-US" dirty="0" smtClean="0"/>
              <a:t>child in 1992 to $471 per child in 2012-13</a:t>
            </a:r>
          </a:p>
          <a:p>
            <a:pPr lvl="2"/>
            <a:r>
              <a:rPr lang="en-US" dirty="0"/>
              <a:t>Part </a:t>
            </a:r>
            <a:r>
              <a:rPr lang="en-US" dirty="0" smtClean="0"/>
              <a:t>C of IDEA, the </a:t>
            </a:r>
            <a:r>
              <a:rPr lang="en-US" dirty="0"/>
              <a:t>infants and toddlers </a:t>
            </a:r>
            <a:r>
              <a:rPr lang="en-US" dirty="0" smtClean="0"/>
              <a:t>program served 334,000 </a:t>
            </a:r>
            <a:r>
              <a:rPr lang="en-US" dirty="0"/>
              <a:t>children </a:t>
            </a:r>
            <a:r>
              <a:rPr lang="en-US" dirty="0" smtClean="0"/>
              <a:t>in 2012-13 has seen per child allocation decline from $1979 in 1999 to $1257 last year</a:t>
            </a:r>
            <a:r>
              <a:rPr lang="en-US" dirty="0"/>
              <a:t> </a:t>
            </a:r>
            <a:endParaRPr lang="en-US" dirty="0" smtClean="0"/>
          </a:p>
          <a:p>
            <a:pPr marL="274320" lvl="1" indent="0">
              <a:buNone/>
            </a:pPr>
            <a:endParaRPr lang="en-US" dirty="0"/>
          </a:p>
          <a:p>
            <a:pPr lvl="1"/>
            <a:r>
              <a:rPr lang="en-US" sz="1200" dirty="0" smtClean="0">
                <a:hlinkClick r:id="rId4"/>
              </a:rPr>
              <a:t>http</a:t>
            </a:r>
            <a:r>
              <a:rPr lang="en-US" sz="1200" dirty="0">
                <a:hlinkClick r:id="rId4"/>
              </a:rPr>
              <a:t>://blogs.edweek.org/edweek/speced/2014/03/some_disappointed_with_white_h.html?intc=es</a:t>
            </a:r>
            <a:endParaRPr lang="en-US" sz="1200" dirty="0"/>
          </a:p>
          <a:p>
            <a:pPr marL="0" indent="0">
              <a:buNone/>
            </a:pPr>
            <a:endParaRPr lang="en-US" dirty="0"/>
          </a:p>
          <a:p>
            <a:endParaRPr lang="en-US" dirty="0" smtClean="0"/>
          </a:p>
          <a:p>
            <a:endParaRPr lang="en-US" dirty="0" smtClean="0"/>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9" name="Picture 2" descr="http://www.riotontherise.com/uploads/7/4/7/5/7475427/8666107_orig.jpg"/>
          <p:cNvPicPr>
            <a:picLocks noChangeAspect="1" noChangeArrowheads="1"/>
          </p:cNvPicPr>
          <p:nvPr/>
        </p:nvPicPr>
        <p:blipFill rotWithShape="1">
          <a:blip r:embed="rId5"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27368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Culturally Responsive Teaching </a:t>
            </a:r>
            <a:br>
              <a:rPr lang="en-US" dirty="0" smtClean="0"/>
            </a:br>
            <a:r>
              <a:rPr lang="en-US" dirty="0" smtClean="0"/>
              <a:t>and Learning (Hollie)</a:t>
            </a:r>
            <a:endParaRPr lang="en-US" dirty="0"/>
          </a:p>
        </p:txBody>
      </p:sp>
      <p:sp>
        <p:nvSpPr>
          <p:cNvPr id="8" name="Content Placeholder 4"/>
          <p:cNvSpPr>
            <a:spLocks noGrp="1"/>
          </p:cNvSpPr>
          <p:nvPr>
            <p:ph idx="1"/>
          </p:nvPr>
        </p:nvSpPr>
        <p:spPr>
          <a:xfrm>
            <a:off x="457200" y="1981200"/>
            <a:ext cx="8229600" cy="4876800"/>
          </a:xfrm>
        </p:spPr>
        <p:txBody>
          <a:bodyPr>
            <a:normAutofit fontScale="70000" lnSpcReduction="20000"/>
          </a:bodyPr>
          <a:lstStyle/>
          <a:p>
            <a:r>
              <a:rPr lang="en-US" dirty="0" smtClean="0"/>
              <a:t>Asset not Deficit</a:t>
            </a:r>
          </a:p>
          <a:p>
            <a:r>
              <a:rPr lang="en-US" i="1" dirty="0" smtClean="0"/>
              <a:t>Culture </a:t>
            </a:r>
            <a:r>
              <a:rPr lang="en-US" dirty="0" smtClean="0"/>
              <a:t>not Race</a:t>
            </a:r>
          </a:p>
          <a:p>
            <a:r>
              <a:rPr lang="en-US" dirty="0" smtClean="0"/>
              <a:t>Validate and Affirm not Demean and Devalue</a:t>
            </a:r>
          </a:p>
          <a:p>
            <a:r>
              <a:rPr lang="en-US" dirty="0" smtClean="0"/>
              <a:t>Build </a:t>
            </a:r>
            <a:r>
              <a:rPr lang="en-US" dirty="0"/>
              <a:t>and </a:t>
            </a:r>
            <a:r>
              <a:rPr lang="en-US" dirty="0" smtClean="0"/>
              <a:t>Bridge, not </a:t>
            </a:r>
            <a:r>
              <a:rPr lang="en-US" dirty="0"/>
              <a:t>Diminish </a:t>
            </a:r>
            <a:r>
              <a:rPr lang="en-US" dirty="0" smtClean="0"/>
              <a:t>and Degrade</a:t>
            </a:r>
          </a:p>
          <a:p>
            <a:pPr marL="0" indent="0">
              <a:buNone/>
            </a:pPr>
            <a:endParaRPr lang="en-US" dirty="0"/>
          </a:p>
          <a:p>
            <a:pPr marL="0" indent="0">
              <a:buNone/>
            </a:pPr>
            <a:r>
              <a:rPr lang="en-US" b="1" dirty="0" smtClean="0"/>
              <a:t>Break Out Activity</a:t>
            </a:r>
          </a:p>
          <a:p>
            <a:pPr marL="0" indent="0">
              <a:buNone/>
            </a:pPr>
            <a:r>
              <a:rPr lang="en-US" dirty="0" smtClean="0"/>
              <a:t>“From an </a:t>
            </a:r>
            <a:r>
              <a:rPr lang="en-US" dirty="0" err="1" smtClean="0"/>
              <a:t>ethnocultural</a:t>
            </a:r>
            <a:r>
              <a:rPr lang="en-US" dirty="0" smtClean="0"/>
              <a:t> perspective, being African American does not mean one is Black, if Black is seen as an ethnic identity no different from Irish, Armenian, or Jewish. Being Caucasian-American does not mean that one is White Anglo Saxon Protestant or Catholic...” </a:t>
            </a:r>
          </a:p>
          <a:p>
            <a:pPr marL="0" indent="0">
              <a:buNone/>
            </a:pPr>
            <a:endParaRPr lang="en-US" dirty="0" smtClean="0"/>
          </a:p>
          <a:p>
            <a:pPr marL="0" indent="0">
              <a:buNone/>
            </a:pPr>
            <a:r>
              <a:rPr lang="en-US" dirty="0" smtClean="0"/>
              <a:t>Think about this statement and </a:t>
            </a:r>
            <a:r>
              <a:rPr lang="en-US" dirty="0"/>
              <a:t>H</a:t>
            </a:r>
            <a:r>
              <a:rPr lang="en-US" dirty="0" smtClean="0"/>
              <a:t>ollie’s notion of </a:t>
            </a:r>
            <a:r>
              <a:rPr lang="en-US" i="1" dirty="0" smtClean="0"/>
              <a:t>cultural determinations </a:t>
            </a:r>
            <a:r>
              <a:rPr lang="en-US" dirty="0" smtClean="0"/>
              <a:t>being essential to our students’ identities and stories. What are the implications for equity work at the school site level?   </a:t>
            </a:r>
            <a:endParaRPr lang="en-US" dirty="0"/>
          </a:p>
          <a:p>
            <a:pPr marL="0" indent="0">
              <a:buNone/>
            </a:pPr>
            <a:endParaRPr lang="en-US" dirty="0"/>
          </a:p>
          <a:p>
            <a:pPr marL="0" indent="0">
              <a:buNone/>
            </a:pPr>
            <a:endParaRPr lang="en-US" dirty="0" smtClean="0"/>
          </a:p>
          <a:p>
            <a:endParaRPr lang="en-US" dirty="0" smtClean="0"/>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9"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pic>
        <p:nvPicPr>
          <p:cNvPr id="3" name="Picture 2"/>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6629400" y="914400"/>
            <a:ext cx="2097949" cy="2696593"/>
          </a:xfrm>
          <a:prstGeom prst="rect">
            <a:avLst/>
          </a:prstGeom>
        </p:spPr>
      </p:pic>
    </p:spTree>
    <p:extLst>
      <p:ext uri="{BB962C8B-B14F-4D97-AF65-F5344CB8AC3E}">
        <p14:creationId xmlns:p14="http://schemas.microsoft.com/office/powerpoint/2010/main" xmlns="" val="2815990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pic>
        <p:nvPicPr>
          <p:cNvPr id="4102" name="Picture 6" descr="http://centerx.gseis.ucla.edu/xchange-repository/culturally-relevant-teaching/images/xpress-words.png"/>
          <p:cNvPicPr>
            <a:picLocks noChangeAspect="1" noChangeArrowheads="1"/>
          </p:cNvPicPr>
          <p:nvPr/>
        </p:nvPicPr>
        <p:blipFill rotWithShape="1">
          <a:blip r:embed="rId4">
            <a:extLst>
              <a:ext uri="{28A0092B-C50C-407E-A947-70E740481C1C}">
                <a14:useLocalDpi xmlns:a14="http://schemas.microsoft.com/office/drawing/2010/main" xmlns="" val="0"/>
              </a:ext>
            </a:extLst>
          </a:blip>
          <a:srcRect l="2990" t="5548" r="2990" b="6680"/>
          <a:stretch/>
        </p:blipFill>
        <p:spPr bwMode="auto">
          <a:xfrm>
            <a:off x="5943600" y="555171"/>
            <a:ext cx="3080658" cy="133894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762000"/>
            <a:ext cx="8229600" cy="990600"/>
          </a:xfrm>
        </p:spPr>
        <p:txBody>
          <a:bodyPr>
            <a:normAutofit fontScale="90000"/>
          </a:bodyPr>
          <a:lstStyle/>
          <a:p>
            <a:r>
              <a:rPr lang="en-US" dirty="0" smtClean="0"/>
              <a:t>Five Principles of Culturally </a:t>
            </a:r>
            <a:br>
              <a:rPr lang="en-US" dirty="0" smtClean="0"/>
            </a:br>
            <a:r>
              <a:rPr lang="en-US" dirty="0" smtClean="0"/>
              <a:t>Responsive Pedagogy</a:t>
            </a:r>
            <a:br>
              <a:rPr lang="en-US" dirty="0" smtClean="0"/>
            </a:br>
            <a:endParaRPr lang="en-US" dirty="0"/>
          </a:p>
        </p:txBody>
      </p:sp>
      <p:sp>
        <p:nvSpPr>
          <p:cNvPr id="8" name="Content Placeholder 4"/>
          <p:cNvSpPr>
            <a:spLocks noGrp="1"/>
          </p:cNvSpPr>
          <p:nvPr>
            <p:ph idx="1"/>
          </p:nvPr>
        </p:nvSpPr>
        <p:spPr>
          <a:xfrm>
            <a:off x="457200" y="1905000"/>
            <a:ext cx="8229600" cy="4876800"/>
          </a:xfrm>
        </p:spPr>
        <p:txBody>
          <a:bodyPr>
            <a:normAutofit fontScale="62500" lnSpcReduction="20000"/>
          </a:bodyPr>
          <a:lstStyle/>
          <a:p>
            <a:r>
              <a:rPr lang="en-US" dirty="0" smtClean="0"/>
              <a:t>the </a:t>
            </a:r>
            <a:r>
              <a:rPr lang="en-US" dirty="0"/>
              <a:t>eradication of deficit-based ideologies of culturally diverse </a:t>
            </a:r>
            <a:r>
              <a:rPr lang="en-US" dirty="0" smtClean="0"/>
              <a:t>students;</a:t>
            </a:r>
          </a:p>
          <a:p>
            <a:endParaRPr lang="en-US" dirty="0"/>
          </a:p>
          <a:p>
            <a:r>
              <a:rPr lang="en-US" dirty="0" smtClean="0"/>
              <a:t>disrupting </a:t>
            </a:r>
            <a:r>
              <a:rPr lang="en-US" dirty="0"/>
              <a:t>the idea that Eurocentric or middle class forms of </a:t>
            </a:r>
            <a:r>
              <a:rPr lang="en-US" dirty="0" smtClean="0"/>
              <a:t>discourse, knowledge</a:t>
            </a:r>
            <a:r>
              <a:rPr lang="en-US" dirty="0"/>
              <a:t>, language, culture, and historical interpretations are normative</a:t>
            </a:r>
            <a:r>
              <a:rPr lang="en-US" dirty="0" smtClean="0"/>
              <a:t>;</a:t>
            </a:r>
          </a:p>
          <a:p>
            <a:pPr marL="0" indent="0">
              <a:buNone/>
            </a:pPr>
            <a:endParaRPr lang="en-US" dirty="0"/>
          </a:p>
          <a:p>
            <a:r>
              <a:rPr lang="en-US" dirty="0" smtClean="0"/>
              <a:t>a </a:t>
            </a:r>
            <a:r>
              <a:rPr lang="en-US" dirty="0"/>
              <a:t>critical consciousness and sociopolitical awareness that reflects an </a:t>
            </a:r>
            <a:r>
              <a:rPr lang="en-US" dirty="0" smtClean="0"/>
              <a:t>ongoing commitment </a:t>
            </a:r>
            <a:r>
              <a:rPr lang="en-US" dirty="0"/>
              <a:t>to challenging injustice, and disrupting inequities and </a:t>
            </a:r>
            <a:r>
              <a:rPr lang="en-US" dirty="0" smtClean="0"/>
              <a:t>oppression of </a:t>
            </a:r>
            <a:r>
              <a:rPr lang="en-US" dirty="0"/>
              <a:t>any groups of people</a:t>
            </a:r>
            <a:r>
              <a:rPr lang="en-US" dirty="0" smtClean="0"/>
              <a:t>;</a:t>
            </a:r>
          </a:p>
          <a:p>
            <a:pPr marL="0" indent="0">
              <a:buNone/>
            </a:pPr>
            <a:endParaRPr lang="en-US" dirty="0"/>
          </a:p>
          <a:p>
            <a:r>
              <a:rPr lang="en-US" dirty="0" smtClean="0"/>
              <a:t>an </a:t>
            </a:r>
            <a:r>
              <a:rPr lang="en-US" dirty="0"/>
              <a:t>authentic and culturally informed notion of care for students, wherein </a:t>
            </a:r>
            <a:r>
              <a:rPr lang="en-US" dirty="0" smtClean="0"/>
              <a:t>their academic</a:t>
            </a:r>
            <a:r>
              <a:rPr lang="en-US" dirty="0"/>
              <a:t>, social, emotional, psychological, and cultural well-being </a:t>
            </a:r>
            <a:r>
              <a:rPr lang="en-US" dirty="0" smtClean="0"/>
              <a:t>are promoted;</a:t>
            </a:r>
          </a:p>
          <a:p>
            <a:pPr marL="0" indent="0">
              <a:buNone/>
            </a:pPr>
            <a:endParaRPr lang="en-US" dirty="0" smtClean="0"/>
          </a:p>
          <a:p>
            <a:r>
              <a:rPr lang="en-US" dirty="0" smtClean="0"/>
              <a:t>And </a:t>
            </a:r>
            <a:r>
              <a:rPr lang="en-US" b="1" dirty="0" smtClean="0"/>
              <a:t>recognition </a:t>
            </a:r>
            <a:r>
              <a:rPr lang="en-US" b="1" dirty="0"/>
              <a:t>of the complexity of culture, </a:t>
            </a:r>
            <a:r>
              <a:rPr lang="en-US" dirty="0"/>
              <a:t>in which educators allow </a:t>
            </a:r>
            <a:r>
              <a:rPr lang="en-US" dirty="0" smtClean="0"/>
              <a:t>students’ personal </a:t>
            </a:r>
            <a:r>
              <a:rPr lang="en-US" dirty="0"/>
              <a:t>culture to be used as an enhancement in their quest for </a:t>
            </a:r>
            <a:r>
              <a:rPr lang="en-US" dirty="0" smtClean="0"/>
              <a:t>educational excellence.</a:t>
            </a:r>
          </a:p>
          <a:p>
            <a:endParaRPr lang="en-US" dirty="0" smtClean="0"/>
          </a:p>
          <a:p>
            <a:pPr marL="0" indent="0">
              <a:buNone/>
            </a:pPr>
            <a:r>
              <a:rPr lang="en-US" sz="1600" dirty="0" smtClean="0"/>
              <a:t>Source: </a:t>
            </a:r>
            <a:r>
              <a:rPr lang="en-US" sz="1400" dirty="0"/>
              <a:t>Tyrone Howard &amp; Clarence L. Terry </a:t>
            </a:r>
            <a:r>
              <a:rPr lang="en-US" sz="1400" dirty="0" err="1"/>
              <a:t>Sr</a:t>
            </a:r>
            <a:r>
              <a:rPr lang="en-US" sz="1400" dirty="0"/>
              <a:t> (2011) Culturally responsive pedagogy </a:t>
            </a:r>
            <a:r>
              <a:rPr lang="en-US" sz="1400" dirty="0" smtClean="0"/>
              <a:t>for African </a:t>
            </a:r>
            <a:r>
              <a:rPr lang="en-US" sz="1400" dirty="0"/>
              <a:t>American students: promising programs and practices for enhanced academic </a:t>
            </a:r>
            <a:r>
              <a:rPr lang="en-US" sz="1400" dirty="0" err="1" smtClean="0"/>
              <a:t>performance,Teaching</a:t>
            </a:r>
            <a:r>
              <a:rPr lang="en-US" sz="1400" dirty="0" smtClean="0"/>
              <a:t> </a:t>
            </a:r>
            <a:r>
              <a:rPr lang="en-US" sz="1400" dirty="0"/>
              <a:t>Education, 22:4, </a:t>
            </a:r>
            <a:r>
              <a:rPr lang="en-US" sz="1400" dirty="0" smtClean="0"/>
              <a:t>345-362</a:t>
            </a:r>
            <a:endParaRPr lang="en-US" dirty="0" smtClean="0"/>
          </a:p>
          <a:p>
            <a:endParaRPr lang="en-US" dirty="0"/>
          </a:p>
          <a:p>
            <a:pPr marL="0" indent="0" algn="ctr">
              <a:buNone/>
            </a:pPr>
            <a:endParaRPr lang="en-US" sz="4000" dirty="0" smtClean="0"/>
          </a:p>
          <a:p>
            <a:pPr marL="0" indent="0" algn="ctr">
              <a:buNone/>
            </a:pPr>
            <a:endParaRPr lang="en-US" sz="4000" dirty="0"/>
          </a:p>
        </p:txBody>
      </p:sp>
      <p:sp>
        <p:nvSpPr>
          <p:cNvPr id="3" name="AutoShape 2" descr="data:image/jpeg;base64,/9j/4AAQSkZJRgABAQAAAQABAAD/2wCEAAkGBxQSEhUUEhQWFhUXGBoaGRcXGCIYGxwiIBwfHRshGx8gHygiHR0mHhgZJDEiKyktLi8uHx8zODMsNygtLisBCgoKDg0OGxAQGzAkICY0LC8tLDUsLywsLy80LC40LC83NCw0LDQ0LDQsNCwsLCwsLCwsLCw0LCwsLCwsLCwsLP/AABEIAJkBSQMBEQACEQEDEQH/xAAbAAACAgMBAAAAAAAAAAAAAAAABAMFAQIGB//EAEMQAAICAAQCBgUKBAUEAwEAAAECAxEABBIhBTEGEyJBUWEWMnGBkhQjNEJTkaGy0uEVUnOxByRiwfAzgsLRcqLxQ//EABoBAQADAQEBAAAAAAAAAAAAAAACAwQBBQb/xAA9EQABAwICBQkHBAMBAAIDAAABAAIDBBEhMQUSQVFhExQVcYGRobHRIjM0UqLB8DKCsuFCcvEjwuJTYpL/2gAMAwEAAhEDEQA/APQ+jfAIJsujyISxLWdTDkxA2BrkMenVVUscpa04YbBuXz+jtHU81O1723JvtO87irT0Vyv2Z+Nv1Yz8+n3+AW3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lOK9G8skMrrGQyoxB1sdwCR34thrJnSNaTgSNgVFVoumjge9rcQCRid3WuDx7K+XXo/Q76JH7X/O2PBrvfns8gvr9D/CN/d/Iq6xkXpowRGCIwRGCIwRGCJfP5xYULsCVFXXmaxXLII26xyVkURlfqNzS2X4zG5QCwXXUlitXiB57cjittVG4gb8RxVr6WRoJOzA8FDF0jhb+YdsJuO88u/yxAVsR3527VN1DKN2V+xbycdiWydWkP1erTtq7/OhXOsdNZEBc5XtltUW0cpNhna9r7FNNxNVl6oAs+ksQK2AHeSRucTdUND+TGJzUG07jHymQvZVHF+NljlxEexKykt37OAQN9vPbGSoqyTGGZOIx7Rh6rbT0gAkMmbQcOw4+iY4tnalgDNLFbeqACG3ApqPs9xxZPKA9gJLcct+Kqp4iY3kAOwzxwwTT8bjBl2YiKtbCqFmtt7NUe7u78WmrYNbc3MqoUjyG73ZBYn4quplRr0Lqak1UOfPUO7escdUC5DTkLnC/3C42mfYE4XNgmYs6ulSWDahYKqdx3bb1i+N2s297qswvuRbLiFsuZLeoAR/qJU/cVxNCwN/UfI/dU+b4zKmcGXPVhXQvGxBJOkEuh7XrciPK/DFoYCzWWN0jhJqd3okuEdLJGjSWeGo5FjCGMEkuxa1AJs7KN/OsddEAbAqEc5LQ5wwNu9WnpNDRPboEi9NciVa79WipBusQ5Mq3lm5pzIcUjmZ1S7Tne3eQCBd0a2PI9144WkKTXh2SdvEVNZwRGCIwRGCIwRGCIwRGCIwRGCIwRGCIwRGCIwRGCJHjv0ab+k/5Ti6n963rHmsld8NJ/qfJeWY+jXxC9H6HfRI/a/52x4Nd789nkF9fof4Rv7v5FXWMi9NGCIwRGCIwRahxZFixzwRaS5lFBLOqgEAkkCr5c8F0AnJVnSOZXykjKwYbbg2PWHeMZa33DvzatdCCKht+PkqrI5W1yszkKka+9jZIHLYeeMcMVxHITYAd5WyWWxljaLknuC34BAsWszaGtg60C1EXvuvnzxOljDL8pbO42/ZRq3uksI7jCx2fda5jgEpjZbQuZdYcsbYURR22O9+84g+jkLC24vrXvfNdZXRB4dY21bW3Kx/hzjMCc6CWTSyXyNUKJG42A7v9saeReJuVNsRYhZuXYYOSxwOBWnEeDPJ1DLoUxtZUbLWoHs7cxXlfliM1K55YRYapy2WuPzipQVbWa4NzrDPbe238wWnGchLLLA1INBsjVz7QNDbc0uOVEEsj2OAGHHiF2mniiY9pvjw4LKZDqGnLdWUlII6xqANkkMK39b8O7E46dzHPwBDlCSqa9seJBbu+yjhyaiaZg8ciyr6ok0794NX2dj7scFM5r3uOIcOr8C6apro2NyLTuv8AhT5y5RVRKAUC9MmgedAhjzvmcbItSNgbhh+b151RryvLse/+kh0h4nNlYYWj0szzxxtqJk7LGmII01XO62xNxBxCupIQ67Xk5E5qtTMZgyss+Xy3WRmEs2k0+pG614yQWJXSoAq+yQeYroJVroICNYbb7rjddRZbi0tQRNlo1AljDMsYMKWkjaoyGoWygdoKV1C71DHNY3XTTRWNshiBtzHrsWrccmE0aS5eIBny4lIjYgmRJS7q3eLCgGu8g3eFyu81iLSRxtlsI9SsZHjmb6syrFAF68QsURgwHXUXIutOhru+bXy58upc3hDrDO1/DLvVX0h4vmcvm5Myio8q5QABVZo2/wAzp8jq0EH+1jfHVoijjfEGE4X7f0+q79AiN2bFVXZdhRHcbo4gZWg2N/zsXkFjthH52rM3E6IAMe4sB3KN7xpNY60gi4VzWs/yJ7Bf7hTZPPB1Y2h08xG2v/Yefdjqi4Nv7Pjh9ypIc2GBNOK/mRh/cb+7HCbJq/l1MkgPL8RX98ca4OyXCLLbElxGCIwRGCIwRGCIwRGCIwRGCIwRI8d+jTf0n/KcXU/vW9Y81krvhpP9T5LyzH0a+IXo/Q76JH7X/O2PBrvfns8gvr9D/CN/d/Iq6xkXpowRGCIwRcf0h6UQx52LJTQM7SAFX1AKA1jfvG6n8MdBIyWhlOXRmQHJV2U6aZKSLLusEmvMyGKOI1d61BYtdBbK7/hzwDiVM0jwXC+QusdLeKQSZHieXRNEsAXrFO4N6SjKe8Ee8HDNdgjLZGO2FV/RbjeXy3B8qk6s5mkdEjQ0WPWnmbFKCRZvvGISRtkGq7JXvEnOHOYbWGfYusg43GjZjKxxP1uXQP1WoHWp3uNiTuLqjW9Y42NrG6rclle1z7SOOe1IcB6ZJm8u80Ucm0iRCMyAMxegK7gAGu/JvDHdTiklOYngE8VNxPjMcU3Usk3WLA07dsBQACdKsd2bathik0zTtPerGOeW6wtuyUB6WwDIfxBYpHj1aSjkal7enbmD2q7+WJCBoNzj1rvJv5TkrgHeFFD05yxkyiNl3QZtVaN+yQCzaQDRv1q388S5Fm5DDLZxDv05qsTjOYk4+8LG0hjfqogwA3jU2TXM3zN1y9tqkY2Cl1t+Z7Su5ELdntGiAWuY2P5ttNGvd7sdXnhrLfqN/wA4/ZcRwL/EEZvPZqIMkOWy8TKJJGDB26wIHbkK2oC97O+9CJF811hAIvkupz8yx9lsxllk0lwrKFtQCSxGonSBve42xHko/lHctLZYdbFpt/tj5BTZnMiKHrHzcMcTVpcgKm+40nXW4vxvEgAMAFESw3uWHv8A6U2TnMjSLFmY30OwYCnKm27LAHs12Rv4Hx2p1JBt8Ov+lTcKPI8ciLMrZuByHEXZpac2Ql6iC9A9nnibGvH6jfssuEjYuAbpNmI+kj5Z8ywyiguUYrpA+T9YbNWAGJPPFijfFd1xPj8cmSllymbywNFUmZwYlfu1Ecv+bHlji6k+j/HuryULZ3O5SSRiwMqyKsbEE7A7AsBV0B7MRdrf4rrbbU3/ABDLzShEzKNKQHEceZo0V7JCg7grvy88RvJuHf8A0pAt3+CzJm4cu56zMBSiaismY2VRsWYHku43PliOtL8o7/6XSW7/AAUmXzq5tWfLTQzRbKdL61BG53Xv9XvxqYWao1xisjucNk1oiOF+2/2WqRENSFC6A2gL8z5FqrdscbJA5xbcqcktZqY6p7PvgmFypUhgsCgVuq0ee9bd4Ne/DWiA2/n9qq1QSMRbt3+iZEr6uTEA8qXf36sLNtn+dynrvvkfD1TcbWLojyPPESLK0G4utscXUYIjBEYIjBEYIjBEYIjBEjx36NN/Sf8AKcXU/vW9Y81krvhpP9T5LyzH0a+IXo/Q76JH7X/O2PBrvfns8gvr9D/CN/d/Iq6xkXpowRGCIJwRcBx7ozmMzxTL52EwmGHQDch1NpLFqpCPrePd3YBwIwWyOZjYTGb3Kd6V9FPlGYyk2XaNZMq6sYidKsusN3A6TamtqO/hgCL2UYZ9Rrmu27Vjj3RsyQZuOKPLRzZgBV7RDFQ1lpH02xoerp2qrPPHLi9kjms5pJNgqFegUrZTKRGSEZjJyu4AclHVnDkE6bU2qi6Ne/DWCu503XcbYOH2Xa5LIJHmZJ3jgjd1ADLvIwu2LOa2NKAoG2m7N0JAE5LFJMA0NLlQdEOh7ZXO5mbVG2WkbXEoJLK1tXcANIeReZ2I8McNwbFXy1LZYmgZqPpBwEjiEuYeeERz5Z4QJX0tESoXVGKIYWNxa+sffB8rGYOIClHKOSDLYg361W5PodnDwhskHyzanVkZXaq6zrGJbTvyAAA877sSDg4XGSsdUR8uJMfwKNug2aLcNYGC8oFDjrD2tEuvsnR3gVvyOO3QVUft5+16K/m6ISrxR8/G0bq8bKY3JWm0Kg3Cm1IWz38+eO3VXLtdByTh/wAXSwlVKgqmsUCVQqL762NDn3+G+IkydnWsdowcB4LyboGvyTjfFGzIMa/OMCwPaDz2mn+bVqWgLJJrntiSJvgMM0XHOK9e6xNLEzRSTC00alIIGpdQVNiAwqjfLBFU8Z4aclBwiFZDJAM2WXOPGU6kGRQKViUA3Z1ZwRsDVYImuiU+ni3GogSs0+sQbGybchthsBYOrlgix/h7wqGTg0uVzryQlc5bRodMxYBGVQtEksVNACzW3LBcUTzp6Wv2lrTp59/yUCvbe1eOGxNq5zoFOo4JxdSyglI6BIBNggUPbtguhZ4hMh6MZZdS6vlj9mxf/wDQ8vYR94w2rhyTEs6DinAm1KAMpkLa9ttQNn27YLqclgli9IlzNiSRA66vrr1j0U8VClBty2GCLuP8GHYcHiCj60+/gesNf3P3YzVLpQLRjYcdx2fnDirIg3/LguvbL6mLMlk6b7XOgyjb2Mfv8sZNWUm7mY4besfnqrfZGTlBHw5QDSbbH/qc9tvaOyv33iAhkAwj8fzcN2d1LWb83gsHh4sVHuKHr3y2/sT92OGGVtiIvHs8lwPjP+akCZjXaBQgC1rlO5rtCgDyO2PWi/Q3WFjbLcsb/wBRIOCb+VvFAXn0syjfQefKzuBvzxdHHyjwwbVTPPyEJkdjZTZbPaytKwDIH1bVv3c7vB8WrfHI2SKp5QizTYgG+FurrTQN8sVLQCDks4LqMERgiMERgiMESPHfo039J/ynF1P71vWPNZK74aT/AFPkvLMfRr4hej9Dvokftf8AO2PBrvfns8gvr9D/AAjf3fyKtM3mliRpJDpVRZJxie8MaXOyC9QC5sFVxdJYjEsxV1iZ9IdgK8LNEkLe14zirYWa5uBldS5M3ttWM70ogimEL6w5IA7Ng3sCDfLB9XGx+o7NBGSLhRZ7jmXlizEbdZSArKoUhgDYJF8xjj6iJ7XtN8M10McCCq3o7mYIcnmGyhlfTZJdR62nbbYaRQJ9+M9O6OOBxiubb99lN4JcNZK9BuKu5zEsuuRmMYOlbPJu4cgMQoJnO13uuTguytAsAp+JtlDxFGkMyzBkAWuyTfYN863H/LxKXkDUguJ1sOrguN1tTDJXnEOKRGZcr2mkbchK7I59onblvW+NM0kb3cjjfh91yPWZ7YUUGdgMcpMsiCI6ZAxIZTVDl41tXM3itvJFjvaItnjkpmR+sMB3JaXjGWAjdpJFEthC4YDba/EDt7H/ANYg58As4uOOV7/m1dD35WHH87Eh/iatQQjwf/xOIaTFomjj9lGE3cSpeE8PV4Ms/WSoepC9hCRXaHMKaPa/5vj0KN1qdotsWaaAvkLgbJ+PhUaSRqZZC9ggEABu/elru/4cH1ULZBEQATlh911tNIW69yQM8Vx0fSGczBY30RjissUpLtICFi1LZZvm01D1FIG3dvi1cTnFOl00eXzM4hAERnGlpWBHVyoiWusE6wzNYAC2nrXeJ654dwVXIN4959VLw3p5JJm48u0cVPmZ4NYJsBIVlRhZPPUQR31Y8MRVqvcvmpyu8quSuzHLsaNHcVWx9/hiws4eKrBdbPwVlls0duudCGJUDQykkGu87jn3eGM8s0cZAcbE5K6ON7wSBcBKzPmkDnVl7DWOd6dVhTt4bf746HtJsCphoJyKrl41mOerKaq9Xt86O11zuxzqsTsrjTO+U+Csptel5DQpEIpRWo0WIJF//uPKq3zs5V4cQABbr2lTiZGS1hGNzdQ5Au8ZN2Q67aRuNr7vfjHST1M0RdrkkOGwYjC+ztV08cUb7WwIPenZ4pQ23UabOxXer27/AA54+gLmDMrzQLo+TyhwW6rRsCAtV3k79/h/bvx0uYBcoBfJcjxro/xHMDiULyxyw5hay3aC9VvurDTe4rcE+rdb4iHA5FcIIVj0S6MDJZKHKtMC8etnKhKt2s0HUkAXV7Xit9Q1rtW4vuuFNsbiLqx4x80Y9FA1v2Vvat+Xn3Y8nSlVNE5mo4i97jBbaOJkjXawvZTnJjrfm1SgV5JHa1z/ANX+/hj2Gva42Dll9kNF2duKQznCJDJIw0DVKjrbAGhd+w7jHqMrYmta1xyBHevmJtFzvke9oGLmuHZe/apIuFuhFlQBOZNOrmp/3GISVkWROOrbt9FbBoycY7BIXW4H7hYzXCG0nSwIETrTOOyS2q7oCq2xKKsjLuNwcOr8KjUaLlDMDhquGJyJN9wFtnBYbhUhOoaADlxFd3vt4d3deJCpjAsb/qv2KBoJnHWbbGPUz2+isuD5J43kLAaX0EUeVLR2xnnla9rQMxfzW+ippIZZHOydq2x3CytcZV6SMERgiMERgiMESPHfo039J/ynF1P71vWPNZK74aT/AFPkvLMfRr4hej9Dvokftf8AO2PBrvfns8gvr9D/AAjf3fyKj6cZZpMnIEBJGlqHeAwJ/Df3Y8muY50BDV68RAdiqfg0OXl4ZEuYbsBiaVqJbU1KANySD6vmMZoWxPpWiTL8/LKbi4SGyp+mLAcRjrYAQ+7td+M1aRzlvZ5qcX6D2rpuMcFhy+XzkiA6pUYsWa+dmh7zjfNBHHFI5uZBVTXlzgCqXoKhfJ5xF3ZgwA9qED8cZKAa0EgH5grJcHBY/wAOMysS5hpDpAMY3532hQHMte1c8NGuDGvLuCTi5Fkt0icfxZNx/wBSD/xxXVEc8b1t811nu+9O5SFo+MnrNtesqT3grtXj4e7FzGltcdbbeyiTeLBT9Io4Y8vmzll1l3XrmNuosk7Hlak8u7UPLEqkRtjk5MXJtfb+W8EZckXXP9I6+SZIhy3ZayTdGk7PlXhjFU+5iN74emCsZ+pyuv8AELPRy5aFo21L1hAPK6BBIvmL78a9IyNfE0tO1VwtIcQVddHk1ZTL0rN82PVah3/6xjbSk8g225Uyj2ymM2f8zDsR2eR5/W8zjBVfHxdXqt0Pwr/zctspnZXUOBfzlEbABaHjvdnEoKqoljEjRf2rEYWt6pLBFG7VO7xUbcTfmDYM2nkKr+974qNdL+oHDX1csLeakKZmRGOrftUk+ZlM7xo31bWwOex517cWSz1BqXwxu2XGWeHBRZFEIWyPG3HPio5s7KryJq9WPVsBzoE1ty3OK5aqobLIzWybfIZ2CmyCJzGutmbbcrlay55yMuxItm37IPJgNrGxxF9XK5sDjtOOA3gdnYutgYDK0bBvO5Ynz8gM9N6hFbD+avDwOOS1kzTNZ36bWwG+25GU8ZEdxnnidym/iDkqBS/NFzQ5mifuvF3PpXODcvY1u23kq+bMAJOPtW7LrAnZ8o7ObJ9g7x4YiZXy6Oc95ucfNd5NsdUGtGH9Lbox6j//AC/2w0H7t/X9lzSP6x1KHhqs75iwCx27XtP4Ypomukmn1hd2WPWfBWVBaxkdsv8Ai0zKkJAhIY69jzWrAF+PP7sVzhzIoYnHW9rA5i1xbrz7lKMhz5HgWw7VNk3C5uSyBtXhv2axbTvDNISaxts3Y4WVcrS6lbb8zWnB4i3yhWNE7En/ALsc0dG6QzscbE4H6lKqcG8m5uQ/pQ8ZQBYQG1AA7+PLFGkmhrYWtNwAcd+SspCS6QkWxyUoFZ3bx/8ADFow0ph+ewq86P8AN6OGIz9eCAWOx1d3Py7sKFjpTOHC7jhj2pUOazkyMv8Aih4pGRDEGIbc0w327sVV7HNpIw4h2ePDYrKZwMzyBbLBPHJUGdWXW8WlVYdm9PfW5G1keF49impRHLy+tiQBbsHosM0we3kXDC57c0okbMdKrldwQNm38CRpFDnt588eryr/AJisZoacDFngE9k5Wh1iVYo4wdirEk3VGiNhZI92KpJdriusijjbqx9yso51aqYG9xR544HA5FdspMdRGCIwRGCIwRI8d+jTf0n/ACnF1P71vWPNZK74aT/U+S8sx9GviF6P0O+iR+1/ztjwa7357PIL6/Q/wjf3fyKusZF6aiXLoDYVQbu6F3345qjcl1T5/O5P523y4kQOzlwDQTTrLeOnUt77WMc1G7QpNO9Jz8UVisZzGWrbsNEdqZV7QLdntOgF1zGOloIsQrA6IbD3/wBKfJcRhXT1cmW1NQ7C0Wstp0gWWB6t9xY7LVyOOaoGQVMhJPsZcVNLxOIanMmXGkjU57jQoX/NUiiufaHjhqhQu/gqvj/HsvBGH6vLzSNKilFoNTSiJma1JtXajfeK545qNOYCk1ztquukHFIsuis6hmvsLQ5jv8gNt/ZjkjmtFyttHRvqX6rcAMyksvxPMfJ1mEEZQ2TGpo6NqraifWsezEQ52rcBaH0tMJzDrkHAAkYX9MkpDx1XSCJYEMk4ndYwBoqI0bsVqOpQPfyxKMNc29lmq4RTzmPO1uGwFVkXTWGZSWgsq8UdkIa6zMPlxQNmtUZblVHxFYk6MHMLNri+A8V0GS4owyIzKQmOxrMUgEZAujso5mrG24rET7DTZaKaNs8wYcL4b8e1R9H+KjOM7GJVZNNHUTzvyFcsUsZHK/Xc3EbVr0hSOpGBrH3Dr7Lbk5Jno0nihAQyOxLafq0pNkfzEgD78TLImv8AZGZv27+tZooJnwOlecAABxxGHUmJIoj3IQSCR334/jjG7mrstUgkXG2+/u2qAdMNpwUBiKsGUwhvHlQ3HjyqhWKjqsfrtcwHfw78rWClrOc3VN7KUQJuX6ss2xIve9vHxxaBBi6QtJOBtxw88FHXlAAbew/6gxR9nsJQ5dqq79rO2K3GDCzWloxHtAW27e9SD5cbk3OeCkbKLvcQ7XPfnve/4YuMAJN4c88RjioCZwA9vLJRZjLmwqoukRkD+ZSbrv8AV/fHJYHkhrWi2qRxBP2U45W4lzje4PAj1SOeY5bK2USTS3aUnlZoVsbNnCGmEdMI5QHbfFaoNWqqrNcW3yK16P8AFOtilkjhRGTar2O17mvPwxfTxxsBdGwBdrqXkpWMe8kHhl4pDJ9KRL1rNAnYheT1vWCgHSezyODGxzP9pguRa/DctU2izDqNbIcXAZZX25qwl45G1I4QGgdLKzczS1tseWL5II5G6rwCF5/Mqhp1o8t97da1y/SDLtJZQAVavW9BYjZFdnaYcztX3ObRa2vqi++2KtkoKhrLA33jjdw34/p7fOaDOfKbMSxh0crIHBNqGYLRreyl+VY6YIXEue0G/BZaqGan1dV2BxHcL+aYmysrG3XLmhsTq2/bEJYKaT2ntBtvssrJZ24NPmsOvVoryJG0mo7rsOZ00avZQB7sedpCSGmAmbGHG4HHLfjuWin5R92OcQmM8O9IVkJBDbgHyu+Yx6JhhkJJAJyPokJ2OeW2yzSWYkmfSWyqtSns61NHs9/38sJIIZba4Bsr2NibcNltxseP9JuOG4gZF7SaiFuhQJrka9XEJtWOIuaP0gkDsWWVjHy2BwNvLHxVVxTiEMEUbtHbTSdXGmsLbaWYDUxAFiOrPeQO/FNE9tTCJC2174XvtVclO1ji1TPm8s+pUlgIB0uGl3DBwNJo7EMVHjZA78aXRbAFWGlp9lZyccAlTQcsG2KBX3Ia6Ki+RCvXjR8DjjYdV1wApazzmugxeiMERgiMERgiR479Gm/pP+U4up/et6x5rJXfDSf6nyXlmPo18QvR+h30SP2v+dseDXe/PZ5BfX6H+Eb+7+RV1jIvTS8mbWjpKsRzGoD234c8dAF8VW6TAluJ61zM3RXKSNK0hYGVZgymRd1m0l/PnEpBvaq5bARZGyg54doTcPDYjKsxI1iMpqEikstq4BGmvq3Yo7k3vjmC6JBv8Utl+jGT6hI9HzYRQFYxsQq6ioYm9QXUSDZIoG8Qc4jIX7vvZda9rhcmyxP0Uybkq2uygtzINVK6FNTXqcq0akFtQG/jWJA3XOUbrWRxTork5Wskhm0kmN0UtUwlWxVf9QcwN7IN4i5xGQv3fdSDmbXBVPTyUnMgHkI1oe0m/wDb7sZpz7S+s0K0CnJ3k/ZdLwPPqmXgU8zHfNR+YjGiPW1BYXXgaQtzp/WqnjRTLwwtGiOoaQLr3ZdRJYAq1aTyK+Qu8QeTE0WC10sTNISuMpN7DEcLBVckMK5WOdcrBbOVIpvqyNIpB1Xs+pt+83jhmdqBytZoyE1LoCTgAQcOHDirxc6Z+HzysKYhxQLEbeAJNc+7HdYujJKiKZtPXsY04YJP/D+/n9NatKVe4vtVeIU+1atOW/8AO+WP2VX0dv5cvK9cnsvS34XiEfvFsr7cyO6zfMLqONTy5aHrCsJbUAQFaqNVXa57f2wdTRMGsGheLSRx1M3J3cBbePRV8XHJGyjz6IrWQIVo0RS19bmCxxXyMRjJ1Rs/PFanULG1TYdZ2Ive448OCZ4RxV5svNLojDR2RsaNANvvd7c8TjgiLSQ0fmPmqaqkZDPHHrGzurfbckcl0jaRJiY4h1ceobNR3Arn3g17axUIIXNN2DBaptGtjewBzjrGxy3E3/Nidk6SasoJmh1NrKUL0g1d+yu7xxrMgLNYhZDolpquR1sLX49X5sUPFuKnLrCXiibrFYuFsVRFAHx3+/EX2ba4C5TaLhqS8NJFrAXtxT/SqNRknKCg2g//AGGJyNAYbKrRTNWsA6/IpDoN9HzHtP5MRg/SVt0x7+P82qr6BreYING4m57jmuIU/wCpbNNG0F//ANh903xvjMsEjRPFD3EMqlbHiKa/Hb24m+Z7TYrPR0UM8Yka53USDY9yvJzoGWTLrCdYoWhoKFBLDe6AAFHna74uc52Ftq81gDzK+cuw47Scss8/HBWUsAMZAG5rUUGn37+/bGasZysBYLm9ss8+PltyWNkntg3yyvilZsvIVIq6ZTYGkkDy8tseVPS1TmFtr2LTcDVLgM7jhh19ivZJGCDwPGy24hlyVOlWJL3+FbYlpKlc+N3JNJJdfwthw81yCQBw1iMAo3yznrtII1UR3XvvjO+jqCakRgjWtbZfHHwUxIwalzkt5ctIS2kEAoB4WdtvuvF01JUPfIYhYFgG653d2F1FsjABrY4lZMDXYBA6rSfM1yrEjTTa+s1pA5PVPE2yt9/FBI21if8AK/YqTpPl0GXyrzLmD1OajkVYI+sYsCwXUK/6dMbI8u/Y79FRvjpmseLEX81TUPBkJCU9HYllkTqcw7HNjMibSoAY6ZNKtQ+aBFUe+++jj0tXC91mMpvayn4fweJGM65aUHVGDGVHrRK7q6itt5SLHf4b2I4qyM8pgcOvsXQZfNSswUgi9W5jNDSaG9/WFkY4rS2MC/3/AKVpjioRgiMERgiR479Gm/pP+U4up/et6x5rJXfDSf6nyXlmPo18QvR+h30SP2v+dseDXe/PZ5BfX6H+Eb+7+RV1jIvTVHDwcEuZCQdbstEciymz8IwWRtPcku3m3h6Kv6R5/L5KSDrVkb5S4gTQqkK7tYJtgRux3F8j7ys5Bt7qLozmMtm0eSF5B1MpidXCgho10kc6IpgbB/8AWBURTNGN/wAtZXEfCkACnXstb6dwBXaA5j3Y4DwQU7QLJXLRJNHHKFnpxsjgI60+oag5BG45Hux1TFM1xuT+XujNZOJFd5WaJEUs7MUoAP1hJokjf8MFF1K3f+XuqjpVlvlMcWcgBZGjFitwp7Skj/uN+G2M87DmF9PoWra0GFxtfEfceis+E8WgjycRYhmC6AoFsWHNQPHcffiTJAGBZ6qimlq3gDDO+wA7Ul0ohlbJxNIgDh9ThRstg1fssAnxxGXWLAStOjXQsq3tjPs2sL7cv7IVTNMp4dGoO6zGx4WHI/DFRP8A5DrW9jCNIOJ2tw8FYcMzCjhkwLAHtir3s8vvxNpHJFZKhjjpJhtu8M1n/DuUa5hYshaF7mruvvGFOc00606jDbDH7JTheVaHiCiQFe3IQTyI0sbB8KxFrSJMVfUytm0eSw3wb33GCvOkr9fk2aIOwDg2QdwObL36fP34sc3/AMza683R45GrDZCAbdx3Hj/xc7k5l/h86X2hKjV5HQP7g4qB/wDMhetKw8/jds1SPNO9GMwq5PNhmANNsT4pQ+87YnEQGFZtIsc6rhIG7z9FB0HCtNIjaTrjIptwdwSK79sRgtchWaa12wtczAg57sFadN8u6QRrGKjBOoIKH+mwO7n76xZOCGi2SxaGe18znSm79hPjnty7FUdJ1Qw5YwgaAjAleQbs2D53eK5baosvQ0cXiaUSfquM87Y+CuOOcSSTIGrG6KNQ06iNJOm9yBvv5HFkjgY159HTvjrhfHMm2Ns7XS/QrMIuXzGplFb7mttNX7L2xGEjVKu0vG4zxWB/Cq/oHIBmRZAuMgWeZtdvbscQg/UtWmmk0+A2j7q76a5ZJoutjZWaL1tJB7J8a8Dv9+Lp23bfcvL0NU6kvJHJ3n+YdyY6FRloVkcdpQ0aH/Td/wB9vcMdhxbcqGl3BsxY04GxI429Me1cb0U4XnJZM85kzUTRZqV8usmtUkUq6xr29urujQ8B5YvXkJrg2Szpy0ReXNJKMrMk6iNnkLs5CuGZgutTZUC9r3AIwRU/S583FwzOiW/m0yvV5mNpYtXbA3jkNpJpPbKmjYB3BAIs8Ti4q0GeOUM/VtFlOronUW0J15hvfldldibqzeCLfpnFxApxT5OMz1RfLfJQmvXq7PXdWB2wum7+r+OCLbLx51p+JR6s7HFJDlupdUkbSSIhKUDVy1NqCkNWqtxgi16WjiHyRlEcvWLmodMmV6+pF0NrqM20YFLqFlSx23GCFXfFuGZleLoYjOcrnMu6OQXKQuKLPV1GzKABy7RY4Is8WyOcOcziB5Y4Dlo1yjxh3CNa6zSkfO6v5iNq3q8EXf5UMEUOdThRqNVZrc1vVm9scXVLgiMERgiMESPHfo039J/ynF1P71vWPNZK74aT/U+S8sx9GviF6P0O+iR+1/ztjwa7357PIL6/Q/wjf3fyKusZF6aS4o0SI0kqqQo5kAnnsB7+7Em3JsFFzg0XK4rp3lkzbZIQTQJ8nzKTsHZksLvS6UNk77+zne3dR25Q5Zm9Q8c6PZSWTKCAwpAkkzTKWdWk66Om0kKSzEMDZYbafLDVcnKs3rTM8FELrL1/zJ4gHUhXZ6MXUCAjSaUMNJYmqG++IkEKYcDkq3oJ0VkkyGVklcqjZWSExsxjZS2Y6wOpo1ageB2WiO4MUwGavz0N6yLNwtKjvO2aKSliWUTKoAZOTaSg3vYKKq9ukEICDtXScGi+R5SKObQpREQlN9RVACeQJJo+6sUzTMiGs82V0UT5DqtF1vlJi8ayIignrDsu4N0vvNC/ZjBy8z4w+MZh2zb/AIrTKwMkLHOP+O3v/pMa3Pc3s28a/l5Ym2aci5Yfw9W7FVFrN4/O1bpK2wKAWaq9/bVYm2olJALLXNs8evLJRLW4kOUkh7J0ijRIJXb38sanE2Ns1Wx3tC91Q8N4zK+ukjLCMsoAIs2AASLNb+GPNoaySaQtdbK+HYvUqqSOJoNznbz6liTP5vU7dSSPmdCaeQOoSGwTuNj7K5b49RzbjO35xWUMhsBrb7/bckm4lnmdG6iRF0KCg3BJeAkm1NEBphVckPiMSAsM1bydOGkawOfk7/696tcpnMyWTXBpVq1AG9Ow59kA0SwsMboV31HVxz8lQ9sYBs7Efm/7JvKzEtTa6o+tFpXbeyd/HliNrYkrI3WvmtIuJLI7rFVKl6gtm7rYd4xRBVMlmLW4gBa56aRkOs42JUuXLuR22FUSGj033Ec8brsAy8V53JyXHt+CQzPEXWZl5oHrSFHLqy1DbvYYubE0svtt9/RRdK4P7ft6qSXiZABKORZHceWkmuzuKY/CcREIOFwnKOGIv+di0zWe0lx2xprYaKPq2Baf679xwbCCBl+X9FJ0zhnfD+kxls4zThCmgBWsEA9oaDzA/wBR9tY4YmhmsMfwqQleX6p/MlX5TPPmIZ4zCschBjC8qB7NtdbLqvbnRoYxBxe0iy9ySmipZo5Guu3O/VjYW327Nqnzkhy+mJEZkWI0VDesA3OiAb08udkb4vYNUWCzCNtUTI91iTvtgbfl1r/GiHASJyAQHBsmjqogWdO6/djua62hYGkl2eWPV6qp6TcXzEM7okzaaBAKrte9eryx61JTxSRgubj2+q+I0lWVEE7msebZ5D0V30j4ZHncu2WnWUxto1aNtVUw38Lrl4Y8ZxsTgvqmMu0EkLch4xl4oVJXSUJkuwEA06tNAXXhixkUb2lz74W22WeaSVj2tjsb3ubXUT5mdxEChUF1DAarA7VhiDyFLvdHGhscTNYA3sMMuG/tWR0s79W7bXIvnhnu3YY7VjhmanVdOgtuxt9Vn5w7X3UtEX5csdlZETe+7Lq9VyCScNta+ed/mP2yUi5qdmgJGlSGLgKdjoFBu/1iw51yxEsiAdbPZjx/4piScuYTgMb4HOw+91Bl83MVXVCTsvrBid+s1cz3aV2Pj5jEnxRFx9ry4f2uQ1NQ1oGru2HjfusFHCJZVZjCgcdWe31kYIKDUNrNg7Dbb3bwn1YgNU3GPHarKV8kxPKNscN4zGOfFXPCISqnUqq2wOgsQaG3rAHxxm5TXWzU1U/giMERgiMESPHfo039J/ynF1P71vWPNZK74aT/AFPkvLMfRr4hej9Dvokftf8AO2PBrvfns8gvr9D/AAjf3fyKusZF6ap81kcy0sjLOgjZQEQx6tJAO5s0bJ35bAeG5dwsks7kc0pkZJ4SdNKjRgbgsR30CVZQT5A+WOGRowJUg0HYpc7xhYHjjdA7MI7cUoJZxGSBvyJvnyxJp1hcFa6egM0ZeDa18Lbm38clpBxsEqqpIt/VFUN0vcimY9bexIIB3x1Sdo4sBOuLD/7doy27di34Nxh5jmG0nSqxskZA1C0JINd9j3csQkJY0kY2upVVGyERtviSQTswOfV5rXh/FTIp1TKkl7AqAvs9/tvHlQVhkadaSzt1sPztupT0gjcNVhLd98fzsstekqt1MRc72LArTdGziOkg7kWFxx27r2UtHFvLODRhs35pzo/ETDGQ7ADVaiqPaPOxf3HGihYTCwhxGeGGOJ4KitcBM4EA5Y47hxSOS4lK2Y6pnJXU6+qt7XXdz2xlgqZnVHJl2FyMhsvwWmamiFPygbjYHM8OKzwriUrZjQ72oLD1QOV+A8sdpamV1RqOdcY7AuVNNE2DXaLHDaVPleKPNMyg6UUMdhZattyfb3Ytiq3zzFowaL9qrlpWwwhxxcbdiruijVKx8Iz/AHXGPRZtKTwPmFr0mLxAcR5FWXCuJPmHftaFA2AAPPkST3jG2lqZKh7sbAZfhWOppmU7G4XJzWmX4q8kEp1aXj31ADfw2II7jiDKt8kD8bObt3991J9IyOZgtdrtiXyfEpmhlfrN00kdkedjlimGqndC9xdiLbArpaaFszG6uBvtKb4bnXngk1miv1lABO1+FeWNNNO+eF2scRtCz1EDIJ26owOxV3RZCzuAxU6BuKsbjxBGMWjGlznAG2GeG/jda9JEBrSRfHLs4Ky4pxFopI4yxVKBZ9IJP4V3b0O/G2pqXxSNYTYbTbE/m3BY6embLG54FzsF/wA7E1BOzFisgeOjWmgwN8vCqvfGiJ7nuJa4Ob4grPK0MaLsId4FSIrAjeU+RK178XBpB2+CoMtxbUH52rkeOcZzEWYkjWZtIIq1XvUN/L5496np4nxBxbj2+q+Tra2piqHRtebC2wbQDu4qx45xqTK5gDUXjYBijAbbkHSQAe7vvFFPTsniyscrrZW10tJUDG7TiQbb9n9o6Q9IHWZYYTpvTqegT2q5XtyOFLStLDI/HPDqTSGkZGzCGI2yuevr4KXj3FHyksPbLowOtWr6tCwQAQdyfDyxGngbOx2FiMlZXVclHKw612kYg22WxwGfhwS/G+NMk4hg0pqZNbhRqJYjlYrk1354lTUrTGZH452HUoaQ0lLy7YIzbIE5nG2V+CpemKVmCLJpFFnmduZra8bKE3iB4leVpgWnIvfAY9i6fpNxCaGKPqqGrZnNbbCufv8Aux59JFHI86/cvc0lUTQxN5LC+Z3d6q+OcblhMJhm1qUJJYAh+0eew9m1Y0U9MyTW122N+7BYK2vlg1DE/WFr3sMceryV70g4wcvCHUAu9BQeQsWSfYMY6an5WTVOQXq19aaeEPAxOAVLmeJTjJLN1ra3krkoAHaFAV5DGtsMZqDHq4AceC8ySpnFEJtc6xPDDPgpeB8YkGWmnldnKnSFNAchXIeLYjUU7TM2NgtdWUVbI2mknkcXWwAw4cN5UvR/OTZmOZ3lYEbKFCgLsGsWDfhv3YjUxxwva1rfPFWUE81THI977HIWAsMAfy6j6OdJmdJOv3Maa9QFWBzBHK+X347VUYa4cntNlDR+lXPjdy2bRe+8eqxwbi02YE8jOVEaEqigVuG5kizVDvx2eCOLUaBe5xPcuUlZPUCSRzraowAtbI9qW6K8Tnmn0ySsVClq7O/Ib7eeLKyGOOO7WjxVGi6qeefVe82sTs4cFF0izmay0ukTuVItSQt+d9nmD/tiVLHDMy5aL7c1DSE1XTS6okNjiMvRXmYzTSR5YQyuGkI32vSB2y21bcu7cjGNrAx7y9osPPZ+bl6kkrpY4hE8gu24Zf5E4emKvIY9KgFi1d7VZ9tADGNxub2svTY3VaBe/E5pTjv0ab+k/wCU4tp/et6x5rNXfDSf6nyXlmPo18QvR+h30SP2v+dseDXe/PZ5BfX6H+Eb+7+RV1jIvTRgijliDAjl5jnjhaDsXblUvG8vOoQZd2FFmeRyCqgRsANPNrYrtRG19wx0CyAFxsEmkOaaNHbNxsOrF6VKaiQh1UN/quQNvXrux1TMTw7UIxyTuRXMdUWedJC0Q0lVCdoqDe/KzZA7gR4Wapg4xuDM7YKTGakoEgyOPfis5rJdah1QjrOQZWABNc78PIjGGanMrDrM9rePP/q1Rz8k8ar/AGdxB7v+LOa4OzZZIwwLJvvyPPb2b4S0TnU7YwcQkdY1tQZCMCpeCB1jjUBaGrU2oEczQFHc8sW0rJI42sI337yoVZY6Rzid1hbhxSEfDZI81roMpZm2YDY89jvtqxkbSSx1PKAXFzt3rU6qifTal7EADL8zsocjl2izHWOAF1ML1L33Xf53jlPTTMqNctwud21dqaiJ1Pqa2Nhv2Jrh/DzHKzpTxuGAKkbWe/xqq2xbDSPgnJAu037FTLVsmhAJsRbtUXAOHSRyEunZZSt2D4Hx8sVUNLLFIS9uBFtitramKSOzHYg32qbh3DWgdwyh0YUu43qyAQe/FtNSPgc4EazT+bVXUVTZ2tINiOv7JqbLnqZAEQM22lKFCvrHa63PvxdJE7kXANFzsHqqWStErSXGw2lVuR4dKsMyFN3A07itj7fPGKGlmbFIwtxNrZLZNVQulY8OwF75pno7lmRZEcVq8GB8jyPPF9BC5jXNeM+IVFdMx7muYb2UXC8k+Wd70m1pe0Be/ny8fceeIUtPJTOcSL4YY54qdVUxVDWi9sce5PyB2btqkkbBdrHPvK33e++WNTmyOd7bQ5pthx2kX/6szDGG3YS1wvjw2Xt/xQ5Tg4EzNp0x6Sukm9V7H/t8sVwUmpOZGiw3b/6Vk1Xrwhjjc533f2tEggR7CwKV2HaKkUdtqod33eQx6d2b1gEdScm3Hb6Lk+lX0yX2p+Rce7R+4b2+ZXxmk/jH9n8QrfpJw981mQsatQUKzlSFG5vc8+fdjLSSthhu48QNq36RppKupDYwbAWJtgM+/sWOknB3WdJkVmTsXpFkaaHIb8hjtLUNMZY42OPiuaRopGztmYCW+ze2JFv6V1mooZHGnLrIzaSzvHQCnvLEbmuS8751jGx0jG4vsBsB2/m1elLHDJILRBxNrktwA6yM+Ge+ypekXCHXMrOiloyyFtIsrpq9hvVDGylqGmExk2OK83SFFI2pEzRdt2k2xta2zqCr+l8bPmCyKxBRaIU+HsxdRENisSMztWTSzHSTlzWkggbCrDpdlJJVhkjVnQJVAGwfGue/L3YpopGMLmONjda9LQyTNZIwEttuy7FF0vgeXqpI43KaNPqEEG+RFWMSonNj1muIvfeq9LRvmDJI2m1rZHDsVhxbKSZvLAiNkZCCqtszDTR27ue3s88UQyMgmsXXBz4LZVQy1lMCGEEHAHMi2PVwVZnyRw9EZWVkkAYMpXnrI5jf3Y0R41RcDcEeixTXGj2sIIIdjcEb1P0eyJnyM0Y5l9vaApH9sQqZOTqGuO71VlBAZ6KSMZk4dwTHRjVBFOkqOrA6q0k2KC7UN9/DEKsiR7CwgjrV2jA6CKRsjSDnkdwGFs+xLdGej0hSUygprjKKDz35kju5DFlXVt1mhmNjcqjRujZDG8yDVu3VG/Hb5LPAcs8AzMcqMpaM6TRKmla6Ybd+OVD2yljmHI9uzYu0MUlOJo5GkEjDDA2B25JToJ9JP9Nv7ri3SHuu31VGhPiew+YXR9MeH9bAWHrR9oez6w+7f3DGChl1JLHI4ei9jS9NysGsM249m3wSvQaE9TqYCgzBD3gGtXuLD8DizSDhylhwv9vBU6EYeR1nbzbqwv4hdPjz17SR479Gm/pP+U4up/et6x5rJXfDSf6nyXlmPo18QvR+h30SP2v+dseDXe/PZ5BfX6H+Eb+7+RV1jIvTRgiMESPF+IQwpc7hVbs99m+5QNyfZjoC0U1PNM+0QuRj1dd8O9UgyOXeQxRImpVUlZDIr6b1bAgWLre+fPlWOreZ6hrOUkJsScRqkXtbvts3ZKo6TTwnh88KaWaJkJCapFQmVQRrIoNuRV3z25460Yrdo5k4ro5X3AcDnYE+ydg2ZY2tljkpOheegg4csk+yCVxYRmq279INf/mIvjDnYhc0tBNPXlkOeqNoGzjZWY6S5WNI5TIAj6grdVJvpNEerzG/PGdkEjXbFg6MrJHui1cRa41m7ctqxP8AIsvHGdUnz2nq1Vm1PyqhzGxUE7d140i5VjOeVD3Cw9i9yQLDfj379tlN8ky7O6iR43jppAxK9ml5chp7PrDYHV444quVqGsa4tBDsG4A449eOORzFklLmshoVhKwjZtCsWdEJUDYHTRFDc8vO8cIdsC0tirtct1PaAuRZpOJ679maz0v4q+Ry6iC9cjVra3AGk7huWrYUD5mjWJMF800XSsrpyZcmjIWF8d2dt57Lpno9xBFyMSuZBWXDMyxuaFbkMFILb3QN9+BGKproHurXltv12AJHkTl4Ku6L5bLPBMsU/ylQyu3yhWCLzo0wHcCSfIcsddfar9KcuZWGaLUwIGqRc93gFLks1lY4mYNDHG7hOsjR1BKmxchFbWaN1d+eFliqtHTy/8Ak1p1rXsSL26hjfhbdgmeK8ViyuhZswVJp1PVsykVW2lSpN7+/wA8AL5LFS6HrKlt4sbHeBbDcSFt/E4zP1C5kLLVBWUjchqokAHmtb3tiOqM7I/RdaIuWH6d+B37lcyJ1eqSQ6lA5VdDby3qj9+OGyy4su5xwVbm3V6mjLUyGMVGX0HVYYADndfcD3YgW3NwvSop2yx6oyvfPVvhYjFQZrW5YdbMFZStdU+1hhfqjvZfcvtxwscdq1x6jADqNuDf9Td44nce9Pw5aSQBhK6qXuiCp0gVVEWN97P3Y6WnesrpI4yWlgJt1453w7lyPSOJnzUjKjlbXcI3cqg93iDj6Glc1sLQSL9Y3lfA6QY99U9zWki42HYAF2mcQFetFaK1EsGvy2BH3Vj5t9NGSdYY9a+xE4DNa+CxGLgeRN2ZGKlAwPLagSTd4kyFjTcBOV5RtxkuV4NxLPn5MHSatUImLxmyDlGZvqgr88FBO+/hyxcQFWCU3HxPNFof8m4LqzPcko06VjbSTVau3IADsSm3M1zUC7rOwwTeT45mpCitljGDq1MwcAf9LTXZsWJJDfK46sb12wXQ4rGR4h1kF5hhlnZ3QapW5xuVYoWNEWoI8Rz2xw4KyKTVdrEdi3zEmXv6YRes7TgDtXsL/lvYd1DEC/cFpbU2za3Zs3fmPajM5u4JBk5usk1WVDiR1F0QBufv3/DGikMbpByuS8vSkk5hJh/VhkNm3DekeJzST5JAyyNKJBqHVkH61bVvtW4x6ETWR1BIIDbYY9S8SpklnomhwJeCL+yb7eHkrnolw54IKkFMzFq8NgBfntjJWytkku3IYL0tFUz4IbPzJvbcrvGRektJb0nT61Gr5X3Y6LXxUXX1Tq5rleEZycpPHmes1FG0Aof5W1UQK8K/DHpTxxBzHRWtfHHivCpJqgskjqL3sbYcDfEC35gouhXCpEdpXUqNOlQ2xNkd3cNsSr52OaGNN1DQ1JKx5leLC1hfAlWGQz2Ymjnjkj0ybqo0lRR2JJOxAu+dmjiiSKKNzXNNxtxC1QVFTPHJHI2zshgQO/LDrxV3kcqIo1jXkoAxkkeXuLjtXpwxNijEbchgp8QVqR479Gm/pP8AlOLqf3reseayV3w0n+p8l5Zj6NfEL0fod9Ej9r/nbHg13vz2eQX1+h/hG/u/kVdYyL00YIjBF57/AIlwuMxlZTfVKQC3cp1qTZ7rA/DE25EL6jQL2mCaMfqIy2kWP381bZrhglz4mTMXKsbAIibBSDp1tqNE67HK62G2OXwssMdSY6LknR+ySMScSbi9hbhju2lcRw5THw3PxP2ZFeG0OzCnQHbwvvxZtC+jnIk0hTyMxaQ+x2ZFWGX7XA3071LZreh1gNnw23xH/JZXnV0y2+1v/wASqriMynhmVAYWs0wIvkSSRfuIOO/5LbAxw0jKSM2t+ytePxMH4bPfzPV5ddX1VIcFrPIbEfCfDHG5ELDRPbqVUP8And5ttIIw/OPFdNx2GENm5oQZswcuVZbLoFoCiBsCRvp5micRF8l49I+ZzYYpDqx6wIORvjj2ZX2YLheJtfCssQ+qpZARtSesANuVgXvubxMfqX0tOLaTlFrey3fjlc9mWGS6jp1KMxw+KSG3RJF1MAaACMpPmLIF8sRbmvG0O0wVz2S4Eg2HaD322Ky4Pnoxw1Iyw1/JCxHgNNWTyFk7Xz3rkccIxWSqhedIF9sOUt238eNstuYXF9FYmkyOfSPdysR0jckAktQ5na8TdmF9BpJzY62ne/AXdjsvhZOzSr/BEWxq66tN731hNVzut6xz/JZ2NPTDnWw1b32fpGKR6aRNHlsgkmzrA9qeY9Wgfdt7sdbmVp0S9slRUPZkXDHfndO8ekX+K5c2K/yxu9ueOD9KzUTT0ZKLf/kXovFe1pSibDEgcyNOn+7D7sVFfCzY2b1/niqPguZZYJ1BIZO0PEeP4jHFip3lsTxtGKly3EZS2XtyRIDq2H8xF8ueOqbJpCWY55960TjEogc6rYSBQ1DYEX7O78ccuoiokERN8b2VhnppUExBpQoKmwWvkdvA788dKvkdI0OOy2CXWafqDKX7PVWOV6r58uVYKAdLyevfC3ijK5+RmyyljTgliNrq9vZsMEZM8mME55qZs1KrxRs9sS5OnwG4s1zAHKt8FLXe1zWE44pT+JyHKa9fbDVe11feKxzYq+XeYNa+N1PlM47T9W51I0QJUgHmoJ7vbtjt1ZHK8zBpOFvstpM1ExUp16BaXSsD0Nr5FOydxvixrgBYgFaHwkuuHEKeDL61LKXbYhRKmhlPLUNSA8j4YFzT/iEZE5pxcbdinyeWcNqbbu20mx4EhQRvjhI3KeqR/krDEVJGCIwRGCIwRGCIwRGCIwRI8d+jTf0n/KcXU/vW9Y81krvhpP8AU+S8sx9GviF6P0O+iR+1/wA7Y8Gu9+ezyC+v0P8ACN/d/Iq6xkXpowRc/wBOuPtkclJmEUM4oKDytiACfIXeCup4uVkDStk4g0TKuZdWWYRrCAnaZyGMikCwQAAb2ABrzJNW+LNmaX9Nsiqhg50tE0wKxt6qHS5NDYqVIIO+2F1IwSk477ZrGc6X5ALK7taxCLrD1bHaWjGfV3U7csF1kU1wG7b2x3ZqbK9J8nrESHSzTNBp6tl+cUWVPZrkdjyOCi+OUi7scL57Evl+lWQk0BReoSso6o79XfWcxsRXvwuplkzSTc7Nu/JRZnpjlWy8nUOqlYOuUPExTQW06ioAJXVzA3wQQy64Lt9s8b9aMh0kaXMNl0WgMvHL1iL6xk0kEKeS1fM3v5b9BF8VCWE8nrXxvbqspeD8VjzKgxSKysXsGDTvHQfWCQQbZedb4s1mHZ4/0qXR1DDi7EW/M08M7YX/ADEQ8gmx8tzy574XZuPeumlqr329X9rK5qOirSR0QOSUPxsHliJtsVrYKm+sb/dIdIs4crlzJlyhkI1AlFrQCur1a27S44MSt+j4BUzhk99XLPbjbyK0zPHbjyrRhEkzKkq7RlgHpdjW+5NX5DCysjobSSh9y2M4gGxtc71YvxfKlykjIZVKK1xkUW9UbjYE8t+/HLFZBSVQZrsB1TcjEZDPIpHIcUiZCZDAx68woEia+7ShDAHUAdzyGOkK6opZ2uAi1h7OsbuHacDlu2lOScUgBEhkjvS5vQxYKnZe97UA7b9+2I2WAaOqC+4ZjgO/IDHaMcNijzOcykbBT1YMkZcDq2bUoGomwKIpSaxAskJ9ki3V/alFotz2lwjyOqcQMb2tjxslOO8QSLKJmcukUgDAikJtbJfTuCrABj7uWJNaf8lKHR0fL8jI3VI6sDs8UrwvpJEPlAmiVQJ3QKiC9KdXu4LbkGVQaxKysfoxgDRGMwCd18eHDapc3x3ZwIV0rnVyzA9rUulbPMdrfa9qrHLLg0fGQA7a3W9OxSJ0my5gJVGMQjEhURcgYzLR7dA6V5+rZAvfEgAqToyUHkrtztbtt59u2y0bpNl7CopQJ1hpowaKKjnSRIKJWRa991iFirOjHADLZbtJG7gp044jPCixagVnbVpClTE4RgF1eJu9Xd33t21s1w0DQ0l1sNW37hdacP41lpIb6lmGiN30RbW6FxtZPL3bgXhZRk0aGu1bDM+BsrjIRJIFli6utwp0gkAErVhq7sMFkfT8m/IXHBPrl1FHfbzP/vEdUK0vJFvspcSUUYIjBEYIjBEYIjBEYIjBEYIjBEjx36NN/Sf8pxdT+9b1jzWSu+Gk/wBT5LyzH0a+IXo/Q76JH7X/ADtjwa7357PIL6/Q/wAI3938irrGRemjBEhxzhEWbgeCYEo4o0aIo2CD3EEA4KcchY4Oak5ejaO0TySSM8Lq0bWBp0rpoKBpogknayTz2ABdEpFwNqqm/wAO8tpVQ8wCwyQ7FdxISzsbX1izE+A8MFbzp+eGYPctcx/h3l3jljMs2mZIEeil1CAErsbHbfx8sF0VbwQbDC/imU6DwiUS9ZLqGZOZq1rWRRHq+rXdz88FDnDrWsMrKPLdAII2QpJMNAnCi1IAm9cep3Xt+N4LpqXHMDZ4KGP/AA5y6qVEs9HLfJjunqa9f8nrX3+Hdgpc7fuGd+1WuW6OJl366IyGRYEirUo6wR+qDYoE0ASKwVRlLhY5Xv3rHR7gwgOZl09Wcw/WlDR0Wi6wa2JLhia52MF2WXWAG5Zh4pGarNZY9kstL9VfWI+c5DSb8KxMsduUOcUxyv8A/wBD0S3F+kwhhEkbxTkyIpCnSAr2Adi3ep9u+JMiJNjgs09SwAOjG7bfPatuNRRz6y88QjaN407RBBG7kkMLA0i1/wBIvEQDuXpU1fHTtaRnrXOVjbrGBGOPEqmXg6RLlUkzkP8Al2My3tqRiD/NsLDdrluPDHbE5BbpdNwF8ztW3KNAzGGy+XUr3I8AHyqbMsySJNoZV03pKgaWBsg8rvESdizyaR1qWOFlwW3xvmDmkcl0NKUTKCy5r5QpC7b1qU7+Wx/DDWWqXTAfcBuBZqHHuP8ASY4l0VMrE9Yq3DLFpEdKus3qUXz7j4+WAcqafSYibbVJ9prr3xNsLHDLduS+Z6MOXgZpVuGF4uzG2+pGS+Zqgw9td2GtZTbpaNjZGhh9twdne1iDu4f9VhwvgZhy0MJ0SdWWIZo753vRYUaYjv78cLtqy1daJ53TAEa1sL9XBTx8EQ6tUcNsST8yBZb1ie0bJpfuGOAqh1Q7DVJFuPdsCnPCUN6kiJLB76v6wAAPP1qA3x26q5WQfpcd3Yt4+EQhdHVR6dOmggA00RVeFEivM44u8tLe5cb5rX+CZf7CPe/qDvAU93eAB7AMLqXOJfmPepV4ZCOUSc2PqjmxtvvIBPjgo8q/efzJYj4XCoAWJAAAAAoql9X7r28MEM0hNy4pmKMKKUADwHnufxwUCSTcrfBcRgiMERgiMERgiMERgiMERgiMERgiR479Gm/pP+U4up/et6x5rJXfDSf6nyXlmPo18QvR+h30SP2v+dseDXe/PZ5BfX6H+Eb+7+RV1jIvTRgiMERgiMERgiMERgiMERgiDgi4fh/QV4uqAmVuqjnjHYIvrNVH1jVavfWNLpw6+GdlhZSFtscgR3ph+hX+UigDoJEaMvLo3YISVFX/AKvHEeW9olT5r/5hu3DHqRJ0LYlj127tmWYadvnlC9ntX2Qo58/LDluG7wXDSnHHO/itM30Mkk0XMg05Q5bZD3gjV63s2x0TAbNt0dTONsdll0/CMoYYIoiQTGipY2B0irru5YpcbuJWmNuqwN3JzEVNGCIwRGCIwRGCIwRGCIwRGCIwRGCIwRGCIwRGCIwRGCIwRGCIwRGCIwRI8d+jTf0n/KcXU/vW9Y81krvhpP8AU+S8sx9GviFe8L4zNHGqRvGALoMPEnvu7s+HLGOanje8ucCvTpa2eKMMY4AY5jj68MkyekWZG/WQ17MV80h3FXnSVUMdZvcsydI8yOckWwsjTv5VgKSE5Ao7SVU3Nze5A6R5jb52Levqjbxvtf8AN+WOc0i+U/nYu9J1O17e4eqhl6VZgAU8ZsbjSNvxxMUMJvge9VO0tVAD2h3ZeKj9Lsz4p8H747zCHj3qP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tzPinwfvhzCHj3p0xVbx3J5uO5myBLEef1d9vK73xUKWG2LStJr6q9g9vcsLx/M32pYas3QHl5994Glhtg0rg0jVX9p7fyy09Ic1y6yG9u7/e67+eO80h3FR6Rq8tZvcos5xyd0ZWlhKspBAFGjYPv5/wDKxNlNE1wIacFXNX1D2FrntsQRx/PzcudxuXkIwRYwTagYIFnBdRgiMERgiMERgiMERgiMERgiMERgiMERgiMERgiMERgiMERgiMERgiMERgiMERgiMERgiMERgiMERgiMERgikg9V/wD4/wDkMRdmFOP9Lur7qLElWjBFnBdRgi//2Q=="/>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data:image/jpeg;base64,/9j/4AAQSkZJRgABAQAAAQABAAD/2wCEAAkGBxQSEhUUEhQWFhUXGBoaGRcXGCIYGxwiIBwfHRshGx8gHygiHR0mHhgZJDEiKyktLi8uHx8zODMsNygtLisBCgoKDg0OGxAQGzAkICY0LC8tLDUsLywsLy80LC40LC83NCw0LDQ0LDQsNCwsLCwsLCwsLCw0LCwsLCwsLCwsLP/AABEIAJkBSQMBEQACEQEDEQH/xAAbAAACAgMBAAAAAAAAAAAAAAAABAMFAQIGB//EAEMQAAICAAQCBgUKBAUEAwEAAAECAxEABBIhBTEGEyJBUWEWMnGBkhQjNEJTkaGy0uEVUnOxByRiwfAzgsLRcqLxQ//EABoBAQADAQEBAAAAAAAAAAAAAAACAwQBBQb/xAA9EQABAwICBQkHBAMBAAIDAAABAAIDBBEhMQUSQVFhExQVcYGRobHRIjM0UqLB8DKCsuFCcvEjwuJTYpL/2gAMAwEAAhEDEQA/APQ+jfAIJsujyISxLWdTDkxA2BrkMenVVUscpa04YbBuXz+jtHU81O1723JvtO87irT0Vyv2Z+Nv1Yz8+n3+AW3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j0Vyv2Z+Nv1Yc+n3+AToek+X6neqPRXK/Zn42/Vhz6ff4BOh6T5fqd6o9Fcr9mfjb9WHPp9/gE6HpPl+p3qlOK9G8skMrrGQyoxB1sdwCR34thrJnSNaTgSNgVFVoumjge9rcQCRid3WuDx7K+XXo/Q76JH7X/O2PBrvfns8gvr9D/CN/d/Iq6xkXpowRGCIwRGCIwRGCJfP5xYULsCVFXXmaxXLII26xyVkURlfqNzS2X4zG5QCwXXUlitXiB57cjittVG4gb8RxVr6WRoJOzA8FDF0jhb+YdsJuO88u/yxAVsR3527VN1DKN2V+xbycdiWydWkP1erTtq7/OhXOsdNZEBc5XtltUW0cpNhna9r7FNNxNVl6oAs+ksQK2AHeSRucTdUND+TGJzUG07jHymQvZVHF+NljlxEexKykt37OAQN9vPbGSoqyTGGZOIx7Rh6rbT0gAkMmbQcOw4+iY4tnalgDNLFbeqACG3ApqPs9xxZPKA9gJLcct+Kqp4iY3kAOwzxwwTT8bjBl2YiKtbCqFmtt7NUe7u78WmrYNbc3MqoUjyG73ZBYn4quplRr0Lqak1UOfPUO7escdUC5DTkLnC/3C42mfYE4XNgmYs6ulSWDahYKqdx3bb1i+N2s297qswvuRbLiFsuZLeoAR/qJU/cVxNCwN/UfI/dU+b4zKmcGXPVhXQvGxBJOkEuh7XrciPK/DFoYCzWWN0jhJqd3okuEdLJGjSWeGo5FjCGMEkuxa1AJs7KN/OsddEAbAqEc5LQ5wwNu9WnpNDRPboEi9NciVa79WipBusQ5Mq3lm5pzIcUjmZ1S7Tne3eQCBd0a2PI9144WkKTXh2SdvEVNZwRGCIwRGCIwRGCIwRGCIwRGCIwRGCIwRGCIwRGCJHjv0ab+k/5Ti6n963rHmsld8NJ/qfJeWY+jXxC9H6HfRI/a/52x4Nd789nkF9fof4Rv7v5FXWMi9NGCIwRGCIwRahxZFixzwRaS5lFBLOqgEAkkCr5c8F0AnJVnSOZXykjKwYbbg2PWHeMZa33DvzatdCCKht+PkqrI5W1yszkKka+9jZIHLYeeMcMVxHITYAd5WyWWxljaLknuC34BAsWszaGtg60C1EXvuvnzxOljDL8pbO42/ZRq3uksI7jCx2fda5jgEpjZbQuZdYcsbYURR22O9+84g+jkLC24vrXvfNdZXRB4dY21bW3Kx/hzjMCc6CWTSyXyNUKJG42A7v9saeReJuVNsRYhZuXYYOSxwOBWnEeDPJ1DLoUxtZUbLWoHs7cxXlfliM1K55YRYapy2WuPzipQVbWa4NzrDPbe238wWnGchLLLA1INBsjVz7QNDbc0uOVEEsj2OAGHHiF2mniiY9pvjw4LKZDqGnLdWUlII6xqANkkMK39b8O7E46dzHPwBDlCSqa9seJBbu+yjhyaiaZg8ciyr6ok0794NX2dj7scFM5r3uOIcOr8C6apro2NyLTuv8AhT5y5RVRKAUC9MmgedAhjzvmcbItSNgbhh+b151RryvLse/+kh0h4nNlYYWj0szzxxtqJk7LGmII01XO62xNxBxCupIQ67Xk5E5qtTMZgyss+Xy3WRmEs2k0+pG614yQWJXSoAq+yQeYroJVroICNYbb7rjddRZbi0tQRNlo1AljDMsYMKWkjaoyGoWygdoKV1C71DHNY3XTTRWNshiBtzHrsWrccmE0aS5eIBny4lIjYgmRJS7q3eLCgGu8g3eFyu81iLSRxtlsI9SsZHjmb6syrFAF68QsURgwHXUXIutOhru+bXy58upc3hDrDO1/DLvVX0h4vmcvm5Myio8q5QABVZo2/wAzp8jq0EH+1jfHVoijjfEGE4X7f0+q79AiN2bFVXZdhRHcbo4gZWg2N/zsXkFjthH52rM3E6IAMe4sB3KN7xpNY60gi4VzWs/yJ7Bf7hTZPPB1Y2h08xG2v/Yefdjqi4Nv7Pjh9ypIc2GBNOK/mRh/cb+7HCbJq/l1MkgPL8RX98ca4OyXCLLbElxGCIwRGCIwRGCIwRGCIwRGCIwRI8d+jTf0n/KcXU/vW9Y81krvhpP9T5LyzH0a+IXo/Q76JH7X/O2PBrvfns8gvr9D/CN/d/Iq6xkXpowRGCIwRcf0h6UQx52LJTQM7SAFX1AKA1jfvG6n8MdBIyWhlOXRmQHJV2U6aZKSLLusEmvMyGKOI1d61BYtdBbK7/hzwDiVM0jwXC+QusdLeKQSZHieXRNEsAXrFO4N6SjKe8Ee8HDNdgjLZGO2FV/RbjeXy3B8qk6s5mkdEjQ0WPWnmbFKCRZvvGISRtkGq7JXvEnOHOYbWGfYusg43GjZjKxxP1uXQP1WoHWp3uNiTuLqjW9Y42NrG6rclle1z7SOOe1IcB6ZJm8u80Ucm0iRCMyAMxegK7gAGu/JvDHdTiklOYngE8VNxPjMcU3Usk3WLA07dsBQACdKsd2bathik0zTtPerGOeW6wtuyUB6WwDIfxBYpHj1aSjkal7enbmD2q7+WJCBoNzj1rvJv5TkrgHeFFD05yxkyiNl3QZtVaN+yQCzaQDRv1q388S5Fm5DDLZxDv05qsTjOYk4+8LG0hjfqogwA3jU2TXM3zN1y9tqkY2Cl1t+Z7Su5ELdntGiAWuY2P5ttNGvd7sdXnhrLfqN/wA4/ZcRwL/EEZvPZqIMkOWy8TKJJGDB26wIHbkK2oC97O+9CJF811hAIvkupz8yx9lsxllk0lwrKFtQCSxGonSBve42xHko/lHctLZYdbFpt/tj5BTZnMiKHrHzcMcTVpcgKm+40nXW4vxvEgAMAFESw3uWHv8A6U2TnMjSLFmY30OwYCnKm27LAHs12Rv4Hx2p1JBt8Ov+lTcKPI8ciLMrZuByHEXZpac2Ql6iC9A9nnibGvH6jfssuEjYuAbpNmI+kj5Z8ywyiguUYrpA+T9YbNWAGJPPFijfFd1xPj8cmSllymbywNFUmZwYlfu1Ecv+bHlji6k+j/HuryULZ3O5SSRiwMqyKsbEE7A7AsBV0B7MRdrf4rrbbU3/ABDLzShEzKNKQHEceZo0V7JCg7grvy88RvJuHf8A0pAt3+CzJm4cu56zMBSiaismY2VRsWYHku43PliOtL8o7/6XSW7/AAUmXzq5tWfLTQzRbKdL61BG53Xv9XvxqYWao1xisjucNk1oiOF+2/2WqRENSFC6A2gL8z5FqrdscbJA5xbcqcktZqY6p7PvgmFypUhgsCgVuq0ee9bd4Ne/DWiA2/n9qq1QSMRbt3+iZEr6uTEA8qXf36sLNtn+dynrvvkfD1TcbWLojyPPESLK0G4utscXUYIjBEYIjBEYIjBEYIjBEjx36NN/Sf8AKcXU/vW9Y81krvhpP9T5LyzH0a+IXo/Q76JH7X/O2PBrvfns8gvr9D/CN/d/Iq6xkXpowRGCIJwRcBx7ozmMzxTL52EwmGHQDch1NpLFqpCPrePd3YBwIwWyOZjYTGb3Kd6V9FPlGYyk2XaNZMq6sYidKsusN3A6TamtqO/hgCL2UYZ9Rrmu27Vjj3RsyQZuOKPLRzZgBV7RDFQ1lpH02xoerp2qrPPHLi9kjms5pJNgqFegUrZTKRGSEZjJyu4AclHVnDkE6bU2qi6Ne/DWCu503XcbYOH2Xa5LIJHmZJ3jgjd1ADLvIwu2LOa2NKAoG2m7N0JAE5LFJMA0NLlQdEOh7ZXO5mbVG2WkbXEoJLK1tXcANIeReZ2I8McNwbFXy1LZYmgZqPpBwEjiEuYeeERz5Z4QJX0tESoXVGKIYWNxa+sffB8rGYOIClHKOSDLYg361W5PodnDwhskHyzanVkZXaq6zrGJbTvyAAA877sSDg4XGSsdUR8uJMfwKNug2aLcNYGC8oFDjrD2tEuvsnR3gVvyOO3QVUft5+16K/m6ISrxR8/G0bq8bKY3JWm0Kg3Cm1IWz38+eO3VXLtdByTh/wAXSwlVKgqmsUCVQqL762NDn3+G+IkydnWsdowcB4LyboGvyTjfFGzIMa/OMCwPaDz2mn+bVqWgLJJrntiSJvgMM0XHOK9e6xNLEzRSTC00alIIGpdQVNiAwqjfLBFU8Z4aclBwiFZDJAM2WXOPGU6kGRQKViUA3Z1ZwRsDVYImuiU+ni3GogSs0+sQbGybchthsBYOrlgix/h7wqGTg0uVzryQlc5bRodMxYBGVQtEksVNACzW3LBcUTzp6Wv2lrTp59/yUCvbe1eOGxNq5zoFOo4JxdSyglI6BIBNggUPbtguhZ4hMh6MZZdS6vlj9mxf/wDQ8vYR94w2rhyTEs6DinAm1KAMpkLa9ttQNn27YLqclgli9IlzNiSRA66vrr1j0U8VClBty2GCLuP8GHYcHiCj60+/gesNf3P3YzVLpQLRjYcdx2fnDirIg3/LguvbL6mLMlk6b7XOgyjb2Mfv8sZNWUm7mY4besfnqrfZGTlBHw5QDSbbH/qc9tvaOyv33iAhkAwj8fzcN2d1LWb83gsHh4sVHuKHr3y2/sT92OGGVtiIvHs8lwPjP+akCZjXaBQgC1rlO5rtCgDyO2PWi/Q3WFjbLcsb/wBRIOCb+VvFAXn0syjfQefKzuBvzxdHHyjwwbVTPPyEJkdjZTZbPaytKwDIH1bVv3c7vB8WrfHI2SKp5QizTYgG+FurrTQN8sVLQCDks4LqMERgiMERgiMESPHfo039J/ynF1P71vWPNZK74aT/AFPkvLMfRr4hej9Dvokftf8AO2PBrvfns8gvr9D/AAjf3fyKtM3mliRpJDpVRZJxie8MaXOyC9QC5sFVxdJYjEsxV1iZ9IdgK8LNEkLe14zirYWa5uBldS5M3ttWM70ogimEL6w5IA7Ng3sCDfLB9XGx+o7NBGSLhRZ7jmXlizEbdZSArKoUhgDYJF8xjj6iJ7XtN8M10McCCq3o7mYIcnmGyhlfTZJdR62nbbYaRQJ9+M9O6OOBxiubb99lN4JcNZK9BuKu5zEsuuRmMYOlbPJu4cgMQoJnO13uuTguytAsAp+JtlDxFGkMyzBkAWuyTfYN863H/LxKXkDUguJ1sOrguN1tTDJXnEOKRGZcr2mkbchK7I59onblvW+NM0kb3cjjfh91yPWZ7YUUGdgMcpMsiCI6ZAxIZTVDl41tXM3itvJFjvaItnjkpmR+sMB3JaXjGWAjdpJFEthC4YDba/EDt7H/ANYg58As4uOOV7/m1dD35WHH87Eh/iatQQjwf/xOIaTFomjj9lGE3cSpeE8PV4Ms/WSoepC9hCRXaHMKaPa/5vj0KN1qdotsWaaAvkLgbJ+PhUaSRqZZC9ggEABu/elru/4cH1ULZBEQATlh911tNIW69yQM8Vx0fSGczBY30RjissUpLtICFi1LZZvm01D1FIG3dvi1cTnFOl00eXzM4hAERnGlpWBHVyoiWusE6wzNYAC2nrXeJ654dwVXIN4959VLw3p5JJm48u0cVPmZ4NYJsBIVlRhZPPUQR31Y8MRVqvcvmpyu8quSuzHLsaNHcVWx9/hiws4eKrBdbPwVlls0duudCGJUDQykkGu87jn3eGM8s0cZAcbE5K6ON7wSBcBKzPmkDnVl7DWOd6dVhTt4bf746HtJsCphoJyKrl41mOerKaq9Xt86O11zuxzqsTsrjTO+U+Csptel5DQpEIpRWo0WIJF//uPKq3zs5V4cQABbr2lTiZGS1hGNzdQ5Au8ZN2Q67aRuNr7vfjHST1M0RdrkkOGwYjC+ztV08cUb7WwIPenZ4pQ23UabOxXer27/AA54+gLmDMrzQLo+TyhwW6rRsCAtV3k79/h/bvx0uYBcoBfJcjxro/xHMDiULyxyw5hay3aC9VvurDTe4rcE+rdb4iHA5FcIIVj0S6MDJZKHKtMC8etnKhKt2s0HUkAXV7Xit9Q1rtW4vuuFNsbiLqx4x80Y9FA1v2Vvat+Xn3Y8nSlVNE5mo4i97jBbaOJkjXawvZTnJjrfm1SgV5JHa1z/ANX+/hj2Gva42Dll9kNF2duKQznCJDJIw0DVKjrbAGhd+w7jHqMrYmta1xyBHevmJtFzvke9oGLmuHZe/apIuFuhFlQBOZNOrmp/3GISVkWROOrbt9FbBoycY7BIXW4H7hYzXCG0nSwIETrTOOyS2q7oCq2xKKsjLuNwcOr8KjUaLlDMDhquGJyJN9wFtnBYbhUhOoaADlxFd3vt4d3deJCpjAsb/qv2KBoJnHWbbGPUz2+isuD5J43kLAaX0EUeVLR2xnnla9rQMxfzW+ippIZZHOydq2x3CytcZV6SMERgiMERgiMESPHfo039J/ynF1P71vWPNZK74aT/AFPkvLMfRr4hej9Dvokftf8AO2PBrvfns8gvr9D/AAjf3fyKj6cZZpMnIEBJGlqHeAwJ/Df3Y8muY50BDV68RAdiqfg0OXl4ZEuYbsBiaVqJbU1KANySD6vmMZoWxPpWiTL8/LKbi4SGyp+mLAcRjrYAQ+7td+M1aRzlvZ5qcX6D2rpuMcFhy+XzkiA6pUYsWa+dmh7zjfNBHHFI5uZBVTXlzgCqXoKhfJ5xF3ZgwA9qED8cZKAa0EgH5grJcHBY/wAOMysS5hpDpAMY3532hQHMte1c8NGuDGvLuCTi5Fkt0icfxZNx/wBSD/xxXVEc8b1t811nu+9O5SFo+MnrNtesqT3grtXj4e7FzGltcdbbeyiTeLBT9Io4Y8vmzll1l3XrmNuosk7Hlak8u7UPLEqkRtjk5MXJtfb+W8EZckXXP9I6+SZIhy3ZayTdGk7PlXhjFU+5iN74emCsZ+pyuv8AELPRy5aFo21L1hAPK6BBIvmL78a9IyNfE0tO1VwtIcQVddHk1ZTL0rN82PVah3/6xjbSk8g225Uyj2ymM2f8zDsR2eR5/W8zjBVfHxdXqt0Pwr/zctspnZXUOBfzlEbABaHjvdnEoKqoljEjRf2rEYWt6pLBFG7VO7xUbcTfmDYM2nkKr+974qNdL+oHDX1csLeakKZmRGOrftUk+ZlM7xo31bWwOex517cWSz1BqXwxu2XGWeHBRZFEIWyPG3HPio5s7KryJq9WPVsBzoE1ty3OK5aqobLIzWybfIZ2CmyCJzGutmbbcrlay55yMuxItm37IPJgNrGxxF9XK5sDjtOOA3gdnYutgYDK0bBvO5Ynz8gM9N6hFbD+avDwOOS1kzTNZ36bWwG+25GU8ZEdxnnidym/iDkqBS/NFzQ5mifuvF3PpXODcvY1u23kq+bMAJOPtW7LrAnZ8o7ObJ9g7x4YiZXy6Oc95ucfNd5NsdUGtGH9Lbox6j//AC/2w0H7t/X9lzSP6x1KHhqs75iwCx27XtP4Ypomukmn1hd2WPWfBWVBaxkdsv8Ai0zKkJAhIY69jzWrAF+PP7sVzhzIoYnHW9rA5i1xbrz7lKMhz5HgWw7VNk3C5uSyBtXhv2axbTvDNISaxts3Y4WVcrS6lbb8zWnB4i3yhWNE7En/ALsc0dG6QzscbE4H6lKqcG8m5uQ/pQ8ZQBYQG1AA7+PLFGkmhrYWtNwAcd+SspCS6QkWxyUoFZ3bx/8ADFow0ph+ewq86P8AN6OGIz9eCAWOx1d3Py7sKFjpTOHC7jhj2pUOazkyMv8Aih4pGRDEGIbc0w327sVV7HNpIw4h2ePDYrKZwMzyBbLBPHJUGdWXW8WlVYdm9PfW5G1keF49impRHLy+tiQBbsHosM0we3kXDC57c0okbMdKrldwQNm38CRpFDnt588eryr/AJisZoacDFngE9k5Wh1iVYo4wdirEk3VGiNhZI92KpJdriusijjbqx9yso51aqYG9xR544HA5FdspMdRGCIwRGCIwRI8d+jTf0n/ACnF1P71vWPNZK74aT/U+S8sx9GviF6P0O+iR+1/ztjwa7357PIL6/Q/wjf3fyKusZF6aiXLoDYVQbu6F3345qjcl1T5/O5P523y4kQOzlwDQTTrLeOnUt77WMc1G7QpNO9Jz8UVisZzGWrbsNEdqZV7QLdntOgF1zGOloIsQrA6IbD3/wBKfJcRhXT1cmW1NQ7C0Wstp0gWWB6t9xY7LVyOOaoGQVMhJPsZcVNLxOIanMmXGkjU57jQoX/NUiiufaHjhqhQu/gqvj/HsvBGH6vLzSNKilFoNTSiJma1JtXajfeK545qNOYCk1ztquukHFIsuis6hmvsLQ5jv8gNt/ZjkjmtFyttHRvqX6rcAMyksvxPMfJ1mEEZQ2TGpo6NqraifWsezEQ52rcBaH0tMJzDrkHAAkYX9MkpDx1XSCJYEMk4ndYwBoqI0bsVqOpQPfyxKMNc29lmq4RTzmPO1uGwFVkXTWGZSWgsq8UdkIa6zMPlxQNmtUZblVHxFYk6MHMLNri+A8V0GS4owyIzKQmOxrMUgEZAujso5mrG24rET7DTZaKaNs8wYcL4b8e1R9H+KjOM7GJVZNNHUTzvyFcsUsZHK/Xc3EbVr0hSOpGBrH3Dr7Lbk5Jno0nihAQyOxLafq0pNkfzEgD78TLImv8AZGZv27+tZooJnwOlecAABxxGHUmJIoj3IQSCR334/jjG7mrstUgkXG2+/u2qAdMNpwUBiKsGUwhvHlQ3HjyqhWKjqsfrtcwHfw78rWClrOc3VN7KUQJuX6ss2xIve9vHxxaBBi6QtJOBtxw88FHXlAAbew/6gxR9nsJQ5dqq79rO2K3GDCzWloxHtAW27e9SD5cbk3OeCkbKLvcQ7XPfnve/4YuMAJN4c88RjioCZwA9vLJRZjLmwqoukRkD+ZSbrv8AV/fHJYHkhrWi2qRxBP2U45W4lzje4PAj1SOeY5bK2USTS3aUnlZoVsbNnCGmEdMI5QHbfFaoNWqqrNcW3yK16P8AFOtilkjhRGTar2O17mvPwxfTxxsBdGwBdrqXkpWMe8kHhl4pDJ9KRL1rNAnYheT1vWCgHSezyODGxzP9pguRa/DctU2izDqNbIcXAZZX25qwl45G1I4QGgdLKzczS1tseWL5II5G6rwCF5/Mqhp1o8t97da1y/SDLtJZQAVavW9BYjZFdnaYcztX3ObRa2vqi++2KtkoKhrLA33jjdw34/p7fOaDOfKbMSxh0crIHBNqGYLRreyl+VY6YIXEue0G/BZaqGan1dV2BxHcL+aYmysrG3XLmhsTq2/bEJYKaT2ntBtvssrJZ24NPmsOvVoryJG0mo7rsOZ00avZQB7sedpCSGmAmbGHG4HHLfjuWin5R92OcQmM8O9IVkJBDbgHyu+Yx6JhhkJJAJyPokJ2OeW2yzSWYkmfSWyqtSns61NHs9/38sJIIZba4Bsr2NibcNltxseP9JuOG4gZF7SaiFuhQJrka9XEJtWOIuaP0gkDsWWVjHy2BwNvLHxVVxTiEMEUbtHbTSdXGmsLbaWYDUxAFiOrPeQO/FNE9tTCJC2174XvtVclO1ji1TPm8s+pUlgIB0uGl3DBwNJo7EMVHjZA78aXRbAFWGlp9lZyccAlTQcsG2KBX3Ia6Ki+RCvXjR8DjjYdV1wApazzmugxeiMERgiMERgiR479Gm/pP+U4up/et6x5rJXfDSf6nyXlmPo18QvR+h30SP2v+dseDXe/PZ5BfX6H+Eb+7+RV1jIvTS8mbWjpKsRzGoD234c8dAF8VW6TAluJ61zM3RXKSNK0hYGVZgymRd1m0l/PnEpBvaq5bARZGyg54doTcPDYjKsxI1iMpqEikstq4BGmvq3Yo7k3vjmC6JBv8Utl+jGT6hI9HzYRQFYxsQq6ioYm9QXUSDZIoG8Qc4jIX7vvZda9rhcmyxP0Uybkq2uygtzINVK6FNTXqcq0akFtQG/jWJA3XOUbrWRxTork5Wskhm0kmN0UtUwlWxVf9QcwN7IN4i5xGQv3fdSDmbXBVPTyUnMgHkI1oe0m/wDb7sZpz7S+s0K0CnJ3k/ZdLwPPqmXgU8zHfNR+YjGiPW1BYXXgaQtzp/WqnjRTLwwtGiOoaQLr3ZdRJYAq1aTyK+Qu8QeTE0WC10sTNISuMpN7DEcLBVckMK5WOdcrBbOVIpvqyNIpB1Xs+pt+83jhmdqBytZoyE1LoCTgAQcOHDirxc6Z+HzysKYhxQLEbeAJNc+7HdYujJKiKZtPXsY04YJP/D+/n9NatKVe4vtVeIU+1atOW/8AO+WP2VX0dv5cvK9cnsvS34XiEfvFsr7cyO6zfMLqONTy5aHrCsJbUAQFaqNVXa57f2wdTRMGsGheLSRx1M3J3cBbePRV8XHJGyjz6IrWQIVo0RS19bmCxxXyMRjJ1Rs/PFanULG1TYdZ2Ive448OCZ4RxV5svNLojDR2RsaNANvvd7c8TjgiLSQ0fmPmqaqkZDPHHrGzurfbckcl0jaRJiY4h1ceobNR3Arn3g17axUIIXNN2DBaptGtjewBzjrGxy3E3/Nidk6SasoJmh1NrKUL0g1d+yu7xxrMgLNYhZDolpquR1sLX49X5sUPFuKnLrCXiibrFYuFsVRFAHx3+/EX2ba4C5TaLhqS8NJFrAXtxT/SqNRknKCg2g//AGGJyNAYbKrRTNWsA6/IpDoN9HzHtP5MRg/SVt0x7+P82qr6BreYING4m57jmuIU/wCpbNNG0F//ANh903xvjMsEjRPFD3EMqlbHiKa/Hb24m+Z7TYrPR0UM8Yka53USDY9yvJzoGWTLrCdYoWhoKFBLDe6AAFHna74uc52Ftq81gDzK+cuw47Scss8/HBWUsAMZAG5rUUGn37+/bGasZysBYLm9ss8+PltyWNkntg3yyvilZsvIVIq6ZTYGkkDy8tseVPS1TmFtr2LTcDVLgM7jhh19ivZJGCDwPGy24hlyVOlWJL3+FbYlpKlc+N3JNJJdfwthw81yCQBw1iMAo3yznrtII1UR3XvvjO+jqCakRgjWtbZfHHwUxIwalzkt5ctIS2kEAoB4WdtvuvF01JUPfIYhYFgG653d2F1FsjABrY4lZMDXYBA6rSfM1yrEjTTa+s1pA5PVPE2yt9/FBI21if8AK/YqTpPl0GXyrzLmD1OajkVYI+sYsCwXUK/6dMbI8u/Y79FRvjpmseLEX81TUPBkJCU9HYllkTqcw7HNjMibSoAY6ZNKtQ+aBFUe+++jj0tXC91mMpvayn4fweJGM65aUHVGDGVHrRK7q6itt5SLHf4b2I4qyM8pgcOvsXQZfNSswUgi9W5jNDSaG9/WFkY4rS2MC/3/AKVpjioRgiMERgiR479Gm/pP+U4up/et6x5rJXfDSf6nyXlmPo18QvR+h30SP2v+dseDXe/PZ5BfX6H+Eb+7+RV1jIvTVHDwcEuZCQdbstEciymz8IwWRtPcku3m3h6Kv6R5/L5KSDrVkb5S4gTQqkK7tYJtgRux3F8j7ys5Bt7qLozmMtm0eSF5B1MpidXCgho10kc6IpgbB/8AWBURTNGN/wAtZXEfCkACnXstb6dwBXaA5j3Y4DwQU7QLJXLRJNHHKFnpxsjgI60+oag5BG45Hux1TFM1xuT+XujNZOJFd5WaJEUs7MUoAP1hJokjf8MFF1K3f+XuqjpVlvlMcWcgBZGjFitwp7Skj/uN+G2M87DmF9PoWra0GFxtfEfceis+E8WgjycRYhmC6AoFsWHNQPHcffiTJAGBZ6qimlq3gDDO+wA7Ul0ohlbJxNIgDh9ThRstg1fssAnxxGXWLAStOjXQsq3tjPs2sL7cv7IVTNMp4dGoO6zGx4WHI/DFRP8A5DrW9jCNIOJ2tw8FYcMzCjhkwLAHtir3s8vvxNpHJFZKhjjpJhtu8M1n/DuUa5hYshaF7mruvvGFOc00606jDbDH7JTheVaHiCiQFe3IQTyI0sbB8KxFrSJMVfUytm0eSw3wb33GCvOkr9fk2aIOwDg2QdwObL36fP34sc3/AMza683R45GrDZCAbdx3Hj/xc7k5l/h86X2hKjV5HQP7g4qB/wDMhetKw8/jds1SPNO9GMwq5PNhmANNsT4pQ+87YnEQGFZtIsc6rhIG7z9FB0HCtNIjaTrjIptwdwSK79sRgtchWaa12wtczAg57sFadN8u6QRrGKjBOoIKH+mwO7n76xZOCGi2SxaGe18znSm79hPjnty7FUdJ1Qw5YwgaAjAleQbs2D53eK5baosvQ0cXiaUSfquM87Y+CuOOcSSTIGrG6KNQ06iNJOm9yBvv5HFkjgY159HTvjrhfHMm2Ns7XS/QrMIuXzGplFb7mttNX7L2xGEjVKu0vG4zxWB/Cq/oHIBmRZAuMgWeZtdvbscQg/UtWmmk0+A2j7q76a5ZJoutjZWaL1tJB7J8a8Dv9+Lp23bfcvL0NU6kvJHJ3n+YdyY6FRloVkcdpQ0aH/Td/wB9vcMdhxbcqGl3BsxY04GxI429Me1cb0U4XnJZM85kzUTRZqV8usmtUkUq6xr29urujQ8B5YvXkJrg2Szpy0ReXNJKMrMk6iNnkLs5CuGZgutTZUC9r3AIwRU/S583FwzOiW/m0yvV5mNpYtXbA3jkNpJpPbKmjYB3BAIs8Ti4q0GeOUM/VtFlOronUW0J15hvfldldibqzeCLfpnFxApxT5OMz1RfLfJQmvXq7PXdWB2wum7+r+OCLbLx51p+JR6s7HFJDlupdUkbSSIhKUDVy1NqCkNWqtxgi16WjiHyRlEcvWLmodMmV6+pF0NrqM20YFLqFlSx23GCFXfFuGZleLoYjOcrnMu6OQXKQuKLPV1GzKABy7RY4Is8WyOcOcziB5Y4Dlo1yjxh3CNa6zSkfO6v5iNq3q8EXf5UMEUOdThRqNVZrc1vVm9scXVLgiMERgiMESPHfo039J/ynF1P71vWPNZK74aT/U+S8sx9GviF6P0O+iR+1/ztjwa7357PIL6/Q/wjf3fyKusZF6aS4o0SI0kqqQo5kAnnsB7+7Em3JsFFzg0XK4rp3lkzbZIQTQJ8nzKTsHZksLvS6UNk77+zne3dR25Q5Zm9Q8c6PZSWTKCAwpAkkzTKWdWk66Om0kKSzEMDZYbafLDVcnKs3rTM8FELrL1/zJ4gHUhXZ6MXUCAjSaUMNJYmqG++IkEKYcDkq3oJ0VkkyGVklcqjZWSExsxjZS2Y6wOpo1ageB2WiO4MUwGavz0N6yLNwtKjvO2aKSliWUTKoAZOTaSg3vYKKq9ukEICDtXScGi+R5SKObQpREQlN9RVACeQJJo+6sUzTMiGs82V0UT5DqtF1vlJi8ayIignrDsu4N0vvNC/ZjBy8z4w+MZh2zb/AIrTKwMkLHOP+O3v/pMa3Pc3s28a/l5Ym2aci5Yfw9W7FVFrN4/O1bpK2wKAWaq9/bVYm2olJALLXNs8evLJRLW4kOUkh7J0ijRIJXb38sanE2Ns1Wx3tC91Q8N4zK+ukjLCMsoAIs2AASLNb+GPNoaySaQtdbK+HYvUqqSOJoNznbz6liTP5vU7dSSPmdCaeQOoSGwTuNj7K5b49RzbjO35xWUMhsBrb7/bckm4lnmdG6iRF0KCg3BJeAkm1NEBphVckPiMSAsM1bydOGkawOfk7/696tcpnMyWTXBpVq1AG9Ow59kA0SwsMboV31HVxz8lQ9sYBs7Efm/7JvKzEtTa6o+tFpXbeyd/HliNrYkrI3WvmtIuJLI7rFVKl6gtm7rYd4xRBVMlmLW4gBa56aRkOs42JUuXLuR22FUSGj033Ec8brsAy8V53JyXHt+CQzPEXWZl5oHrSFHLqy1DbvYYubE0svtt9/RRdK4P7ft6qSXiZABKORZHceWkmuzuKY/CcREIOFwnKOGIv+di0zWe0lx2xprYaKPq2Baf679xwbCCBl+X9FJ0zhnfD+kxls4zThCmgBWsEA9oaDzA/wBR9tY4YmhmsMfwqQleX6p/MlX5TPPmIZ4zCschBjC8qB7NtdbLqvbnRoYxBxe0iy9ySmipZo5Guu3O/VjYW327Nqnzkhy+mJEZkWI0VDesA3OiAb08udkb4vYNUWCzCNtUTI91iTvtgbfl1r/GiHASJyAQHBsmjqogWdO6/djua62hYGkl2eWPV6qp6TcXzEM7okzaaBAKrte9eryx61JTxSRgubj2+q+I0lWVEE7msebZ5D0V30j4ZHncu2WnWUxto1aNtVUw38Lrl4Y8ZxsTgvqmMu0EkLch4xl4oVJXSUJkuwEA06tNAXXhixkUb2lz74W22WeaSVj2tjsb3ubXUT5mdxEChUF1DAarA7VhiDyFLvdHGhscTNYA3sMMuG/tWR0s79W7bXIvnhnu3YY7VjhmanVdOgtuxt9Vn5w7X3UtEX5csdlZETe+7Lq9VyCScNta+ed/mP2yUi5qdmgJGlSGLgKdjoFBu/1iw51yxEsiAdbPZjx/4piScuYTgMb4HOw+91Bl83MVXVCTsvrBid+s1cz3aV2Pj5jEnxRFx9ry4f2uQ1NQ1oGru2HjfusFHCJZVZjCgcdWe31kYIKDUNrNg7Dbb3bwn1YgNU3GPHarKV8kxPKNscN4zGOfFXPCISqnUqq2wOgsQaG3rAHxxm5TXWzU1U/giMERgiMESPHfo039J/ynF1P71vWPNZK74aT/AFPkvLMfRr4hej9Dvokftf8AO2PBrvfns8gvr9D/AAjf3fyKusZF6ap81kcy0sjLOgjZQEQx6tJAO5s0bJ35bAeG5dwsks7kc0pkZJ4SdNKjRgbgsR30CVZQT5A+WOGRowJUg0HYpc7xhYHjjdA7MI7cUoJZxGSBvyJvnyxJp1hcFa6egM0ZeDa18Lbm38clpBxsEqqpIt/VFUN0vcimY9bexIIB3x1Sdo4sBOuLD/7doy27di34Nxh5jmG0nSqxskZA1C0JINd9j3csQkJY0kY2upVVGyERtviSQTswOfV5rXh/FTIp1TKkl7AqAvs9/tvHlQVhkadaSzt1sPztupT0gjcNVhLd98fzsstekqt1MRc72LArTdGziOkg7kWFxx27r2UtHFvLODRhs35pzo/ETDGQ7ADVaiqPaPOxf3HGihYTCwhxGeGGOJ4KitcBM4EA5Y47hxSOS4lK2Y6pnJXU6+qt7XXdz2xlgqZnVHJl2FyMhsvwWmamiFPygbjYHM8OKzwriUrZjQ72oLD1QOV+A8sdpamV1RqOdcY7AuVNNE2DXaLHDaVPleKPNMyg6UUMdhZattyfb3Ytiq3zzFowaL9qrlpWwwhxxcbdiruijVKx8Iz/AHXGPRZtKTwPmFr0mLxAcR5FWXCuJPmHftaFA2AAPPkST3jG2lqZKh7sbAZfhWOppmU7G4XJzWmX4q8kEp1aXj31ADfw2II7jiDKt8kD8bObt3991J9IyOZgtdrtiXyfEpmhlfrN00kdkedjlimGqndC9xdiLbArpaaFszG6uBvtKb4bnXngk1miv1lABO1+FeWNNNO+eF2scRtCz1EDIJ26owOxV3RZCzuAxU6BuKsbjxBGMWjGlznAG2GeG/jda9JEBrSRfHLs4Ky4pxFopI4yxVKBZ9IJP4V3b0O/G2pqXxSNYTYbTbE/m3BY6embLG54FzsF/wA7E1BOzFisgeOjWmgwN8vCqvfGiJ7nuJa4Ob4grPK0MaLsId4FSIrAjeU+RK178XBpB2+CoMtxbUH52rkeOcZzEWYkjWZtIIq1XvUN/L5496np4nxBxbj2+q+Tra2piqHRtebC2wbQDu4qx45xqTK5gDUXjYBijAbbkHSQAe7vvFFPTsniyscrrZW10tJUDG7TiQbb9n9o6Q9IHWZYYTpvTqegT2q5XtyOFLStLDI/HPDqTSGkZGzCGI2yuevr4KXj3FHyksPbLowOtWr6tCwQAQdyfDyxGngbOx2FiMlZXVclHKw612kYg22WxwGfhwS/G+NMk4hg0pqZNbhRqJYjlYrk1354lTUrTGZH452HUoaQ0lLy7YIzbIE5nG2V+CpemKVmCLJpFFnmduZra8bKE3iB4leVpgWnIvfAY9i6fpNxCaGKPqqGrZnNbbCufv8Aux59JFHI86/cvc0lUTQxN5LC+Z3d6q+OcblhMJhm1qUJJYAh+0eew9m1Y0U9MyTW122N+7BYK2vlg1DE/WFr3sMceryV70g4wcvCHUAu9BQeQsWSfYMY6an5WTVOQXq19aaeEPAxOAVLmeJTjJLN1ra3krkoAHaFAV5DGtsMZqDHq4AceC8ySpnFEJtc6xPDDPgpeB8YkGWmnldnKnSFNAchXIeLYjUU7TM2NgtdWUVbI2mknkcXWwAw4cN5UvR/OTZmOZ3lYEbKFCgLsGsWDfhv3YjUxxwva1rfPFWUE81THI977HIWAsMAfy6j6OdJmdJOv3Maa9QFWBzBHK+X347VUYa4cntNlDR+lXPjdy2bRe+8eqxwbi02YE8jOVEaEqigVuG5kizVDvx2eCOLUaBe5xPcuUlZPUCSRzraowAtbI9qW6K8Tnmn0ySsVClq7O/Ib7eeLKyGOOO7WjxVGi6qeefVe82sTs4cFF0izmay0ukTuVItSQt+d9nmD/tiVLHDMy5aL7c1DSE1XTS6okNjiMvRXmYzTSR5YQyuGkI32vSB2y21bcu7cjGNrAx7y9osPPZ+bl6kkrpY4hE8gu24Zf5E4emKvIY9KgFi1d7VZ9tADGNxub2svTY3VaBe/E5pTjv0ab+k/wCU4tp/et6x5rNXfDSf6nyXlmPo18QvR+h30SP2v+dseDXe/PZ5BfX6H+Eb+7+RV1jIvTRgijliDAjl5jnjhaDsXblUvG8vOoQZd2FFmeRyCqgRsANPNrYrtRG19wx0CyAFxsEmkOaaNHbNxsOrF6VKaiQh1UN/quQNvXrux1TMTw7UIxyTuRXMdUWedJC0Q0lVCdoqDe/KzZA7gR4Wapg4xuDM7YKTGakoEgyOPfis5rJdah1QjrOQZWABNc78PIjGGanMrDrM9rePP/q1Rz8k8ar/AGdxB7v+LOa4OzZZIwwLJvvyPPb2b4S0TnU7YwcQkdY1tQZCMCpeCB1jjUBaGrU2oEczQFHc8sW0rJI42sI337yoVZY6Rzid1hbhxSEfDZI81roMpZm2YDY89jvtqxkbSSx1PKAXFzt3rU6qifTal7EADL8zsocjl2izHWOAF1ML1L33Xf53jlPTTMqNctwud21dqaiJ1Pqa2Nhv2Jrh/DzHKzpTxuGAKkbWe/xqq2xbDSPgnJAu037FTLVsmhAJsRbtUXAOHSRyEunZZSt2D4Hx8sVUNLLFIS9uBFtitramKSOzHYg32qbh3DWgdwyh0YUu43qyAQe/FtNSPgc4EazT+bVXUVTZ2tINiOv7JqbLnqZAEQM22lKFCvrHa63PvxdJE7kXANFzsHqqWStErSXGw2lVuR4dKsMyFN3A07itj7fPGKGlmbFIwtxNrZLZNVQulY8OwF75pno7lmRZEcVq8GB8jyPPF9BC5jXNeM+IVFdMx7muYb2UXC8k+Wd70m1pe0Be/ny8fceeIUtPJTOcSL4YY54qdVUxVDWi9sce5PyB2btqkkbBdrHPvK33e++WNTmyOd7bQ5pthx2kX/6szDGG3YS1wvjw2Xt/xQ5Tg4EzNp0x6Sukm9V7H/t8sVwUmpOZGiw3b/6Vk1Xrwhjjc533f2tEggR7CwKV2HaKkUdtqod33eQx6d2b1gEdScm3Hb6Lk+lX0yX2p+Rce7R+4b2+ZXxmk/jH9n8QrfpJw981mQsatQUKzlSFG5vc8+fdjLSSthhu48QNq36RppKupDYwbAWJtgM+/sWOknB3WdJkVmTsXpFkaaHIb8hjtLUNMZY42OPiuaRopGztmYCW+ze2JFv6V1mooZHGnLrIzaSzvHQCnvLEbmuS8751jGx0jG4vsBsB2/m1elLHDJILRBxNrktwA6yM+Ge+ypekXCHXMrOiloyyFtIsrpq9hvVDGylqGmExk2OK83SFFI2pEzRdt2k2xta2zqCr+l8bPmCyKxBRaIU+HsxdRENisSMztWTSzHSTlzWkggbCrDpdlJJVhkjVnQJVAGwfGue/L3YpopGMLmONjda9LQyTNZIwEttuy7FF0vgeXqpI43KaNPqEEG+RFWMSonNj1muIvfeq9LRvmDJI2m1rZHDsVhxbKSZvLAiNkZCCqtszDTR27ue3s88UQyMgmsXXBz4LZVQy1lMCGEEHAHMi2PVwVZnyRw9EZWVkkAYMpXnrI5jf3Y0R41RcDcEeixTXGj2sIIIdjcEb1P0eyJnyM0Y5l9vaApH9sQqZOTqGuO71VlBAZ6KSMZk4dwTHRjVBFOkqOrA6q0k2KC7UN9/DEKsiR7CwgjrV2jA6CKRsjSDnkdwGFs+xLdGej0hSUygprjKKDz35kju5DFlXVt1mhmNjcqjRujZDG8yDVu3VG/Hb5LPAcs8AzMcqMpaM6TRKmla6Ybd+OVD2yljmHI9uzYu0MUlOJo5GkEjDDA2B25JToJ9JP9Nv7ri3SHuu31VGhPiew+YXR9MeH9bAWHrR9oez6w+7f3DGChl1JLHI4ei9jS9NysGsM249m3wSvQaE9TqYCgzBD3gGtXuLD8DizSDhylhwv9vBU6EYeR1nbzbqwv4hdPjz17SR479Gm/pP+U4up/et6x5rJXfDSf6nyXlmPo18QvR+h30SP2v+dseDXe/PZ5BfX6H+Eb+7+RV1jIvTRgiMESPF+IQwpc7hVbs99m+5QNyfZjoC0U1PNM+0QuRj1dd8O9UgyOXeQxRImpVUlZDIr6b1bAgWLre+fPlWOreZ6hrOUkJsScRqkXtbvts3ZKo6TTwnh88KaWaJkJCapFQmVQRrIoNuRV3z25460Yrdo5k4ro5X3AcDnYE+ydg2ZY2tljkpOheegg4csk+yCVxYRmq279INf/mIvjDnYhc0tBNPXlkOeqNoGzjZWY6S5WNI5TIAj6grdVJvpNEerzG/PGdkEjXbFg6MrJHui1cRa41m7ctqxP8AIsvHGdUnz2nq1Vm1PyqhzGxUE7d140i5VjOeVD3Cw9i9yQLDfj379tlN8ky7O6iR43jppAxK9ml5chp7PrDYHV444quVqGsa4tBDsG4A449eOORzFklLmshoVhKwjZtCsWdEJUDYHTRFDc8vO8cIdsC0tirtct1PaAuRZpOJ679maz0v4q+Ry6iC9cjVra3AGk7huWrYUD5mjWJMF800XSsrpyZcmjIWF8d2dt57Lpno9xBFyMSuZBWXDMyxuaFbkMFILb3QN9+BGKproHurXltv12AJHkTl4Ku6L5bLPBMsU/ylQyu3yhWCLzo0wHcCSfIcsddfar9KcuZWGaLUwIGqRc93gFLks1lY4mYNDHG7hOsjR1BKmxchFbWaN1d+eFliqtHTy/8Ak1p1rXsSL26hjfhbdgmeK8ViyuhZswVJp1PVsykVW2lSpN7+/wA8AL5LFS6HrKlt4sbHeBbDcSFt/E4zP1C5kLLVBWUjchqokAHmtb3tiOqM7I/RdaIuWH6d+B37lcyJ1eqSQ6lA5VdDby3qj9+OGyy4su5xwVbm3V6mjLUyGMVGX0HVYYADndfcD3YgW3NwvSop2yx6oyvfPVvhYjFQZrW5YdbMFZStdU+1hhfqjvZfcvtxwscdq1x6jADqNuDf9Td44nce9Pw5aSQBhK6qXuiCp0gVVEWN97P3Y6WnesrpI4yWlgJt1453w7lyPSOJnzUjKjlbXcI3cqg93iDj6Glc1sLQSL9Y3lfA6QY99U9zWki42HYAF2mcQFetFaK1EsGvy2BH3Vj5t9NGSdYY9a+xE4DNa+CxGLgeRN2ZGKlAwPLagSTd4kyFjTcBOV5RtxkuV4NxLPn5MHSatUImLxmyDlGZvqgr88FBO+/hyxcQFWCU3HxPNFof8m4LqzPcko06VjbSTVau3IADsSm3M1zUC7rOwwTeT45mpCitljGDq1MwcAf9LTXZsWJJDfK46sb12wXQ4rGR4h1kF5hhlnZ3QapW5xuVYoWNEWoI8Rz2xw4KyKTVdrEdi3zEmXv6YRes7TgDtXsL/lvYd1DEC/cFpbU2za3Zs3fmPajM5u4JBk5usk1WVDiR1F0QBufv3/DGikMbpByuS8vSkk5hJh/VhkNm3DekeJzST5JAyyNKJBqHVkH61bVvtW4x6ETWR1BIIDbYY9S8SpklnomhwJeCL+yb7eHkrnolw54IKkFMzFq8NgBfntjJWytkku3IYL0tFUz4IbPzJvbcrvGRektJb0nT61Gr5X3Y6LXxUXX1Tq5rleEZycpPHmes1FG0Aof5W1UQK8K/DHpTxxBzHRWtfHHivCpJqgskjqL3sbYcDfEC35gouhXCpEdpXUqNOlQ2xNkd3cNsSr52OaGNN1DQ1JKx5leLC1hfAlWGQz2Ymjnjkj0ybqo0lRR2JJOxAu+dmjiiSKKNzXNNxtxC1QVFTPHJHI2zshgQO/LDrxV3kcqIo1jXkoAxkkeXuLjtXpwxNijEbchgp8QVqR479Gm/pP8AlOLqf3reseayV3w0n+p8l5Zj6NfEL0fod9Ej9r/nbHg13vz2eQX1+h/hG/u/kVdYyL00YIjBF57/AIlwuMxlZTfVKQC3cp1qTZ7rA/DE25EL6jQL2mCaMfqIy2kWP381bZrhglz4mTMXKsbAIibBSDp1tqNE67HK62G2OXwssMdSY6LknR+ySMScSbi9hbhju2lcRw5THw3PxP2ZFeG0OzCnQHbwvvxZtC+jnIk0hTyMxaQ+x2ZFWGX7XA3071LZreh1gNnw23xH/JZXnV0y2+1v/wASqriMynhmVAYWs0wIvkSSRfuIOO/5LbAxw0jKSM2t+ytePxMH4bPfzPV5ddX1VIcFrPIbEfCfDHG5ELDRPbqVUP8And5ttIIw/OPFdNx2GENm5oQZswcuVZbLoFoCiBsCRvp5micRF8l49I+ZzYYpDqx6wIORvjj2ZX2YLheJtfCssQ+qpZARtSesANuVgXvubxMfqX0tOLaTlFrey3fjlc9mWGS6jp1KMxw+KSG3RJF1MAaACMpPmLIF8sRbmvG0O0wVz2S4Eg2HaD322Ky4Pnoxw1Iyw1/JCxHgNNWTyFk7Xz3rkccIxWSqhedIF9sOUt238eNstuYXF9FYmkyOfSPdysR0jckAktQ5na8TdmF9BpJzY62ne/AXdjsvhZOzSr/BEWxq66tN731hNVzut6xz/JZ2NPTDnWw1b32fpGKR6aRNHlsgkmzrA9qeY9Wgfdt7sdbmVp0S9slRUPZkXDHfndO8ekX+K5c2K/yxu9ueOD9KzUTT0ZKLf/kXovFe1pSibDEgcyNOn+7D7sVFfCzY2b1/niqPguZZYJ1BIZO0PEeP4jHFip3lsTxtGKly3EZS2XtyRIDq2H8xF8ueOqbJpCWY55960TjEogc6rYSBQ1DYEX7O78ccuoiokERN8b2VhnppUExBpQoKmwWvkdvA788dKvkdI0OOy2CXWafqDKX7PVWOV6r58uVYKAdLyevfC3ijK5+RmyyljTgliNrq9vZsMEZM8mME55qZs1KrxRs9sS5OnwG4s1zAHKt8FLXe1zWE44pT+JyHKa9fbDVe11feKxzYq+XeYNa+N1PlM47T9W51I0QJUgHmoJ7vbtjt1ZHK8zBpOFvstpM1ExUp16BaXSsD0Nr5FOydxvixrgBYgFaHwkuuHEKeDL61LKXbYhRKmhlPLUNSA8j4YFzT/iEZE5pxcbdinyeWcNqbbu20mx4EhQRvjhI3KeqR/krDEVJGCIwRGCIwRGCIwRGCIwRI8d+jTf0n/KcXU/vW9Y81krvhpP8AU+S8sx9GviF6P0O+iR+1/wA7Y8Gu9+ezyC+v0P8ACN/d/Iq6xkXpowRc/wBOuPtkclJmEUM4oKDytiACfIXeCup4uVkDStk4g0TKuZdWWYRrCAnaZyGMikCwQAAb2ABrzJNW+LNmaX9Nsiqhg50tE0wKxt6qHS5NDYqVIIO+2F1IwSk477ZrGc6X5ALK7taxCLrD1bHaWjGfV3U7csF1kU1wG7b2x3ZqbK9J8nrESHSzTNBp6tl+cUWVPZrkdjyOCi+OUi7scL57Evl+lWQk0BReoSso6o79XfWcxsRXvwuplkzSTc7Nu/JRZnpjlWy8nUOqlYOuUPExTQW06ioAJXVzA3wQQy64Lt9s8b9aMh0kaXMNl0WgMvHL1iL6xk0kEKeS1fM3v5b9BF8VCWE8nrXxvbqspeD8VjzKgxSKysXsGDTvHQfWCQQbZedb4s1mHZ4/0qXR1DDi7EW/M08M7YX/ADEQ8gmx8tzy574XZuPeumlqr329X9rK5qOirSR0QOSUPxsHliJtsVrYKm+sb/dIdIs4crlzJlyhkI1AlFrQCur1a27S44MSt+j4BUzhk99XLPbjbyK0zPHbjyrRhEkzKkq7RlgHpdjW+5NX5DCysjobSSh9y2M4gGxtc71YvxfKlykjIZVKK1xkUW9UbjYE8t+/HLFZBSVQZrsB1TcjEZDPIpHIcUiZCZDAx68woEia+7ShDAHUAdzyGOkK6opZ2uAi1h7OsbuHacDlu2lOScUgBEhkjvS5vQxYKnZe97UA7b9+2I2WAaOqC+4ZjgO/IDHaMcNijzOcykbBT1YMkZcDq2bUoGomwKIpSaxAskJ9ki3V/alFotz2lwjyOqcQMb2tjxslOO8QSLKJmcukUgDAikJtbJfTuCrABj7uWJNaf8lKHR0fL8jI3VI6sDs8UrwvpJEPlAmiVQJ3QKiC9KdXu4LbkGVQaxKysfoxgDRGMwCd18eHDapc3x3ZwIV0rnVyzA9rUulbPMdrfa9qrHLLg0fGQA7a3W9OxSJ0my5gJVGMQjEhURcgYzLR7dA6V5+rZAvfEgAqToyUHkrtztbtt59u2y0bpNl7CopQJ1hpowaKKjnSRIKJWRa991iFirOjHADLZbtJG7gp044jPCixagVnbVpClTE4RgF1eJu9Xd33t21s1w0DQ0l1sNW37hdacP41lpIb6lmGiN30RbW6FxtZPL3bgXhZRk0aGu1bDM+BsrjIRJIFli6utwp0gkAErVhq7sMFkfT8m/IXHBPrl1FHfbzP/vEdUK0vJFvspcSUUYIjBEYIjBEYIjBEYIjBEYIjBEjx36NN/Sf8pxdT+9b1jzWSu+Gk/wBT5LyzH0a+IXo/Q76JH7X/ADtjwa7357PIL6/Q/wAI3938irrGRemjBEhxzhEWbgeCYEo4o0aIo2CD3EEA4KcchY4Oak5ejaO0TySSM8Lq0bWBp0rpoKBpogknayTz2ABdEpFwNqqm/wAO8tpVQ8wCwyQ7FdxISzsbX1izE+A8MFbzp+eGYPctcx/h3l3jljMs2mZIEeil1CAErsbHbfx8sF0VbwQbDC/imU6DwiUS9ZLqGZOZq1rWRRHq+rXdz88FDnDrWsMrKPLdAII2QpJMNAnCi1IAm9cep3Xt+N4LpqXHMDZ4KGP/AA5y6qVEs9HLfJjunqa9f8nrX3+Hdgpc7fuGd+1WuW6OJl366IyGRYEirUo6wR+qDYoE0ASKwVRlLhY5Xv3rHR7gwgOZl09Wcw/WlDR0Wi6wa2JLhia52MF2WXWAG5Zh4pGarNZY9kstL9VfWI+c5DSb8KxMsduUOcUxyv8A/wBD0S3F+kwhhEkbxTkyIpCnSAr2Adi3ep9u+JMiJNjgs09SwAOjG7bfPatuNRRz6y88QjaN407RBBG7kkMLA0i1/wBIvEQDuXpU1fHTtaRnrXOVjbrGBGOPEqmXg6RLlUkzkP8Al2My3tqRiD/NsLDdrluPDHbE5BbpdNwF8ztW3KNAzGGy+XUr3I8AHyqbMsySJNoZV03pKgaWBsg8rvESdizyaR1qWOFlwW3xvmDmkcl0NKUTKCy5r5QpC7b1qU7+Wx/DDWWqXTAfcBuBZqHHuP8ASY4l0VMrE9Yq3DLFpEdKus3qUXz7j4+WAcqafSYibbVJ9prr3xNsLHDLduS+Z6MOXgZpVuGF4uzG2+pGS+Zqgw9td2GtZTbpaNjZGhh9twdne1iDu4f9VhwvgZhy0MJ0SdWWIZo753vRYUaYjv78cLtqy1daJ53TAEa1sL9XBTx8EQ6tUcNsST8yBZb1ie0bJpfuGOAqh1Q7DVJFuPdsCnPCUN6kiJLB76v6wAAPP1qA3x26q5WQfpcd3Yt4+EQhdHVR6dOmggA00RVeFEivM44u8tLe5cb5rX+CZf7CPe/qDvAU93eAB7AMLqXOJfmPepV4ZCOUSc2PqjmxtvvIBPjgo8q/efzJYj4XCoAWJAAAAAoql9X7r28MEM0hNy4pmKMKKUADwHnufxwUCSTcrfBcRgiMERgiMERgiMERgiMERgiMERgiR479Gm/pP+U4up/et6x5rJXfDSf6nyXlmPo18QvR+h30SP2v+dseDXe/PZ5BfX6H+Eb+7+RV1jIvTRgiMERgiMERgiMERgiMERgiDgi4fh/QV4uqAmVuqjnjHYIvrNVH1jVavfWNLpw6+GdlhZSFtscgR3ph+hX+UigDoJEaMvLo3YISVFX/AKvHEeW9olT5r/5hu3DHqRJ0LYlj127tmWYadvnlC9ntX2Qo58/LDluG7wXDSnHHO/itM30Mkk0XMg05Q5bZD3gjV63s2x0TAbNt0dTONsdll0/CMoYYIoiQTGipY2B0irru5YpcbuJWmNuqwN3JzEVNGCIwRGCIwRGCIwRGCIwRGCIwRGCIwRGCIwRGCIwRGCIwRGCIwRGCIwRI8d+jTf0n/KcXU/vW9Y81krvhpP8AU+S8sx9GviFe8L4zNHGqRvGALoMPEnvu7s+HLGOanje8ucCvTpa2eKMMY4AY5jj68MkyekWZG/WQ17MV80h3FXnSVUMdZvcsydI8yOckWwsjTv5VgKSE5Ao7SVU3Nze5A6R5jb52Levqjbxvtf8AN+WOc0i+U/nYu9J1O17e4eqhl6VZgAU8ZsbjSNvxxMUMJvge9VO0tVAD2h3ZeKj9Lsz4p8H747zCHj3qP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uzPinwfvhzCHj3p0xVbx3I9Lsz4p8H74cwh496dMVW8dyPS7M+KfB++HMIePenTFVvHcj0tzPinwfvhzCHj3p0xVbx3J5uO5myBLEef1d9vK73xUKWG2LStJr6q9g9vcsLx/M32pYas3QHl5994Glhtg0rg0jVX9p7fyy09Ic1y6yG9u7/e67+eO80h3FR6Rq8tZvcos5xyd0ZWlhKspBAFGjYPv5/wDKxNlNE1wIacFXNX1D2FrntsQRx/PzcudxuXkIwRYwTagYIFnBdRgiMERgiMERgiMERgiMERgiMERgiMERgiMERgiMERgiMERgiMERgiMERgiMERgiMERgiMERgiMERgiMERgikg9V/wD4/wDkMRdmFOP9Lur7qLElWjBFnBdRgi//2Q=="/>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4008488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Ethnocultural</a:t>
            </a:r>
            <a:r>
              <a:rPr lang="en-US" dirty="0" smtClean="0"/>
              <a:t> Behaviors:  </a:t>
            </a:r>
            <a:endParaRPr lang="en-US" dirty="0"/>
          </a:p>
        </p:txBody>
      </p:sp>
      <p:sp>
        <p:nvSpPr>
          <p:cNvPr id="3" name="Text Placeholder 2"/>
          <p:cNvSpPr>
            <a:spLocks noGrp="1"/>
          </p:cNvSpPr>
          <p:nvPr>
            <p:ph type="body" idx="1"/>
          </p:nvPr>
        </p:nvSpPr>
        <p:spPr>
          <a:xfrm>
            <a:off x="457200" y="1874838"/>
            <a:ext cx="3931920" cy="639762"/>
          </a:xfrm>
        </p:spPr>
        <p:txBody>
          <a:bodyPr/>
          <a:lstStyle/>
          <a:p>
            <a:r>
              <a:rPr lang="en-US" dirty="0" smtClean="0"/>
              <a:t>Culture of Underserved Students</a:t>
            </a:r>
            <a:endParaRPr lang="en-US" dirty="0"/>
          </a:p>
        </p:txBody>
      </p:sp>
      <p:sp>
        <p:nvSpPr>
          <p:cNvPr id="4" name="Content Placeholder 3"/>
          <p:cNvSpPr>
            <a:spLocks noGrp="1"/>
          </p:cNvSpPr>
          <p:nvPr>
            <p:ph sz="half" idx="2"/>
          </p:nvPr>
        </p:nvSpPr>
        <p:spPr>
          <a:xfrm>
            <a:off x="457200" y="2590800"/>
            <a:ext cx="3931920" cy="3951288"/>
          </a:xfrm>
        </p:spPr>
        <p:txBody>
          <a:bodyPr/>
          <a:lstStyle/>
          <a:p>
            <a:pPr lvl="1"/>
            <a:r>
              <a:rPr lang="en-US" dirty="0" err="1" smtClean="0"/>
              <a:t>Sociocentric</a:t>
            </a:r>
            <a:endParaRPr lang="en-US" dirty="0"/>
          </a:p>
          <a:p>
            <a:pPr lvl="1"/>
            <a:r>
              <a:rPr lang="en-US" dirty="0" smtClean="0"/>
              <a:t>Collaborative</a:t>
            </a:r>
          </a:p>
          <a:p>
            <a:pPr lvl="1"/>
            <a:r>
              <a:rPr lang="en-US" dirty="0" smtClean="0"/>
              <a:t>High Movement </a:t>
            </a:r>
            <a:r>
              <a:rPr lang="en-US" dirty="0"/>
              <a:t>C</a:t>
            </a:r>
            <a:r>
              <a:rPr lang="en-US" dirty="0" smtClean="0"/>
              <a:t>ontexts</a:t>
            </a:r>
            <a:endParaRPr lang="en-US" dirty="0"/>
          </a:p>
          <a:p>
            <a:pPr lvl="1"/>
            <a:r>
              <a:rPr lang="en-US" dirty="0" smtClean="0"/>
              <a:t>Subjective</a:t>
            </a:r>
            <a:endParaRPr lang="en-US" dirty="0"/>
          </a:p>
          <a:p>
            <a:pPr lvl="1"/>
            <a:r>
              <a:rPr lang="en-US" dirty="0" smtClean="0"/>
              <a:t>Relational</a:t>
            </a:r>
            <a:endParaRPr lang="en-US" dirty="0"/>
          </a:p>
          <a:p>
            <a:pPr lvl="1"/>
            <a:r>
              <a:rPr lang="en-US" dirty="0" smtClean="0"/>
              <a:t>Dynamic Attention Span</a:t>
            </a:r>
            <a:endParaRPr lang="en-US" dirty="0"/>
          </a:p>
          <a:p>
            <a:pPr lvl="1"/>
            <a:r>
              <a:rPr lang="en-US" dirty="0" smtClean="0"/>
              <a:t>Sense of Immediacy</a:t>
            </a:r>
            <a:endParaRPr lang="en-US" dirty="0"/>
          </a:p>
          <a:p>
            <a:pPr lvl="1"/>
            <a:r>
              <a:rPr lang="en-US" dirty="0" smtClean="0"/>
              <a:t>Spontaneous</a:t>
            </a:r>
            <a:endParaRPr lang="en-US" dirty="0"/>
          </a:p>
          <a:p>
            <a:endParaRPr lang="en-US" dirty="0"/>
          </a:p>
        </p:txBody>
      </p:sp>
      <p:sp>
        <p:nvSpPr>
          <p:cNvPr id="5" name="Text Placeholder 4"/>
          <p:cNvSpPr>
            <a:spLocks noGrp="1"/>
          </p:cNvSpPr>
          <p:nvPr>
            <p:ph type="body" sz="quarter" idx="3"/>
          </p:nvPr>
        </p:nvSpPr>
        <p:spPr>
          <a:xfrm>
            <a:off x="4754880" y="1951038"/>
            <a:ext cx="3931920" cy="639762"/>
          </a:xfrm>
        </p:spPr>
        <p:txBody>
          <a:bodyPr/>
          <a:lstStyle/>
          <a:p>
            <a:r>
              <a:rPr lang="en-US" dirty="0" smtClean="0"/>
              <a:t>Culture of School</a:t>
            </a:r>
            <a:endParaRPr lang="en-US" dirty="0"/>
          </a:p>
        </p:txBody>
      </p:sp>
      <p:sp>
        <p:nvSpPr>
          <p:cNvPr id="6" name="Content Placeholder 5"/>
          <p:cNvSpPr>
            <a:spLocks noGrp="1"/>
          </p:cNvSpPr>
          <p:nvPr>
            <p:ph sz="quarter" idx="4"/>
          </p:nvPr>
        </p:nvSpPr>
        <p:spPr>
          <a:xfrm>
            <a:off x="4754880" y="2590800"/>
            <a:ext cx="3931920" cy="3951288"/>
          </a:xfrm>
        </p:spPr>
        <p:txBody>
          <a:bodyPr>
            <a:normAutofit fontScale="85000" lnSpcReduction="20000"/>
          </a:bodyPr>
          <a:lstStyle/>
          <a:p>
            <a:pPr>
              <a:lnSpc>
                <a:spcPct val="120000"/>
              </a:lnSpc>
            </a:pPr>
            <a:r>
              <a:rPr lang="en-US" sz="2200" dirty="0" smtClean="0"/>
              <a:t>Individualistic</a:t>
            </a:r>
          </a:p>
          <a:p>
            <a:pPr>
              <a:lnSpc>
                <a:spcPct val="120000"/>
              </a:lnSpc>
            </a:pPr>
            <a:r>
              <a:rPr lang="en-US" sz="2200" dirty="0" smtClean="0"/>
              <a:t>Competitive</a:t>
            </a:r>
          </a:p>
          <a:p>
            <a:pPr marL="182880" lvl="1">
              <a:lnSpc>
                <a:spcPct val="120000"/>
              </a:lnSpc>
            </a:pPr>
            <a:r>
              <a:rPr lang="en-US" dirty="0" smtClean="0"/>
              <a:t>Low Movement Contexts</a:t>
            </a:r>
            <a:endParaRPr lang="en-US" sz="2200" dirty="0" smtClean="0"/>
          </a:p>
          <a:p>
            <a:pPr>
              <a:lnSpc>
                <a:spcPct val="120000"/>
              </a:lnSpc>
            </a:pPr>
            <a:r>
              <a:rPr lang="en-US" sz="2200" dirty="0" smtClean="0"/>
              <a:t>Objective</a:t>
            </a:r>
          </a:p>
          <a:p>
            <a:pPr>
              <a:lnSpc>
                <a:spcPct val="120000"/>
              </a:lnSpc>
            </a:pPr>
            <a:r>
              <a:rPr lang="en-US" sz="2200" dirty="0" smtClean="0"/>
              <a:t>Linear</a:t>
            </a:r>
          </a:p>
          <a:p>
            <a:pPr marL="182880" lvl="1">
              <a:lnSpc>
                <a:spcPct val="120000"/>
              </a:lnSpc>
            </a:pPr>
            <a:r>
              <a:rPr lang="en-US" sz="2200" dirty="0" smtClean="0"/>
              <a:t>Static Attention Span</a:t>
            </a:r>
          </a:p>
          <a:p>
            <a:pPr>
              <a:lnSpc>
                <a:spcPct val="120000"/>
              </a:lnSpc>
            </a:pPr>
            <a:r>
              <a:rPr lang="en-US" sz="2200" dirty="0" smtClean="0"/>
              <a:t>Standardized</a:t>
            </a:r>
          </a:p>
          <a:p>
            <a:pPr>
              <a:lnSpc>
                <a:spcPct val="120000"/>
              </a:lnSpc>
            </a:pPr>
            <a:r>
              <a:rPr lang="en-US" sz="2200" dirty="0" smtClean="0"/>
              <a:t>Prompted</a:t>
            </a:r>
          </a:p>
          <a:p>
            <a:pPr marL="0" indent="0">
              <a:buNone/>
            </a:pPr>
            <a:endParaRPr lang="en-US" dirty="0"/>
          </a:p>
          <a:p>
            <a:pPr marL="0" indent="0">
              <a:buNone/>
            </a:pPr>
            <a:endParaRPr lang="en-US" dirty="0" smtClean="0"/>
          </a:p>
          <a:p>
            <a:pPr marL="0" indent="0">
              <a:buNone/>
            </a:pPr>
            <a:r>
              <a:rPr lang="en-US" sz="1300" dirty="0"/>
              <a:t>Source: </a:t>
            </a:r>
            <a:r>
              <a:rPr lang="en-US" sz="1300" dirty="0" smtClean="0"/>
              <a:t>Hollie, </a:t>
            </a:r>
            <a:r>
              <a:rPr lang="en-US" sz="1300" dirty="0" err="1" smtClean="0"/>
              <a:t>Sharroky</a:t>
            </a:r>
            <a:r>
              <a:rPr lang="en-US" sz="1300" dirty="0" smtClean="0"/>
              <a:t> </a:t>
            </a:r>
            <a:r>
              <a:rPr lang="en-US" sz="1300" dirty="0"/>
              <a:t>(</a:t>
            </a:r>
            <a:r>
              <a:rPr lang="en-US" sz="1300" dirty="0" smtClean="0"/>
              <a:t>2012) Culturally and linguistically responsive teaching and learning: classroom practices for student success </a:t>
            </a:r>
            <a:endParaRPr lang="en-US" sz="1300" dirty="0"/>
          </a:p>
        </p:txBody>
      </p:sp>
      <p:pic>
        <p:nvPicPr>
          <p:cNvPr id="5122" name="Picture 2" descr="https://encrypted-tbn2.gstatic.com/images?q=tbn:ANd9GcT9L_YFJEHmuPmryKAVhVqXnVWVo6X_XMKgcyyAyiPl6MjuBp75sw">
            <a:hlinkClick r:id="rId3"/>
          </p:cNvPr>
          <p:cNvPicPr>
            <a:picLocks noChangeAspect="1" noChangeArrowheads="1"/>
          </p:cNvPicPr>
          <p:nvPr/>
        </p:nvPicPr>
        <p:blipFill rotWithShape="1">
          <a:blip r:embed="rId4">
            <a:extLst>
              <a:ext uri="{28A0092B-C50C-407E-A947-70E740481C1C}">
                <a14:useLocalDpi xmlns:a14="http://schemas.microsoft.com/office/drawing/2010/main" xmlns="" val="0"/>
              </a:ext>
            </a:extLst>
          </a:blip>
          <a:srcRect t="25201"/>
          <a:stretch/>
        </p:blipFill>
        <p:spPr bwMode="auto">
          <a:xfrm>
            <a:off x="5943600" y="591909"/>
            <a:ext cx="2819400" cy="138929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71563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When a Cultural Misunderstanding Exists Between the School and the Home/Community</a:t>
            </a:r>
            <a:endParaRPr lang="en-US" sz="3200" dirty="0"/>
          </a:p>
        </p:txBody>
      </p:sp>
      <p:pic>
        <p:nvPicPr>
          <p:cNvPr id="9"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sp>
        <p:nvSpPr>
          <p:cNvPr id="7" name="Content Placeholder 4"/>
          <p:cNvSpPr>
            <a:spLocks noGrp="1"/>
          </p:cNvSpPr>
          <p:nvPr>
            <p:ph idx="1"/>
          </p:nvPr>
        </p:nvSpPr>
        <p:spPr>
          <a:xfrm>
            <a:off x="457200" y="1600200"/>
            <a:ext cx="8229600" cy="4876800"/>
          </a:xfrm>
        </p:spPr>
        <p:txBody>
          <a:bodyPr>
            <a:normAutofit/>
          </a:bodyPr>
          <a:lstStyle/>
          <a:p>
            <a:r>
              <a:rPr lang="en-US" dirty="0" smtClean="0"/>
              <a:t>Students exhibiting </a:t>
            </a:r>
            <a:r>
              <a:rPr lang="en-US" dirty="0" err="1" smtClean="0"/>
              <a:t>ethnocultural</a:t>
            </a:r>
            <a:r>
              <a:rPr lang="en-US" dirty="0" smtClean="0"/>
              <a:t> behaviors are often labeled as: </a:t>
            </a:r>
          </a:p>
          <a:p>
            <a:pPr lvl="1"/>
            <a:r>
              <a:rPr lang="en-US" dirty="0" smtClean="0"/>
              <a:t>Defiant</a:t>
            </a:r>
          </a:p>
          <a:p>
            <a:pPr lvl="1"/>
            <a:r>
              <a:rPr lang="en-US" dirty="0" smtClean="0"/>
              <a:t>Discourteous</a:t>
            </a:r>
          </a:p>
          <a:p>
            <a:pPr lvl="1"/>
            <a:r>
              <a:rPr lang="en-US" dirty="0" smtClean="0"/>
              <a:t>Disruptive</a:t>
            </a:r>
          </a:p>
          <a:p>
            <a:pPr lvl="1"/>
            <a:r>
              <a:rPr lang="en-US" dirty="0" smtClean="0"/>
              <a:t>Disrespectful</a:t>
            </a:r>
          </a:p>
          <a:p>
            <a:pPr lvl="1"/>
            <a:r>
              <a:rPr lang="en-US" dirty="0" smtClean="0"/>
              <a:t>Disobedient</a:t>
            </a:r>
          </a:p>
          <a:p>
            <a:pPr lvl="1"/>
            <a:r>
              <a:rPr lang="en-US" dirty="0" smtClean="0"/>
              <a:t>Deviant</a:t>
            </a:r>
          </a:p>
          <a:p>
            <a:pPr marL="0" indent="0">
              <a:buNone/>
            </a:pPr>
            <a:endParaRPr lang="en-US" dirty="0"/>
          </a:p>
          <a:p>
            <a:endParaRPr lang="en-US" dirty="0" smtClean="0"/>
          </a:p>
          <a:p>
            <a:endParaRPr lang="en-US" dirty="0" smtClean="0"/>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6146" name="Picture 2" descr="http://www.bet.com/news/national/photos/2013/10/the-road-to-higher-education-for-black-and-latino-males/_jcr_content/leftcol/flipbook/flipbookimage_2.flipfeature.dimg/101113-national-black-high-school-students-latino-classroom-depressed-tennager.jpg">
            <a:hlinkClick r:id="rId4"/>
          </p:cNvPr>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051175" y="2362200"/>
            <a:ext cx="5791200" cy="32575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30727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When a Cultural Misunderstanding Exists Between the School and the Home/Community</a:t>
            </a:r>
          </a:p>
        </p:txBody>
      </p:sp>
      <p:sp>
        <p:nvSpPr>
          <p:cNvPr id="8" name="Content Placeholder 4"/>
          <p:cNvSpPr>
            <a:spLocks noGrp="1"/>
          </p:cNvSpPr>
          <p:nvPr>
            <p:ph idx="1"/>
          </p:nvPr>
        </p:nvSpPr>
        <p:spPr>
          <a:xfrm>
            <a:off x="609600" y="1826800"/>
            <a:ext cx="5486400" cy="4419600"/>
          </a:xfrm>
        </p:spPr>
        <p:txBody>
          <a:bodyPr>
            <a:normAutofit lnSpcReduction="10000"/>
          </a:bodyPr>
          <a:lstStyle/>
          <a:p>
            <a:r>
              <a:rPr lang="en-US" sz="2400" dirty="0" smtClean="0"/>
              <a:t>Or worse:</a:t>
            </a:r>
          </a:p>
          <a:p>
            <a:pPr marL="0" indent="0">
              <a:buNone/>
            </a:pPr>
            <a:endParaRPr lang="en-US" sz="2000" dirty="0" smtClean="0"/>
          </a:p>
          <a:p>
            <a:pPr marL="0" indent="0">
              <a:buNone/>
            </a:pPr>
            <a:r>
              <a:rPr lang="en-US" sz="2000" dirty="0" smtClean="0"/>
              <a:t>“there </a:t>
            </a:r>
            <a:r>
              <a:rPr lang="en-US" sz="2000" dirty="0"/>
              <a:t>exists a consistency in </a:t>
            </a:r>
            <a:r>
              <a:rPr lang="en-US" sz="2000" dirty="0" smtClean="0"/>
              <a:t>overrepresentation (in special education). For example </a:t>
            </a:r>
            <a:r>
              <a:rPr lang="en-US" sz="2000" dirty="0"/>
              <a:t>in California, a Black student is twice as likely to be labelled LD as a White </a:t>
            </a:r>
            <a:r>
              <a:rPr lang="en-US" sz="2000" dirty="0" smtClean="0"/>
              <a:t>student, and </a:t>
            </a:r>
            <a:r>
              <a:rPr lang="en-US" sz="2000" dirty="0"/>
              <a:t>in Montana, over five times more likely (Parrish 2002). Furthermore, when data is </a:t>
            </a:r>
            <a:r>
              <a:rPr lang="en-US" sz="2000" dirty="0" smtClean="0"/>
              <a:t>averaged from </a:t>
            </a:r>
            <a:r>
              <a:rPr lang="en-US" sz="2000" dirty="0"/>
              <a:t>all fifty states, Black students are almost 1.5 times as likely to be labelled LD, almost </a:t>
            </a:r>
            <a:r>
              <a:rPr lang="en-US" sz="2000" dirty="0" smtClean="0"/>
              <a:t>twice as </a:t>
            </a:r>
            <a:r>
              <a:rPr lang="en-US" sz="2000" dirty="0"/>
              <a:t>likely to be labelled emotionally disturbed, and thrice as likely to be labelled mentally </a:t>
            </a:r>
            <a:r>
              <a:rPr lang="en-US" sz="2000" dirty="0" smtClean="0"/>
              <a:t>retarded.” (</a:t>
            </a:r>
            <a:r>
              <a:rPr lang="en-US" sz="2000" dirty="0" err="1" smtClean="0"/>
              <a:t>Losen</a:t>
            </a:r>
            <a:r>
              <a:rPr lang="en-US" sz="2000" dirty="0" smtClean="0"/>
              <a:t> </a:t>
            </a:r>
            <a:r>
              <a:rPr lang="en-US" sz="2000" dirty="0"/>
              <a:t>and </a:t>
            </a:r>
            <a:r>
              <a:rPr lang="en-US" sz="2000" dirty="0" err="1"/>
              <a:t>Orfield</a:t>
            </a:r>
            <a:r>
              <a:rPr lang="en-US" sz="2000" dirty="0"/>
              <a:t> 2002</a:t>
            </a:r>
            <a:r>
              <a:rPr lang="en-US" sz="2000" dirty="0" smtClean="0"/>
              <a:t>)</a:t>
            </a:r>
          </a:p>
          <a:p>
            <a:pPr marL="0" indent="0">
              <a:buNone/>
            </a:pPr>
            <a:endParaRPr lang="en-US" dirty="0"/>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9"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AutoShape 2" descr="data:image/jpeg;base64,/9j/4AAQSkZJRgABAQAAAQABAAD/2wCEAAkGBhMSERQTEhQVFRQVFxcXFxgYGR0cGBgXGBUWFBYdGBcYGyYeGB4jHRQUHy8gIycpLCwsFR4xNTAqNSYrLCkBCQoKDgwOGg8PGi8kHyQsKSwsLCopLSksKSksKSwpKSksKSwsLCwsLCwpLCksLCwsKSwpKSksKSwsKSwpKSwsKf/AABEIAJIA3AMBIgACEQEDEQH/xAAcAAACAgMBAQAAAAAAAAAAAAAFBgMEAAIHAQj/xABEEAABAwIEAgcECAQFAgcAAAABAgMRACEEBRIxQVEGEyIyYXGBkaGxwQcUI0JSstHwYnKCkhVDouHxFuIkMzRTg8LS/8QAGgEAAwEBAQEAAAAAAAAAAAAAAgMEBQEABv/EAC4RAAIBAwMCBgEDBQEAAAAAAAABAgMEERIhMSJBBRMyUZGhgRRCYTNScYKxFf/aAAwDAQACEQMRAD8AX8bm7aFaZlXIcPWgGcPNqc1IUSVC4jZUc+NDC4SZPrzNeCCZqC2pfpvS9x9XFVYkHcG0pIEgwFD40TKa06N4xtSwHEgmQD4yIuDvsPXzo5iWUsLIUQEqAKSeING87v3ONJJJdgSyez60Pxdj6mt8uUQ3feT7NRqm/iQXIJiTudqTVWoopywY+eyaqZS8AlZJgSKtOfeHEeygrvZRB4qB91LpQynFnZvdMZcK4hyYJtxi1WcRhCkA2IPEVQ6KYxTWIRqKUtrjVrTqEeVNOc4IdYs4btMLBsB3FASTfhT3QpuO3IvXNSFtVNeGNh5UpXi4gxTVgu6PIVPQWJYCr7xKWbYNLr2GQq6VKUD7CflRM9FcNB+zG3y86rYuA/hSfxn8pq7is9aSYHbVyT+u1WNCI5wJeaYFLWKUlNkwDHKRVJIpxaytl10uvSFHzt7CKJNZdgxuwhQ8CqfjSpRUu5RHK7HP6JYRGhpTm6j2Unla586aMb0bwS0y0pbKz/Un1Bv7DQl1jq2upcAI16kuJ2IgiDxBvsaXocd+Q852F5Tijw32piwXRxPV6l3UBMA8uFTpytKtJ0iBv8qNtYWDA2UJ90V1T9hsaK5ZzzH43XqcUIvt47fpQPErUpQO9OWKyS7rShuQpJ5jSE29lLeNwqmpSAZHGnwkiWVNopB6Rsf3zrZadInnUDaTxq0hhThCEd5Vt499PFYKvWSK2Rai2K6F4pCApIQ4k3ltUxHCgqXgN7EG48q6pJ8HJRceSZRkRTDlWFluSUi539BS0hyVW4xRVNhFLk0uTqTKrjJJ8K1Vhymm/C5MkK1A+Q4g+dWX8OlcBwSqSkK4xwJPGla+xSqOVkSmcWUkEfv9/Km/MXetwbKzdSVEeOkgkb+IPtqg70JUT2VQJ4jnRRPR1ZSQydaZGpZ7rZFgQNiJJnjxApsY+Zwyap0LcAuYlSBGnfxqupgrlRinrM+iri8IA4ft25Uk6bFAML7W5HEW4GlP6m432HEFJPPiOY5j9KTWpyiwqU0weVhPxNaY5PWJGkCLEfrXq+8vwFT5Vhi5AHAXPIVO3oWpFUVq2BSHY8CBeedH+iuLU66GrqTxvZKTxVWmZdGys28hHKmboLkhYQFFMqkn5Cf3xoZ3cNGpPcfTtJuWGhvweQYEN6FoCp+8UqF9u/E+tD84yD6sQUklkjsq3jwUR7jRpOOXF0iPEn4UtfSH0p6vBKYRZTqgjyR3lkctgP6jSbatqng7dW+IZEzN8965elvZJMHnwO9EMuwgnURe3wpdyhniaa8vEkVoVHvhEVGG2Quy0K9Wjwqw21aqTo1OaZgDfxPD0pTplGo0bHanh8aJN4Vl20lBPO6fbQTM8wCClDe6jpTtKlHgkEjwkmwq7lJUpACu9ueMHzFc6obs41Gbx3JH8C8ySAQNQWQSAR3RF423rXL8zeSnS7CrWUkifVO8eVXnVqA0m4+FCV4RsazcE3BBM6rQPj7KFyy8oYk4rDLKyF8vD/moMPpEB5KQvwvbzO9WssQkrAgxCieBgEJE1tneAClpWEwpKY84JoIyxLAuU1q0g3OuijbyJQlAVwMRPmQKzJ+hbbPbWQ4uZHIeQ40ZRiJSK9Q9T9b4C8tPchaQUA8Jgj98a5d0xwo+suFA2gqjaTXUzhYMlUxZM8AfnVd3KGlElSQdUT4xtXY1NLO1Y60ciyhklwcqNFofxe3/AGp2xfRhDgllu8EBSR2dwe8ezw3pbXhACQUuJIMEKQqfckimKSmRypyj2GHFsaFkpEJN/WTNRnEp3O/OjWIaseUUKOElYAiTPe2FpJPkL+le8vU8xOQuNK0y5C2Gy5TuGUVq6pKkkSDC4je+xqll2ataU4VDKi0ns61myVRu4m0E7ySZG1DW1OremVDDoIlJMm+6kE7z+LhamHHZlhk6G0KAKhAtuPwn+Obj21oQpqCwiKpUdR5ZJgsm+rO61r1BUaUJUqABaNMzxmbDeeFGce2xikqYWkJULoiCoTsoEWg7EUn43LnCpOKaJQkQlaSZUpNhcnYG3IbU1MPMobQ43dSRISLqWg95Mcxf1Ao2k11C1s9jknSTJncE+tt4XI1JI2Uk2BHs9KE4XEdWnXqIJNr12npblCMzYQkKhaO20sXOiO2lXjHDwrnL/QNoArOKjSJu2qLeQqCpSUXhl9KrlZXJpg+kw6qVmV7ADl48qnZ+kV9EABspHDTHvFKGMb6tUA6x+JIsfbWMYVbhAgieJqX9NSjltFf6irLCTOj4HpsHwQAUrA25+Rpc6ZlRWzq3IUd+ZTRbI8kS0m0ajx8aodLsKQppRM94flNZ1s6auejgvuFN0OoH4QwAKO5diYIpbQ7eieEdrSllMz4HQsE6koHlQTHpUCpSZmqLWZ6BY1ew3SBC7EXruvYLTuKwylSyFqcVqKtKm4PcsuSoHiTt4DlTnlLJQKkwrQUCUpHnt76quZi2VHQsKgwdN7ixvQyqOSwdhBQeQs9eheMTFSB+1zVd96RS2u43UmsMudHXUStGmHDebmU8rm0chzog81YqJ0pTcqNkp4XJEb0qHFFC0rSbpI/3mmVrFh9tL2rQ3tYkhKxYSncrMnteNoEmqLe182eW8IyrqbpPVE1ybCIxHWoQXApsA6lABKitWkW7w478qpuhxDim1JIWN59tuY8ab8lwqG2kQgNqeXrKSZsme6rhICjAnfeiBwiXU61zN1RErSCQQlJ8YJvzq24tU10A21684qcCfgMSqAhLakuqHeWgnlsLlM3ExFX/APp5ROpwLWRaCkhEze0yROwttebU0p6toJkQlI1FR89N4qVherSBewUfEkEfJW45VOrBuOZMpfiSTxGOwsOYUgfaEJEceAHIcBQteNbnsrVHC8D0tceItTot5K+wqFFy4CgLJGngZBsRtGxod9SYX2kNNX3Og9pXE+tvSKS/C/Zjl4su6FbGL0glXKLAnzoQ++0El10dkgpQSZSb2lI7p8TRjLs8b6vrHz2AB2twn+EjcHz3tQhWRHGPHEJhLYslO6Vfw8o5+daNGCUUmZVT1N8kuV5filNaiQtEy2mIUOeg/gPIzNa5zkKEsde5AdQJAGyQOEcSOB9L1vjulhwSdBA62IS3PYPDsn7gFrbbVRweCcxPZWuFL1FwEGWydwkcyDvTW3yBjOwRwXSHrGgnYOJuANSye6sRsmb3N7iqnRZp1D6mVyhJOofjUIvJ5EEGLbGtcjQ1glracUAZKgT3iRvHmL/Ooek3SUuKQ5hkqGkgEgXImRfZI3HHvV3h7A8rce8tdQzqw6I1oPWNcOzexPKZHrQ7P8MheHeUkWU0s28Uk29bUDx2ZhtpnGqOkAwWp7wUCSCo3tEyeVLeY/Sw4saGWUIEEds67G5hIge2aVVp6ljuMpTw/wCABhUBY7IUfeB60XyljU2DPd7O96V8yzd1yNSzv3R2UjySmBVzL0LB0tlStiQkEgTwkVJVtnOJdRuVCW4/YdgEC6qqdIsvSpgwBrT2h6bgk+E+6vcN0cxi2weYkJS4jV6gqBHsq1gvosxuISolJaV+JxaSkjxSkqNZ9HwyanrckW1vEYOOhRbOdjEUQwmMtbemHpn9EWIwOHS+hfXpSPttKSNH8QuSpPAncHe1JGCxcKHKtGdPBDCpkZX2TpuYJ9TuBsNySQAOJNRNMKb7WoKBAIKeE8FciIuOFDlS+5pnsi5+XnuacsmZSAAbip5uMVhlEE5S2JF9INDCG0hRK0lRjcJ2JUeA4c71Uy9sSAAAmLcgAJ/fnW2OytKBCVKKTskmw8PEeBoc46UJ0j75ieUiuQinwFLOdwp9o+oobIShN1EC/gJ/SpsQ4ASkcKq4jFlljShUuLspXLmfYmK0wTJ061qv76OS2PPkx48aI9AQ4p3sAKRBKkna/ZTEnvFRAHhPChONxICSeQPwroXRPJfqrDYWkFYT1zqkntBREITA4Jkc7tmq7WDzlEF3NJYGYJSmYIOhOhCFb6hCQbwblO+8E1VzDNm8OkhZSpZhIQJ1OuKgkJTvwkHa97VOxhlLSBIFtRNtWx0i/ZkJN7DvGpk5G0HFO6AXLJC1KKlJRyT+Gb2TzNXNozknjYEYVt51SX3h1YWdPV8kgdkQZiQCbRveTFEsOyGuzoW4W08IUVHSTbjefdRBSYIMbCEpBI3O54CSB7IqNbZjTOpa+8TEgHeDzvAHADwrrqZOKngAO5ph0pQhZcbOnSVLQpOlKQIlURxPHZRqdlsuypK9SZISUKIEDnG5NzPGeUUTU0CUt95tO87A8BeTYTfhPHhA3l8yU6Ugk2mIv4G/neuqR5pnIMNqfTaNXIDsp/nHHy51Txmf4jDq6pCgCbQkQ2OHdHdJ8PWq2OzR7DqCGiCe7qAv5KHEjnwrQYxtrtPdt0mdKTJk8Qfu+JN6V/ngfxwMGVdHQ+ZxCiXtyD90G4CeB8xUGKzBeHfDWHlQEhShcptsCeE7n2UqMdJcQ6tSUAAfcCbdWJ+6reTtJ3vXuG+sLR1iVQEEBQ+BMb8K4tzz2GDN8vCXEYh5eu41JB5XgqO9pHpTXhs+wqmS222dKhYpFr+JjY/Cl7CdGusZUp1Z0lvWAIHAnffcVo0tjDYQBIDjpC4BVtc3J4V1rKwDnDFXpFnS3QGlWS3qSAL31Sb+6qWS5E/iVKDLa16RKikSEjmo7JHiYqq+8Sf4lGfb/wA09HFtNLXhcIYaaQhLqkqJ6937ylcCAZA8KXUnpQ2nDU8FPLejjaIU4AtXIjsj04+tHkYxQEAwBwFh7BVMOVslVZU5ybNWEIxQSYzJY+8a2fzfEAhTbq0KTsUmPdtHhFUmzVhuKWqkkM8uLNsR0sxj6/tsQtoxALZ0pPDui0nxG9I+YdE3goltKlXnbvTxmwHlTu5hArhXmHcca7vaSNkn5HhRKs0wZUF7ClhcoxCf8ojzKY+NHsLk7m7jkeCd/wC4i3oKI5vm8okJOobj9KpZbmQcG9clJy3CjFR2Mdy8fjX7agcw1o38x+lW313tUc11No9LDBSsO5PAgeP61cwuUuvGAQkeJ/SriUirTJjai8z3B0exNl/QxCVoU4+lQSpKigJsdJCoJJ2McqcH8ejS6oJJUTr7Gygm4TF9zqvHGlNKSak6o8JqindOHCJqtoqnLGTL+ljykyppGGb5HtOk8+0AkeqT6VBiemCwewtVudx7CI91AVMHiSahdRFencOT2ChaxitxjwXTpaSQtIVO609lyPyk+YFNGXZgh5P/AIcgg95UQQrfSpBuk/xewnhytw1Ngc1cYXrbME2UPurTxSqOHlcbzR07h53F1bZPeJ1JSgfs0f1K8OU8Uybn57RHEqTZtCCkW7UzIsQI4cvDwioMBjw+2gs2QRubHULLbMd0C4t6Wudk40wOrQlSOBJIJG2wGwiB4AVoLDWxmPZ4Z854/NCnsJI1cVAbeVUmhO/Gq0ySTubmrcQmhwMbwT9GHyhxRTxHKfHnRbK1OS+2A4QUqsABcTG8+FQdA3AHlEpKrAWjjPMimdvBYh13EHDMkkhKdViL6SYVOmY8eNd2XJ5pvgjVlrzeDKVEFWkiFdoibxe1pqNrLmWcEt1w6nC2oAclyUiw2Ekb06Dok+tKtZAK0myl2Ei9kJ5+NVMv+i5akBrFP/ZBWopam+xiVePE3pfmx9wvLk+EcjyTKXMTiUNtIUsyCQkTABkk8APEwK6pgvokcaQ6646OvUDoaTccDC1HjAMV0XJ8oZwzfV4VpLSeJHeV4qVufbVXM8/wrHZceGuLpSNR9g2PnU825vEUPWKazJ4OOuEpVBtHP51uh4VL05ztD7gXh2lA/fJI7VrHQJg+tKyM1I70jzoHazS3Q2F1TlwxrS9UyHqXMNnAtcUbw6tXGpp0muSuNRMINYurrbgNCkYc1sHFJNTypjlUGBnBJI2pdz7AhlYcR3VdlccDwJ+HrRrLcymb1ZzDBBxChFlCKCPS9w5YksoV0Pg17roaFKaWpte6dj+JPAirKXapwTplxC6tNLochyrCHDQuOTurAZw5mrIFUME5RRSLVzAeckKjVTEVKp2KqYh+unSu4arLdivXX6oPYijQtsauhubQ4phaobclX/yIEjzkAiOMDxp0Vi8QbswlBuBYmdiTJ5g/8zXJclxRTimFASQ63ad+0BHlc109IaVPWqKlAkdm6QJ2HlP7M1qWzzHcx7pYnlHzi1RTAZS7iCG2W1OLPAcPEnYDxNOHRn6JVmHMaotJMENJguHwJ2R5CT5Gup5TkiGWwhlAZb/Cnvk81EzfxMmpKt9FPTT6n9fI6Fq31SeEJnQj6K22Fa8YvrHDB6pF0p37yuO55DzrpJQkQG0BCUiABUrGBAECB5bnz51ZS1HA0tTm11/Q/SlwL/SDPmsGgLeMajCUiNSiImJjaRfxpQxX0plX/ktpR4r7Z9AkhI9Zpn6WdEvrqQHHFQgkoAASEkiDwVNc8xf0R4kE6FtH1Uk+vZoo1Ixe4MqUpLCNcx6UPvjtvqI/CDpH9qYFCVuJ528edTu9AMwb2b1fyuJPuVFU3uj2NR3sO7/bq/ITV0PEVHZYIJ+FSm8ts2GlXEHl+5rxeDBm37ih7zTie+0tJ8UqHxFaDEDxFUx8Ti+V9ksvCpxfS38DvkfRnKbKxLxUoidHVqSjj3ikEqjzApk/6YydxQIdaEAABK+qA8SJBJ9a5SjHHg4r1mpkZivgtKvMD9KXKpRqbvP0NhTuKWyw/lHVF/R2yr/0+LWnkAtDifYqT76F476PcekEtuMOj+JKkE+qSoCkVGZOD7qT5W+dW2OkbqO6XE/yrNB5NB8S+UH59zH9nwyV5L+FxDbeKaLJWTpIUFJV7P3enXCq1JrnWOxyXjLnWFX4iSTPC88Kt4LpYpkAL7QEdoA7eI/Spbq0WNUGmWWl7J9NSLQw9Iuj4dTyULpUOH6ikhWIU2vq3LKHsPkflTzgOlTL/dWJ5bH2b15jsrZfsoDnH++4qCOY7M02lLdCmziauIxNDs8ydeGUSglbW9rqSPmKr4fHAiygaal3Qp7bMbsG5RM4qE0s5bmHA0SdxgItXXE9GWD3FYmqLj9erXNVnVUGA3I0ddqk47Wz7wHH9+PKg72ZAzBIHON/Ll50+nRciepVUQtkz2vG4Zsdr7VBIHIEGPOuv4NYAOpzSdRsgEgeoG9cZ6GYE/XsPYqlcnSeABPe/wCa6/g3jBhRA1GyEgpF4iTufGtKnDQsGXUnreQ/h8KEX3VxUflyHlU1e1Xxi1iNA84ifSayIU4wWmKNKpUfLPV4BCjJSk+n7NQryhsGySnyUsfA1qnHvJsUrVHNKCfcQa3/AMa/E2f7FD4E1QltwS60zBlsbLdHk6v9az6mvg+8PNSVfmSa9/xxriI/qI+IrdOasn73+pPzr2hd0d8x/wBxArCvcHyf5m0H4RUSsM9+Jk+bZHwWaIDFp4E+wH8pr3rxz9oIpcqVJ8odGrU7S+wUrDvfgaPkpQ+IIqo9kxV3sOg+Skn8yaOl1HJPoTWfWEfsz7qllaWr/j8j43Nyv5EvF9GWCSF4SD4JQfyqmhz/AEOwh/y3UeQcH6inzEBKlEyb1Gloc68rCj+2o1/sed9XXNNP8HN3ehGGPdfUn+aPmkVCroEr/LxKT4GPkqunnDjn7R/vWn+GoO6UH0FMVnVXprfIDvYv10jljnQjGDYoWPP/ALapv9HcYnvMBXkQfdM+6utnJmvwAeVv0q7gMkaKb6xc7LPzJrrpXceJJ/g7G4tZvDg1+TgmMwSk3dw60kHftC82gkRVT6yAZS68gg27U/pXVemjr7a1sMpSpBSQFLE6CpIC1A7TBIFraq5HjsieTJKDpEmbRFNoylPKkt1yDWUKfVFtJ8Z7hnAdJnEqHWKDqdj2dKvQbH3Vr0gyptUP4YwFCSBzm9uHlSeTemfKOkaMOAFQ6jfTNwRyn4Uc4Y3idpTyutkGHxaxAPtq8zml4JoBmmbFxa1IGhJMgefjUOWr7R1EwYB9dvfFFGnnkCVTHA4pzEcx7arv5im9xzoY3B4d7sqJ4KGx+HsNRTN91CQTwjYewn2Gnxt0TyuGe4pZclRnqxYcCTHEH31vl2VOPKACdZUYSOIjw4fITUmEZK1iCCU3IOwAuPC+0c4poybpE202dbIKlGCrilI8N4ne87DkaqhGKJakpPgm6OdGQxiW1atRB7c9lIOk84J9nyp6y9SiiQHDc93sp3iwkW86A/46ydHVuAIYId0uwVKJBSojjIkmPLfgOez99RJSISbi2uQbzayeWkREUya32FU8vk6xVLNNCW1OLmEJO28eAq9UWJSdJ0xMGJ2mOMVjR5NjCezEc9KHZlCkpTwCtUgeJBHwqZrpe7x6s/1R+ZJqd7OHmxDzLa4+8ki/K0GKGq6b4MkhbTUixBKd+O4Fa0VGS2ivwzzpL+37DCulS02U3fiApJjj4V6OlaD3mFf2g/BVCTnmXrupoQeIj4hdbhzL1ba0+RX8po40qeMOLMyrbXLlmHAUGfYU95sDzbV8QKnbzbBn7wT/AFKT8YoOMLgz3cQ6n+r/APSa2TljKu7jPaEH517yaP8AInyrpdl8B1vG4c914+js/EmrKW0HuuqPmEq/+lLaejxPdxDKv5m/0Nef9LO8DhleWpNL/T03y/o8ncR/aM31L+NPqgfqKw5eebX+ofA0up6PYhOyU/0vEVaYwGITMpe2MQ5qvFtz+4pE7Sj7r4GxrXC7P5DH+GK/Ck+S1D4pNanLlj7q/RST8QKEBOKH/vjzQlXvivRmGITupXjqa+JFLdhSxnYcrquuzChwaxwc9iT+VdbJU8kdlSx5tr+U0Id6TvIURKSAd4WJ8eNbI6ZL5JPkuPzJoP8Az01lfTLNdf2/4bY/Ly6ZcWneZIUJmO9IiBFInThKUK6oXQAFLUNlkzoQDG0gkkcBHGn5fTE6T2CTB2Wj9K51nbbr7mpaVJQkBKEqlWhAFhqi539tWWllpeMYX+eQVQqXFROp2ER3KRuarrys8KaX8Er7wVYco+NQKwcGN/8AiTWtO0p6c4NOVrDAsPYfSAnjufXb3VLhGSDewNr3rXNFS4qOFvWvMNmCk73Hjv6GsGrGSfSZ3RnDLugnjMi82vPl5UWwuXpJOqVEWUhFgU89e6rcuHlanh3kObEJVMwf3FHsoGrSCsSLJKbTx0k8uRJ900VKq5PS1gTXpKC1IIZdlyAAhZASe03pA73Jw+gmT4i/duYzIF6tSQBiBbRw0wYvtqgWJ715iOzdwbelJIToR99H+YCPvJ4pvy7vONriUxpQo6ZBCFJjXe5DhkBI2JFuY8LlEzXJ5EpvDKCobBF4XIuhU6SUgjgTBnjI8m7K8OppGhDhTBOoAnTq4lJm4Ig+tWXstFlOjQpKghxCd1JI0gm0qItBgCNMiwiwnLHXkpUjSkgaFCAe0glJufAAelEopASk5Mea0c/X4V5WV8++DdOfdKXDrIkxB41y7pSPtlf0/lFZWV639Y9+kG5e6oLABI8jR1yyxFrcKysrQj/UQK4CTKrVKHTe59tZWVrU2dgToeVzPtovhnDp3NZWVVJdJTLg2TjnBstY8lH9aJ5fmDpiXF7j7x/WsrKiqJYJZoasE8opEqJ9auoeVIud+dZWVAzPn6gg0J3v514/g0HdCT/SKysoUUID47Lmr/Zo/tH6UsY5lINgB6VlZVMA4PcFKNx++dCs3u2fNPzrysrSj6DRXpObK3PmaxIrKys8yHySIFOfRQ/ZE+KD/qIr2srgit6RwyZR1hX3i1JVxJlwSTvMAD0FXcCgBrFQANJJTHAhZgjka9rKajPZqzfUTcllJPiQtIE84gVYy8SXpv8Aaq3/AJU15WV0A//Z">
            <a:hlinkClick r:id="rId4"/>
          </p:cNvPr>
          <p:cNvSpPr>
            <a:spLocks noChangeAspect="1" noChangeArrowheads="1"/>
          </p:cNvSpPr>
          <p:nvPr/>
        </p:nvSpPr>
        <p:spPr bwMode="auto">
          <a:xfrm>
            <a:off x="109538" y="-830263"/>
            <a:ext cx="2628900" cy="174307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data:image/jpeg;base64,/9j/4AAQSkZJRgABAQAAAQABAAD/2wCEAAkGBhMSERQTEhQVFRQVFxcXFxgYGR0cGBgXGBUWFBYdGBcYGyYeGB4jHRQUHy8gIycpLCwsFR4xNTAqNSYrLCkBCQoKDgwOGg8PGi8kHyQsKSwsLCopLSksKSksKSwpKSksKSwsLCwsLCwpLCksLCwsKSwpKSksKSwsKSwpKSwsKf/AABEIAJIA3AMBIgACEQEDEQH/xAAcAAACAgMBAQAAAAAAAAAAAAAFBgMEAAIHAQj/xABEEAABAwIEAgcECAQFAgcAAAABAgMRACEEBRIxQVEGEyIyYXGBkaGxwQcUI0JSstHwYnKCkhVDouHxFuIkMzRTg8LS/8QAGgEAAwEBAQEAAAAAAAAAAAAAAgMEBQEABv/EAC4RAAIBAwMCBgEDBQEAAAAAAAABAgMEERIhMSJBBRMyUZGhgRRCYTNScYKxFf/aAAwDAQACEQMRAD8AX8bm7aFaZlXIcPWgGcPNqc1IUSVC4jZUc+NDC4SZPrzNeCCZqC2pfpvS9x9XFVYkHcG0pIEgwFD40TKa06N4xtSwHEgmQD4yIuDvsPXzo5iWUsLIUQEqAKSeING87v3ONJJJdgSyez60Pxdj6mt8uUQ3feT7NRqm/iQXIJiTudqTVWoopywY+eyaqZS8AlZJgSKtOfeHEeygrvZRB4qB91LpQynFnZvdMZcK4hyYJtxi1WcRhCkA2IPEVQ6KYxTWIRqKUtrjVrTqEeVNOc4IdYs4btMLBsB3FASTfhT3QpuO3IvXNSFtVNeGNh5UpXi4gxTVgu6PIVPQWJYCr7xKWbYNLr2GQq6VKUD7CflRM9FcNB+zG3y86rYuA/hSfxn8pq7is9aSYHbVyT+u1WNCI5wJeaYFLWKUlNkwDHKRVJIpxaytl10uvSFHzt7CKJNZdgxuwhQ8CqfjSpRUu5RHK7HP6JYRGhpTm6j2Unla586aMb0bwS0y0pbKz/Un1Bv7DQl1jq2upcAI16kuJ2IgiDxBvsaXocd+Q852F5Tijw32piwXRxPV6l3UBMA8uFTpytKtJ0iBv8qNtYWDA2UJ90V1T9hsaK5ZzzH43XqcUIvt47fpQPErUpQO9OWKyS7rShuQpJ5jSE29lLeNwqmpSAZHGnwkiWVNopB6Rsf3zrZadInnUDaTxq0hhThCEd5Vt499PFYKvWSK2Rai2K6F4pCApIQ4k3ltUxHCgqXgN7EG48q6pJ8HJRceSZRkRTDlWFluSUi539BS0hyVW4xRVNhFLk0uTqTKrjJJ8K1Vhymm/C5MkK1A+Q4g+dWX8OlcBwSqSkK4xwJPGla+xSqOVkSmcWUkEfv9/Km/MXetwbKzdSVEeOkgkb+IPtqg70JUT2VQJ4jnRRPR1ZSQydaZGpZ7rZFgQNiJJnjxApsY+Zwyap0LcAuYlSBGnfxqupgrlRinrM+iri8IA4ft25Uk6bFAML7W5HEW4GlP6m432HEFJPPiOY5j9KTWpyiwqU0weVhPxNaY5PWJGkCLEfrXq+8vwFT5Vhi5AHAXPIVO3oWpFUVq2BSHY8CBeedH+iuLU66GrqTxvZKTxVWmZdGys28hHKmboLkhYQFFMqkn5Cf3xoZ3cNGpPcfTtJuWGhvweQYEN6FoCp+8UqF9u/E+tD84yD6sQUklkjsq3jwUR7jRpOOXF0iPEn4UtfSH0p6vBKYRZTqgjyR3lkctgP6jSbatqng7dW+IZEzN8965elvZJMHnwO9EMuwgnURe3wpdyhniaa8vEkVoVHvhEVGG2Quy0K9Wjwqw21aqTo1OaZgDfxPD0pTplGo0bHanh8aJN4Vl20lBPO6fbQTM8wCClDe6jpTtKlHgkEjwkmwq7lJUpACu9ueMHzFc6obs41Gbx3JH8C8ySAQNQWQSAR3RF423rXL8zeSnS7CrWUkifVO8eVXnVqA0m4+FCV4RsazcE3BBM6rQPj7KFyy8oYk4rDLKyF8vD/moMPpEB5KQvwvbzO9WssQkrAgxCieBgEJE1tneAClpWEwpKY84JoIyxLAuU1q0g3OuijbyJQlAVwMRPmQKzJ+hbbPbWQ4uZHIeQ40ZRiJSK9Q9T9b4C8tPchaQUA8Jgj98a5d0xwo+suFA2gqjaTXUzhYMlUxZM8AfnVd3KGlElSQdUT4xtXY1NLO1Y60ciyhklwcqNFofxe3/AGp2xfRhDgllu8EBSR2dwe8ezw3pbXhACQUuJIMEKQqfckimKSmRypyj2GHFsaFkpEJN/WTNRnEp3O/OjWIaseUUKOElYAiTPe2FpJPkL+le8vU8xOQuNK0y5C2Gy5TuGUVq6pKkkSDC4je+xqll2ataU4VDKi0ns61myVRu4m0E7ySZG1DW1OremVDDoIlJMm+6kE7z+LhamHHZlhk6G0KAKhAtuPwn+Obj21oQpqCwiKpUdR5ZJgsm+rO61r1BUaUJUqABaNMzxmbDeeFGce2xikqYWkJULoiCoTsoEWg7EUn43LnCpOKaJQkQlaSZUpNhcnYG3IbU1MPMobQ43dSRISLqWg95Mcxf1Ao2k11C1s9jknSTJncE+tt4XI1JI2Uk2BHs9KE4XEdWnXqIJNr12npblCMzYQkKhaO20sXOiO2lXjHDwrnL/QNoArOKjSJu2qLeQqCpSUXhl9KrlZXJpg+kw6qVmV7ADl48qnZ+kV9EABspHDTHvFKGMb6tUA6x+JIsfbWMYVbhAgieJqX9NSjltFf6irLCTOj4HpsHwQAUrA25+Rpc6ZlRWzq3IUd+ZTRbI8kS0m0ajx8aodLsKQppRM94flNZ1s6auejgvuFN0OoH4QwAKO5diYIpbQ7eieEdrSllMz4HQsE6koHlQTHpUCpSZmqLWZ6BY1ew3SBC7EXruvYLTuKwylSyFqcVqKtKm4PcsuSoHiTt4DlTnlLJQKkwrQUCUpHnt76quZi2VHQsKgwdN7ixvQyqOSwdhBQeQs9eheMTFSB+1zVd96RS2u43UmsMudHXUStGmHDebmU8rm0chzog81YqJ0pTcqNkp4XJEb0qHFFC0rSbpI/3mmVrFh9tL2rQ3tYkhKxYSncrMnteNoEmqLe182eW8IyrqbpPVE1ybCIxHWoQXApsA6lABKitWkW7w478qpuhxDim1JIWN59tuY8ab8lwqG2kQgNqeXrKSZsme6rhICjAnfeiBwiXU61zN1RErSCQQlJ8YJvzq24tU10A21684qcCfgMSqAhLakuqHeWgnlsLlM3ExFX/APp5ROpwLWRaCkhEze0yROwttebU0p6toJkQlI1FR89N4qVherSBewUfEkEfJW45VOrBuOZMpfiSTxGOwsOYUgfaEJEceAHIcBQteNbnsrVHC8D0tceItTot5K+wqFFy4CgLJGngZBsRtGxod9SYX2kNNX3Og9pXE+tvSKS/C/Zjl4su6FbGL0glXKLAnzoQ++0El10dkgpQSZSb2lI7p8TRjLs8b6vrHz2AB2twn+EjcHz3tQhWRHGPHEJhLYslO6Vfw8o5+daNGCUUmZVT1N8kuV5filNaiQtEy2mIUOeg/gPIzNa5zkKEsde5AdQJAGyQOEcSOB9L1vjulhwSdBA62IS3PYPDsn7gFrbbVRweCcxPZWuFL1FwEGWydwkcyDvTW3yBjOwRwXSHrGgnYOJuANSye6sRsmb3N7iqnRZp1D6mVyhJOofjUIvJ5EEGLbGtcjQ1glracUAZKgT3iRvHmL/Ooek3SUuKQ5hkqGkgEgXImRfZI3HHvV3h7A8rce8tdQzqw6I1oPWNcOzexPKZHrQ7P8MheHeUkWU0s28Uk29bUDx2ZhtpnGqOkAwWp7wUCSCo3tEyeVLeY/Sw4saGWUIEEds67G5hIge2aVVp6ljuMpTw/wCABhUBY7IUfeB60XyljU2DPd7O96V8yzd1yNSzv3R2UjySmBVzL0LB0tlStiQkEgTwkVJVtnOJdRuVCW4/YdgEC6qqdIsvSpgwBrT2h6bgk+E+6vcN0cxi2weYkJS4jV6gqBHsq1gvosxuISolJaV+JxaSkjxSkqNZ9HwyanrckW1vEYOOhRbOdjEUQwmMtbemHpn9EWIwOHS+hfXpSPttKSNH8QuSpPAncHe1JGCxcKHKtGdPBDCpkZX2TpuYJ9TuBsNySQAOJNRNMKb7WoKBAIKeE8FciIuOFDlS+5pnsi5+XnuacsmZSAAbip5uMVhlEE5S2JF9INDCG0hRK0lRjcJ2JUeA4c71Uy9sSAAAmLcgAJ/fnW2OytKBCVKKTskmw8PEeBoc46UJ0j75ieUiuQinwFLOdwp9o+oobIShN1EC/gJ/SpsQ4ASkcKq4jFlljShUuLspXLmfYmK0wTJ061qv76OS2PPkx48aI9AQ4p3sAKRBKkna/ZTEnvFRAHhPChONxICSeQPwroXRPJfqrDYWkFYT1zqkntBREITA4Jkc7tmq7WDzlEF3NJYGYJSmYIOhOhCFb6hCQbwblO+8E1VzDNm8OkhZSpZhIQJ1OuKgkJTvwkHa97VOxhlLSBIFtRNtWx0i/ZkJN7DvGpk5G0HFO6AXLJC1KKlJRyT+Gb2TzNXNozknjYEYVt51SX3h1YWdPV8kgdkQZiQCbRveTFEsOyGuzoW4W08IUVHSTbjefdRBSYIMbCEpBI3O54CSB7IqNbZjTOpa+8TEgHeDzvAHADwrrqZOKngAO5ph0pQhZcbOnSVLQpOlKQIlURxPHZRqdlsuypK9SZISUKIEDnG5NzPGeUUTU0CUt95tO87A8BeTYTfhPHhA3l8yU6Ugk2mIv4G/neuqR5pnIMNqfTaNXIDsp/nHHy51Txmf4jDq6pCgCbQkQ2OHdHdJ8PWq2OzR7DqCGiCe7qAv5KHEjnwrQYxtrtPdt0mdKTJk8Qfu+JN6V/ngfxwMGVdHQ+ZxCiXtyD90G4CeB8xUGKzBeHfDWHlQEhShcptsCeE7n2UqMdJcQ6tSUAAfcCbdWJ+6reTtJ3vXuG+sLR1iVQEEBQ+BMb8K4tzz2GDN8vCXEYh5eu41JB5XgqO9pHpTXhs+wqmS222dKhYpFr+JjY/Cl7CdGusZUp1Z0lvWAIHAnffcVo0tjDYQBIDjpC4BVtc3J4V1rKwDnDFXpFnS3QGlWS3qSAL31Sb+6qWS5E/iVKDLa16RKikSEjmo7JHiYqq+8Sf4lGfb/wA09HFtNLXhcIYaaQhLqkqJ6937ylcCAZA8KXUnpQ2nDU8FPLejjaIU4AtXIjsj04+tHkYxQEAwBwFh7BVMOVslVZU5ybNWEIxQSYzJY+8a2fzfEAhTbq0KTsUmPdtHhFUmzVhuKWqkkM8uLNsR0sxj6/tsQtoxALZ0pPDui0nxG9I+YdE3goltKlXnbvTxmwHlTu5hArhXmHcca7vaSNkn5HhRKs0wZUF7ClhcoxCf8ojzKY+NHsLk7m7jkeCd/wC4i3oKI5vm8okJOobj9KpZbmQcG9clJy3CjFR2Mdy8fjX7agcw1o38x+lW313tUc11No9LDBSsO5PAgeP61cwuUuvGAQkeJ/SriUirTJjai8z3B0exNl/QxCVoU4+lQSpKigJsdJCoJJ2McqcH8ejS6oJJUTr7Gygm4TF9zqvHGlNKSak6o8JqindOHCJqtoqnLGTL+ljykyppGGb5HtOk8+0AkeqT6VBiemCwewtVudx7CI91AVMHiSahdRFencOT2ChaxitxjwXTpaSQtIVO609lyPyk+YFNGXZgh5P/AIcgg95UQQrfSpBuk/xewnhytw1Ngc1cYXrbME2UPurTxSqOHlcbzR07h53F1bZPeJ1JSgfs0f1K8OU8Uybn57RHEqTZtCCkW7UzIsQI4cvDwioMBjw+2gs2QRubHULLbMd0C4t6Wudk40wOrQlSOBJIJG2wGwiB4AVoLDWxmPZ4Z854/NCnsJI1cVAbeVUmhO/Gq0ySTubmrcQmhwMbwT9GHyhxRTxHKfHnRbK1OS+2A4QUqsABcTG8+FQdA3AHlEpKrAWjjPMimdvBYh13EHDMkkhKdViL6SYVOmY8eNd2XJ5pvgjVlrzeDKVEFWkiFdoibxe1pqNrLmWcEt1w6nC2oAclyUiw2Ekb06Dok+tKtZAK0myl2Ei9kJ5+NVMv+i5akBrFP/ZBWopam+xiVePE3pfmx9wvLk+EcjyTKXMTiUNtIUsyCQkTABkk8APEwK6pgvokcaQ6646OvUDoaTccDC1HjAMV0XJ8oZwzfV4VpLSeJHeV4qVufbVXM8/wrHZceGuLpSNR9g2PnU825vEUPWKazJ4OOuEpVBtHP51uh4VL05ztD7gXh2lA/fJI7VrHQJg+tKyM1I70jzoHazS3Q2F1TlwxrS9UyHqXMNnAtcUbw6tXGpp0muSuNRMINYurrbgNCkYc1sHFJNTypjlUGBnBJI2pdz7AhlYcR3VdlccDwJ+HrRrLcymb1ZzDBBxChFlCKCPS9w5YksoV0Pg17roaFKaWpte6dj+JPAirKXapwTplxC6tNLochyrCHDQuOTurAZw5mrIFUME5RRSLVzAeckKjVTEVKp2KqYh+unSu4arLdivXX6oPYijQtsauhubQ4phaobclX/yIEjzkAiOMDxp0Vi8QbswlBuBYmdiTJ5g/8zXJclxRTimFASQ63ad+0BHlc109IaVPWqKlAkdm6QJ2HlP7M1qWzzHcx7pYnlHzi1RTAZS7iCG2W1OLPAcPEnYDxNOHRn6JVmHMaotJMENJguHwJ2R5CT5Gup5TkiGWwhlAZb/Cnvk81EzfxMmpKt9FPTT6n9fI6Fq31SeEJnQj6K22Fa8YvrHDB6pF0p37yuO55DzrpJQkQG0BCUiABUrGBAECB5bnz51ZS1HA0tTm11/Q/SlwL/SDPmsGgLeMajCUiNSiImJjaRfxpQxX0plX/ktpR4r7Z9AkhI9Zpn6WdEvrqQHHFQgkoAASEkiDwVNc8xf0R4kE6FtH1Uk+vZoo1Ixe4MqUpLCNcx6UPvjtvqI/CDpH9qYFCVuJ528edTu9AMwb2b1fyuJPuVFU3uj2NR3sO7/bq/ITV0PEVHZYIJ+FSm8ts2GlXEHl+5rxeDBm37ih7zTie+0tJ8UqHxFaDEDxFUx8Ti+V9ksvCpxfS38DvkfRnKbKxLxUoidHVqSjj3ikEqjzApk/6YydxQIdaEAABK+qA8SJBJ9a5SjHHg4r1mpkZivgtKvMD9KXKpRqbvP0NhTuKWyw/lHVF/R2yr/0+LWnkAtDifYqT76F476PcekEtuMOj+JKkE+qSoCkVGZOD7qT5W+dW2OkbqO6XE/yrNB5NB8S+UH59zH9nwyV5L+FxDbeKaLJWTpIUFJV7P3enXCq1JrnWOxyXjLnWFX4iSTPC88Kt4LpYpkAL7QEdoA7eI/Spbq0WNUGmWWl7J9NSLQw9Iuj4dTyULpUOH6ikhWIU2vq3LKHsPkflTzgOlTL/dWJ5bH2b15jsrZfsoDnH++4qCOY7M02lLdCmziauIxNDs8ydeGUSglbW9rqSPmKr4fHAiygaal3Qp7bMbsG5RM4qE0s5bmHA0SdxgItXXE9GWD3FYmqLj9erXNVnVUGA3I0ddqk47Wz7wHH9+PKg72ZAzBIHON/Ll50+nRciepVUQtkz2vG4Zsdr7VBIHIEGPOuv4NYAOpzSdRsgEgeoG9cZ6GYE/XsPYqlcnSeABPe/wCa6/g3jBhRA1GyEgpF4iTufGtKnDQsGXUnreQ/h8KEX3VxUflyHlU1e1Xxi1iNA84ifSayIU4wWmKNKpUfLPV4BCjJSk+n7NQryhsGySnyUsfA1qnHvJsUrVHNKCfcQa3/AMa/E2f7FD4E1QltwS60zBlsbLdHk6v9az6mvg+8PNSVfmSa9/xxriI/qI+IrdOasn73+pPzr2hd0d8x/wBxArCvcHyf5m0H4RUSsM9+Jk+bZHwWaIDFp4E+wH8pr3rxz9oIpcqVJ8odGrU7S+wUrDvfgaPkpQ+IIqo9kxV3sOg+Skn8yaOl1HJPoTWfWEfsz7qllaWr/j8j43Nyv5EvF9GWCSF4SD4JQfyqmhz/AEOwh/y3UeQcH6inzEBKlEyb1Gloc68rCj+2o1/sed9XXNNP8HN3ehGGPdfUn+aPmkVCroEr/LxKT4GPkqunnDjn7R/vWn+GoO6UH0FMVnVXprfIDvYv10jljnQjGDYoWPP/ALapv9HcYnvMBXkQfdM+6utnJmvwAeVv0q7gMkaKb6xc7LPzJrrpXceJJ/g7G4tZvDg1+TgmMwSk3dw60kHftC82gkRVT6yAZS68gg27U/pXVemjr7a1sMpSpBSQFLE6CpIC1A7TBIFraq5HjsieTJKDpEmbRFNoylPKkt1yDWUKfVFtJ8Z7hnAdJnEqHWKDqdj2dKvQbH3Vr0gyptUP4YwFCSBzm9uHlSeTemfKOkaMOAFQ6jfTNwRyn4Uc4Y3idpTyutkGHxaxAPtq8zml4JoBmmbFxa1IGhJMgefjUOWr7R1EwYB9dvfFFGnnkCVTHA4pzEcx7arv5im9xzoY3B4d7sqJ4KGx+HsNRTN91CQTwjYewn2Gnxt0TyuGe4pZclRnqxYcCTHEH31vl2VOPKACdZUYSOIjw4fITUmEZK1iCCU3IOwAuPC+0c4poybpE202dbIKlGCrilI8N4ne87DkaqhGKJakpPgm6OdGQxiW1atRB7c9lIOk84J9nyp6y9SiiQHDc93sp3iwkW86A/46ydHVuAIYId0uwVKJBSojjIkmPLfgOez99RJSISbi2uQbzayeWkREUya32FU8vk6xVLNNCW1OLmEJO28eAq9UWJSdJ0xMGJ2mOMVjR5NjCezEc9KHZlCkpTwCtUgeJBHwqZrpe7x6s/1R+ZJqd7OHmxDzLa4+8ki/K0GKGq6b4MkhbTUixBKd+O4Fa0VGS2ivwzzpL+37DCulS02U3fiApJjj4V6OlaD3mFf2g/BVCTnmXrupoQeIj4hdbhzL1ba0+RX8po40qeMOLMyrbXLlmHAUGfYU95sDzbV8QKnbzbBn7wT/AFKT8YoOMLgz3cQ6n+r/APSa2TljKu7jPaEH517yaP8AInyrpdl8B1vG4c914+js/EmrKW0HuuqPmEq/+lLaejxPdxDKv5m/0Nef9LO8DhleWpNL/T03y/o8ncR/aM31L+NPqgfqKw5eebX+ofA0up6PYhOyU/0vEVaYwGITMpe2MQ5qvFtz+4pE7Sj7r4GxrXC7P5DH+GK/Ck+S1D4pNanLlj7q/RST8QKEBOKH/vjzQlXvivRmGITupXjqa+JFLdhSxnYcrquuzChwaxwc9iT+VdbJU8kdlSx5tr+U0Id6TvIURKSAd4WJ8eNbI6ZL5JPkuPzJoP8Az01lfTLNdf2/4bY/Ly6ZcWneZIUJmO9IiBFInThKUK6oXQAFLUNlkzoQDG0gkkcBHGn5fTE6T2CTB2Wj9K51nbbr7mpaVJQkBKEqlWhAFhqi539tWWllpeMYX+eQVQqXFROp2ER3KRuarrys8KaX8Er7wVYco+NQKwcGN/8AiTWtO0p6c4NOVrDAsPYfSAnjufXb3VLhGSDewNr3rXNFS4qOFvWvMNmCk73Hjv6GsGrGSfSZ3RnDLugnjMi82vPl5UWwuXpJOqVEWUhFgU89e6rcuHlanh3kObEJVMwf3FHsoGrSCsSLJKbTx0k8uRJ900VKq5PS1gTXpKC1IIZdlyAAhZASe03pA73Jw+gmT4i/duYzIF6tSQBiBbRw0wYvtqgWJ715iOzdwbelJIToR99H+YCPvJ4pvy7vONriUxpQo6ZBCFJjXe5DhkBI2JFuY8LlEzXJ5EpvDKCobBF4XIuhU6SUgjgTBnjI8m7K8OppGhDhTBOoAnTq4lJm4Ig+tWXstFlOjQpKghxCd1JI0gm0qItBgCNMiwiwnLHXkpUjSkgaFCAe0glJufAAelEopASk5Mea0c/X4V5WV8++DdOfdKXDrIkxB41y7pSPtlf0/lFZWV639Y9+kG5e6oLABI8jR1yyxFrcKysrQj/UQK4CTKrVKHTe59tZWVrU2dgToeVzPtovhnDp3NZWVVJdJTLg2TjnBstY8lH9aJ5fmDpiXF7j7x/WsrKiqJYJZoasE8opEqJ9auoeVIud+dZWVAzPn6gg0J3v514/g0HdCT/SKysoUUID47Lmr/Zo/tH6UsY5lINgB6VlZVMA4PcFKNx++dCs3u2fNPzrysrSj6DRXpObK3PmaxIrKys8yHySIFOfRQ/ZE+KD/qIr2srgit6RwyZR1hX3i1JVxJlwSTvMAD0FXcCgBrFQANJJTHAhZgjka9rKajPZqzfUTcllJPiQtIE84gVYy8SXpv8Aaq3/AJU15WV0A//Z">
            <a:hlinkClick r:id="rId4"/>
          </p:cNvPr>
          <p:cNvSpPr>
            <a:spLocks noChangeAspect="1" noChangeArrowheads="1"/>
          </p:cNvSpPr>
          <p:nvPr/>
        </p:nvSpPr>
        <p:spPr bwMode="auto">
          <a:xfrm>
            <a:off x="261938" y="-677863"/>
            <a:ext cx="2628900" cy="174307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198" name="Picture 6" descr="http://cdn2-b.examiner.com/sites/default/files/styles/image_content_width/hash/08/bc/08bc86502abe9d671bc4d4242da164ae.jpg?itok=6RN_61_S"/>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019800" y="2514600"/>
            <a:ext cx="2839212" cy="2057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890367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9112</TotalTime>
  <Words>1154</Words>
  <Application>Microsoft Office PowerPoint</Application>
  <PresentationFormat>On-screen Show (4:3)</PresentationFormat>
  <Paragraphs>157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Clarity</vt:lpstr>
      <vt:lpstr>CASLA  Week 3</vt:lpstr>
      <vt:lpstr>Housekeeping</vt:lpstr>
      <vt:lpstr>Dateline: Equity Policy</vt:lpstr>
      <vt:lpstr>Dateline: Equity Policy</vt:lpstr>
      <vt:lpstr>Culturally Responsive Teaching  and Learning (Hollie)</vt:lpstr>
      <vt:lpstr>Five Principles of Culturally  Responsive Pedagogy </vt:lpstr>
      <vt:lpstr>Ethnocultural Behaviors:  </vt:lpstr>
      <vt:lpstr>When a Cultural Misunderstanding Exists Between the School and the Home/Community</vt:lpstr>
      <vt:lpstr>When a Cultural Misunderstanding Exists Between the School and the Home/Community</vt:lpstr>
      <vt:lpstr>What’s Next?</vt:lpstr>
    </vt:vector>
  </TitlesOfParts>
  <Company>ASPIRE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Into, Through and beyond the Common Core State Standards</dc:title>
  <dc:creator>Administrator</dc:creator>
  <cp:lastModifiedBy>Marl</cp:lastModifiedBy>
  <cp:revision>193</cp:revision>
  <cp:lastPrinted>2014-02-27T20:25:24Z</cp:lastPrinted>
  <dcterms:created xsi:type="dcterms:W3CDTF">2014-02-06T17:40:23Z</dcterms:created>
  <dcterms:modified xsi:type="dcterms:W3CDTF">2017-03-22T01:10:22Z</dcterms:modified>
</cp:coreProperties>
</file>