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3"/>
  </p:notesMasterIdLst>
  <p:handoutMasterIdLst>
    <p:handoutMasterId r:id="rId14"/>
  </p:handoutMasterIdLst>
  <p:sldIdLst>
    <p:sldId id="256" r:id="rId2"/>
    <p:sldId id="305" r:id="rId3"/>
    <p:sldId id="303" r:id="rId4"/>
    <p:sldId id="304" r:id="rId5"/>
    <p:sldId id="260" r:id="rId6"/>
    <p:sldId id="296" r:id="rId7"/>
    <p:sldId id="307" r:id="rId8"/>
    <p:sldId id="306" r:id="rId9"/>
    <p:sldId id="308" r:id="rId10"/>
    <p:sldId id="310" r:id="rId11"/>
    <p:sldId id="27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1502" autoAdjust="0"/>
  </p:normalViewPr>
  <p:slideViewPr>
    <p:cSldViewPr>
      <p:cViewPr>
        <p:scale>
          <a:sx n="70" d="100"/>
          <a:sy n="70" d="100"/>
        </p:scale>
        <p:origin x="-90"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FFF06C-449F-4176-BC3C-6FC738457B54}"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E37426BF-A755-4189-8CA7-8FF1647681D4}">
      <dgm:prSet phldrT="[Text]"/>
      <dgm:spPr/>
      <dgm:t>
        <a:bodyPr/>
        <a:lstStyle/>
        <a:p>
          <a:pPr>
            <a:lnSpc>
              <a:spcPct val="100000"/>
            </a:lnSpc>
            <a:spcAft>
              <a:spcPts val="0"/>
            </a:spcAft>
          </a:pPr>
          <a:r>
            <a:rPr lang="en-US" dirty="0" smtClean="0">
              <a:solidFill>
                <a:srgbClr val="FFFF00"/>
              </a:solidFill>
            </a:rPr>
            <a:t>Culturally Responsive Teaching and Learning</a:t>
          </a:r>
          <a:endParaRPr lang="en-US" dirty="0">
            <a:solidFill>
              <a:srgbClr val="FFFF00"/>
            </a:solidFill>
          </a:endParaRPr>
        </a:p>
      </dgm:t>
    </dgm:pt>
    <dgm:pt modelId="{369FC1AE-497B-4DDC-AF05-4796359E5753}" type="parTrans" cxnId="{F47161B7-7F94-4B79-90FD-D083FC19F53A}">
      <dgm:prSet/>
      <dgm:spPr/>
      <dgm:t>
        <a:bodyPr/>
        <a:lstStyle/>
        <a:p>
          <a:endParaRPr lang="en-US"/>
        </a:p>
      </dgm:t>
    </dgm:pt>
    <dgm:pt modelId="{73109CB5-D6E7-4E1F-B8D8-503E66F683D8}" type="sibTrans" cxnId="{F47161B7-7F94-4B79-90FD-D083FC19F53A}">
      <dgm:prSet custT="1"/>
      <dgm:spPr/>
      <dgm:t>
        <a:bodyPr/>
        <a:lstStyle/>
        <a:p>
          <a:r>
            <a:rPr lang="en-US" sz="1200" dirty="0" smtClean="0">
              <a:solidFill>
                <a:srgbClr val="FFFF00"/>
              </a:solidFill>
            </a:rPr>
            <a:t>Compensatory Ed</a:t>
          </a:r>
          <a:endParaRPr lang="en-US" sz="1200" dirty="0">
            <a:solidFill>
              <a:srgbClr val="FFFF00"/>
            </a:solidFill>
          </a:endParaRPr>
        </a:p>
      </dgm:t>
    </dgm:pt>
    <dgm:pt modelId="{094ABF5D-1F56-406E-BD9F-97BEA6FC58D1}">
      <dgm:prSet phldrT="[Text]" phldr="1"/>
      <dgm:spPr/>
      <dgm:t>
        <a:bodyPr/>
        <a:lstStyle/>
        <a:p>
          <a:endParaRPr lang="en-US" dirty="0">
            <a:solidFill>
              <a:schemeClr val="bg1"/>
            </a:solidFill>
          </a:endParaRPr>
        </a:p>
      </dgm:t>
    </dgm:pt>
    <dgm:pt modelId="{E34B24FD-5AB4-4B51-88B5-4DAAB587CA91}" type="parTrans" cxnId="{B5BE1BF0-362A-4DB4-BEBA-3EEA6DB6A78E}">
      <dgm:prSet/>
      <dgm:spPr/>
      <dgm:t>
        <a:bodyPr/>
        <a:lstStyle/>
        <a:p>
          <a:endParaRPr lang="en-US"/>
        </a:p>
      </dgm:t>
    </dgm:pt>
    <dgm:pt modelId="{48925E85-B482-4745-B75F-CCD20A610A5F}" type="sibTrans" cxnId="{B5BE1BF0-362A-4DB4-BEBA-3EEA6DB6A78E}">
      <dgm:prSet/>
      <dgm:spPr/>
      <dgm:t>
        <a:bodyPr/>
        <a:lstStyle/>
        <a:p>
          <a:endParaRPr lang="en-US"/>
        </a:p>
      </dgm:t>
    </dgm:pt>
    <dgm:pt modelId="{5A3A2717-6AEC-4BA0-BC7A-4B7367A9C5EB}">
      <dgm:prSet phldrT="[Text]" custT="1"/>
      <dgm:spPr/>
      <dgm:t>
        <a:bodyPr/>
        <a:lstStyle/>
        <a:p>
          <a:r>
            <a:rPr lang="en-US" sz="2200" dirty="0" smtClean="0">
              <a:solidFill>
                <a:srgbClr val="FFFF00"/>
              </a:solidFill>
            </a:rPr>
            <a:t>IDEA</a:t>
          </a:r>
          <a:endParaRPr lang="en-US" sz="2100" dirty="0">
            <a:solidFill>
              <a:srgbClr val="FFFF00"/>
            </a:solidFill>
          </a:endParaRPr>
        </a:p>
      </dgm:t>
    </dgm:pt>
    <dgm:pt modelId="{04901C35-6FD7-4B5C-94FE-74F1DCA29E1D}" type="parTrans" cxnId="{8D4EFEA7-96B7-4555-8FDF-557D8385D1CB}">
      <dgm:prSet/>
      <dgm:spPr/>
      <dgm:t>
        <a:bodyPr/>
        <a:lstStyle/>
        <a:p>
          <a:endParaRPr lang="en-US"/>
        </a:p>
      </dgm:t>
    </dgm:pt>
    <dgm:pt modelId="{5D70F20F-41A9-4407-8EFB-AF3AD9F1CF6A}" type="sibTrans" cxnId="{8D4EFEA7-96B7-4555-8FDF-557D8385D1CB}">
      <dgm:prSet custT="1"/>
      <dgm:spPr/>
      <dgm:t>
        <a:bodyPr/>
        <a:lstStyle/>
        <a:p>
          <a:r>
            <a:rPr lang="en-US" sz="2400" dirty="0" smtClean="0">
              <a:solidFill>
                <a:srgbClr val="FFFF00"/>
              </a:solidFill>
            </a:rPr>
            <a:t>LCFF</a:t>
          </a:r>
          <a:endParaRPr lang="en-US" sz="2400" dirty="0">
            <a:solidFill>
              <a:srgbClr val="FFFF00"/>
            </a:solidFill>
          </a:endParaRPr>
        </a:p>
      </dgm:t>
    </dgm:pt>
    <dgm:pt modelId="{B878C92E-04D3-47FF-8CFB-604A85914C79}">
      <dgm:prSet phldrT="[Text]"/>
      <dgm:spPr/>
      <dgm:t>
        <a:bodyPr/>
        <a:lstStyle/>
        <a:p>
          <a:endParaRPr lang="en-US" dirty="0"/>
        </a:p>
      </dgm:t>
    </dgm:pt>
    <dgm:pt modelId="{AE69BCE4-0CB7-4DCD-8C5F-BA8429273791}" type="parTrans" cxnId="{C3A9FD9E-5B67-4057-BF5B-0A525F126564}">
      <dgm:prSet/>
      <dgm:spPr/>
      <dgm:t>
        <a:bodyPr/>
        <a:lstStyle/>
        <a:p>
          <a:endParaRPr lang="en-US"/>
        </a:p>
      </dgm:t>
    </dgm:pt>
    <dgm:pt modelId="{04CFCDE1-9A46-4A85-9269-93CA2DADCC2B}" type="sibTrans" cxnId="{C3A9FD9E-5B67-4057-BF5B-0A525F126564}">
      <dgm:prSet/>
      <dgm:spPr/>
      <dgm:t>
        <a:bodyPr/>
        <a:lstStyle/>
        <a:p>
          <a:endParaRPr lang="en-US"/>
        </a:p>
      </dgm:t>
    </dgm:pt>
    <dgm:pt modelId="{E941123A-7754-4E2A-87D2-45BB97045588}">
      <dgm:prSet phldrT="[Text]" custT="1"/>
      <dgm:spPr/>
      <dgm:t>
        <a:bodyPr/>
        <a:lstStyle/>
        <a:p>
          <a:r>
            <a:rPr lang="en-US" sz="3200" dirty="0" err="1" smtClean="0">
              <a:solidFill>
                <a:srgbClr val="FFFF00"/>
              </a:solidFill>
            </a:rPr>
            <a:t>RtI</a:t>
          </a:r>
          <a:endParaRPr lang="en-US" sz="3200" dirty="0">
            <a:solidFill>
              <a:srgbClr val="FFFF00"/>
            </a:solidFill>
          </a:endParaRPr>
        </a:p>
      </dgm:t>
    </dgm:pt>
    <dgm:pt modelId="{915B1829-66D7-4BA1-8397-96169BE3DFBA}" type="parTrans" cxnId="{8F1EB2FC-D0CF-412E-B8B6-8CC15BF97C81}">
      <dgm:prSet/>
      <dgm:spPr/>
      <dgm:t>
        <a:bodyPr/>
        <a:lstStyle/>
        <a:p>
          <a:endParaRPr lang="en-US"/>
        </a:p>
      </dgm:t>
    </dgm:pt>
    <dgm:pt modelId="{AFCD73FD-E80F-4715-9611-1D7E587F75F2}" type="sibTrans" cxnId="{8F1EB2FC-D0CF-412E-B8B6-8CC15BF97C81}">
      <dgm:prSet custT="1"/>
      <dgm:spPr/>
      <dgm:t>
        <a:bodyPr/>
        <a:lstStyle/>
        <a:p>
          <a:pPr>
            <a:lnSpc>
              <a:spcPct val="90000"/>
            </a:lnSpc>
            <a:spcAft>
              <a:spcPct val="35000"/>
            </a:spcAft>
          </a:pPr>
          <a:endParaRPr lang="en-US" sz="2400" dirty="0" smtClean="0"/>
        </a:p>
        <a:p>
          <a:pPr>
            <a:lnSpc>
              <a:spcPct val="100000"/>
            </a:lnSpc>
            <a:spcAft>
              <a:spcPts val="0"/>
            </a:spcAft>
          </a:pPr>
          <a:r>
            <a:rPr lang="en-US" sz="1800" dirty="0" smtClean="0">
              <a:solidFill>
                <a:srgbClr val="FFFF00"/>
              </a:solidFill>
            </a:rPr>
            <a:t>Gender</a:t>
          </a:r>
        </a:p>
        <a:p>
          <a:pPr>
            <a:lnSpc>
              <a:spcPct val="100000"/>
            </a:lnSpc>
            <a:spcAft>
              <a:spcPts val="0"/>
            </a:spcAft>
          </a:pPr>
          <a:r>
            <a:rPr lang="en-US" sz="1800" dirty="0" smtClean="0">
              <a:solidFill>
                <a:srgbClr val="FFFF00"/>
              </a:solidFill>
            </a:rPr>
            <a:t>Specific Programs</a:t>
          </a:r>
        </a:p>
        <a:p>
          <a:pPr>
            <a:lnSpc>
              <a:spcPct val="90000"/>
            </a:lnSpc>
            <a:spcAft>
              <a:spcPct val="35000"/>
            </a:spcAft>
          </a:pPr>
          <a:r>
            <a:rPr lang="en-US" sz="2400" dirty="0" smtClean="0"/>
            <a:t> </a:t>
          </a:r>
          <a:endParaRPr lang="en-US" sz="2400" dirty="0"/>
        </a:p>
      </dgm:t>
    </dgm:pt>
    <dgm:pt modelId="{F403B802-069E-47D7-A5C3-308308E22B61}">
      <dgm:prSet phldrT="[Text]" custT="1"/>
      <dgm:spPr/>
      <dgm:t>
        <a:bodyPr/>
        <a:lstStyle/>
        <a:p>
          <a:pPr algn="ctr"/>
          <a:r>
            <a:rPr lang="en-US" sz="3200" b="1" dirty="0" smtClean="0"/>
            <a:t>Equity</a:t>
          </a:r>
          <a:endParaRPr lang="en-US" sz="3200" b="1" dirty="0"/>
        </a:p>
      </dgm:t>
    </dgm:pt>
    <dgm:pt modelId="{5C770FE9-80BF-4CA6-AF3B-40A957501E8B}" type="parTrans" cxnId="{73893464-9479-45BB-BA2A-884663DEA02A}">
      <dgm:prSet/>
      <dgm:spPr/>
      <dgm:t>
        <a:bodyPr/>
        <a:lstStyle/>
        <a:p>
          <a:endParaRPr lang="en-US"/>
        </a:p>
      </dgm:t>
    </dgm:pt>
    <dgm:pt modelId="{1D8FD67F-E6B4-4163-BA86-C61CCE00F5A5}" type="sibTrans" cxnId="{73893464-9479-45BB-BA2A-884663DEA02A}">
      <dgm:prSet/>
      <dgm:spPr/>
      <dgm:t>
        <a:bodyPr/>
        <a:lstStyle/>
        <a:p>
          <a:endParaRPr lang="en-US"/>
        </a:p>
      </dgm:t>
    </dgm:pt>
    <dgm:pt modelId="{0ABDE08A-CD6F-487C-8762-CC8ED64C866C}" type="pres">
      <dgm:prSet presAssocID="{93FFF06C-449F-4176-BC3C-6FC738457B54}" presName="Name0" presStyleCnt="0">
        <dgm:presLayoutVars>
          <dgm:chMax/>
          <dgm:chPref/>
          <dgm:dir/>
          <dgm:animLvl val="lvl"/>
        </dgm:presLayoutVars>
      </dgm:prSet>
      <dgm:spPr/>
      <dgm:t>
        <a:bodyPr/>
        <a:lstStyle/>
        <a:p>
          <a:endParaRPr lang="en-US"/>
        </a:p>
      </dgm:t>
    </dgm:pt>
    <dgm:pt modelId="{F26A2FAE-5D62-4C00-8D7E-62F6472BF2C5}" type="pres">
      <dgm:prSet presAssocID="{E37426BF-A755-4189-8CA7-8FF1647681D4}" presName="composite" presStyleCnt="0"/>
      <dgm:spPr/>
    </dgm:pt>
    <dgm:pt modelId="{4A6E977E-8DFC-43BF-A691-5AEC6994F28D}" type="pres">
      <dgm:prSet presAssocID="{E37426BF-A755-4189-8CA7-8FF1647681D4}" presName="Parent1" presStyleLbl="node1" presStyleIdx="0" presStyleCnt="6">
        <dgm:presLayoutVars>
          <dgm:chMax val="1"/>
          <dgm:chPref val="1"/>
          <dgm:bulletEnabled val="1"/>
        </dgm:presLayoutVars>
      </dgm:prSet>
      <dgm:spPr/>
      <dgm:t>
        <a:bodyPr/>
        <a:lstStyle/>
        <a:p>
          <a:endParaRPr lang="en-US"/>
        </a:p>
      </dgm:t>
    </dgm:pt>
    <dgm:pt modelId="{FFA83E6E-892F-4B70-A068-5848A368C246}" type="pres">
      <dgm:prSet presAssocID="{E37426BF-A755-4189-8CA7-8FF1647681D4}" presName="Childtext1" presStyleLbl="revTx" presStyleIdx="0" presStyleCnt="3">
        <dgm:presLayoutVars>
          <dgm:chMax val="0"/>
          <dgm:chPref val="0"/>
          <dgm:bulletEnabled val="1"/>
        </dgm:presLayoutVars>
      </dgm:prSet>
      <dgm:spPr/>
      <dgm:t>
        <a:bodyPr/>
        <a:lstStyle/>
        <a:p>
          <a:endParaRPr lang="en-US"/>
        </a:p>
      </dgm:t>
    </dgm:pt>
    <dgm:pt modelId="{30E180E2-353E-4DCD-A1FB-DFE0CBAD5409}" type="pres">
      <dgm:prSet presAssocID="{E37426BF-A755-4189-8CA7-8FF1647681D4}" presName="BalanceSpacing" presStyleCnt="0"/>
      <dgm:spPr/>
    </dgm:pt>
    <dgm:pt modelId="{13412E0A-6B19-48AA-8E4A-93E647817FDE}" type="pres">
      <dgm:prSet presAssocID="{E37426BF-A755-4189-8CA7-8FF1647681D4}" presName="BalanceSpacing1" presStyleCnt="0"/>
      <dgm:spPr/>
    </dgm:pt>
    <dgm:pt modelId="{7991B52F-0411-45A7-A0CA-5C11C00788FE}" type="pres">
      <dgm:prSet presAssocID="{73109CB5-D6E7-4E1F-B8D8-503E66F683D8}" presName="Accent1Text" presStyleLbl="node1" presStyleIdx="1" presStyleCnt="6"/>
      <dgm:spPr/>
      <dgm:t>
        <a:bodyPr/>
        <a:lstStyle/>
        <a:p>
          <a:endParaRPr lang="en-US"/>
        </a:p>
      </dgm:t>
    </dgm:pt>
    <dgm:pt modelId="{9EFD6BEC-720C-450C-905C-CB1DC5D7A950}" type="pres">
      <dgm:prSet presAssocID="{73109CB5-D6E7-4E1F-B8D8-503E66F683D8}" presName="spaceBetweenRectangles" presStyleCnt="0"/>
      <dgm:spPr/>
    </dgm:pt>
    <dgm:pt modelId="{E2EE73D6-0D76-4A36-9416-9F047C6A3415}" type="pres">
      <dgm:prSet presAssocID="{5A3A2717-6AEC-4BA0-BC7A-4B7367A9C5EB}" presName="composite" presStyleCnt="0"/>
      <dgm:spPr/>
    </dgm:pt>
    <dgm:pt modelId="{834AA2A1-C03E-4B13-8994-28EFFCE47862}" type="pres">
      <dgm:prSet presAssocID="{5A3A2717-6AEC-4BA0-BC7A-4B7367A9C5EB}" presName="Parent1" presStyleLbl="node1" presStyleIdx="2" presStyleCnt="6" custScaleX="96298" custLinFactX="-7427" custLinFactNeighborX="-100000" custLinFactNeighborY="-582">
        <dgm:presLayoutVars>
          <dgm:chMax val="1"/>
          <dgm:chPref val="1"/>
          <dgm:bulletEnabled val="1"/>
        </dgm:presLayoutVars>
      </dgm:prSet>
      <dgm:spPr/>
      <dgm:t>
        <a:bodyPr/>
        <a:lstStyle/>
        <a:p>
          <a:endParaRPr lang="en-US"/>
        </a:p>
      </dgm:t>
    </dgm:pt>
    <dgm:pt modelId="{3E53A1EB-894D-47B1-AE9A-791A43DC1E32}" type="pres">
      <dgm:prSet presAssocID="{5A3A2717-6AEC-4BA0-BC7A-4B7367A9C5EB}" presName="Childtext1" presStyleLbl="revTx" presStyleIdx="1" presStyleCnt="3">
        <dgm:presLayoutVars>
          <dgm:chMax val="0"/>
          <dgm:chPref val="0"/>
          <dgm:bulletEnabled val="1"/>
        </dgm:presLayoutVars>
      </dgm:prSet>
      <dgm:spPr/>
      <dgm:t>
        <a:bodyPr/>
        <a:lstStyle/>
        <a:p>
          <a:endParaRPr lang="en-US"/>
        </a:p>
      </dgm:t>
    </dgm:pt>
    <dgm:pt modelId="{75226037-5CB7-4439-99C6-F864E5417E7E}" type="pres">
      <dgm:prSet presAssocID="{5A3A2717-6AEC-4BA0-BC7A-4B7367A9C5EB}" presName="BalanceSpacing" presStyleCnt="0"/>
      <dgm:spPr/>
    </dgm:pt>
    <dgm:pt modelId="{2D379617-F10F-440C-8F1C-7C44CB99C049}" type="pres">
      <dgm:prSet presAssocID="{5A3A2717-6AEC-4BA0-BC7A-4B7367A9C5EB}" presName="BalanceSpacing1" presStyleCnt="0"/>
      <dgm:spPr/>
    </dgm:pt>
    <dgm:pt modelId="{9EFC525D-675B-4D92-B24B-E15943581474}" type="pres">
      <dgm:prSet presAssocID="{5D70F20F-41A9-4407-8EFB-AF3AD9F1CF6A}" presName="Accent1Text" presStyleLbl="node1" presStyleIdx="3" presStyleCnt="6"/>
      <dgm:spPr/>
      <dgm:t>
        <a:bodyPr/>
        <a:lstStyle/>
        <a:p>
          <a:endParaRPr lang="en-US"/>
        </a:p>
      </dgm:t>
    </dgm:pt>
    <dgm:pt modelId="{155D9C17-91C4-418B-A4CC-97D1C296C8EA}" type="pres">
      <dgm:prSet presAssocID="{5D70F20F-41A9-4407-8EFB-AF3AD9F1CF6A}" presName="spaceBetweenRectangles" presStyleCnt="0"/>
      <dgm:spPr/>
    </dgm:pt>
    <dgm:pt modelId="{36940661-C834-486B-B513-32DDE0103BBD}" type="pres">
      <dgm:prSet presAssocID="{E941123A-7754-4E2A-87D2-45BB97045588}" presName="composite" presStyleCnt="0"/>
      <dgm:spPr/>
    </dgm:pt>
    <dgm:pt modelId="{1A32F86D-8A13-4EE7-9BEB-941BE66EC5B2}" type="pres">
      <dgm:prSet presAssocID="{E941123A-7754-4E2A-87D2-45BB97045588}" presName="Parent1" presStyleLbl="node1" presStyleIdx="4" presStyleCnt="6">
        <dgm:presLayoutVars>
          <dgm:chMax val="1"/>
          <dgm:chPref val="1"/>
          <dgm:bulletEnabled val="1"/>
        </dgm:presLayoutVars>
      </dgm:prSet>
      <dgm:spPr/>
      <dgm:t>
        <a:bodyPr/>
        <a:lstStyle/>
        <a:p>
          <a:endParaRPr lang="en-US"/>
        </a:p>
      </dgm:t>
    </dgm:pt>
    <dgm:pt modelId="{81E3575B-7E95-4482-AE1B-CD2CC9CAB902}" type="pres">
      <dgm:prSet presAssocID="{E941123A-7754-4E2A-87D2-45BB97045588}" presName="Childtext1" presStyleLbl="revTx" presStyleIdx="2" presStyleCnt="3" custLinFactX="-37076" custLinFactY="-42048" custLinFactNeighborX="-100000" custLinFactNeighborY="-100000">
        <dgm:presLayoutVars>
          <dgm:chMax val="0"/>
          <dgm:chPref val="0"/>
          <dgm:bulletEnabled val="1"/>
        </dgm:presLayoutVars>
      </dgm:prSet>
      <dgm:spPr/>
      <dgm:t>
        <a:bodyPr/>
        <a:lstStyle/>
        <a:p>
          <a:endParaRPr lang="en-US"/>
        </a:p>
      </dgm:t>
    </dgm:pt>
    <dgm:pt modelId="{D68BFAF0-8982-441C-887F-1994C3FFF655}" type="pres">
      <dgm:prSet presAssocID="{E941123A-7754-4E2A-87D2-45BB97045588}" presName="BalanceSpacing" presStyleCnt="0"/>
      <dgm:spPr/>
    </dgm:pt>
    <dgm:pt modelId="{1B852ADA-E791-49D2-BEA1-42EDF3CDE327}" type="pres">
      <dgm:prSet presAssocID="{E941123A-7754-4E2A-87D2-45BB97045588}" presName="BalanceSpacing1" presStyleCnt="0"/>
      <dgm:spPr/>
    </dgm:pt>
    <dgm:pt modelId="{89E79948-FB6B-446C-853D-9B756F35C8F1}" type="pres">
      <dgm:prSet presAssocID="{AFCD73FD-E80F-4715-9611-1D7E587F75F2}" presName="Accent1Text" presStyleLbl="node1" presStyleIdx="5" presStyleCnt="6"/>
      <dgm:spPr/>
      <dgm:t>
        <a:bodyPr/>
        <a:lstStyle/>
        <a:p>
          <a:endParaRPr lang="en-US"/>
        </a:p>
      </dgm:t>
    </dgm:pt>
  </dgm:ptLst>
  <dgm:cxnLst>
    <dgm:cxn modelId="{91B921AA-8D98-4820-973E-939DE2D4D990}" type="presOf" srcId="{73109CB5-D6E7-4E1F-B8D8-503E66F683D8}" destId="{7991B52F-0411-45A7-A0CA-5C11C00788FE}" srcOrd="0" destOrd="0" presId="urn:microsoft.com/office/officeart/2008/layout/AlternatingHexagons"/>
    <dgm:cxn modelId="{427A97F3-F2CA-4271-B8BC-65FA59A652E6}" type="presOf" srcId="{E37426BF-A755-4189-8CA7-8FF1647681D4}" destId="{4A6E977E-8DFC-43BF-A691-5AEC6994F28D}" srcOrd="0" destOrd="0" presId="urn:microsoft.com/office/officeart/2008/layout/AlternatingHexagons"/>
    <dgm:cxn modelId="{810B3B69-8384-44CD-9060-4C1106349DAC}" type="presOf" srcId="{5A3A2717-6AEC-4BA0-BC7A-4B7367A9C5EB}" destId="{834AA2A1-C03E-4B13-8994-28EFFCE47862}" srcOrd="0" destOrd="0" presId="urn:microsoft.com/office/officeart/2008/layout/AlternatingHexagons"/>
    <dgm:cxn modelId="{73893464-9479-45BB-BA2A-884663DEA02A}" srcId="{E941123A-7754-4E2A-87D2-45BB97045588}" destId="{F403B802-069E-47D7-A5C3-308308E22B61}" srcOrd="0" destOrd="0" parTransId="{5C770FE9-80BF-4CA6-AF3B-40A957501E8B}" sibTransId="{1D8FD67F-E6B4-4163-BA86-C61CCE00F5A5}"/>
    <dgm:cxn modelId="{795B26C3-EF07-4439-A4EF-9A52DA49F503}" type="presOf" srcId="{094ABF5D-1F56-406E-BD9F-97BEA6FC58D1}" destId="{FFA83E6E-892F-4B70-A068-5848A368C246}" srcOrd="0" destOrd="0" presId="urn:microsoft.com/office/officeart/2008/layout/AlternatingHexagons"/>
    <dgm:cxn modelId="{8D4EFEA7-96B7-4555-8FDF-557D8385D1CB}" srcId="{93FFF06C-449F-4176-BC3C-6FC738457B54}" destId="{5A3A2717-6AEC-4BA0-BC7A-4B7367A9C5EB}" srcOrd="1" destOrd="0" parTransId="{04901C35-6FD7-4B5C-94FE-74F1DCA29E1D}" sibTransId="{5D70F20F-41A9-4407-8EFB-AF3AD9F1CF6A}"/>
    <dgm:cxn modelId="{3071E038-1DC1-4186-90E3-06F1911CC264}" type="presOf" srcId="{B878C92E-04D3-47FF-8CFB-604A85914C79}" destId="{3E53A1EB-894D-47B1-AE9A-791A43DC1E32}" srcOrd="0" destOrd="0" presId="urn:microsoft.com/office/officeart/2008/layout/AlternatingHexagons"/>
    <dgm:cxn modelId="{2B4857C4-AEB7-48AC-A51B-171EFF5A582E}" type="presOf" srcId="{5D70F20F-41A9-4407-8EFB-AF3AD9F1CF6A}" destId="{9EFC525D-675B-4D92-B24B-E15943581474}" srcOrd="0" destOrd="0" presId="urn:microsoft.com/office/officeart/2008/layout/AlternatingHexagons"/>
    <dgm:cxn modelId="{B5BE1BF0-362A-4DB4-BEBA-3EEA6DB6A78E}" srcId="{E37426BF-A755-4189-8CA7-8FF1647681D4}" destId="{094ABF5D-1F56-406E-BD9F-97BEA6FC58D1}" srcOrd="0" destOrd="0" parTransId="{E34B24FD-5AB4-4B51-88B5-4DAAB587CA91}" sibTransId="{48925E85-B482-4745-B75F-CCD20A610A5F}"/>
    <dgm:cxn modelId="{8F1EB2FC-D0CF-412E-B8B6-8CC15BF97C81}" srcId="{93FFF06C-449F-4176-BC3C-6FC738457B54}" destId="{E941123A-7754-4E2A-87D2-45BB97045588}" srcOrd="2" destOrd="0" parTransId="{915B1829-66D7-4BA1-8397-96169BE3DFBA}" sibTransId="{AFCD73FD-E80F-4715-9611-1D7E587F75F2}"/>
    <dgm:cxn modelId="{04E3234C-DCEC-48C2-B7DE-4FB1A01FA817}" type="presOf" srcId="{AFCD73FD-E80F-4715-9611-1D7E587F75F2}" destId="{89E79948-FB6B-446C-853D-9B756F35C8F1}" srcOrd="0" destOrd="0" presId="urn:microsoft.com/office/officeart/2008/layout/AlternatingHexagons"/>
    <dgm:cxn modelId="{A4844806-5BB3-45E0-B27D-9E45991D173F}" type="presOf" srcId="{E941123A-7754-4E2A-87D2-45BB97045588}" destId="{1A32F86D-8A13-4EE7-9BEB-941BE66EC5B2}" srcOrd="0" destOrd="0" presId="urn:microsoft.com/office/officeart/2008/layout/AlternatingHexagons"/>
    <dgm:cxn modelId="{F555ED7C-A075-4E7B-BC8A-91A58B0821D2}" type="presOf" srcId="{93FFF06C-449F-4176-BC3C-6FC738457B54}" destId="{0ABDE08A-CD6F-487C-8762-CC8ED64C866C}" srcOrd="0" destOrd="0" presId="urn:microsoft.com/office/officeart/2008/layout/AlternatingHexagons"/>
    <dgm:cxn modelId="{C3A9FD9E-5B67-4057-BF5B-0A525F126564}" srcId="{5A3A2717-6AEC-4BA0-BC7A-4B7367A9C5EB}" destId="{B878C92E-04D3-47FF-8CFB-604A85914C79}" srcOrd="0" destOrd="0" parTransId="{AE69BCE4-0CB7-4DCD-8C5F-BA8429273791}" sibTransId="{04CFCDE1-9A46-4A85-9269-93CA2DADCC2B}"/>
    <dgm:cxn modelId="{F47161B7-7F94-4B79-90FD-D083FC19F53A}" srcId="{93FFF06C-449F-4176-BC3C-6FC738457B54}" destId="{E37426BF-A755-4189-8CA7-8FF1647681D4}" srcOrd="0" destOrd="0" parTransId="{369FC1AE-497B-4DDC-AF05-4796359E5753}" sibTransId="{73109CB5-D6E7-4E1F-B8D8-503E66F683D8}"/>
    <dgm:cxn modelId="{88B76DF5-A51C-4981-9D68-34EC5853E19B}" type="presOf" srcId="{F403B802-069E-47D7-A5C3-308308E22B61}" destId="{81E3575B-7E95-4482-AE1B-CD2CC9CAB902}" srcOrd="0" destOrd="0" presId="urn:microsoft.com/office/officeart/2008/layout/AlternatingHexagons"/>
    <dgm:cxn modelId="{F91A1FC5-DD0E-4A3B-B519-506CC24EA0D5}" type="presParOf" srcId="{0ABDE08A-CD6F-487C-8762-CC8ED64C866C}" destId="{F26A2FAE-5D62-4C00-8D7E-62F6472BF2C5}" srcOrd="0" destOrd="0" presId="urn:microsoft.com/office/officeart/2008/layout/AlternatingHexagons"/>
    <dgm:cxn modelId="{145B20D7-E52E-4697-A58E-9D0C110C4BBF}" type="presParOf" srcId="{F26A2FAE-5D62-4C00-8D7E-62F6472BF2C5}" destId="{4A6E977E-8DFC-43BF-A691-5AEC6994F28D}" srcOrd="0" destOrd="0" presId="urn:microsoft.com/office/officeart/2008/layout/AlternatingHexagons"/>
    <dgm:cxn modelId="{490E27A8-993A-45D1-A36B-19D03BBB642A}" type="presParOf" srcId="{F26A2FAE-5D62-4C00-8D7E-62F6472BF2C5}" destId="{FFA83E6E-892F-4B70-A068-5848A368C246}" srcOrd="1" destOrd="0" presId="urn:microsoft.com/office/officeart/2008/layout/AlternatingHexagons"/>
    <dgm:cxn modelId="{BA88A758-1128-4D98-B6AF-E5CCBC0A222A}" type="presParOf" srcId="{F26A2FAE-5D62-4C00-8D7E-62F6472BF2C5}" destId="{30E180E2-353E-4DCD-A1FB-DFE0CBAD5409}" srcOrd="2" destOrd="0" presId="urn:microsoft.com/office/officeart/2008/layout/AlternatingHexagons"/>
    <dgm:cxn modelId="{1A1787A9-5399-40A2-AB50-F696B2E28E61}" type="presParOf" srcId="{F26A2FAE-5D62-4C00-8D7E-62F6472BF2C5}" destId="{13412E0A-6B19-48AA-8E4A-93E647817FDE}" srcOrd="3" destOrd="0" presId="urn:microsoft.com/office/officeart/2008/layout/AlternatingHexagons"/>
    <dgm:cxn modelId="{CCEABE96-2EFE-4BB8-BA13-39E25AC201E8}" type="presParOf" srcId="{F26A2FAE-5D62-4C00-8D7E-62F6472BF2C5}" destId="{7991B52F-0411-45A7-A0CA-5C11C00788FE}" srcOrd="4" destOrd="0" presId="urn:microsoft.com/office/officeart/2008/layout/AlternatingHexagons"/>
    <dgm:cxn modelId="{8C812852-8DFB-4CCC-9501-1E47A2E2309A}" type="presParOf" srcId="{0ABDE08A-CD6F-487C-8762-CC8ED64C866C}" destId="{9EFD6BEC-720C-450C-905C-CB1DC5D7A950}" srcOrd="1" destOrd="0" presId="urn:microsoft.com/office/officeart/2008/layout/AlternatingHexagons"/>
    <dgm:cxn modelId="{C9ECAE2B-7458-4AB4-A4D3-F5F2BDA58A87}" type="presParOf" srcId="{0ABDE08A-CD6F-487C-8762-CC8ED64C866C}" destId="{E2EE73D6-0D76-4A36-9416-9F047C6A3415}" srcOrd="2" destOrd="0" presId="urn:microsoft.com/office/officeart/2008/layout/AlternatingHexagons"/>
    <dgm:cxn modelId="{39C5176A-7B61-44AB-B65A-A40F30CB8095}" type="presParOf" srcId="{E2EE73D6-0D76-4A36-9416-9F047C6A3415}" destId="{834AA2A1-C03E-4B13-8994-28EFFCE47862}" srcOrd="0" destOrd="0" presId="urn:microsoft.com/office/officeart/2008/layout/AlternatingHexagons"/>
    <dgm:cxn modelId="{C60575C4-2D09-49BD-930B-95D903A8857B}" type="presParOf" srcId="{E2EE73D6-0D76-4A36-9416-9F047C6A3415}" destId="{3E53A1EB-894D-47B1-AE9A-791A43DC1E32}" srcOrd="1" destOrd="0" presId="urn:microsoft.com/office/officeart/2008/layout/AlternatingHexagons"/>
    <dgm:cxn modelId="{7FA45995-C247-43D2-8277-D200CF878C25}" type="presParOf" srcId="{E2EE73D6-0D76-4A36-9416-9F047C6A3415}" destId="{75226037-5CB7-4439-99C6-F864E5417E7E}" srcOrd="2" destOrd="0" presId="urn:microsoft.com/office/officeart/2008/layout/AlternatingHexagons"/>
    <dgm:cxn modelId="{22D4CAC7-072B-4364-928B-919F25E5FF97}" type="presParOf" srcId="{E2EE73D6-0D76-4A36-9416-9F047C6A3415}" destId="{2D379617-F10F-440C-8F1C-7C44CB99C049}" srcOrd="3" destOrd="0" presId="urn:microsoft.com/office/officeart/2008/layout/AlternatingHexagons"/>
    <dgm:cxn modelId="{8E947558-A595-4AFE-8B7F-35203F5C5BD0}" type="presParOf" srcId="{E2EE73D6-0D76-4A36-9416-9F047C6A3415}" destId="{9EFC525D-675B-4D92-B24B-E15943581474}" srcOrd="4" destOrd="0" presId="urn:microsoft.com/office/officeart/2008/layout/AlternatingHexagons"/>
    <dgm:cxn modelId="{A8964FC9-AFDA-48BD-BFAA-EFF7E383C727}" type="presParOf" srcId="{0ABDE08A-CD6F-487C-8762-CC8ED64C866C}" destId="{155D9C17-91C4-418B-A4CC-97D1C296C8EA}" srcOrd="3" destOrd="0" presId="urn:microsoft.com/office/officeart/2008/layout/AlternatingHexagons"/>
    <dgm:cxn modelId="{5CBFB75E-C099-4DBF-8EC8-A8D3A8FDC18F}" type="presParOf" srcId="{0ABDE08A-CD6F-487C-8762-CC8ED64C866C}" destId="{36940661-C834-486B-B513-32DDE0103BBD}" srcOrd="4" destOrd="0" presId="urn:microsoft.com/office/officeart/2008/layout/AlternatingHexagons"/>
    <dgm:cxn modelId="{5F15878B-9FFF-4507-A7B8-4E919537A546}" type="presParOf" srcId="{36940661-C834-486B-B513-32DDE0103BBD}" destId="{1A32F86D-8A13-4EE7-9BEB-941BE66EC5B2}" srcOrd="0" destOrd="0" presId="urn:microsoft.com/office/officeart/2008/layout/AlternatingHexagons"/>
    <dgm:cxn modelId="{9D178F2F-6430-410F-937F-B3822AA43E7B}" type="presParOf" srcId="{36940661-C834-486B-B513-32DDE0103BBD}" destId="{81E3575B-7E95-4482-AE1B-CD2CC9CAB902}" srcOrd="1" destOrd="0" presId="urn:microsoft.com/office/officeart/2008/layout/AlternatingHexagons"/>
    <dgm:cxn modelId="{16518703-A15C-4473-B6E4-CA3E756F95C3}" type="presParOf" srcId="{36940661-C834-486B-B513-32DDE0103BBD}" destId="{D68BFAF0-8982-441C-887F-1994C3FFF655}" srcOrd="2" destOrd="0" presId="urn:microsoft.com/office/officeart/2008/layout/AlternatingHexagons"/>
    <dgm:cxn modelId="{5B800D62-AB5E-424B-BBC0-B1686B324391}" type="presParOf" srcId="{36940661-C834-486B-B513-32DDE0103BBD}" destId="{1B852ADA-E791-49D2-BEA1-42EDF3CDE327}" srcOrd="3" destOrd="0" presId="urn:microsoft.com/office/officeart/2008/layout/AlternatingHexagons"/>
    <dgm:cxn modelId="{0EB43E93-573B-4105-AB5F-CFE0264C874A}" type="presParOf" srcId="{36940661-C834-486B-B513-32DDE0103BBD}" destId="{89E79948-FB6B-446C-853D-9B756F35C8F1}" srcOrd="4" destOrd="0" presId="urn:microsoft.com/office/officeart/2008/layout/AlternatingHexagon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E977E-8DFC-43BF-A691-5AEC6994F28D}">
      <dsp:nvSpPr>
        <dsp:cNvPr id="0" name=""/>
        <dsp:cNvSpPr/>
      </dsp:nvSpPr>
      <dsp:spPr>
        <a:xfrm rot="5400000">
          <a:off x="3106543" y="113774"/>
          <a:ext cx="1711812" cy="1489277"/>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100000"/>
            </a:lnSpc>
            <a:spcBef>
              <a:spcPct val="0"/>
            </a:spcBef>
            <a:spcAft>
              <a:spcPts val="0"/>
            </a:spcAft>
          </a:pPr>
          <a:r>
            <a:rPr lang="en-US" sz="1300" kern="1200" dirty="0" smtClean="0">
              <a:solidFill>
                <a:srgbClr val="FFFF00"/>
              </a:solidFill>
            </a:rPr>
            <a:t>Culturally Responsive Teaching and Learning</a:t>
          </a:r>
          <a:endParaRPr lang="en-US" sz="1300" kern="1200" dirty="0">
            <a:solidFill>
              <a:srgbClr val="FFFF00"/>
            </a:solidFill>
          </a:endParaRPr>
        </a:p>
      </dsp:txBody>
      <dsp:txXfrm rot="-5400000">
        <a:off x="3449889" y="269264"/>
        <a:ext cx="1025119" cy="1178298"/>
      </dsp:txXfrm>
    </dsp:sp>
    <dsp:sp modelId="{FFA83E6E-892F-4B70-A068-5848A368C246}">
      <dsp:nvSpPr>
        <dsp:cNvPr id="0" name=""/>
        <dsp:cNvSpPr/>
      </dsp:nvSpPr>
      <dsp:spPr>
        <a:xfrm>
          <a:off x="4752279" y="344869"/>
          <a:ext cx="1910383" cy="1027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endParaRPr lang="en-US" sz="1300" kern="1200" dirty="0">
            <a:solidFill>
              <a:schemeClr val="bg1"/>
            </a:solidFill>
          </a:endParaRPr>
        </a:p>
      </dsp:txBody>
      <dsp:txXfrm>
        <a:off x="4752279" y="344869"/>
        <a:ext cx="1910383" cy="1027087"/>
      </dsp:txXfrm>
    </dsp:sp>
    <dsp:sp modelId="{7991B52F-0411-45A7-A0CA-5C11C00788FE}">
      <dsp:nvSpPr>
        <dsp:cNvPr id="0" name=""/>
        <dsp:cNvSpPr/>
      </dsp:nvSpPr>
      <dsp:spPr>
        <a:xfrm rot="5400000">
          <a:off x="1498123" y="113774"/>
          <a:ext cx="1711812" cy="1489277"/>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solidFill>
                <a:srgbClr val="FFFF00"/>
              </a:solidFill>
            </a:rPr>
            <a:t>Compensatory Ed</a:t>
          </a:r>
          <a:endParaRPr lang="en-US" sz="1200" kern="1200" dirty="0">
            <a:solidFill>
              <a:srgbClr val="FFFF00"/>
            </a:solidFill>
          </a:endParaRPr>
        </a:p>
      </dsp:txBody>
      <dsp:txXfrm rot="-5400000">
        <a:off x="1841469" y="269264"/>
        <a:ext cx="1025119" cy="1178298"/>
      </dsp:txXfrm>
    </dsp:sp>
    <dsp:sp modelId="{834AA2A1-C03E-4B13-8994-28EFFCE47862}">
      <dsp:nvSpPr>
        <dsp:cNvPr id="0" name=""/>
        <dsp:cNvSpPr/>
      </dsp:nvSpPr>
      <dsp:spPr>
        <a:xfrm rot="5400000">
          <a:off x="699366" y="1584365"/>
          <a:ext cx="1711812" cy="1434144"/>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solidFill>
                <a:srgbClr val="FFFF00"/>
              </a:solidFill>
            </a:rPr>
            <a:t>IDEA</a:t>
          </a:r>
          <a:endParaRPr lang="en-US" sz="2100" kern="1200" dirty="0">
            <a:solidFill>
              <a:srgbClr val="FFFF00"/>
            </a:solidFill>
          </a:endParaRPr>
        </a:p>
      </dsp:txBody>
      <dsp:txXfrm rot="-5400000">
        <a:off x="1057838" y="1707694"/>
        <a:ext cx="994868" cy="1187486"/>
      </dsp:txXfrm>
    </dsp:sp>
    <dsp:sp modelId="{3E53A1EB-894D-47B1-AE9A-791A43DC1E32}">
      <dsp:nvSpPr>
        <dsp:cNvPr id="0" name=""/>
        <dsp:cNvSpPr/>
      </dsp:nvSpPr>
      <dsp:spPr>
        <a:xfrm>
          <a:off x="500136" y="1797856"/>
          <a:ext cx="1848757" cy="1027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r" defTabSz="577850">
            <a:lnSpc>
              <a:spcPct val="90000"/>
            </a:lnSpc>
            <a:spcBef>
              <a:spcPct val="0"/>
            </a:spcBef>
            <a:spcAft>
              <a:spcPct val="35000"/>
            </a:spcAft>
          </a:pPr>
          <a:endParaRPr lang="en-US" sz="1300" kern="1200" dirty="0"/>
        </a:p>
      </dsp:txBody>
      <dsp:txXfrm>
        <a:off x="500136" y="1797856"/>
        <a:ext cx="1848757" cy="1027087"/>
      </dsp:txXfrm>
    </dsp:sp>
    <dsp:sp modelId="{9EFC525D-675B-4D92-B24B-E15943581474}">
      <dsp:nvSpPr>
        <dsp:cNvPr id="0" name=""/>
        <dsp:cNvSpPr/>
      </dsp:nvSpPr>
      <dsp:spPr>
        <a:xfrm rot="5400000">
          <a:off x="3907671" y="1566761"/>
          <a:ext cx="1711812" cy="1489277"/>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00"/>
              </a:solidFill>
            </a:rPr>
            <a:t>LCFF</a:t>
          </a:r>
          <a:endParaRPr lang="en-US" sz="2400" kern="1200" dirty="0">
            <a:solidFill>
              <a:srgbClr val="FFFF00"/>
            </a:solidFill>
          </a:endParaRPr>
        </a:p>
      </dsp:txBody>
      <dsp:txXfrm rot="-5400000">
        <a:off x="4251017" y="1722251"/>
        <a:ext cx="1025119" cy="1178298"/>
      </dsp:txXfrm>
    </dsp:sp>
    <dsp:sp modelId="{1A32F86D-8A13-4EE7-9BEB-941BE66EC5B2}">
      <dsp:nvSpPr>
        <dsp:cNvPr id="0" name=""/>
        <dsp:cNvSpPr/>
      </dsp:nvSpPr>
      <dsp:spPr>
        <a:xfrm rot="5400000">
          <a:off x="3106543" y="3019748"/>
          <a:ext cx="1711812" cy="1489277"/>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err="1" smtClean="0">
              <a:solidFill>
                <a:srgbClr val="FFFF00"/>
              </a:solidFill>
            </a:rPr>
            <a:t>RtI</a:t>
          </a:r>
          <a:endParaRPr lang="en-US" sz="3200" kern="1200" dirty="0">
            <a:solidFill>
              <a:srgbClr val="FFFF00"/>
            </a:solidFill>
          </a:endParaRPr>
        </a:p>
      </dsp:txBody>
      <dsp:txXfrm rot="-5400000">
        <a:off x="3449889" y="3175238"/>
        <a:ext cx="1025119" cy="1178298"/>
      </dsp:txXfrm>
    </dsp:sp>
    <dsp:sp modelId="{81E3575B-7E95-4482-AE1B-CD2CC9CAB902}">
      <dsp:nvSpPr>
        <dsp:cNvPr id="0" name=""/>
        <dsp:cNvSpPr/>
      </dsp:nvSpPr>
      <dsp:spPr>
        <a:xfrm>
          <a:off x="2133603" y="1791885"/>
          <a:ext cx="1910383" cy="1027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t>Equity</a:t>
          </a:r>
          <a:endParaRPr lang="en-US" sz="3200" b="1" kern="1200" dirty="0"/>
        </a:p>
      </dsp:txBody>
      <dsp:txXfrm>
        <a:off x="2133603" y="1791885"/>
        <a:ext cx="1910383" cy="1027087"/>
      </dsp:txXfrm>
    </dsp:sp>
    <dsp:sp modelId="{89E79948-FB6B-446C-853D-9B756F35C8F1}">
      <dsp:nvSpPr>
        <dsp:cNvPr id="0" name=""/>
        <dsp:cNvSpPr/>
      </dsp:nvSpPr>
      <dsp:spPr>
        <a:xfrm rot="5400000">
          <a:off x="1498123" y="3019748"/>
          <a:ext cx="1711812" cy="1489277"/>
        </a:xfrm>
        <a:prstGeom prst="hexagon">
          <a:avLst>
            <a:gd name="adj" fmla="val 25000"/>
            <a:gd name="vf" fmla="val 11547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dirty="0" smtClean="0"/>
        </a:p>
        <a:p>
          <a:pPr lvl="0" algn="ctr" defTabSz="1066800">
            <a:lnSpc>
              <a:spcPct val="100000"/>
            </a:lnSpc>
            <a:spcBef>
              <a:spcPct val="0"/>
            </a:spcBef>
            <a:spcAft>
              <a:spcPts val="0"/>
            </a:spcAft>
          </a:pPr>
          <a:r>
            <a:rPr lang="en-US" sz="1800" kern="1200" dirty="0" smtClean="0">
              <a:solidFill>
                <a:srgbClr val="FFFF00"/>
              </a:solidFill>
            </a:rPr>
            <a:t>Gender</a:t>
          </a:r>
        </a:p>
        <a:p>
          <a:pPr lvl="0" algn="ctr" defTabSz="1066800">
            <a:lnSpc>
              <a:spcPct val="100000"/>
            </a:lnSpc>
            <a:spcBef>
              <a:spcPct val="0"/>
            </a:spcBef>
            <a:spcAft>
              <a:spcPts val="0"/>
            </a:spcAft>
          </a:pPr>
          <a:r>
            <a:rPr lang="en-US" sz="1800" kern="1200" dirty="0" smtClean="0">
              <a:solidFill>
                <a:srgbClr val="FFFF00"/>
              </a:solidFill>
            </a:rPr>
            <a:t>Specific Programs</a:t>
          </a:r>
        </a:p>
        <a:p>
          <a:pPr lvl="0" algn="ctr" defTabSz="1066800">
            <a:lnSpc>
              <a:spcPct val="90000"/>
            </a:lnSpc>
            <a:spcBef>
              <a:spcPct val="0"/>
            </a:spcBef>
            <a:spcAft>
              <a:spcPct val="35000"/>
            </a:spcAft>
          </a:pPr>
          <a:r>
            <a:rPr lang="en-US" sz="2400" kern="1200" dirty="0" smtClean="0"/>
            <a:t> </a:t>
          </a:r>
          <a:endParaRPr lang="en-US" sz="2400" kern="1200" dirty="0"/>
        </a:p>
      </dsp:txBody>
      <dsp:txXfrm rot="-5400000">
        <a:off x="1841469" y="3175238"/>
        <a:ext cx="1025119" cy="1178298"/>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0158872-42C3-4358-832B-D56AB7A43AD5}" type="datetimeFigureOut">
              <a:rPr lang="en-US" smtClean="0"/>
              <a:pPr/>
              <a:t>3/22/2017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A41F4B4-9781-4272-B56D-4FE1BF2459C5}" type="slidenum">
              <a:rPr lang="en-US" smtClean="0"/>
              <a:pPr/>
              <a:t>‹#›</a:t>
            </a:fld>
            <a:endParaRPr lang="en-US"/>
          </a:p>
        </p:txBody>
      </p:sp>
    </p:spTree>
    <p:extLst>
      <p:ext uri="{BB962C8B-B14F-4D97-AF65-F5344CB8AC3E}">
        <p14:creationId xmlns:p14="http://schemas.microsoft.com/office/powerpoint/2010/main" xmlns="" val="3396436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90F5146-BB1C-4009-B119-2769D01F03C1}" type="datetimeFigureOut">
              <a:rPr lang="en-US" smtClean="0"/>
              <a:pPr/>
              <a:t>3/22/2017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1BECA0F-D3B8-4E01-831E-BC07A136F2CB}" type="slidenum">
              <a:rPr lang="en-US" smtClean="0"/>
              <a:pPr/>
              <a:t>‹#›</a:t>
            </a:fld>
            <a:endParaRPr lang="en-US"/>
          </a:p>
        </p:txBody>
      </p:sp>
    </p:spTree>
    <p:extLst>
      <p:ext uri="{BB962C8B-B14F-4D97-AF65-F5344CB8AC3E}">
        <p14:creationId xmlns:p14="http://schemas.microsoft.com/office/powerpoint/2010/main" xmlns="" val="3617347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BECA0F-D3B8-4E01-831E-BC07A136F2CB}" type="slidenum">
              <a:rPr lang="en-US" smtClean="0"/>
              <a:pPr/>
              <a:t>1</a:t>
            </a:fld>
            <a:endParaRPr lang="en-US"/>
          </a:p>
        </p:txBody>
      </p:sp>
    </p:spTree>
    <p:extLst>
      <p:ext uri="{BB962C8B-B14F-4D97-AF65-F5344CB8AC3E}">
        <p14:creationId xmlns:p14="http://schemas.microsoft.com/office/powerpoint/2010/main" xmlns="" val="1806774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BECA0F-D3B8-4E01-831E-BC07A136F2CB}" type="slidenum">
              <a:rPr lang="en-US" smtClean="0"/>
              <a:pPr/>
              <a:t>11</a:t>
            </a:fld>
            <a:endParaRPr lang="en-US"/>
          </a:p>
        </p:txBody>
      </p:sp>
    </p:spTree>
    <p:extLst>
      <p:ext uri="{BB962C8B-B14F-4D97-AF65-F5344CB8AC3E}">
        <p14:creationId xmlns:p14="http://schemas.microsoft.com/office/powerpoint/2010/main" xmlns="" val="3431102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1BECA0F-D3B8-4E01-831E-BC07A136F2CB}" type="slidenum">
              <a:rPr lang="en-US" smtClean="0"/>
              <a:pPr/>
              <a:t>2</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 am looking at equity as </a:t>
            </a:r>
            <a:r>
              <a:rPr lang="en-US" baseline="0" dirty="0" smtClean="0"/>
              <a:t>an interaction between educational, economic, and political factors.</a:t>
            </a:r>
            <a:r>
              <a:rPr lang="en-US" baseline="0" dirty="0"/>
              <a:t> </a:t>
            </a:r>
            <a:r>
              <a:rPr lang="en-US" baseline="0" dirty="0" smtClean="0"/>
              <a:t>Or as the Brazilian economist Francisco Ferreira outlines, </a:t>
            </a:r>
            <a:r>
              <a:rPr lang="en-US" sz="1200" kern="1200" dirty="0" smtClean="0">
                <a:solidFill>
                  <a:schemeClr val="tx1"/>
                </a:solidFill>
                <a:latin typeface="+mn-lt"/>
                <a:ea typeface="+mn-ea"/>
                <a:cs typeface="+mn-cs"/>
              </a:rPr>
              <a:t>without Equity policy determining public spending on education, societies are sentenced to remain economically and educationally inequitable forever. Ferreira</a:t>
            </a:r>
            <a:r>
              <a:rPr lang="en-US" sz="1200" kern="1200" baseline="0" dirty="0" smtClean="0">
                <a:solidFill>
                  <a:schemeClr val="tx1"/>
                </a:solidFill>
                <a:latin typeface="+mn-lt"/>
                <a:ea typeface="+mn-ea"/>
                <a:cs typeface="+mn-cs"/>
              </a:rPr>
              <a:t> posits that if</a:t>
            </a:r>
            <a:r>
              <a:rPr lang="en-US" sz="1200" kern="1200" dirty="0" smtClean="0">
                <a:solidFill>
                  <a:schemeClr val="tx1"/>
                </a:solidFill>
                <a:latin typeface="+mn-lt"/>
                <a:ea typeface="+mn-ea"/>
                <a:cs typeface="+mn-cs"/>
              </a:rPr>
              <a:t> public spending were to outpace private spending (which is generally the province of the wealthy to provide themselves a competitive advantage*) absent of other variables (or due to interaction with them),</a:t>
            </a:r>
            <a:r>
              <a:rPr lang="en-US" sz="1200" kern="1200" baseline="0" dirty="0" smtClean="0">
                <a:solidFill>
                  <a:schemeClr val="tx1"/>
                </a:solidFill>
                <a:latin typeface="+mn-lt"/>
                <a:ea typeface="+mn-ea"/>
                <a:cs typeface="+mn-cs"/>
              </a:rPr>
              <a:t> there would be no benefit—in terms of educational wealth*—to attending private schools. Put another way, public schools would represent the value add for rich folks. Of course if this were true, longitudinally, then redistribution would occur.</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*$20,000-$30,000 a year on K-12 private school education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**that’s not to say that there</a:t>
            </a:r>
            <a:r>
              <a:rPr lang="en-US" sz="1200" kern="1200" baseline="0" dirty="0" smtClean="0">
                <a:solidFill>
                  <a:schemeClr val="tx1"/>
                </a:solidFill>
                <a:latin typeface="+mn-lt"/>
                <a:ea typeface="+mn-ea"/>
                <a:cs typeface="+mn-cs"/>
              </a:rPr>
              <a:t> would not be perceived value along religious, political, philosophical lines some of which we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understand to be an attraction of private schools for families (Jewish, Catholic and other parochial schools, Black independent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schools, Japanese Saturday Schools)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Source: Education for the Masses: the interaction between wealth, educational, and political inequalities. </a:t>
            </a:r>
            <a:r>
              <a:rPr lang="en-US" sz="1200" i="1" kern="1200" baseline="0" dirty="0" smtClean="0">
                <a:solidFill>
                  <a:schemeClr val="tx1"/>
                </a:solidFill>
                <a:latin typeface="+mn-lt"/>
                <a:ea typeface="+mn-ea"/>
                <a:cs typeface="+mn-cs"/>
              </a:rPr>
              <a:t>Economics of Transition, </a:t>
            </a:r>
            <a:r>
              <a:rPr lang="en-US" sz="1200" kern="1200" baseline="0" dirty="0" smtClean="0">
                <a:solidFill>
                  <a:schemeClr val="tx1"/>
                </a:solidFill>
                <a:latin typeface="+mn-lt"/>
                <a:ea typeface="+mn-ea"/>
                <a:cs typeface="+mn-cs"/>
              </a:rPr>
              <a:t>Volume 9 (2) 2001, 533-552</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1BECA0F-D3B8-4E01-831E-BC07A136F2CB}" type="slidenum">
              <a:rPr lang="en-US" smtClean="0"/>
              <a:pPr/>
              <a:t>4</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Responsive leadership means creating our own affirmative or positive action policies or programs within our schools that advantage the disadvantaged. </a:t>
            </a:r>
          </a:p>
          <a:p>
            <a:endParaRPr lang="en-US" baseline="0" dirty="0" smtClean="0"/>
          </a:p>
          <a:p>
            <a:r>
              <a:rPr lang="en-US" baseline="0" dirty="0" smtClean="0"/>
              <a:t>Note: “Gender-specific programs” include programs to increase the number of female students in STEM (girlswhocode.com and blackgirlscode.com) and black male academies (urbanprep.org)</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5</a:t>
            </a:fld>
            <a:endParaRPr lang="en-US"/>
          </a:p>
        </p:txBody>
      </p:sp>
    </p:spTree>
    <p:extLst>
      <p:ext uri="{BB962C8B-B14F-4D97-AF65-F5344CB8AC3E}">
        <p14:creationId xmlns:p14="http://schemas.microsoft.com/office/powerpoint/2010/main" xmlns="" val="250149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36</a:t>
            </a:r>
            <a:r>
              <a:rPr lang="en-US" baseline="30000" dirty="0" smtClean="0"/>
              <a:t>th</a:t>
            </a:r>
            <a:r>
              <a:rPr lang="en-US" dirty="0" smtClean="0"/>
              <a:t> President of the US.</a:t>
            </a:r>
          </a:p>
          <a:p>
            <a:endParaRPr lang="en-US" dirty="0" smtClean="0"/>
          </a:p>
          <a:p>
            <a:r>
              <a:rPr lang="en-US" dirty="0" smtClean="0"/>
              <a:t>Authorization </a:t>
            </a:r>
            <a:r>
              <a:rPr lang="en-US" dirty="0" err="1" smtClean="0"/>
              <a:t>intially</a:t>
            </a:r>
            <a:r>
              <a:rPr lang="en-US" baseline="0" dirty="0" smtClean="0"/>
              <a:t> occurred every 3 years</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6</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7</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a:t>
            </a:r>
            <a:r>
              <a:rPr lang="en-US" baseline="0" dirty="0" smtClean="0"/>
              <a:t> never been </a:t>
            </a:r>
            <a:r>
              <a:rPr lang="en-US" dirty="0" smtClean="0"/>
              <a:t>a Title I coordinator or the </a:t>
            </a:r>
            <a:r>
              <a:rPr lang="en-US" baseline="0" dirty="0" smtClean="0"/>
              <a:t>synonymous categorical programs adviser</a:t>
            </a:r>
            <a:r>
              <a:rPr lang="en-US" dirty="0" smtClean="0"/>
              <a:t>. Has anyone performed these roles? Note: these are LAUSD specific</a:t>
            </a:r>
            <a:r>
              <a:rPr lang="en-US" baseline="0" dirty="0" smtClean="0"/>
              <a:t> titles. They may or may not be  </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8</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30 million youngsters have been provided education, social services, and health services through Head</a:t>
            </a:r>
            <a:r>
              <a:rPr lang="en-US" baseline="0" dirty="0" smtClean="0"/>
              <a:t> Start.</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9</a:t>
            </a:fld>
            <a:endParaRPr lang="en-US"/>
          </a:p>
        </p:txBody>
      </p:sp>
    </p:spTree>
    <p:extLst>
      <p:ext uri="{BB962C8B-B14F-4D97-AF65-F5344CB8AC3E}">
        <p14:creationId xmlns:p14="http://schemas.microsoft.com/office/powerpoint/2010/main" xmlns="" val="302777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NCLB is different because</a:t>
            </a:r>
            <a:r>
              <a:rPr lang="en-US" baseline="0" dirty="0" smtClean="0"/>
              <a:t> initial support was bipartisan but now debate falls along party lines.</a:t>
            </a:r>
          </a:p>
          <a:p>
            <a:endParaRPr lang="en-US" baseline="0" dirty="0" smtClean="0"/>
          </a:p>
          <a:p>
            <a:r>
              <a:rPr lang="en-US" baseline="0" dirty="0" smtClean="0"/>
              <a:t>Head Start falls squarely along conservative and progressive </a:t>
            </a:r>
            <a:r>
              <a:rPr lang="en-US" baseline="0" dirty="0" err="1" smtClean="0"/>
              <a:t>idealogical</a:t>
            </a:r>
            <a:r>
              <a:rPr lang="en-US" baseline="0" dirty="0" smtClean="0"/>
              <a:t> lines. </a:t>
            </a:r>
            <a:endParaRPr lang="en-US" dirty="0"/>
          </a:p>
        </p:txBody>
      </p:sp>
      <p:sp>
        <p:nvSpPr>
          <p:cNvPr id="4" name="Slide Number Placeholder 3"/>
          <p:cNvSpPr>
            <a:spLocks noGrp="1"/>
          </p:cNvSpPr>
          <p:nvPr>
            <p:ph type="sldNum" sz="quarter" idx="10"/>
          </p:nvPr>
        </p:nvSpPr>
        <p:spPr/>
        <p:txBody>
          <a:bodyPr/>
          <a:lstStyle/>
          <a:p>
            <a:fld id="{C1BECA0F-D3B8-4E01-831E-BC07A136F2CB}" type="slidenum">
              <a:rPr lang="en-US" smtClean="0"/>
              <a:pPr/>
              <a:t>10</a:t>
            </a:fld>
            <a:endParaRPr lang="en-US"/>
          </a:p>
        </p:txBody>
      </p:sp>
    </p:spTree>
    <p:extLst>
      <p:ext uri="{BB962C8B-B14F-4D97-AF65-F5344CB8AC3E}">
        <p14:creationId xmlns:p14="http://schemas.microsoft.com/office/powerpoint/2010/main" xmlns="" val="999919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Wednesday, March 22,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Wednesday, March 22,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Wednesday, March 22,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Wednesday, March 22,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Wednesday, March 22,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Wednesday, March 22,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7.gif"/><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CASLA </a:t>
            </a:r>
            <a:br>
              <a:rPr lang="en-US" dirty="0" smtClean="0"/>
            </a:br>
            <a:r>
              <a:rPr lang="en-US" dirty="0" smtClean="0"/>
              <a:t>Week 1</a:t>
            </a:r>
            <a:endParaRPr lang="en-US" dirty="0"/>
          </a:p>
        </p:txBody>
      </p:sp>
      <p:sp>
        <p:nvSpPr>
          <p:cNvPr id="3" name="Subtitle 2"/>
          <p:cNvSpPr>
            <a:spLocks noGrp="1"/>
          </p:cNvSpPr>
          <p:nvPr>
            <p:ph type="subTitle" idx="1"/>
          </p:nvPr>
        </p:nvSpPr>
        <p:spPr>
          <a:xfrm>
            <a:off x="685800" y="3505200"/>
            <a:ext cx="6400800" cy="3124200"/>
          </a:xfrm>
        </p:spPr>
        <p:txBody>
          <a:bodyPr>
            <a:normAutofit/>
          </a:bodyPr>
          <a:lstStyle/>
          <a:p>
            <a:r>
              <a:rPr lang="en-US" dirty="0" smtClean="0"/>
              <a:t>Collaborative and Responsive Leadershi</a:t>
            </a:r>
            <a:r>
              <a:rPr lang="en-US" dirty="0"/>
              <a:t>p</a:t>
            </a:r>
          </a:p>
          <a:p>
            <a:endParaRPr lang="en-US" dirty="0" smtClean="0"/>
          </a:p>
          <a:p>
            <a:endParaRPr lang="en-US" dirty="0" smtClean="0"/>
          </a:p>
          <a:p>
            <a:endParaRPr lang="en-US" dirty="0" smtClean="0"/>
          </a:p>
          <a:p>
            <a:r>
              <a:rPr lang="en-US" dirty="0" smtClean="0"/>
              <a:t>CASLA 554 Cohorts 3 &amp; 4</a:t>
            </a:r>
            <a:endParaRPr lang="en-US" dirty="0"/>
          </a:p>
          <a:p>
            <a:r>
              <a:rPr lang="en-US" smtClean="0"/>
              <a:t>February 27, </a:t>
            </a:r>
            <a:r>
              <a:rPr lang="en-US" dirty="0" smtClean="0"/>
              <a:t>2014</a:t>
            </a:r>
            <a:endParaRPr lang="en-US" dirty="0"/>
          </a:p>
        </p:txBody>
      </p:sp>
      <p:pic>
        <p:nvPicPr>
          <p:cNvPr id="1026" name="Picture 2" descr="http://www.riotontherise.com/uploads/7/4/7/5/7475427/8666107_orig.jp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26667" r="2000" b="29904"/>
          <a:stretch/>
        </p:blipFill>
        <p:spPr bwMode="auto">
          <a:xfrm>
            <a:off x="5638800" y="5562600"/>
            <a:ext cx="3200400" cy="10636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51709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Compensatory Education</a:t>
            </a:r>
          </a:p>
        </p:txBody>
      </p:sp>
      <p:sp>
        <p:nvSpPr>
          <p:cNvPr id="3" name="Content Placeholder 2"/>
          <p:cNvSpPr>
            <a:spLocks noGrp="1"/>
          </p:cNvSpPr>
          <p:nvPr>
            <p:ph sz="half" idx="1"/>
          </p:nvPr>
        </p:nvSpPr>
        <p:spPr>
          <a:xfrm>
            <a:off x="457200" y="2438400"/>
            <a:ext cx="4038600" cy="3997944"/>
          </a:xfrm>
        </p:spPr>
        <p:txBody>
          <a:bodyPr>
            <a:normAutofit fontScale="25000" lnSpcReduction="20000"/>
          </a:bodyPr>
          <a:lstStyle/>
          <a:p>
            <a:pPr marL="0" indent="0" algn="ctr">
              <a:buNone/>
            </a:pPr>
            <a:r>
              <a:rPr lang="en-US" sz="5600" b="1" dirty="0" smtClean="0"/>
              <a:t>YES for NCLB!</a:t>
            </a:r>
            <a:endParaRPr lang="en-US" sz="5600" b="1" dirty="0"/>
          </a:p>
          <a:p>
            <a:pPr marL="0" indent="0" algn="ctr">
              <a:buNone/>
            </a:pPr>
            <a:r>
              <a:rPr lang="en-US" sz="4400" b="1" dirty="0"/>
              <a:t> </a:t>
            </a:r>
          </a:p>
          <a:p>
            <a:r>
              <a:rPr lang="en-US" sz="4400" dirty="0"/>
              <a:t>Student test scores have been increasing since NCLB took effect in 2002.  In particular, the test scores of minority students have increased the most in this time.</a:t>
            </a:r>
          </a:p>
          <a:p>
            <a:r>
              <a:rPr lang="en-US" sz="4400" dirty="0"/>
              <a:t>Additionally, the overall achievement gap between minority students and the white majority has decreased between 1999 and 2004.</a:t>
            </a:r>
          </a:p>
          <a:p>
            <a:r>
              <a:rPr lang="en-US" sz="4400" dirty="0"/>
              <a:t>The percentage of classes taught by a highly qualified teacher has risen to over 90 percent across the nation.</a:t>
            </a:r>
          </a:p>
          <a:p>
            <a:r>
              <a:rPr lang="en-US" sz="4400" dirty="0"/>
              <a:t>Nearly 450,000 eligible students have received free supplemental educational services (tutoring) or public school choice.</a:t>
            </a:r>
          </a:p>
          <a:p>
            <a:r>
              <a:rPr lang="en-US" sz="4400" dirty="0"/>
              <a:t>The regular testing has allowed schools to identify the individual students in need of additional aid to reach grade level proficiency.</a:t>
            </a:r>
          </a:p>
          <a:p>
            <a:r>
              <a:rPr lang="en-US" sz="4400" dirty="0"/>
              <a:t>The increased school choice option for parents provides an additional incentive for both schools and teachers to reform any ineffective educational strategies.</a:t>
            </a:r>
          </a:p>
          <a:p>
            <a:r>
              <a:rPr lang="en-US" sz="4400" dirty="0"/>
              <a:t>Results have shown that the nation is still on track to reach the 2014 deadline for universal grade level proficiency in math and reading.</a:t>
            </a:r>
          </a:p>
          <a:p>
            <a:r>
              <a:rPr lang="en-US" sz="4400" dirty="0"/>
              <a:t>In the past year the number of schools across the nation who have met their AYP has increased.</a:t>
            </a:r>
          </a:p>
          <a:p>
            <a:pPr marL="0" indent="0" algn="ctr">
              <a:buNone/>
            </a:pPr>
            <a:endParaRPr lang="en-US" dirty="0"/>
          </a:p>
        </p:txBody>
      </p:sp>
      <p:sp>
        <p:nvSpPr>
          <p:cNvPr id="4" name="Content Placeholder 3"/>
          <p:cNvSpPr>
            <a:spLocks noGrp="1"/>
          </p:cNvSpPr>
          <p:nvPr>
            <p:ph sz="half" idx="2"/>
          </p:nvPr>
        </p:nvSpPr>
        <p:spPr>
          <a:xfrm>
            <a:off x="4648200" y="2438400"/>
            <a:ext cx="4038600" cy="4114800"/>
          </a:xfrm>
        </p:spPr>
        <p:txBody>
          <a:bodyPr>
            <a:normAutofit fontScale="25000" lnSpcReduction="20000"/>
          </a:bodyPr>
          <a:lstStyle/>
          <a:p>
            <a:pPr marL="0" indent="0" algn="ctr">
              <a:buNone/>
            </a:pPr>
            <a:r>
              <a:rPr lang="en-US" sz="5600" b="1" dirty="0" smtClean="0"/>
              <a:t>NO for NCLB! </a:t>
            </a:r>
          </a:p>
          <a:p>
            <a:pPr marL="0" indent="0" algn="ctr">
              <a:buNone/>
            </a:pPr>
            <a:r>
              <a:rPr lang="en-US" sz="4400" b="1" dirty="0" smtClean="0"/>
              <a:t> </a:t>
            </a:r>
          </a:p>
          <a:p>
            <a:r>
              <a:rPr lang="en-US" sz="4400" dirty="0" smtClean="0"/>
              <a:t>The federal government has consistently failed to fund the program to requires.</a:t>
            </a:r>
          </a:p>
          <a:p>
            <a:r>
              <a:rPr lang="en-US" sz="4400" dirty="0" smtClean="0"/>
              <a:t>Achievement </a:t>
            </a:r>
            <a:r>
              <a:rPr lang="en-US" sz="4400" dirty="0"/>
              <a:t>is measured only by on annual multiple-choice reading and math tests.</a:t>
            </a:r>
          </a:p>
          <a:p>
            <a:r>
              <a:rPr lang="en-US" sz="4400" dirty="0"/>
              <a:t>Teachers are increasingly only teaching “to the test”.</a:t>
            </a:r>
          </a:p>
          <a:p>
            <a:r>
              <a:rPr lang="en-US" sz="4400" dirty="0"/>
              <a:t>The only students who are not held to the same achievement standards are those with severe physical or mental disabilities.</a:t>
            </a:r>
          </a:p>
          <a:p>
            <a:r>
              <a:rPr lang="en-US" sz="4400" dirty="0"/>
              <a:t>Due to the intense focus on math and reading proficiency, fewer resources and time are devoted to subjects such as art, physical education, social studies and science.</a:t>
            </a:r>
          </a:p>
          <a:p>
            <a:r>
              <a:rPr lang="en-US" sz="4400" dirty="0"/>
              <a:t>Analysis of the academic reports by organizations who are unaffiliated with the federal board of education have come to mixed conclusions regarding the success of NCLB in raising math and reading achievement.</a:t>
            </a:r>
          </a:p>
          <a:p>
            <a:r>
              <a:rPr lang="en-US" sz="4400" dirty="0"/>
              <a:t>Many education professionals argue that it is impossible to compare data on a nation-wide scale because each state defines and assesses proficiency differently. (CCSS will fix this) </a:t>
            </a:r>
          </a:p>
          <a:p>
            <a:r>
              <a:rPr lang="en-US" sz="4400" dirty="0"/>
              <a:t>The term “scientifically-based” education programs is not specifically defined and allows ample room for interpretation.</a:t>
            </a:r>
          </a:p>
          <a:p>
            <a:r>
              <a:rPr lang="en-US" sz="4400" dirty="0" smtClean="0"/>
              <a:t>More schools </a:t>
            </a:r>
            <a:r>
              <a:rPr lang="en-US" sz="4400" dirty="0"/>
              <a:t>have been identified as “in need of improvement</a:t>
            </a:r>
            <a:r>
              <a:rPr lang="en-US" sz="4400" dirty="0" smtClean="0"/>
              <a:t>”</a:t>
            </a:r>
            <a:endParaRPr lang="en-US" dirty="0" smtClean="0"/>
          </a:p>
        </p:txBody>
      </p:sp>
      <p:cxnSp>
        <p:nvCxnSpPr>
          <p:cNvPr id="6" name="Straight Connector 5"/>
          <p:cNvCxnSpPr/>
          <p:nvPr/>
        </p:nvCxnSpPr>
        <p:spPr>
          <a:xfrm>
            <a:off x="4572000" y="2667000"/>
            <a:ext cx="0" cy="358140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685800" y="1600200"/>
            <a:ext cx="7772400" cy="369332"/>
          </a:xfrm>
          <a:prstGeom prst="rect">
            <a:avLst/>
          </a:prstGeom>
          <a:noFill/>
        </p:spPr>
        <p:txBody>
          <a:bodyPr wrap="square" rtlCol="0">
            <a:spAutoFit/>
          </a:bodyPr>
          <a:lstStyle/>
          <a:p>
            <a:r>
              <a:rPr lang="en-US" dirty="0" smtClean="0"/>
              <a:t>Again, the debate rages on….</a:t>
            </a:r>
            <a:endParaRPr lang="en-US" dirty="0"/>
          </a:p>
        </p:txBody>
      </p:sp>
    </p:spTree>
    <p:extLst>
      <p:ext uri="{BB962C8B-B14F-4D97-AF65-F5344CB8AC3E}">
        <p14:creationId xmlns:p14="http://schemas.microsoft.com/office/powerpoint/2010/main" xmlns="" val="2177017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lstStyle/>
          <a:p>
            <a:pPr marL="0" indent="0">
              <a:buNone/>
            </a:pPr>
            <a:r>
              <a:rPr lang="en-US" dirty="0" smtClean="0"/>
              <a:t>Assignments Due Sunday, March 2</a:t>
            </a:r>
            <a:r>
              <a:rPr lang="en-US" baseline="30000" dirty="0" smtClean="0"/>
              <a:t>nd</a:t>
            </a:r>
            <a:r>
              <a:rPr lang="en-US" dirty="0" smtClean="0"/>
              <a:t> :</a:t>
            </a:r>
          </a:p>
          <a:p>
            <a:r>
              <a:rPr lang="en-US" b="1" i="1" dirty="0" smtClean="0"/>
              <a:t>It’s Being Done </a:t>
            </a:r>
          </a:p>
          <a:p>
            <a:pPr marL="0" indent="0">
              <a:buNone/>
            </a:pPr>
            <a:r>
              <a:rPr lang="en-US" b="1" i="1" dirty="0"/>
              <a:t> </a:t>
            </a:r>
            <a:r>
              <a:rPr lang="en-US" b="1" i="1" dirty="0" smtClean="0"/>
              <a:t> </a:t>
            </a:r>
            <a:r>
              <a:rPr lang="en-US" dirty="0" smtClean="0"/>
              <a:t>Chapters 9 or 10 assignment</a:t>
            </a:r>
          </a:p>
          <a:p>
            <a:pPr marL="0" indent="0">
              <a:buNone/>
            </a:pPr>
            <a:endParaRPr lang="en-US" dirty="0" smtClean="0"/>
          </a:p>
          <a:p>
            <a:r>
              <a:rPr lang="en-US" b="1" dirty="0" smtClean="0"/>
              <a:t>Equity Scavenger Hunt</a:t>
            </a:r>
          </a:p>
          <a:p>
            <a:pPr marL="0" indent="0">
              <a:buNone/>
            </a:pPr>
            <a:endParaRPr lang="en-US" dirty="0" smtClean="0"/>
          </a:p>
          <a:p>
            <a:pPr marL="0" indent="0">
              <a:buNone/>
            </a:pPr>
            <a:endParaRPr lang="en-US" dirty="0" smtClean="0"/>
          </a:p>
          <a:p>
            <a:pPr marL="0" indent="0">
              <a:buNone/>
            </a:pPr>
            <a:endParaRPr lang="en-US" dirty="0" smtClean="0"/>
          </a:p>
          <a:p>
            <a:endParaRPr 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20191" t="12189" r="25333" b="6667"/>
          <a:stretch/>
        </p:blipFill>
        <p:spPr bwMode="auto">
          <a:xfrm>
            <a:off x="6324599" y="1676400"/>
            <a:ext cx="1556657" cy="231865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729832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8" name="Content Placeholder 4"/>
          <p:cNvSpPr>
            <a:spLocks noGrp="1"/>
          </p:cNvSpPr>
          <p:nvPr>
            <p:ph idx="1"/>
          </p:nvPr>
        </p:nvSpPr>
        <p:spPr>
          <a:xfrm>
            <a:off x="457200" y="1600200"/>
            <a:ext cx="8229600" cy="4876800"/>
          </a:xfrm>
        </p:spPr>
        <p:txBody>
          <a:bodyPr>
            <a:normAutofit/>
          </a:bodyPr>
          <a:lstStyle/>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71891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Agreements</a:t>
            </a:r>
          </a:p>
        </p:txBody>
      </p:sp>
      <p:sp>
        <p:nvSpPr>
          <p:cNvPr id="3" name="Content Placeholder 2"/>
          <p:cNvSpPr>
            <a:spLocks noGrp="1"/>
          </p:cNvSpPr>
          <p:nvPr>
            <p:ph sz="half" idx="1"/>
          </p:nvPr>
        </p:nvSpPr>
        <p:spPr/>
        <p:txBody>
          <a:bodyPr>
            <a:normAutofit/>
          </a:bodyPr>
          <a:lstStyle/>
          <a:p>
            <a:r>
              <a:rPr lang="en-US" sz="2400" dirty="0"/>
              <a:t>Attack the issues, not the person</a:t>
            </a:r>
          </a:p>
          <a:p>
            <a:r>
              <a:rPr lang="en-US" sz="2400" dirty="0"/>
              <a:t>Seek first to understand</a:t>
            </a:r>
          </a:p>
          <a:p>
            <a:r>
              <a:rPr lang="en-US" sz="2400" b="1" dirty="0"/>
              <a:t>Agree on what important words mean</a:t>
            </a:r>
          </a:p>
          <a:p>
            <a:r>
              <a:rPr lang="en-US" sz="2400" dirty="0"/>
              <a:t>Find </a:t>
            </a:r>
            <a:r>
              <a:rPr lang="en-US" sz="2400" dirty="0" smtClean="0"/>
              <a:t>common ground</a:t>
            </a:r>
            <a:endParaRPr lang="en-US" sz="2400" dirty="0"/>
          </a:p>
          <a:p>
            <a:r>
              <a:rPr lang="en-US" sz="2400" dirty="0"/>
              <a:t>Keep an open mind</a:t>
            </a:r>
          </a:p>
          <a:p>
            <a:r>
              <a:rPr lang="en-US" sz="2400" dirty="0"/>
              <a:t>Do not interrupt </a:t>
            </a:r>
            <a:r>
              <a:rPr lang="en-US" sz="2400" dirty="0" smtClean="0"/>
              <a:t>others</a:t>
            </a:r>
          </a:p>
          <a:p>
            <a:pPr lvl="1"/>
            <a:r>
              <a:rPr lang="en-US" sz="2000" dirty="0" smtClean="0"/>
              <a:t>Listen first</a:t>
            </a:r>
          </a:p>
          <a:p>
            <a:pPr lvl="1"/>
            <a:r>
              <a:rPr lang="en-US" sz="2000" dirty="0" smtClean="0"/>
              <a:t>Set aside unproductive  patterns for listening </a:t>
            </a:r>
            <a:endParaRPr lang="en-US" sz="2000" dirty="0"/>
          </a:p>
          <a:p>
            <a:endParaRPr lang="en-US" dirty="0"/>
          </a:p>
        </p:txBody>
      </p:sp>
      <p:sp>
        <p:nvSpPr>
          <p:cNvPr id="4" name="Content Placeholder 3"/>
          <p:cNvSpPr>
            <a:spLocks noGrp="1"/>
          </p:cNvSpPr>
          <p:nvPr>
            <p:ph sz="half" idx="2"/>
          </p:nvPr>
        </p:nvSpPr>
        <p:spPr/>
        <p:txBody>
          <a:bodyPr>
            <a:normAutofit/>
          </a:bodyPr>
          <a:lstStyle/>
          <a:p>
            <a:r>
              <a:rPr lang="en-US" sz="2400" dirty="0" smtClean="0"/>
              <a:t>Don’t make negative assumptions; assume positive intent</a:t>
            </a:r>
          </a:p>
          <a:p>
            <a:r>
              <a:rPr lang="en-US" sz="2400" dirty="0" smtClean="0"/>
              <a:t>Respect differing points of view</a:t>
            </a:r>
          </a:p>
          <a:p>
            <a:r>
              <a:rPr lang="en-US" sz="2400" dirty="0" smtClean="0"/>
              <a:t>Speak your truth</a:t>
            </a:r>
          </a:p>
          <a:p>
            <a:r>
              <a:rPr lang="en-US" sz="2400" dirty="0" smtClean="0"/>
              <a:t>Keep things confidential</a:t>
            </a:r>
          </a:p>
          <a:p>
            <a:pPr lvl="1"/>
            <a:r>
              <a:rPr lang="en-US" sz="2000" dirty="0" smtClean="0"/>
              <a:t>CASLA is a safe place</a:t>
            </a:r>
          </a:p>
          <a:p>
            <a:r>
              <a:rPr lang="en-US" sz="2400" dirty="0"/>
              <a:t>Trust one another</a:t>
            </a:r>
          </a:p>
          <a:p>
            <a:r>
              <a:rPr lang="en-US" sz="2400" dirty="0"/>
              <a:t>No name calling</a:t>
            </a:r>
          </a:p>
          <a:p>
            <a:pPr lvl="1"/>
            <a:endParaRPr lang="en-US" dirty="0" smtClean="0"/>
          </a:p>
        </p:txBody>
      </p:sp>
      <p:cxnSp>
        <p:nvCxnSpPr>
          <p:cNvPr id="6" name="Straight Connector 5"/>
          <p:cNvCxnSpPr/>
          <p:nvPr/>
        </p:nvCxnSpPr>
        <p:spPr>
          <a:xfrm>
            <a:off x="4495800" y="1828800"/>
            <a:ext cx="0" cy="441960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http://www.riotontherise.com/uploads/7/4/7/5/7475427/8666107_orig.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5358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Advantaging the Disadvantaged</a:t>
            </a:r>
            <a:endParaRPr lang="en-US" dirty="0"/>
          </a:p>
        </p:txBody>
      </p:sp>
      <p:sp>
        <p:nvSpPr>
          <p:cNvPr id="8" name="Content Placeholder 4"/>
          <p:cNvSpPr>
            <a:spLocks noGrp="1"/>
          </p:cNvSpPr>
          <p:nvPr>
            <p:ph idx="1"/>
          </p:nvPr>
        </p:nvSpPr>
        <p:spPr>
          <a:xfrm>
            <a:off x="457200" y="1600200"/>
            <a:ext cx="8229600" cy="4876800"/>
          </a:xfrm>
        </p:spPr>
        <p:txBody>
          <a:bodyPr>
            <a:normAutofit/>
          </a:bodyPr>
          <a:lstStyle/>
          <a:p>
            <a:r>
              <a:rPr lang="en-US" dirty="0" smtClean="0"/>
              <a:t>Creating affirmative action programs in our individual schools (in the meantime) and through policy (long-term)</a:t>
            </a:r>
          </a:p>
          <a:p>
            <a:pPr lvl="1"/>
            <a:r>
              <a:rPr lang="en-US" dirty="0" smtClean="0"/>
              <a:t>Hiring an additional IA vs. LCFF</a:t>
            </a:r>
          </a:p>
          <a:p>
            <a:r>
              <a:rPr lang="en-US" dirty="0" smtClean="0"/>
              <a:t>Redistributive Aspects and </a:t>
            </a:r>
          </a:p>
          <a:p>
            <a:pPr marL="0" indent="0">
              <a:buNone/>
            </a:pPr>
            <a:r>
              <a:rPr lang="en-US" dirty="0"/>
              <a:t> </a:t>
            </a:r>
            <a:r>
              <a:rPr lang="en-US" dirty="0" smtClean="0"/>
              <a:t>“Educational Wealth”</a:t>
            </a:r>
          </a:p>
          <a:p>
            <a:pPr lvl="1"/>
            <a:r>
              <a:rPr lang="en-US" dirty="0" smtClean="0"/>
              <a:t>The best teachers in the poorest schools</a:t>
            </a:r>
          </a:p>
          <a:p>
            <a:pPr lvl="1"/>
            <a:r>
              <a:rPr lang="en-US" dirty="0" smtClean="0"/>
              <a:t>Greater funding for </a:t>
            </a:r>
            <a:r>
              <a:rPr lang="en-US" dirty="0" err="1" smtClean="0"/>
              <a:t>underresourced</a:t>
            </a:r>
            <a:r>
              <a:rPr lang="en-US" dirty="0" smtClean="0"/>
              <a:t> schools and </a:t>
            </a:r>
            <a:r>
              <a:rPr lang="en-US" dirty="0"/>
              <a:t>districts </a:t>
            </a:r>
            <a:r>
              <a:rPr lang="en-US" dirty="0" smtClean="0"/>
              <a:t>underserving students as an investment in competitive advantage  </a:t>
            </a:r>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9"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Picture 2"/>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638800" y="2514599"/>
            <a:ext cx="2781300" cy="1986643"/>
          </a:xfrm>
          <a:prstGeom prst="rect">
            <a:avLst/>
          </a:prstGeom>
        </p:spPr>
      </p:pic>
    </p:spTree>
    <p:extLst>
      <p:ext uri="{BB962C8B-B14F-4D97-AF65-F5344CB8AC3E}">
        <p14:creationId xmlns:p14="http://schemas.microsoft.com/office/powerpoint/2010/main" xmlns="" val="2815990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Affirmative Action? </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Diagram 3"/>
          <p:cNvGraphicFramePr/>
          <p:nvPr>
            <p:extLst>
              <p:ext uri="{D42A27DB-BD31-4B8C-83A1-F6EECF244321}">
                <p14:modId xmlns:p14="http://schemas.microsoft.com/office/powerpoint/2010/main" xmlns="" val="3543099373"/>
              </p:ext>
            </p:extLst>
          </p:nvPr>
        </p:nvGraphicFramePr>
        <p:xfrm>
          <a:off x="1066800" y="1701800"/>
          <a:ext cx="7162800"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ttp://www.riotontherise.com/uploads/7/4/7/5/7475427/8666107_orig.jpg"/>
          <p:cNvPicPr>
            <a:picLocks noChangeAspect="1" noChangeArrowheads="1"/>
          </p:cNvPicPr>
          <p:nvPr/>
        </p:nvPicPr>
        <p:blipFill rotWithShape="1">
          <a:blip r:embed="rId7"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82618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Compensatory Education</a:t>
            </a:r>
            <a:endParaRPr lang="en-US" dirty="0"/>
          </a:p>
        </p:txBody>
      </p:sp>
      <p:sp>
        <p:nvSpPr>
          <p:cNvPr id="8" name="Content Placeholder 4"/>
          <p:cNvSpPr>
            <a:spLocks noGrp="1"/>
          </p:cNvSpPr>
          <p:nvPr>
            <p:ph idx="1"/>
          </p:nvPr>
        </p:nvSpPr>
        <p:spPr>
          <a:xfrm>
            <a:off x="457200" y="1600200"/>
            <a:ext cx="8229600" cy="4876800"/>
          </a:xfrm>
        </p:spPr>
        <p:txBody>
          <a:bodyPr>
            <a:normAutofit/>
          </a:bodyPr>
          <a:lstStyle/>
          <a:p>
            <a:r>
              <a:rPr lang="en-US" dirty="0" smtClean="0"/>
              <a:t>Elementary and Secondary Education </a:t>
            </a:r>
          </a:p>
          <a:p>
            <a:pPr marL="0" indent="0">
              <a:buNone/>
            </a:pPr>
            <a:r>
              <a:rPr lang="en-US" dirty="0"/>
              <a:t> </a:t>
            </a:r>
            <a:r>
              <a:rPr lang="en-US" dirty="0" smtClean="0"/>
              <a:t> Act of 1965</a:t>
            </a:r>
          </a:p>
          <a:p>
            <a:endParaRPr lang="en-US" dirty="0" smtClean="0"/>
          </a:p>
          <a:p>
            <a:pPr lvl="1"/>
            <a:r>
              <a:rPr lang="en-US" dirty="0" smtClean="0"/>
              <a:t>Part of President Lyndon B. Johnson’s “War on Poverty”</a:t>
            </a:r>
          </a:p>
          <a:p>
            <a:pPr lvl="1"/>
            <a:r>
              <a:rPr lang="en-US" dirty="0" smtClean="0"/>
              <a:t>The most important federal legislation addressing education ever passed by Congress</a:t>
            </a:r>
          </a:p>
          <a:p>
            <a:pPr lvl="1"/>
            <a:r>
              <a:rPr lang="en-US" dirty="0" smtClean="0"/>
              <a:t>Reauthorized every 5 years</a:t>
            </a:r>
          </a:p>
          <a:p>
            <a:pPr lvl="1"/>
            <a:r>
              <a:rPr lang="en-US" dirty="0" smtClean="0"/>
              <a:t>Current authorization is </a:t>
            </a:r>
            <a:r>
              <a:rPr lang="en-US" b="1" dirty="0" smtClean="0"/>
              <a:t>No Child Left Behind Act of 2001 </a:t>
            </a:r>
            <a:r>
              <a:rPr lang="en-US" dirty="0" smtClean="0"/>
              <a:t>(NCLB) by President George W. Bush</a:t>
            </a:r>
          </a:p>
          <a:p>
            <a:pPr marL="274320" lvl="1" indent="0">
              <a:buNone/>
            </a:pPr>
            <a:r>
              <a:rPr lang="en-US" dirty="0" smtClean="0"/>
              <a:t>  http</a:t>
            </a:r>
            <a:r>
              <a:rPr lang="en-US" dirty="0"/>
              <a:t>://www2.ed.gov/policy/elsec/leg/esea02/pg1.html</a:t>
            </a:r>
            <a:endParaRPr lang="en-US" dirty="0" smtClean="0"/>
          </a:p>
          <a:p>
            <a:pPr marL="274320" lvl="1" indent="0">
              <a:buNone/>
            </a:pPr>
            <a:endParaRPr lang="en-US" dirty="0" smtClean="0"/>
          </a:p>
          <a:p>
            <a:pPr lvl="1"/>
            <a:endParaRPr lang="en-US" dirty="0"/>
          </a:p>
          <a:p>
            <a:pPr lvl="1"/>
            <a:endParaRPr lang="en-US" dirty="0"/>
          </a:p>
          <a:p>
            <a:pPr lvl="1"/>
            <a:endParaRPr lang="en-US" dirty="0"/>
          </a:p>
          <a:p>
            <a:pPr lvl="1"/>
            <a:endParaRPr lang="en-US" dirty="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5"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http://sitemaker.umich.edu/356.bell/files/36-lyndon_johnson_14x18.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010400" y="762000"/>
            <a:ext cx="1728823" cy="220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1382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Compensatory Education</a:t>
            </a:r>
            <a:endParaRPr lang="en-US" dirty="0"/>
          </a:p>
        </p:txBody>
      </p:sp>
      <p:sp>
        <p:nvSpPr>
          <p:cNvPr id="8" name="Content Placeholder 4"/>
          <p:cNvSpPr>
            <a:spLocks noGrp="1"/>
          </p:cNvSpPr>
          <p:nvPr>
            <p:ph idx="1"/>
          </p:nvPr>
        </p:nvSpPr>
        <p:spPr>
          <a:xfrm>
            <a:off x="457200" y="1600200"/>
            <a:ext cx="8229600" cy="4876800"/>
          </a:xfrm>
        </p:spPr>
        <p:txBody>
          <a:bodyPr>
            <a:normAutofit lnSpcReduction="10000"/>
          </a:bodyPr>
          <a:lstStyle/>
          <a:p>
            <a:r>
              <a:rPr lang="en-US" dirty="0"/>
              <a:t>Elementary and Secondary Education Act of </a:t>
            </a:r>
            <a:r>
              <a:rPr lang="en-US" dirty="0" smtClean="0"/>
              <a:t>1965</a:t>
            </a:r>
          </a:p>
          <a:p>
            <a:pPr lvl="1"/>
            <a:r>
              <a:rPr lang="en-US" b="1" dirty="0"/>
              <a:t>Title I—Financial Assistance To Local Educational Agencies For The Education Of Children Of Low-Income Families</a:t>
            </a:r>
          </a:p>
          <a:p>
            <a:pPr lvl="1"/>
            <a:r>
              <a:rPr lang="en-US" dirty="0" smtClean="0"/>
              <a:t>Title </a:t>
            </a:r>
            <a:r>
              <a:rPr lang="en-US" dirty="0"/>
              <a:t>II—School Library Resources, Textbooks, and other Instructional </a:t>
            </a:r>
            <a:r>
              <a:rPr lang="en-US" dirty="0" smtClean="0"/>
              <a:t>Materials</a:t>
            </a:r>
          </a:p>
          <a:p>
            <a:pPr lvl="1"/>
            <a:r>
              <a:rPr lang="en-US" dirty="0"/>
              <a:t>Title III—Supplementary Educational Centers and Services</a:t>
            </a:r>
          </a:p>
          <a:p>
            <a:pPr lvl="1"/>
            <a:r>
              <a:rPr lang="en-US" dirty="0"/>
              <a:t>Title IV—Educational Research And Training</a:t>
            </a:r>
          </a:p>
          <a:p>
            <a:pPr lvl="1"/>
            <a:r>
              <a:rPr lang="en-US" dirty="0"/>
              <a:t>Title V—Grants To Strengthen State Departments Of </a:t>
            </a:r>
            <a:r>
              <a:rPr lang="en-US" dirty="0" smtClean="0"/>
              <a:t> Education</a:t>
            </a:r>
          </a:p>
          <a:p>
            <a:pPr lvl="1"/>
            <a:r>
              <a:rPr lang="en-US" dirty="0"/>
              <a:t>Title VI—General Provisions</a:t>
            </a:r>
          </a:p>
          <a:p>
            <a:pPr lvl="1"/>
            <a:endParaRPr lang="en-US" dirty="0"/>
          </a:p>
          <a:p>
            <a:pPr lvl="1"/>
            <a:endParaRPr lang="en-US" dirty="0"/>
          </a:p>
          <a:p>
            <a:pPr lvl="1"/>
            <a:endParaRPr lang="en-US" dirty="0"/>
          </a:p>
          <a:p>
            <a:pPr lvl="1"/>
            <a:endParaRPr lang="en-US" dirty="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5"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41110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Compensatory Education</a:t>
            </a:r>
            <a:endParaRPr lang="en-US" dirty="0"/>
          </a:p>
        </p:txBody>
      </p:sp>
      <p:sp>
        <p:nvSpPr>
          <p:cNvPr id="8" name="Content Placeholder 4"/>
          <p:cNvSpPr>
            <a:spLocks noGrp="1"/>
          </p:cNvSpPr>
          <p:nvPr>
            <p:ph idx="1"/>
          </p:nvPr>
        </p:nvSpPr>
        <p:spPr>
          <a:xfrm>
            <a:off x="457200" y="1600200"/>
            <a:ext cx="8229600" cy="4876800"/>
          </a:xfrm>
        </p:spPr>
        <p:txBody>
          <a:bodyPr>
            <a:normAutofit lnSpcReduction="10000"/>
          </a:bodyPr>
          <a:lstStyle/>
          <a:p>
            <a:pPr lvl="1"/>
            <a:r>
              <a:rPr lang="en-US" b="1" dirty="0" smtClean="0"/>
              <a:t>Title I</a:t>
            </a:r>
          </a:p>
          <a:p>
            <a:pPr lvl="2"/>
            <a:r>
              <a:rPr lang="en-US" dirty="0" smtClean="0"/>
              <a:t>Explicit equity policy to close the achievement gap between low-income urban </a:t>
            </a:r>
            <a:r>
              <a:rPr lang="en-US" dirty="0"/>
              <a:t>or rural school </a:t>
            </a:r>
            <a:r>
              <a:rPr lang="en-US" dirty="0" smtClean="0"/>
              <a:t>children and middle-class suburban </a:t>
            </a:r>
            <a:r>
              <a:rPr lang="en-US" dirty="0"/>
              <a:t>school </a:t>
            </a:r>
            <a:r>
              <a:rPr lang="en-US" dirty="0" smtClean="0"/>
              <a:t>children</a:t>
            </a:r>
            <a:endParaRPr lang="en-US" dirty="0"/>
          </a:p>
          <a:p>
            <a:pPr lvl="2"/>
            <a:r>
              <a:rPr lang="en-US" dirty="0" smtClean="0"/>
              <a:t>School-wide </a:t>
            </a:r>
            <a:endParaRPr lang="en-US" dirty="0"/>
          </a:p>
          <a:p>
            <a:pPr lvl="2"/>
            <a:r>
              <a:rPr lang="en-US" dirty="0"/>
              <a:t>Targeted </a:t>
            </a:r>
            <a:r>
              <a:rPr lang="en-US" dirty="0" smtClean="0"/>
              <a:t>Assistance</a:t>
            </a:r>
          </a:p>
          <a:p>
            <a:pPr lvl="2"/>
            <a:r>
              <a:rPr lang="en-US" dirty="0" smtClean="0"/>
              <a:t>Educational Consolidation and Improvement Act  1981 (Reagan)</a:t>
            </a:r>
          </a:p>
          <a:p>
            <a:pPr lvl="3"/>
            <a:r>
              <a:rPr lang="en-US" dirty="0" smtClean="0"/>
              <a:t>Shifted resource control from feds to states and local jurisdiction</a:t>
            </a:r>
          </a:p>
          <a:p>
            <a:pPr lvl="2"/>
            <a:r>
              <a:rPr lang="en-US" dirty="0" smtClean="0"/>
              <a:t>Hawkins Stafford Elementary and Secondary School Improvement Act 1988</a:t>
            </a:r>
          </a:p>
          <a:p>
            <a:pPr lvl="3"/>
            <a:r>
              <a:rPr lang="en-US" dirty="0" smtClean="0"/>
              <a:t>Focused on school improvement through classroom instruction</a:t>
            </a:r>
          </a:p>
          <a:p>
            <a:pPr lvl="3"/>
            <a:r>
              <a:rPr lang="en-US" dirty="0" smtClean="0"/>
              <a:t>Program Improvement (PI) and School-wide projects</a:t>
            </a:r>
          </a:p>
          <a:p>
            <a:pPr lvl="2"/>
            <a:r>
              <a:rPr lang="en-US" dirty="0" smtClean="0"/>
              <a:t>Improving America’s School’s  Act 1994</a:t>
            </a:r>
          </a:p>
          <a:p>
            <a:pPr lvl="3"/>
            <a:r>
              <a:rPr lang="en-US" dirty="0" smtClean="0"/>
              <a:t>Accountability tied to ELA and Math standards </a:t>
            </a:r>
            <a:endParaRPr lang="en-US" dirty="0"/>
          </a:p>
          <a:p>
            <a:pPr lvl="1"/>
            <a:endParaRPr lang="en-US" dirty="0"/>
          </a:p>
          <a:p>
            <a:pPr lvl="1"/>
            <a:endParaRPr lang="en-US" dirty="0"/>
          </a:p>
          <a:p>
            <a:pPr lvl="1"/>
            <a:endParaRPr lang="en-US" dirty="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5"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3074" name="Picture 2" descr="http://t1.gstatic.com/images?q=tbn:ANd9GcSUjJzyVhm6UduyiZNQinUXD9rTyxRQnapjUgtz0FxDDziWv0JS"/>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896100" y="457201"/>
            <a:ext cx="1602377" cy="1524000"/>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http://www.cde.ca.gov/ta/sr/aa/images/title1aaalogo2.gif"/>
          <p:cNvPicPr>
            <a:picLocks noChangeAspect="1" noChangeArrowheads="1"/>
          </p:cNvPicPr>
          <p:nvPr/>
        </p:nvPicPr>
        <p:blipFill rotWithShape="1">
          <a:blip r:embed="rId5">
            <a:extLst>
              <a:ext uri="{28A0092B-C50C-407E-A947-70E740481C1C}">
                <a14:useLocalDpi xmlns:a14="http://schemas.microsoft.com/office/drawing/2010/main" xmlns="" val="0"/>
              </a:ext>
            </a:extLst>
          </a:blip>
          <a:srcRect l="2707" t="9685" r="4060" b="6537"/>
          <a:stretch/>
        </p:blipFill>
        <p:spPr bwMode="auto">
          <a:xfrm>
            <a:off x="4191000" y="2590800"/>
            <a:ext cx="1775063" cy="9906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066800" y="6246400"/>
            <a:ext cx="2514600" cy="338554"/>
          </a:xfrm>
          <a:prstGeom prst="rect">
            <a:avLst/>
          </a:prstGeom>
          <a:noFill/>
        </p:spPr>
        <p:txBody>
          <a:bodyPr wrap="square" rtlCol="0">
            <a:spAutoFit/>
          </a:bodyPr>
          <a:lstStyle/>
          <a:p>
            <a:pPr marL="0" lvl="1"/>
            <a:r>
              <a:rPr lang="en-US" sz="1600" dirty="0"/>
              <a:t>http://www.titlei.org</a:t>
            </a:r>
            <a:r>
              <a:rPr lang="en-US" sz="1600" dirty="0" smtClean="0"/>
              <a:t>/</a:t>
            </a:r>
            <a:endParaRPr lang="en-US" sz="1600" dirty="0"/>
          </a:p>
        </p:txBody>
      </p:sp>
    </p:spTree>
    <p:extLst>
      <p:ext uri="{BB962C8B-B14F-4D97-AF65-F5344CB8AC3E}">
        <p14:creationId xmlns:p14="http://schemas.microsoft.com/office/powerpoint/2010/main" xmlns="" val="3040699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Compensatory Education</a:t>
            </a:r>
            <a:endParaRPr lang="en-US" dirty="0"/>
          </a:p>
        </p:txBody>
      </p:sp>
      <p:sp>
        <p:nvSpPr>
          <p:cNvPr id="8" name="Content Placeholder 4"/>
          <p:cNvSpPr>
            <a:spLocks noGrp="1"/>
          </p:cNvSpPr>
          <p:nvPr>
            <p:ph idx="1"/>
          </p:nvPr>
        </p:nvSpPr>
        <p:spPr>
          <a:xfrm>
            <a:off x="457200" y="1600200"/>
            <a:ext cx="8229600" cy="4876800"/>
          </a:xfrm>
        </p:spPr>
        <p:txBody>
          <a:bodyPr>
            <a:normAutofit fontScale="92500" lnSpcReduction="10000"/>
          </a:bodyPr>
          <a:lstStyle/>
          <a:p>
            <a:r>
              <a:rPr lang="en-US" b="1" dirty="0" smtClean="0"/>
              <a:t>Head Start (1965)</a:t>
            </a:r>
          </a:p>
          <a:p>
            <a:pPr lvl="1"/>
            <a:r>
              <a:rPr lang="en-US" dirty="0" smtClean="0"/>
              <a:t>Part of Johnson’s </a:t>
            </a:r>
            <a:r>
              <a:rPr lang="en-US" i="1" dirty="0" smtClean="0"/>
              <a:t>Great Society and War on Poverty</a:t>
            </a:r>
          </a:p>
          <a:p>
            <a:pPr lvl="1"/>
            <a:r>
              <a:rPr lang="en-US" dirty="0" smtClean="0"/>
              <a:t>Legislation enacted as Economic Opportunity Act  of 1964</a:t>
            </a:r>
          </a:p>
          <a:p>
            <a:pPr lvl="1"/>
            <a:r>
              <a:rPr lang="en-US" dirty="0" smtClean="0"/>
              <a:t>It is estimated that over 30 million children ages 3-5  have been served by Head Start  </a:t>
            </a:r>
          </a:p>
          <a:p>
            <a:pPr lvl="1"/>
            <a:r>
              <a:rPr lang="en-US" dirty="0" smtClean="0"/>
              <a:t>In 1994 Early Head Start brought services to children from birth to 3 years of age. </a:t>
            </a:r>
          </a:p>
          <a:p>
            <a:pPr lvl="1"/>
            <a:r>
              <a:rPr lang="en-US" dirty="0" smtClean="0"/>
              <a:t>Birth-to-Five pilot (2014) </a:t>
            </a:r>
            <a:r>
              <a:rPr lang="en-US" dirty="0"/>
              <a:t> </a:t>
            </a:r>
            <a:r>
              <a:rPr lang="en-US" dirty="0" smtClean="0"/>
              <a:t>will “give </a:t>
            </a:r>
            <a:r>
              <a:rPr lang="en-US" dirty="0"/>
              <a:t>communities greater flexibility in designing Head Start and Early Head Start programs to better serve the needs of young children and communities from birth until they enter pre-k or kindergarten</a:t>
            </a:r>
            <a:r>
              <a:rPr lang="en-US" dirty="0" smtClean="0"/>
              <a:t>.” </a:t>
            </a:r>
          </a:p>
          <a:p>
            <a:pPr lvl="1"/>
            <a:endParaRPr lang="en-US" i="1" dirty="0" smtClean="0"/>
          </a:p>
          <a:p>
            <a:pPr marL="274320" lvl="1" indent="0">
              <a:buNone/>
            </a:pPr>
            <a:r>
              <a:rPr lang="en-US" dirty="0" smtClean="0"/>
              <a:t>  http</a:t>
            </a:r>
            <a:r>
              <a:rPr lang="en-US" dirty="0"/>
              <a:t>://www.acf.hhs.gov/programs/ohs</a:t>
            </a:r>
          </a:p>
          <a:p>
            <a:pPr lvl="1"/>
            <a:endParaRPr lang="en-US" dirty="0"/>
          </a:p>
          <a:p>
            <a:pPr lvl="1"/>
            <a:endParaRPr lang="en-US" dirty="0"/>
          </a:p>
          <a:p>
            <a:pPr lvl="1"/>
            <a:endParaRPr lang="en-US" dirty="0"/>
          </a:p>
          <a:p>
            <a:pPr lvl="1"/>
            <a:endParaRPr lang="en-US" dirty="0"/>
          </a:p>
          <a:p>
            <a:endParaRPr lang="en-US" dirty="0" smtClean="0"/>
          </a:p>
          <a:p>
            <a:endParaRPr lang="en-US" dirty="0"/>
          </a:p>
          <a:p>
            <a:pPr marL="0" indent="0" algn="ctr">
              <a:buNone/>
            </a:pPr>
            <a:endParaRPr lang="en-US" sz="4000" dirty="0" smtClean="0"/>
          </a:p>
          <a:p>
            <a:pPr marL="0" indent="0" algn="ctr">
              <a:buNone/>
            </a:pPr>
            <a:endParaRPr lang="en-US" sz="4000" dirty="0"/>
          </a:p>
        </p:txBody>
      </p:sp>
      <p:pic>
        <p:nvPicPr>
          <p:cNvPr id="5" name="Picture 2" descr="http://www.riotontherise.com/uploads/7/4/7/5/7475427/8666107_orig.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6667" r="2000" b="29904"/>
          <a:stretch/>
        </p:blipFill>
        <p:spPr bwMode="auto">
          <a:xfrm>
            <a:off x="7772400" y="6246400"/>
            <a:ext cx="1143000" cy="379889"/>
          </a:xfrm>
          <a:prstGeom prst="rect">
            <a:avLst/>
          </a:prstGeom>
          <a:noFill/>
          <a:extLst>
            <a:ext uri="{909E8E84-426E-40dd-AFC4-6F175D3DCCD1}">
              <a14:hiddenFill xmlns:a14="http://schemas.microsoft.com/office/drawing/2010/main" xmlns="">
                <a:solidFill>
                  <a:srgbClr val="FFFFFF"/>
                </a:solidFill>
              </a14:hiddenFill>
            </a:ext>
          </a:extLst>
        </p:spPr>
      </p:pic>
      <p:pic>
        <p:nvPicPr>
          <p:cNvPr id="2050" name="Picture 2" descr="http://t2.gstatic.com/images?q=tbn:ANd9GcQaSDaI_8VkYhJqpT60NUBzpOcSCyFO2DLpRi7s9Sy7zwVShbEjCA"/>
          <p:cNvPicPr>
            <a:picLocks noChangeAspect="1" noChangeArrowheads="1"/>
          </p:cNvPicPr>
          <p:nvPr/>
        </p:nvPicPr>
        <p:blipFill rotWithShape="1">
          <a:blip r:embed="rId4">
            <a:extLst>
              <a:ext uri="{28A0092B-C50C-407E-A947-70E740481C1C}">
                <a14:useLocalDpi xmlns:a14="http://schemas.microsoft.com/office/drawing/2010/main" xmlns="" val="0"/>
              </a:ext>
            </a:extLst>
          </a:blip>
          <a:srcRect t="6759" b="5991"/>
          <a:stretch/>
        </p:blipFill>
        <p:spPr bwMode="auto">
          <a:xfrm>
            <a:off x="6248400" y="500743"/>
            <a:ext cx="1371600" cy="15457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778100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5789</TotalTime>
  <Words>1005</Words>
  <Application>Microsoft Macintosh PowerPoint</Application>
  <PresentationFormat>On-screen Show (4:3)</PresentationFormat>
  <Paragraphs>169</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CASLA  Week 1</vt:lpstr>
      <vt:lpstr>Housekeeping</vt:lpstr>
      <vt:lpstr>Our Agreements</vt:lpstr>
      <vt:lpstr>Advantaging the Disadvantaged</vt:lpstr>
      <vt:lpstr>Affirmative Action? </vt:lpstr>
      <vt:lpstr>Compensatory Education</vt:lpstr>
      <vt:lpstr>Compensatory Education</vt:lpstr>
      <vt:lpstr>Compensatory Education</vt:lpstr>
      <vt:lpstr>Compensatory Education</vt:lpstr>
      <vt:lpstr>Compensatory Education</vt:lpstr>
      <vt:lpstr>What’s Next?</vt:lpstr>
    </vt:vector>
  </TitlesOfParts>
  <Company>ASPIRE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Into, Through and beyond the Common Core State Standards</dc:title>
  <dc:creator>Administrator</dc:creator>
  <cp:lastModifiedBy>Marl</cp:lastModifiedBy>
  <cp:revision>139</cp:revision>
  <cp:lastPrinted>2014-02-08T21:45:23Z</cp:lastPrinted>
  <dcterms:created xsi:type="dcterms:W3CDTF">2014-02-06T17:40:23Z</dcterms:created>
  <dcterms:modified xsi:type="dcterms:W3CDTF">2017-03-22T01:10:13Z</dcterms:modified>
</cp:coreProperties>
</file>