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Human Resource Management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11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Theory:</a:t>
            </a:r>
            <a:br>
              <a:rPr lang="en-US" dirty="0"/>
            </a:br>
            <a:r>
              <a:rPr lang="en-US" dirty="0"/>
              <a:t>Covey and Improving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Approach for helping people and teams be more effective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Be proactive – Managers should anticipate for and plan for problems and changes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Begin with the end in mind – Write a mission statement to help achieve focus on values and goals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Put first things first – Time management system and matrix to help people prioritize their time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Think win/win – Parties in potential conflicts should work together to find solutions that work for everyone</a:t>
            </a:r>
          </a:p>
          <a:p>
            <a:pPr marL="596646" indent="-514350">
              <a:buFont typeface="+mj-lt"/>
              <a:buAutoNum type="arabicPeriod"/>
            </a:pPr>
            <a:r>
              <a:rPr lang="en-US" b="1" dirty="0"/>
              <a:t>Seek first to Understand, then to be Understood – Empathetic listening promotes conversation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/>
              <a:t>Ross believes this differentiates good from bad Project Managers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Synergies – create collaborative products that are better than a collection of individual efforts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Sharpen the saw – take time to renew yourself physically, spiritually, mentally, and socially to avoid burn-out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07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Identifies and documents project roles, responsibilities, skills and reporting relationships </a:t>
            </a:r>
          </a:p>
          <a:p>
            <a:pPr lvl="2"/>
            <a:r>
              <a:rPr lang="en-US" dirty="0"/>
              <a:t>Hierarchy chart</a:t>
            </a:r>
          </a:p>
          <a:p>
            <a:pPr lvl="2"/>
            <a:r>
              <a:rPr lang="en-US" dirty="0"/>
              <a:t>Responsibility Assignment matrix (RAM)</a:t>
            </a:r>
          </a:p>
          <a:p>
            <a:pPr lvl="2"/>
            <a:r>
              <a:rPr lang="en-US" dirty="0"/>
              <a:t>RACI charts (responsibilities, accountability, consultation, informed)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75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Acquire the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others in the organization to assign personnel to the team or acquire new people for the organization</a:t>
            </a:r>
          </a:p>
          <a:p>
            <a:pPr lvl="1"/>
            <a:r>
              <a:rPr lang="en-US" dirty="0"/>
              <a:t>Requires a good Staffing Plan</a:t>
            </a:r>
          </a:p>
          <a:p>
            <a:r>
              <a:rPr lang="en-US" dirty="0"/>
              <a:t>Resource loading</a:t>
            </a:r>
          </a:p>
          <a:p>
            <a:pPr lvl="1"/>
            <a:r>
              <a:rPr lang="en-US" dirty="0"/>
              <a:t>Determines the amount of individual resources required during a specific time period in the schedule</a:t>
            </a:r>
          </a:p>
          <a:p>
            <a:r>
              <a:rPr lang="en-US" dirty="0"/>
              <a:t>Resource Leveling</a:t>
            </a:r>
          </a:p>
          <a:p>
            <a:pPr lvl="1"/>
            <a:r>
              <a:rPr lang="en-US" dirty="0"/>
              <a:t>Technique to resolve resource conflicts by delaying tasks </a:t>
            </a:r>
          </a:p>
          <a:p>
            <a:pPr lvl="2"/>
            <a:r>
              <a:rPr lang="en-US" dirty="0"/>
              <a:t>A form of network analysis to result in smoother distribution of resource usage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79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the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  <a:p>
            <a:pPr lvl="1"/>
            <a:r>
              <a:rPr lang="en-US" dirty="0"/>
              <a:t>Individual and team</a:t>
            </a:r>
          </a:p>
          <a:p>
            <a:pPr lvl="1"/>
            <a:r>
              <a:rPr lang="en-US" dirty="0"/>
              <a:t>Provide in a just-in-time fashion (train for what is needed NOW)</a:t>
            </a:r>
          </a:p>
          <a:p>
            <a:r>
              <a:rPr lang="en-US" dirty="0"/>
              <a:t>Team Building Exercises</a:t>
            </a:r>
          </a:p>
          <a:p>
            <a:pPr lvl="1"/>
            <a:r>
              <a:rPr lang="en-US" dirty="0"/>
              <a:t>In-house or provided by external organizations</a:t>
            </a:r>
          </a:p>
          <a:p>
            <a:pPr lvl="1"/>
            <a:r>
              <a:rPr lang="en-US" dirty="0"/>
              <a:t>Mental and/or physical exercises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10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the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 and conversation</a:t>
            </a:r>
          </a:p>
          <a:p>
            <a:pPr lvl="1"/>
            <a:r>
              <a:rPr lang="en-US" dirty="0"/>
              <a:t>Manager needs to observe the team at work to assess how they are doing and talk to them about it</a:t>
            </a:r>
          </a:p>
          <a:p>
            <a:r>
              <a:rPr lang="en-US" dirty="0"/>
              <a:t>Project performance Appraisals</a:t>
            </a:r>
          </a:p>
          <a:p>
            <a:pPr lvl="1"/>
            <a:r>
              <a:rPr lang="en-US" dirty="0"/>
              <a:t>Even if Project Manager does not provide the official performance evaluation, s/he should provide timely feedback</a:t>
            </a:r>
          </a:p>
          <a:p>
            <a:r>
              <a:rPr lang="en-US" dirty="0"/>
              <a:t>Interpersonal skills</a:t>
            </a:r>
          </a:p>
          <a:p>
            <a:pPr lvl="1"/>
            <a:r>
              <a:rPr lang="en-US" dirty="0"/>
              <a:t>Leadership, influencing, decision-making</a:t>
            </a:r>
          </a:p>
          <a:p>
            <a:r>
              <a:rPr lang="en-US" dirty="0"/>
              <a:t>Conflict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8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the Team: Conflict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Confrontation mode – project managers face the conflict directly using a problem-solving approach that allows parties to work through disagreements</a:t>
            </a:r>
          </a:p>
          <a:p>
            <a:r>
              <a:rPr lang="en-US" dirty="0"/>
              <a:t>Compromise mode – Project managers use a give-and-take approach to resolve conflicts</a:t>
            </a:r>
          </a:p>
          <a:p>
            <a:pPr lvl="1"/>
            <a:r>
              <a:rPr lang="en-US" dirty="0"/>
              <a:t>Works best when the tasks and relationships are not of high importance</a:t>
            </a:r>
          </a:p>
          <a:p>
            <a:r>
              <a:rPr lang="en-US" dirty="0"/>
              <a:t>Smoothing mode – Project manager deemphasizes differences, emphasizes areas of agreement</a:t>
            </a:r>
          </a:p>
          <a:p>
            <a:r>
              <a:rPr lang="en-US" dirty="0"/>
              <a:t>Forcing mode – win/lose approach</a:t>
            </a:r>
          </a:p>
          <a:p>
            <a:r>
              <a:rPr lang="en-US" dirty="0"/>
              <a:t>Withdrawal mode – Project managers withdraw from actual or potential agreement.  Avoiding.  Least desirable mode.</a:t>
            </a:r>
          </a:p>
          <a:p>
            <a:r>
              <a:rPr lang="en-US" dirty="0"/>
              <a:t>Collaborating mode – Decision makers incorporate different viewpoints and insights to develop consensus</a:t>
            </a:r>
          </a:p>
          <a:p>
            <a:endParaRPr lang="en-US" dirty="0"/>
          </a:p>
          <a:p>
            <a:r>
              <a:rPr lang="en-US" dirty="0"/>
              <a:t>Not all conflict is bad – task-related conflict can improve team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5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the Team: Characteristics of Dysfunctional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trust</a:t>
            </a:r>
          </a:p>
          <a:p>
            <a:r>
              <a:rPr lang="en-US" dirty="0"/>
              <a:t>Fear conflict</a:t>
            </a:r>
          </a:p>
          <a:p>
            <a:r>
              <a:rPr lang="en-US" dirty="0"/>
              <a:t>Lack commitment</a:t>
            </a:r>
          </a:p>
          <a:p>
            <a:r>
              <a:rPr lang="en-US" dirty="0"/>
              <a:t>Avoid accountability</a:t>
            </a:r>
          </a:p>
          <a:p>
            <a:r>
              <a:rPr lang="en-US" dirty="0"/>
              <a:t>Do not pay attention to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Greene, J. &amp; </a:t>
            </a:r>
            <a:r>
              <a:rPr lang="en-US" dirty="0" err="1"/>
              <a:t>Stellman</a:t>
            </a:r>
            <a:r>
              <a:rPr lang="en-US" dirty="0"/>
              <a:t>, A. (2007) Head First PMP, Beijing: O’Reilly</a:t>
            </a:r>
          </a:p>
          <a:p>
            <a:r>
              <a:rPr lang="en-US" dirty="0"/>
              <a:t>Schwalbe, K. (2014) Information Technology Project Management, 7</a:t>
            </a:r>
            <a:r>
              <a:rPr lang="en-US" baseline="30000" dirty="0"/>
              <a:t>th</a:t>
            </a:r>
            <a:r>
              <a:rPr lang="en-US" dirty="0"/>
              <a:t> Edition, Cengage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41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Having a Great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carefully</a:t>
            </a:r>
          </a:p>
          <a:p>
            <a:pPr lvl="1"/>
            <a:r>
              <a:rPr lang="en-US" dirty="0"/>
              <a:t>Develop plans (e.g. Staffing Management Plan, Team Performance Assessments)</a:t>
            </a:r>
          </a:p>
          <a:p>
            <a:r>
              <a:rPr lang="en-US" dirty="0"/>
              <a:t>Create a good working environment</a:t>
            </a:r>
          </a:p>
          <a:p>
            <a:pPr lvl="1"/>
            <a:r>
              <a:rPr lang="en-US" dirty="0"/>
              <a:t>Pay attention to motivation</a:t>
            </a:r>
          </a:p>
          <a:p>
            <a:r>
              <a:rPr lang="en-US" dirty="0"/>
              <a:t>Get the best people possible for the team</a:t>
            </a:r>
          </a:p>
          <a:p>
            <a:r>
              <a:rPr lang="en-US" dirty="0"/>
              <a:t>Develop skills of the team</a:t>
            </a:r>
          </a:p>
          <a:p>
            <a:r>
              <a:rPr lang="en-US" dirty="0"/>
              <a:t>Keep the team motivated</a:t>
            </a:r>
          </a:p>
          <a:p>
            <a:r>
              <a:rPr lang="en-US" dirty="0"/>
              <a:t>Confront and resolve conflicts as they occur</a:t>
            </a:r>
          </a:p>
          <a:p>
            <a:pPr lvl="1"/>
            <a:r>
              <a:rPr lang="en-US" dirty="0"/>
              <a:t>Compromise can be a lose/lose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8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 Management During the Life of the Project</a:t>
            </a:r>
            <a:endParaRPr lang="en-US" dirty="0"/>
          </a:p>
        </p:txBody>
      </p:sp>
      <p:pic>
        <p:nvPicPr>
          <p:cNvPr id="4" name="Picture 2" descr="C:\Users\Linda\Dropbox\LindaComputerDocsJan17_2013\Classes Fall 2015\CS521\TextBookImages\C8209_ch09_f0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0658" y="2355770"/>
            <a:ext cx="7891976" cy="40590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43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Theories: </a:t>
            </a:r>
            <a:br>
              <a:rPr lang="en-US" dirty="0"/>
            </a:br>
            <a:r>
              <a:rPr lang="en-US" dirty="0"/>
              <a:t>Maslow’s Hierarchy of Needs</a:t>
            </a:r>
            <a:endParaRPr lang="en-US" dirty="0"/>
          </a:p>
        </p:txBody>
      </p:sp>
      <p:pic>
        <p:nvPicPr>
          <p:cNvPr id="4" name="Picture 2" descr="C:\Users\Linda\Dropbox\LindaComputerDocsJan17_2013\Classes Fall 2015\CS521\TextBookImages\C8209_ch09_f02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9483" y="1919984"/>
            <a:ext cx="8426547" cy="43964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616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Theories: Herzberg’s Motivation-Hygiene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Distinguishes between motivational factors and hygiene factors</a:t>
            </a:r>
          </a:p>
          <a:p>
            <a:pPr lvl="1"/>
            <a:r>
              <a:rPr lang="en-US" dirty="0"/>
              <a:t>Motivators create job satisfaction</a:t>
            </a:r>
          </a:p>
          <a:p>
            <a:pPr lvl="1"/>
            <a:r>
              <a:rPr lang="en-US" dirty="0"/>
              <a:t>Hygiene factors can create job dissatisfaction</a:t>
            </a:r>
          </a:p>
          <a:p>
            <a:endParaRPr lang="en-US" dirty="0"/>
          </a:p>
        </p:txBody>
      </p:sp>
      <p:pic>
        <p:nvPicPr>
          <p:cNvPr id="4" name="Picture 3" descr="Tbl09-01.bmp"/>
          <p:cNvPicPr>
            <a:picLocks noChangeAspect="1"/>
          </p:cNvPicPr>
          <p:nvPr/>
        </p:nvPicPr>
        <p:blipFill>
          <a:blip r:embed="rId2" cstate="print"/>
          <a:srcRect t="10811"/>
          <a:stretch>
            <a:fillRect/>
          </a:stretch>
        </p:blipFill>
        <p:spPr bwMode="auto">
          <a:xfrm>
            <a:off x="1600200" y="3733800"/>
            <a:ext cx="6775122" cy="205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410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Theories: McClelland’s Acquired-Needs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Individual’s needs are learned over time and shaped by life experiences</a:t>
            </a:r>
          </a:p>
          <a:p>
            <a:pPr lvl="1"/>
            <a:r>
              <a:rPr lang="en-US" dirty="0"/>
              <a:t>Achievement – High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seek to excel</a:t>
            </a:r>
          </a:p>
          <a:p>
            <a:pPr lvl="1"/>
            <a:r>
              <a:rPr lang="en-US" dirty="0"/>
              <a:t>Affiliation – High </a:t>
            </a:r>
            <a:r>
              <a:rPr lang="en-US" dirty="0">
                <a:sym typeface="Wingdings" pitchFamily="2" charset="2"/>
              </a:rPr>
              <a:t> desire good relationships with others</a:t>
            </a:r>
            <a:endParaRPr lang="en-US" dirty="0"/>
          </a:p>
          <a:p>
            <a:pPr lvl="1"/>
            <a:r>
              <a:rPr lang="en-US" dirty="0"/>
              <a:t>Power – High </a:t>
            </a:r>
            <a:r>
              <a:rPr lang="en-US" dirty="0">
                <a:sym typeface="Wingdings" pitchFamily="2" charset="2"/>
              </a:rPr>
              <a:t> desire personal and/or institutional power</a:t>
            </a:r>
            <a:endParaRPr lang="en-US" dirty="0"/>
          </a:p>
          <a:p>
            <a:r>
              <a:rPr lang="en-US" dirty="0"/>
              <a:t>Individual needs determine the best motivators for that person</a:t>
            </a:r>
          </a:p>
          <a:p>
            <a:pPr lvl="1"/>
            <a:r>
              <a:rPr lang="en-US" dirty="0"/>
              <a:t>Example: Achievers should receive frequent feedback about performance (may include money)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Theories: </a:t>
            </a:r>
            <a:br>
              <a:rPr lang="en-US" dirty="0"/>
            </a:br>
            <a:r>
              <a:rPr lang="en-US" dirty="0"/>
              <a:t>McGregor’s Theory X and Theory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Theory X managers</a:t>
            </a:r>
          </a:p>
          <a:p>
            <a:pPr lvl="1"/>
            <a:r>
              <a:rPr lang="en-US" dirty="0"/>
              <a:t>Classical systems theory assumptions</a:t>
            </a:r>
          </a:p>
          <a:p>
            <a:pPr lvl="1"/>
            <a:r>
              <a:rPr lang="en-US" dirty="0"/>
              <a:t>Assumes workers dislike and avoid work so managers must use coercion, threats, and controlling behaviors</a:t>
            </a:r>
          </a:p>
          <a:p>
            <a:r>
              <a:rPr lang="en-US" dirty="0"/>
              <a:t>Theory Y managers</a:t>
            </a:r>
          </a:p>
          <a:p>
            <a:pPr lvl="1"/>
            <a:r>
              <a:rPr lang="en-US" dirty="0"/>
              <a:t>Human relations theory</a:t>
            </a:r>
          </a:p>
          <a:p>
            <a:pPr lvl="1"/>
            <a:r>
              <a:rPr lang="en-US" dirty="0"/>
              <a:t>Assumes employees do not inherently dislike work, but consider it a natural part of life</a:t>
            </a:r>
          </a:p>
          <a:p>
            <a:pPr lvl="1"/>
            <a:r>
              <a:rPr lang="en-US" dirty="0"/>
              <a:t>Best rewards are the satisfaction of esteem and self-actualization needs described by Maslow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5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Theories: Theory 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to McGregor’s theory</a:t>
            </a:r>
          </a:p>
          <a:p>
            <a:pPr lvl="1"/>
            <a:r>
              <a:rPr lang="en-US" dirty="0"/>
              <a:t>Adds a different perspective – that of how workers perceive management</a:t>
            </a:r>
          </a:p>
          <a:p>
            <a:r>
              <a:rPr lang="en-US" dirty="0"/>
              <a:t>William </a:t>
            </a:r>
            <a:r>
              <a:rPr lang="en-US" dirty="0" err="1"/>
              <a:t>Ouchi</a:t>
            </a:r>
            <a:endParaRPr lang="en-US" dirty="0"/>
          </a:p>
          <a:p>
            <a:r>
              <a:rPr lang="en-US" dirty="0"/>
              <a:t>Different approach to managing people</a:t>
            </a:r>
          </a:p>
          <a:p>
            <a:pPr lvl="1"/>
            <a:r>
              <a:rPr lang="en-US" dirty="0"/>
              <a:t>Based on Japanese paradigm of motivation</a:t>
            </a:r>
          </a:p>
          <a:p>
            <a:pPr lvl="2"/>
            <a:r>
              <a:rPr lang="en-US" dirty="0"/>
              <a:t>Trust</a:t>
            </a:r>
          </a:p>
          <a:p>
            <a:pPr lvl="2"/>
            <a:r>
              <a:rPr lang="en-US" dirty="0"/>
              <a:t>Quality</a:t>
            </a:r>
          </a:p>
          <a:p>
            <a:pPr lvl="2"/>
            <a:r>
              <a:rPr lang="en-US" dirty="0"/>
              <a:t>Collective decision making</a:t>
            </a:r>
          </a:p>
          <a:p>
            <a:pPr lvl="1"/>
            <a:r>
              <a:rPr lang="en-US" dirty="0"/>
              <a:t>Workers can be trusted to do their jobs as long as management can be trusted to support them and look out for their interests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7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Theory: </a:t>
            </a:r>
            <a:r>
              <a:rPr lang="en-US" dirty="0" err="1"/>
              <a:t>Thamhain</a:t>
            </a:r>
            <a:r>
              <a:rPr lang="en-US" dirty="0"/>
              <a:t> and </a:t>
            </a:r>
            <a:r>
              <a:rPr lang="en-US" dirty="0" err="1"/>
              <a:t>Wilemon’s</a:t>
            </a:r>
            <a:r>
              <a:rPr lang="en-US" dirty="0"/>
              <a:t> Influence and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Acknowledges that project managers often have staff assigned to them over whom they have no control</a:t>
            </a:r>
          </a:p>
          <a:p>
            <a:r>
              <a:rPr lang="en-US" dirty="0"/>
              <a:t>Nine influence bases available to Project Managers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Authority – right to issue orders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Assignment – perceived ability to influence a worker’s later assignments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Budget – perceived ability to authorize use of discretionary funds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Promotion – ability to improve worker’s position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Money – ability to increase worker’s pay and benefits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Penalty – perceived ability to dispense or cause punishment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Work challenge – ability to assign work worker’s enjoy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Expertise – perceived special knowledge of project manager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Friendship – ability to establish friendly relationships between project manager and others</a:t>
            </a:r>
          </a:p>
          <a:p>
            <a:pPr marL="642366" indent="-514350"/>
            <a:r>
              <a:rPr lang="en-US" dirty="0"/>
              <a:t>Projects most successful when work challenge and expertise are used to influence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4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909</Words>
  <Application>Microsoft Office PowerPoint</Application>
  <PresentationFormat>Widescreen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Ion</vt:lpstr>
      <vt:lpstr>Project Human Resource Management </vt:lpstr>
      <vt:lpstr>Keys to Having a Great Project Team</vt:lpstr>
      <vt:lpstr>Human Resource Management During the Life of the Project</vt:lpstr>
      <vt:lpstr>Motivation Theories:  Maslow’s Hierarchy of Needs</vt:lpstr>
      <vt:lpstr>Motivation Theories: Herzberg’s Motivation-Hygiene Theory</vt:lpstr>
      <vt:lpstr>Motivation Theories: McClelland’s Acquired-Needs Theory</vt:lpstr>
      <vt:lpstr>Motivation Theories:  McGregor’s Theory X and Theory Y</vt:lpstr>
      <vt:lpstr>Motivation Theories: Theory Z</vt:lpstr>
      <vt:lpstr>Motivation Theory: Thamhain and Wilemon’s Influence and Power</vt:lpstr>
      <vt:lpstr>Motivation Theory: Covey and Improving Effectiveness</vt:lpstr>
      <vt:lpstr>Human Resource Plan</vt:lpstr>
      <vt:lpstr>Acquire the Project Team</vt:lpstr>
      <vt:lpstr>Develop the Project Team</vt:lpstr>
      <vt:lpstr>Manage the Project Team</vt:lpstr>
      <vt:lpstr>Manage the Team: Conflict Management</vt:lpstr>
      <vt:lpstr>Manage the Team: Characteristics of Dysfunctional Teams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2016-11-17T04:48:07Z</dcterms:created>
  <dcterms:modified xsi:type="dcterms:W3CDTF">2016-11-17T04:48:22Z</dcterms:modified>
</cp:coreProperties>
</file>