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sz="3200" dirty="0"/>
            </a:br>
            <a:r>
              <a:rPr lang="en-US" sz="3200" dirty="0"/>
              <a:t>Project Lifecycle and IT Product Life Cycle</a:t>
            </a:r>
            <a:br>
              <a:rPr 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55470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Life Cycles: Predictive Life Cycle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Also called </a:t>
            </a:r>
            <a:r>
              <a:rPr lang="en-US" b="1" dirty="0"/>
              <a:t>Planned Methodologies</a:t>
            </a:r>
          </a:p>
          <a:p>
            <a:pPr>
              <a:lnSpc>
                <a:spcPct val="90000"/>
              </a:lnSpc>
            </a:pPr>
            <a:r>
              <a:rPr lang="en-US" dirty="0"/>
              <a:t>Waterfall model: has well-defined, linear stages of systems development and support</a:t>
            </a:r>
          </a:p>
          <a:p>
            <a:pPr>
              <a:lnSpc>
                <a:spcPct val="90000"/>
              </a:lnSpc>
            </a:pPr>
            <a:r>
              <a:rPr lang="en-US" dirty="0"/>
              <a:t>Spiral model: shows that software is developed using an iterative or spiral approach rather than a linear approach</a:t>
            </a:r>
          </a:p>
          <a:p>
            <a:pPr>
              <a:lnSpc>
                <a:spcPct val="90000"/>
              </a:lnSpc>
            </a:pPr>
            <a:r>
              <a:rPr lang="en-US" dirty="0"/>
              <a:t>Incremental build model: provides for progressive development of operational software</a:t>
            </a:r>
          </a:p>
          <a:p>
            <a:pPr>
              <a:lnSpc>
                <a:spcPct val="90000"/>
              </a:lnSpc>
            </a:pPr>
            <a:r>
              <a:rPr lang="en-US" dirty="0"/>
              <a:t>Prototyping model: used for developing prototypes to clarify user requirements</a:t>
            </a:r>
          </a:p>
          <a:p>
            <a:pPr>
              <a:lnSpc>
                <a:spcPct val="90000"/>
              </a:lnSpc>
            </a:pPr>
            <a:r>
              <a:rPr lang="en-US" dirty="0"/>
              <a:t>Rapid Application Development (RAD) model:  used to produce systems quickly without sacrificing quality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079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Life Cycle continued</a:t>
            </a:r>
            <a:endParaRPr lang="en-US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963" y="1671215"/>
            <a:ext cx="6392846" cy="402613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095598" y="6000786"/>
            <a:ext cx="4299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Waterfall and Spiral life cycle models</a:t>
            </a:r>
          </a:p>
        </p:txBody>
      </p:sp>
    </p:spTree>
    <p:extLst>
      <p:ext uri="{BB962C8B-B14F-4D97-AF65-F5344CB8AC3E}">
        <p14:creationId xmlns:p14="http://schemas.microsoft.com/office/powerpoint/2010/main" val="4248752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Life Cycle: Adaptive Software Development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Also called </a:t>
            </a:r>
            <a:r>
              <a:rPr lang="en-US" b="1" dirty="0"/>
              <a:t>Incremental Development</a:t>
            </a:r>
            <a:endParaRPr lang="en-US" dirty="0"/>
          </a:p>
          <a:p>
            <a:r>
              <a:rPr lang="en-US" dirty="0"/>
              <a:t>Most used: Agile software development</a:t>
            </a:r>
          </a:p>
          <a:p>
            <a:pPr lvl="1"/>
            <a:r>
              <a:rPr lang="en-US" dirty="0"/>
              <a:t>popular to describe new approaches that focus on </a:t>
            </a:r>
          </a:p>
          <a:p>
            <a:pPr lvl="2"/>
            <a:r>
              <a:rPr lang="en-US" dirty="0"/>
              <a:t>close collaboration between programming teams and business experts</a:t>
            </a:r>
          </a:p>
          <a:p>
            <a:pPr lvl="2"/>
            <a:r>
              <a:rPr lang="en-US" dirty="0"/>
              <a:t>Versioning</a:t>
            </a:r>
          </a:p>
          <a:p>
            <a:pPr lvl="2"/>
            <a:r>
              <a:rPr lang="en-US" dirty="0"/>
              <a:t>Flexibility</a:t>
            </a:r>
          </a:p>
          <a:p>
            <a:pPr lvl="1"/>
            <a:r>
              <a:rPr lang="en-US" dirty="0"/>
              <a:t>Not suitable for all projects</a:t>
            </a:r>
          </a:p>
          <a:p>
            <a:pPr lvl="1"/>
            <a:r>
              <a:rPr lang="en-US" dirty="0"/>
              <a:t>Examples of Agile Methodologies</a:t>
            </a:r>
          </a:p>
          <a:p>
            <a:pPr lvl="2"/>
            <a:r>
              <a:rPr lang="en-US" dirty="0"/>
              <a:t>SCRUM</a:t>
            </a:r>
          </a:p>
          <a:p>
            <a:pPr lvl="2"/>
            <a:r>
              <a:rPr lang="en-US" dirty="0" err="1"/>
              <a:t>Xtreme</a:t>
            </a:r>
            <a:endParaRPr lang="en-US" dirty="0"/>
          </a:p>
          <a:p>
            <a:r>
              <a:rPr lang="en-US" dirty="0"/>
              <a:t>PMBOK certification as an Agile Certified Practitioner has been available since 2011.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662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Agile Manifesto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We are uncovering better ways of developing  software by doing it and helping others do it.  Through this work we have come to value:</a:t>
            </a:r>
            <a:endParaRPr lang="en-GB" dirty="0"/>
          </a:p>
          <a:p>
            <a:pPr lvl="1"/>
            <a:r>
              <a:rPr lang="en-US" sz="2400" i="1" dirty="0"/>
              <a:t>Individuals and interactions over processes and tools</a:t>
            </a:r>
          </a:p>
          <a:p>
            <a:pPr lvl="1"/>
            <a:r>
              <a:rPr lang="en-US" sz="2400" i="1" dirty="0"/>
              <a:t>Working software over comprehensive documentation </a:t>
            </a:r>
          </a:p>
          <a:p>
            <a:pPr lvl="1"/>
            <a:r>
              <a:rPr lang="en-US" sz="2400" i="1" dirty="0"/>
              <a:t>Customer collaboration over contract negotiation </a:t>
            </a:r>
          </a:p>
          <a:p>
            <a:pPr lvl="1"/>
            <a:r>
              <a:rPr lang="en-US" sz="2400" i="1" dirty="0"/>
              <a:t>Responding to change over following a plan </a:t>
            </a:r>
            <a:endParaRPr lang="en-GB" sz="2400" dirty="0"/>
          </a:p>
          <a:p>
            <a:r>
              <a:rPr lang="en-US" b="1" i="1" dirty="0"/>
              <a:t>That is, while there is value in the items on  the right, we value the items on the left more.</a:t>
            </a:r>
            <a:r>
              <a:rPr lang="en-GB" b="1" dirty="0"/>
              <a:t> </a:t>
            </a:r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75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Agile Methods: Scrum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According to the Scrum Alliance, Scrum is the leading agile development method for completing projects with a complex, innovative scope of work.</a:t>
            </a:r>
          </a:p>
          <a:p>
            <a:r>
              <a:rPr lang="en-US" dirty="0"/>
              <a:t>The term was coined in 1986 in a Harvard Business Review study that compared high-performing, cross-functional teams to the scrum formation used by rugby teams.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702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Scrum Framework</a:t>
            </a:r>
            <a:endParaRPr lang="en-US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017" y="1730326"/>
            <a:ext cx="6886226" cy="3839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027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Concluding words: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Projects should successfully pass through each phase of the project life cycle</a:t>
            </a:r>
          </a:p>
          <a:p>
            <a:r>
              <a:rPr lang="en-US" dirty="0"/>
              <a:t>Products must pass successfully through each phase of the product life cycle</a:t>
            </a:r>
          </a:p>
          <a:p>
            <a:r>
              <a:rPr lang="en-US" dirty="0"/>
              <a:t>The two life cycles exist in parallel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101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Schwalbe, K. (2014) Information Technology Project Management, 7</a:t>
            </a:r>
            <a:r>
              <a:rPr lang="en-US" baseline="30000" dirty="0"/>
              <a:t>th</a:t>
            </a:r>
            <a:r>
              <a:rPr lang="en-US" dirty="0"/>
              <a:t> Edition, Cengage Learning</a:t>
            </a:r>
          </a:p>
          <a:p>
            <a:r>
              <a:rPr lang="en-US" dirty="0" err="1"/>
              <a:t>Sommerville</a:t>
            </a:r>
            <a:r>
              <a:rPr lang="en-US" dirty="0"/>
              <a:t>, I. (2016) Software Engineering, 10</a:t>
            </a:r>
            <a:r>
              <a:rPr lang="en-US" baseline="30000" dirty="0"/>
              <a:t>th</a:t>
            </a:r>
            <a:r>
              <a:rPr lang="en-US" dirty="0"/>
              <a:t> Edition, Pearson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353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Life Cycle</a:t>
            </a:r>
          </a:p>
          <a:p>
            <a:pPr lvl="1"/>
            <a:r>
              <a:rPr lang="en-US" dirty="0"/>
              <a:t>“a collection of project phases.” (Schwalbe, 2014)</a:t>
            </a:r>
          </a:p>
          <a:p>
            <a:r>
              <a:rPr lang="en-US" dirty="0"/>
              <a:t>Product Life Cycle</a:t>
            </a:r>
          </a:p>
          <a:p>
            <a:pPr lvl="1"/>
            <a:r>
              <a:rPr lang="en-US" dirty="0"/>
              <a:t>Systems Development Life Cycle (SDLC)</a:t>
            </a:r>
          </a:p>
          <a:p>
            <a:pPr lvl="1"/>
            <a:r>
              <a:rPr lang="en-US" dirty="0"/>
              <a:t>“framework for describing the phases of developing information systems.” (Schwalbe, 2014)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931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Life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 </a:t>
            </a:r>
            <a:r>
              <a:rPr lang="en-US" b="1" dirty="0"/>
              <a:t>project life cycle</a:t>
            </a:r>
            <a:r>
              <a:rPr lang="en-US" dirty="0"/>
              <a:t> is a collection of project phases that defines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what work will be performed in each phase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what deliverables will be produced and when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who is involved in each phase, and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how management will control and approve work produced in each phase</a:t>
            </a:r>
          </a:p>
          <a:p>
            <a:pPr>
              <a:lnSpc>
                <a:spcPct val="90000"/>
              </a:lnSpc>
            </a:pPr>
            <a:r>
              <a:rPr lang="en-US" dirty="0"/>
              <a:t>A </a:t>
            </a:r>
            <a:r>
              <a:rPr lang="en-US" b="1" dirty="0"/>
              <a:t>deliverable</a:t>
            </a:r>
            <a:r>
              <a:rPr lang="en-US" dirty="0"/>
              <a:t> is a product or service produced or provided as part of a project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410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Life Cycle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Phases vary by industry and product</a:t>
            </a:r>
          </a:p>
          <a:p>
            <a:r>
              <a:rPr lang="en-US" dirty="0"/>
              <a:t>PMBOK Guide, 5</a:t>
            </a:r>
            <a:r>
              <a:rPr lang="en-US" baseline="30000" dirty="0"/>
              <a:t>th</a:t>
            </a:r>
            <a:r>
              <a:rPr lang="en-US" dirty="0"/>
              <a:t> Edition calls the phases:</a:t>
            </a:r>
          </a:p>
          <a:p>
            <a:pPr lvl="1"/>
            <a:r>
              <a:rPr lang="en-US" dirty="0"/>
              <a:t>Starting the project</a:t>
            </a:r>
          </a:p>
          <a:p>
            <a:pPr lvl="1"/>
            <a:r>
              <a:rPr lang="en-US" dirty="0"/>
              <a:t>Organizing and preparing</a:t>
            </a:r>
          </a:p>
          <a:p>
            <a:pPr lvl="1"/>
            <a:r>
              <a:rPr lang="en-US" dirty="0"/>
              <a:t>Carrying out the project work</a:t>
            </a:r>
          </a:p>
          <a:p>
            <a:pPr lvl="1"/>
            <a:r>
              <a:rPr lang="en-US" dirty="0"/>
              <a:t>Finishing the project</a:t>
            </a:r>
          </a:p>
          <a:p>
            <a:r>
              <a:rPr lang="en-US" dirty="0"/>
              <a:t>NB the phases of the project life cycle are </a:t>
            </a:r>
            <a:r>
              <a:rPr lang="en-US" b="1" dirty="0"/>
              <a:t>not</a:t>
            </a:r>
            <a:r>
              <a:rPr lang="en-US" dirty="0"/>
              <a:t> the same as the project management process groups of initiating, planning, executing, monitoring and controlling, and closing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123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Life Cycle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Traditional project phases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624614"/>
              </p:ext>
            </p:extLst>
          </p:nvPr>
        </p:nvGraphicFramePr>
        <p:xfrm>
          <a:off x="1742661" y="2531165"/>
          <a:ext cx="8951843" cy="3520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9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17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8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2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2833">
                <a:tc>
                  <a:txBody>
                    <a:bodyPr/>
                    <a:lstStyle/>
                    <a:p>
                      <a:r>
                        <a:rPr lang="en-US" dirty="0"/>
                        <a:t>Traditional phase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Also</a:t>
                      </a:r>
                      <a:r>
                        <a:rPr lang="en-US" baseline="0" dirty="0"/>
                        <a:t> called: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Focus on: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Project</a:t>
                      </a:r>
                      <a:r>
                        <a:rPr lang="en-US" baseline="0" dirty="0"/>
                        <a:t> life cycle phase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872">
                <a:tc>
                  <a:txBody>
                    <a:bodyPr/>
                    <a:lstStyle/>
                    <a:p>
                      <a:r>
                        <a:rPr lang="en-US" dirty="0"/>
                        <a:t>Concept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Project</a:t>
                      </a:r>
                      <a:r>
                        <a:rPr lang="en-US" baseline="0" dirty="0"/>
                        <a:t> feasibility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Planning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Starting the project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2833">
                <a:tc>
                  <a:txBody>
                    <a:bodyPr/>
                    <a:lstStyle/>
                    <a:p>
                      <a:r>
                        <a:rPr lang="en-US" dirty="0"/>
                        <a:t>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Project feasibility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Planning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Organizing and preparing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833">
                <a:tc>
                  <a:txBody>
                    <a:bodyPr/>
                    <a:lstStyle/>
                    <a:p>
                      <a:r>
                        <a:rPr lang="en-US" dirty="0"/>
                        <a:t>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Project acquisition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Delivering actual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Carrying out the project 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872">
                <a:tc>
                  <a:txBody>
                    <a:bodyPr/>
                    <a:lstStyle/>
                    <a:p>
                      <a:r>
                        <a:rPr lang="en-US" dirty="0"/>
                        <a:t>Close-out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Project acquisition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Delivering actual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Finishing the project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9735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Life Cycle continued</a:t>
            </a:r>
            <a:endParaRPr lang="en-US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317" y="1853248"/>
            <a:ext cx="7120309" cy="387304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111734" y="5974282"/>
            <a:ext cx="5795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General phases of the traditional project life cycle</a:t>
            </a:r>
          </a:p>
        </p:txBody>
      </p:sp>
    </p:spTree>
    <p:extLst>
      <p:ext uri="{BB962C8B-B14F-4D97-AF65-F5344CB8AC3E}">
        <p14:creationId xmlns:p14="http://schemas.microsoft.com/office/powerpoint/2010/main" val="4272447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Life Cycle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Early phases of a project life cycle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resource needs are usually lowest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level of uncertainty (risk) is highest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project stakeholders have the greatest opportunity to influence the project</a:t>
            </a:r>
          </a:p>
          <a:p>
            <a:pPr>
              <a:lnSpc>
                <a:spcPct val="90000"/>
              </a:lnSpc>
            </a:pPr>
            <a:r>
              <a:rPr lang="en-US" dirty="0"/>
              <a:t>Middle phases of a project life cycle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certainty of completing a project improves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more resources are needed</a:t>
            </a:r>
          </a:p>
          <a:p>
            <a:pPr>
              <a:lnSpc>
                <a:spcPct val="90000"/>
              </a:lnSpc>
            </a:pPr>
            <a:r>
              <a:rPr lang="en-US" dirty="0"/>
              <a:t>Final phase of a project life cycle focuses 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ensuring that project requirements were met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sponsor approves completion of the project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167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Phases and Management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project should successfully pass through each of the project phases in order to continue on to the next</a:t>
            </a:r>
          </a:p>
          <a:p>
            <a:r>
              <a:rPr lang="en-US" dirty="0"/>
              <a:t>Management reviews, also called </a:t>
            </a:r>
            <a:r>
              <a:rPr lang="en-US" b="1" dirty="0"/>
              <a:t>phase exits</a:t>
            </a:r>
            <a:r>
              <a:rPr lang="en-US" dirty="0"/>
              <a:t> or </a:t>
            </a:r>
            <a:r>
              <a:rPr lang="en-US" b="1" dirty="0"/>
              <a:t>kill points</a:t>
            </a:r>
            <a:r>
              <a:rPr lang="en-US" dirty="0"/>
              <a:t>, should occur after each phase to evaluate the project’s progress, likely success, and continued compatibility with organizational goals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828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Life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Products also have life cycles</a:t>
            </a:r>
          </a:p>
          <a:p>
            <a:r>
              <a:rPr lang="en-US" dirty="0"/>
              <a:t>The </a:t>
            </a:r>
            <a:r>
              <a:rPr lang="en-US" b="1" dirty="0"/>
              <a:t>Systems Development Life Cycle (SDLC)</a:t>
            </a:r>
            <a:r>
              <a:rPr lang="en-US" dirty="0"/>
              <a:t> is a framework for describing the phases involved in developing and maintaining information systems</a:t>
            </a:r>
          </a:p>
          <a:p>
            <a:r>
              <a:rPr lang="en-US" dirty="0"/>
              <a:t>Systems development projects can follow </a:t>
            </a:r>
          </a:p>
          <a:p>
            <a:pPr lvl="1"/>
            <a:r>
              <a:rPr lang="en-US" b="1" dirty="0"/>
              <a:t>Predictive life cycle</a:t>
            </a:r>
            <a:r>
              <a:rPr lang="en-US" dirty="0"/>
              <a:t>: the scope of the project can be clearly articulated and the schedule and cost can be predicted</a:t>
            </a:r>
          </a:p>
          <a:p>
            <a:pPr lvl="1"/>
            <a:r>
              <a:rPr lang="en-US" b="1" dirty="0"/>
              <a:t>Adaptive Software Development (ASD)</a:t>
            </a:r>
            <a:r>
              <a:rPr lang="en-US" dirty="0"/>
              <a:t> </a:t>
            </a:r>
            <a:r>
              <a:rPr lang="en-US" b="1" dirty="0"/>
              <a:t>life cycle</a:t>
            </a:r>
            <a:r>
              <a:rPr lang="en-US" dirty="0"/>
              <a:t>: requirements cannot be clearly expressed, projects are mission driven and component based, using time-based cycles to meet target dates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4001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735</Words>
  <Application>Microsoft Office PowerPoint</Application>
  <PresentationFormat>Widescreen</PresentationFormat>
  <Paragraphs>105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Ion</vt:lpstr>
      <vt:lpstr> Project Lifecycle and IT Product Life Cycle </vt:lpstr>
      <vt:lpstr>Definitions</vt:lpstr>
      <vt:lpstr>Project Life Cycle</vt:lpstr>
      <vt:lpstr>Project Life Cycle continued</vt:lpstr>
      <vt:lpstr>Project Life Cycle continued</vt:lpstr>
      <vt:lpstr>Project Life Cycle continued</vt:lpstr>
      <vt:lpstr>Project Life Cycle continued</vt:lpstr>
      <vt:lpstr>Project Phases and Management Reviews</vt:lpstr>
      <vt:lpstr>Product Life Cycle</vt:lpstr>
      <vt:lpstr>Product Life Cycles: Predictive Life Cycle Models</vt:lpstr>
      <vt:lpstr>Product Life Cycle continued</vt:lpstr>
      <vt:lpstr>Product Life Cycle: Adaptive Software Development </vt:lpstr>
      <vt:lpstr>Agile Manifesto</vt:lpstr>
      <vt:lpstr>Agile Methods: Scrum</vt:lpstr>
      <vt:lpstr>Scrum Framework</vt:lpstr>
      <vt:lpstr>Concluding words: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2016-11-17T04:57:21Z</dcterms:created>
  <dcterms:modified xsi:type="dcterms:W3CDTF">2016-11-17T04:57:41Z</dcterms:modified>
</cp:coreProperties>
</file>