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1"/>
  </p:sldMasterIdLst>
  <p:notesMasterIdLst>
    <p:notesMasterId r:id="rId17"/>
  </p:notesMasterIdLst>
  <p:sldIdLst>
    <p:sldId id="256" r:id="rId2"/>
    <p:sldId id="301" r:id="rId3"/>
    <p:sldId id="309" r:id="rId4"/>
    <p:sldId id="299" r:id="rId5"/>
    <p:sldId id="300" r:id="rId6"/>
    <p:sldId id="324" r:id="rId7"/>
    <p:sldId id="325" r:id="rId8"/>
    <p:sldId id="302" r:id="rId9"/>
    <p:sldId id="307" r:id="rId10"/>
    <p:sldId id="321" r:id="rId11"/>
    <p:sldId id="308" r:id="rId12"/>
    <p:sldId id="326" r:id="rId13"/>
    <p:sldId id="322" r:id="rId14"/>
    <p:sldId id="310" r:id="rId15"/>
    <p:sldId id="29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Thompson" initials="RT"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490"/>
    <p:restoredTop sz="70353"/>
  </p:normalViewPr>
  <p:slideViewPr>
    <p:cSldViewPr snapToGrid="0" snapToObjects="1">
      <p:cViewPr>
        <p:scale>
          <a:sx n="80" d="100"/>
          <a:sy n="80" d="100"/>
        </p:scale>
        <p:origin x="498" y="60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EA620-172E-6E40-BBBF-F396F663D224}" type="datetimeFigureOut">
              <a:rPr lang="en-US" smtClean="0"/>
              <a:pPr/>
              <a:t>1/15/2018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496714-7A3C-8547-8F29-03A5430DF37D}" type="slidenum">
              <a:rPr lang="en-US" smtClean="0"/>
              <a:pPr/>
              <a:t>‹#›</a:t>
            </a:fld>
            <a:endParaRPr lang="en-US"/>
          </a:p>
        </p:txBody>
      </p:sp>
    </p:spTree>
    <p:extLst>
      <p:ext uri="{BB962C8B-B14F-4D97-AF65-F5344CB8AC3E}">
        <p14:creationId xmlns:p14="http://schemas.microsoft.com/office/powerpoint/2010/main" xmlns="" val="1860360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ea typeface="Times New Roman" charset="0"/>
                <a:cs typeface="Times New Roman" charset="0"/>
              </a:rPr>
              <a:t>Introduction – Bonds, and what will be discussing as an overview today:</a:t>
            </a:r>
          </a:p>
          <a:p>
            <a:pPr marL="171450" indent="-171450">
              <a:buFont typeface="Arial" charset="0"/>
              <a:buChar char="•"/>
            </a:pPr>
            <a:r>
              <a:rPr lang="en-US" dirty="0" smtClean="0">
                <a:latin typeface="Times New Roman" charset="0"/>
                <a:ea typeface="Times New Roman" charset="0"/>
                <a:cs typeface="Times New Roman" charset="0"/>
              </a:rPr>
              <a:t>Types of bonds</a:t>
            </a:r>
          </a:p>
          <a:p>
            <a:pPr marL="171450" indent="-171450">
              <a:buFont typeface="Arial" charset="0"/>
              <a:buChar char="•"/>
            </a:pPr>
            <a:r>
              <a:rPr lang="en-US" dirty="0" smtClean="0">
                <a:latin typeface="Times New Roman" charset="0"/>
                <a:ea typeface="Times New Roman" charset="0"/>
                <a:cs typeface="Times New Roman" charset="0"/>
              </a:rPr>
              <a:t>Should bonds be part of our investment strategy?</a:t>
            </a:r>
          </a:p>
          <a:p>
            <a:pPr marL="171450" indent="-171450">
              <a:buFont typeface="Arial" charset="0"/>
              <a:buChar char="•"/>
            </a:pPr>
            <a:r>
              <a:rPr lang="en-US" dirty="0" smtClean="0">
                <a:latin typeface="Times New Roman" charset="0"/>
                <a:ea typeface="Times New Roman" charset="0"/>
                <a:cs typeface="Times New Roman" charset="0"/>
              </a:rPr>
              <a:t>Interest rate theories</a:t>
            </a:r>
          </a:p>
          <a:p>
            <a:pPr marL="171450" indent="-171450">
              <a:buFont typeface="Arial" charset="0"/>
              <a:buChar char="•"/>
            </a:pPr>
            <a:r>
              <a:rPr lang="en-US" dirty="0" smtClean="0">
                <a:latin typeface="Times New Roman" charset="0"/>
                <a:ea typeface="Times New Roman" charset="0"/>
                <a:cs typeface="Times New Roman" charset="0"/>
              </a:rPr>
              <a:t>Yield curves</a:t>
            </a:r>
          </a:p>
          <a:p>
            <a:pPr marL="171450" indent="-171450">
              <a:buFont typeface="Arial" charset="0"/>
              <a:buChar char="•"/>
            </a:pPr>
            <a:r>
              <a:rPr lang="en-US" dirty="0" smtClean="0">
                <a:latin typeface="Times New Roman" charset="0"/>
                <a:ea typeface="Times New Roman" charset="0"/>
                <a:cs typeface="Times New Roman" charset="0"/>
              </a:rPr>
              <a:t>Risks and risk mitigation</a:t>
            </a:r>
            <a:r>
              <a:rPr lang="en-US" baseline="0" dirty="0" smtClean="0">
                <a:latin typeface="Times New Roman" charset="0"/>
                <a:ea typeface="Times New Roman" charset="0"/>
                <a:cs typeface="Times New Roman" charset="0"/>
              </a:rPr>
              <a:t> and uncertainty</a:t>
            </a:r>
            <a:endParaRPr lang="en-US" dirty="0" smtClean="0">
              <a:latin typeface="Times New Roman" charset="0"/>
              <a:ea typeface="Times New Roman" charset="0"/>
              <a:cs typeface="Times New Roman" charset="0"/>
            </a:endParaRPr>
          </a:p>
          <a:p>
            <a:pPr marL="171450" indent="-171450">
              <a:buFont typeface="Arial" charset="0"/>
              <a:buChar char="•"/>
            </a:pPr>
            <a:r>
              <a:rPr lang="en-US" dirty="0" smtClean="0">
                <a:latin typeface="Times New Roman" charset="0"/>
                <a:ea typeface="Times New Roman" charset="0"/>
                <a:cs typeface="Times New Roman" charset="0"/>
              </a:rPr>
              <a:t>Duration and convexity</a:t>
            </a:r>
          </a:p>
          <a:p>
            <a:pPr marL="171450" indent="-171450">
              <a:buFont typeface="Arial" charset="0"/>
              <a:buChar char="•"/>
            </a:pPr>
            <a:r>
              <a:rPr lang="en-US" dirty="0" smtClean="0">
                <a:latin typeface="Times New Roman" charset="0"/>
                <a:ea typeface="Times New Roman" charset="0"/>
                <a:cs typeface="Times New Roman" charset="0"/>
              </a:rPr>
              <a:t>Immunization strategies for portfolio management</a:t>
            </a:r>
          </a:p>
        </p:txBody>
      </p:sp>
      <p:sp>
        <p:nvSpPr>
          <p:cNvPr id="4" name="Slide Number Placeholder 3"/>
          <p:cNvSpPr>
            <a:spLocks noGrp="1"/>
          </p:cNvSpPr>
          <p:nvPr>
            <p:ph type="sldNum" sz="quarter" idx="10"/>
          </p:nvPr>
        </p:nvSpPr>
        <p:spPr/>
        <p:txBody>
          <a:bodyPr/>
          <a:lstStyle/>
          <a:p>
            <a:fld id="{B0496714-7A3C-8547-8F29-03A5430DF37D}" type="slidenum">
              <a:rPr lang="en-US" smtClean="0"/>
              <a:pPr/>
              <a:t>1</a:t>
            </a:fld>
            <a:endParaRPr lang="en-US"/>
          </a:p>
        </p:txBody>
      </p:sp>
    </p:spTree>
    <p:extLst>
      <p:ext uri="{BB962C8B-B14F-4D97-AF65-F5344CB8AC3E}">
        <p14:creationId xmlns:p14="http://schemas.microsoft.com/office/powerpoint/2010/main" xmlns="" val="1719903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Times New Roman" charset="0"/>
                <a:ea typeface="Times New Roman" charset="0"/>
                <a:cs typeface="Times New Roman" charset="0"/>
              </a:rPr>
              <a:t>(</a:t>
            </a:r>
            <a:r>
              <a:rPr lang="en-US" sz="1200" kern="1200" dirty="0" smtClean="0">
                <a:solidFill>
                  <a:schemeClr val="tx1"/>
                </a:solidFill>
                <a:effectLst/>
                <a:latin typeface="Times New Roman" charset="0"/>
                <a:ea typeface="Times New Roman" charset="0"/>
                <a:cs typeface="Times New Roman" charset="0"/>
              </a:rPr>
              <a:t>Christensen, Lopez &amp; </a:t>
            </a:r>
            <a:r>
              <a:rPr lang="en-US" sz="1200" kern="1200" dirty="0" err="1" smtClean="0">
                <a:solidFill>
                  <a:schemeClr val="tx1"/>
                </a:solidFill>
                <a:effectLst/>
                <a:latin typeface="Times New Roman" charset="0"/>
                <a:ea typeface="Times New Roman" charset="0"/>
                <a:cs typeface="Times New Roman" charset="0"/>
              </a:rPr>
              <a:t>Mussche</a:t>
            </a:r>
            <a:r>
              <a:rPr lang="en-US" sz="1200" kern="1200" dirty="0" smtClean="0">
                <a:solidFill>
                  <a:schemeClr val="tx1"/>
                </a:solidFill>
                <a:effectLst/>
                <a:latin typeface="Times New Roman" charset="0"/>
                <a:ea typeface="Times New Roman" charset="0"/>
                <a:cs typeface="Times New Roman" charset="0"/>
              </a:rPr>
              <a:t>, 2017, </a:t>
            </a:r>
            <a:r>
              <a:rPr lang="en-US" sz="1200" b="0" kern="1200" dirty="0" err="1" smtClean="0">
                <a:solidFill>
                  <a:schemeClr val="tx1"/>
                </a:solidFill>
                <a:effectLst/>
                <a:latin typeface="Times New Roman" charset="0"/>
                <a:ea typeface="Times New Roman" charset="0"/>
                <a:cs typeface="Times New Roman" charset="0"/>
              </a:rPr>
              <a:t>Bodie</a:t>
            </a:r>
            <a:r>
              <a:rPr lang="en-US" sz="1200" b="0" kern="1200" dirty="0" smtClean="0">
                <a:solidFill>
                  <a:schemeClr val="tx1"/>
                </a:solidFill>
                <a:effectLst/>
                <a:latin typeface="Times New Roman" charset="0"/>
                <a:ea typeface="Times New Roman" charset="0"/>
                <a:cs typeface="Times New Roman" charset="0"/>
              </a:rPr>
              <a:t>, Kane &amp; Marcus, 2013;</a:t>
            </a:r>
            <a:r>
              <a:rPr lang="en-US" sz="1200" b="0" kern="1200" baseline="0" dirty="0" smtClean="0">
                <a:solidFill>
                  <a:schemeClr val="tx1"/>
                </a:solidFill>
                <a:effectLst/>
                <a:latin typeface="Times New Roman" charset="0"/>
                <a:ea typeface="Times New Roman" charset="0"/>
                <a:cs typeface="Times New Roman" charset="0"/>
              </a:rPr>
              <a:t> </a:t>
            </a:r>
            <a:r>
              <a:rPr lang="en-US" sz="1200" b="0" kern="1200" baseline="0" dirty="0" err="1" smtClean="0">
                <a:solidFill>
                  <a:schemeClr val="tx1"/>
                </a:solidFill>
                <a:effectLst/>
                <a:latin typeface="Times New Roman" charset="0"/>
                <a:ea typeface="Times New Roman" charset="0"/>
                <a:cs typeface="Times New Roman" charset="0"/>
              </a:rPr>
              <a:t>Treasury.gov</a:t>
            </a:r>
            <a:r>
              <a:rPr lang="en-US" sz="1200" b="0" kern="1200" baseline="0" dirty="0" smtClean="0">
                <a:solidFill>
                  <a:schemeClr val="tx1"/>
                </a:solidFill>
                <a:effectLst/>
                <a:latin typeface="Times New Roman" charset="0"/>
                <a:ea typeface="Times New Roman" charset="0"/>
                <a:cs typeface="Times New Roman" charset="0"/>
              </a:rPr>
              <a:t>, </a:t>
            </a:r>
            <a:r>
              <a:rPr lang="en-US" sz="1200" b="0" kern="1200" baseline="0" dirty="0" err="1" smtClean="0">
                <a:solidFill>
                  <a:schemeClr val="tx1"/>
                </a:solidFill>
                <a:effectLst/>
                <a:latin typeface="Times New Roman" charset="0"/>
                <a:ea typeface="Times New Roman" charset="0"/>
                <a:cs typeface="Times New Roman" charset="0"/>
              </a:rPr>
              <a:t>n.d.</a:t>
            </a:r>
            <a:r>
              <a:rPr lang="en-US" sz="1200" b="0" kern="1200" baseline="0" dirty="0" smtClean="0">
                <a:solidFill>
                  <a:schemeClr val="tx1"/>
                </a:solidFill>
                <a:effectLst/>
                <a:latin typeface="Times New Roman" charset="0"/>
                <a:ea typeface="Times New Roman" charset="0"/>
                <a:cs typeface="Times New Roman" charset="0"/>
              </a:rPr>
              <a:t>; </a:t>
            </a:r>
            <a:r>
              <a:rPr lang="en-US" sz="1200" kern="1200" dirty="0" smtClean="0">
                <a:solidFill>
                  <a:schemeClr val="tx1"/>
                </a:solidFill>
                <a:effectLst/>
                <a:latin typeface="Times New Roman" charset="0"/>
                <a:ea typeface="Times New Roman" charset="0"/>
                <a:cs typeface="Times New Roman" charset="0"/>
              </a:rPr>
              <a:t>Financial Industry Regulatory Authority, 2017</a:t>
            </a:r>
            <a:r>
              <a:rPr lang="en-US" sz="1200" b="0" kern="1200" baseline="0" dirty="0" smtClean="0">
                <a:solidFill>
                  <a:schemeClr val="tx1"/>
                </a:solidFill>
                <a:effectLst/>
                <a:latin typeface="Times New Roman" charset="0"/>
                <a:ea typeface="Times New Roman" charset="0"/>
                <a:cs typeface="Times New Roman" charset="0"/>
              </a:rPr>
              <a:t>)</a:t>
            </a:r>
          </a:p>
          <a:p>
            <a:endParaRPr lang="en-US" sz="1200" b="0" i="0" kern="1200" dirty="0" smtClean="0">
              <a:solidFill>
                <a:schemeClr val="tx1"/>
              </a:solidFill>
              <a:effectLst/>
              <a:latin typeface="Times New Roman" charset="0"/>
              <a:ea typeface="Times New Roman" charset="0"/>
              <a:cs typeface="Times New Roman" charset="0"/>
            </a:endParaRPr>
          </a:p>
          <a:p>
            <a:r>
              <a:rPr lang="en-US" sz="1200" b="0" i="0" kern="1200" dirty="0" smtClean="0">
                <a:solidFill>
                  <a:schemeClr val="tx1"/>
                </a:solidFill>
                <a:effectLst/>
                <a:latin typeface="Times New Roman" charset="0"/>
                <a:ea typeface="Times New Roman" charset="0"/>
                <a:cs typeface="Times New Roman" charset="0"/>
              </a:rPr>
              <a:t>Duration reveals how much risk a bond investor faces from changes in interest rates.</a:t>
            </a:r>
            <a:r>
              <a:rPr lang="en-US" sz="1200" b="0" i="0" kern="1200" baseline="0" dirty="0" smtClean="0">
                <a:solidFill>
                  <a:schemeClr val="tx1"/>
                </a:solidFill>
                <a:effectLst/>
                <a:latin typeface="Times New Roman" charset="0"/>
                <a:ea typeface="Times New Roman" charset="0"/>
                <a:cs typeface="Times New Roman" charset="0"/>
              </a:rPr>
              <a:t> The </a:t>
            </a:r>
            <a:r>
              <a:rPr lang="en-US" sz="1200" b="0" i="0" kern="1200" dirty="0" smtClean="0">
                <a:solidFill>
                  <a:schemeClr val="tx1"/>
                </a:solidFill>
                <a:effectLst/>
                <a:latin typeface="Times New Roman" charset="0"/>
                <a:ea typeface="Times New Roman" charset="0"/>
                <a:cs typeface="Times New Roman" charset="0"/>
              </a:rPr>
              <a:t>bond's price, maturity, coupon and </a:t>
            </a:r>
            <a:r>
              <a:rPr lang="en-US" sz="1200" b="0" i="0" u="none" strike="noStrike" kern="1200" dirty="0" smtClean="0">
                <a:solidFill>
                  <a:schemeClr val="tx1"/>
                </a:solidFill>
                <a:effectLst/>
                <a:latin typeface="Times New Roman" charset="0"/>
                <a:ea typeface="Times New Roman" charset="0"/>
                <a:cs typeface="Times New Roman" charset="0"/>
              </a:rPr>
              <a:t>yield to maturity</a:t>
            </a:r>
            <a:r>
              <a:rPr lang="en-US" sz="1200" b="0" i="0" u="none" strike="noStrike" kern="1200" baseline="0" dirty="0" smtClean="0">
                <a:solidFill>
                  <a:schemeClr val="tx1"/>
                </a:solidFill>
                <a:effectLst/>
                <a:latin typeface="Times New Roman" charset="0"/>
                <a:ea typeface="Times New Roman" charset="0"/>
                <a:cs typeface="Times New Roman" charset="0"/>
              </a:rPr>
              <a:t> are </a:t>
            </a:r>
            <a:r>
              <a:rPr lang="en-US" sz="1200" b="0" i="0" kern="1200" dirty="0" smtClean="0">
                <a:solidFill>
                  <a:schemeClr val="tx1"/>
                </a:solidFill>
                <a:effectLst/>
                <a:latin typeface="Times New Roman" charset="0"/>
                <a:ea typeface="Times New Roman" charset="0"/>
                <a:cs typeface="Times New Roman" charset="0"/>
              </a:rPr>
              <a:t>all factors that go into the</a:t>
            </a:r>
            <a:r>
              <a:rPr lang="en-US" sz="1200" b="0" i="0" kern="1200" baseline="0" dirty="0" smtClean="0">
                <a:solidFill>
                  <a:schemeClr val="tx1"/>
                </a:solidFill>
                <a:effectLst/>
                <a:latin typeface="Times New Roman" charset="0"/>
                <a:ea typeface="Times New Roman" charset="0"/>
                <a:cs typeface="Times New Roman" charset="0"/>
              </a:rPr>
              <a:t> </a:t>
            </a:r>
            <a:r>
              <a:rPr lang="en-US" sz="1200" b="0" i="0" kern="1200" dirty="0" smtClean="0">
                <a:solidFill>
                  <a:schemeClr val="tx1"/>
                </a:solidFill>
                <a:effectLst/>
                <a:latin typeface="Times New Roman" charset="0"/>
                <a:ea typeface="Times New Roman" charset="0"/>
                <a:cs typeface="Times New Roman" charset="0"/>
              </a:rPr>
              <a:t>calculation for</a:t>
            </a:r>
            <a:r>
              <a:rPr lang="en-US" sz="1200" b="0" i="0" kern="1200" baseline="0" dirty="0" smtClean="0">
                <a:solidFill>
                  <a:schemeClr val="tx1"/>
                </a:solidFill>
                <a:effectLst/>
                <a:latin typeface="Times New Roman" charset="0"/>
                <a:ea typeface="Times New Roman" charset="0"/>
                <a:cs typeface="Times New Roman" charset="0"/>
              </a:rPr>
              <a:t> </a:t>
            </a:r>
            <a:r>
              <a:rPr lang="en-US" sz="1200" b="0" i="0" kern="1200" dirty="0" smtClean="0">
                <a:solidFill>
                  <a:schemeClr val="tx1"/>
                </a:solidFill>
                <a:effectLst/>
                <a:latin typeface="Times New Roman" charset="0"/>
                <a:ea typeface="Times New Roman" charset="0"/>
                <a:cs typeface="Times New Roman" charset="0"/>
              </a:rPr>
              <a:t>duration.  </a:t>
            </a:r>
          </a:p>
          <a:p>
            <a:endParaRPr lang="en-US" sz="1200" b="0" i="0" kern="1200" dirty="0" smtClean="0">
              <a:solidFill>
                <a:schemeClr val="tx1"/>
              </a:solidFill>
              <a:effectLst/>
              <a:latin typeface="Times New Roman" charset="0"/>
              <a:ea typeface="Times New Roman" charset="0"/>
              <a:cs typeface="Times New Roman" charset="0"/>
            </a:endParaRPr>
          </a:p>
          <a:p>
            <a:r>
              <a:rPr lang="en-US" sz="1200" b="0" i="0" kern="1200" dirty="0" smtClean="0">
                <a:solidFill>
                  <a:schemeClr val="tx1"/>
                </a:solidFill>
                <a:effectLst/>
                <a:latin typeface="Times New Roman" charset="0"/>
                <a:ea typeface="Times New Roman" charset="0"/>
                <a:cs typeface="Times New Roman" charset="0"/>
              </a:rPr>
              <a:t>In general </a:t>
            </a:r>
            <a:r>
              <a:rPr lang="mr-IN" sz="1200" b="0" i="0" kern="1200" dirty="0" smtClean="0">
                <a:solidFill>
                  <a:schemeClr val="tx1"/>
                </a:solidFill>
                <a:effectLst/>
                <a:latin typeface="Times New Roman" charset="0"/>
                <a:ea typeface="Times New Roman" charset="0"/>
                <a:cs typeface="Times New Roman" charset="0"/>
              </a:rPr>
              <a:t>–</a:t>
            </a:r>
            <a:r>
              <a:rPr lang="en-US" sz="1200" b="0" i="0" kern="1200" dirty="0" smtClean="0">
                <a:solidFill>
                  <a:schemeClr val="tx1"/>
                </a:solidFill>
                <a:effectLst/>
                <a:latin typeface="Times New Roman" charset="0"/>
                <a:ea typeface="Times New Roman" charset="0"/>
                <a:cs typeface="Times New Roman" charset="0"/>
              </a:rPr>
              <a:t> </a:t>
            </a:r>
          </a:p>
          <a:p>
            <a:pPr marL="171450" indent="-171450">
              <a:buFont typeface="Arial" charset="0"/>
              <a:buChar char="•"/>
            </a:pPr>
            <a:r>
              <a:rPr lang="en-US" sz="1200" b="0" i="0" kern="1200" dirty="0" smtClean="0">
                <a:solidFill>
                  <a:schemeClr val="tx1"/>
                </a:solidFill>
                <a:effectLst/>
                <a:latin typeface="Times New Roman" charset="0"/>
                <a:ea typeface="Times New Roman" charset="0"/>
                <a:cs typeface="Times New Roman" charset="0"/>
              </a:rPr>
              <a:t>as maturity increases, duration increases</a:t>
            </a:r>
            <a:endParaRPr lang="en-US" sz="1200" b="0" i="0" kern="1200" baseline="0" dirty="0" smtClean="0">
              <a:solidFill>
                <a:schemeClr val="tx1"/>
              </a:solidFill>
              <a:effectLst/>
              <a:latin typeface="Times New Roman" charset="0"/>
              <a:ea typeface="Times New Roman" charset="0"/>
              <a:cs typeface="Times New Roman" charset="0"/>
            </a:endParaRPr>
          </a:p>
          <a:p>
            <a:pPr marL="171450" indent="-171450">
              <a:buFont typeface="Arial" charset="0"/>
              <a:buChar char="•"/>
            </a:pPr>
            <a:r>
              <a:rPr lang="en-US" sz="1200" b="0" i="0" kern="1200" baseline="0" dirty="0" smtClean="0">
                <a:solidFill>
                  <a:schemeClr val="tx1"/>
                </a:solidFill>
                <a:effectLst/>
                <a:latin typeface="Times New Roman" charset="0"/>
                <a:ea typeface="Times New Roman" charset="0"/>
                <a:cs typeface="Times New Roman" charset="0"/>
              </a:rPr>
              <a:t>as a </a:t>
            </a:r>
            <a:r>
              <a:rPr lang="en-US" sz="1200" b="0" i="0" kern="1200" dirty="0" smtClean="0">
                <a:solidFill>
                  <a:schemeClr val="tx1"/>
                </a:solidFill>
                <a:effectLst/>
                <a:latin typeface="Times New Roman" charset="0"/>
                <a:ea typeface="Times New Roman" charset="0"/>
                <a:cs typeface="Times New Roman" charset="0"/>
              </a:rPr>
              <a:t>coupon increases, duration decreases</a:t>
            </a:r>
          </a:p>
          <a:p>
            <a:pPr marL="171450" indent="-171450">
              <a:buFont typeface="Arial" charset="0"/>
              <a:buChar char="•"/>
            </a:pPr>
            <a:r>
              <a:rPr lang="en-US" sz="1200" b="0" i="0" kern="1200" dirty="0" smtClean="0">
                <a:solidFill>
                  <a:schemeClr val="tx1"/>
                </a:solidFill>
                <a:effectLst/>
                <a:latin typeface="Times New Roman" charset="0"/>
                <a:ea typeface="Times New Roman" charset="0"/>
                <a:cs typeface="Times New Roman" charset="0"/>
              </a:rPr>
              <a:t>as interest rates increase, duration decreases and the bond's sensitivity to further interest rate increases drops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i="0" kern="1200" baseline="0" dirty="0" smtClean="0">
                <a:solidFill>
                  <a:schemeClr val="tx1"/>
                </a:solidFill>
                <a:effectLst/>
                <a:latin typeface="Times New Roman" charset="0"/>
                <a:ea typeface="Times New Roman" charset="0"/>
                <a:cs typeface="Times New Roman" charset="0"/>
              </a:rPr>
              <a:t>bonds with high yields / coupons, the duration is lower (this is because the bondholder receives more of a return on the investment faster)</a:t>
            </a:r>
            <a:endParaRPr lang="en-US" sz="1200" b="0" i="0" kern="1200" dirty="0" smtClean="0">
              <a:solidFill>
                <a:schemeClr val="tx1"/>
              </a:solidFill>
              <a:effectLst/>
              <a:latin typeface="Times New Roman" charset="0"/>
              <a:ea typeface="Times New Roman" charset="0"/>
              <a:cs typeface="Times New Roman" charset="0"/>
            </a:endParaRPr>
          </a:p>
          <a:p>
            <a:endParaRPr lang="en-US" sz="1200" b="0" i="0" kern="1200" dirty="0" smtClean="0">
              <a:solidFill>
                <a:schemeClr val="tx1"/>
              </a:solidFill>
              <a:effectLst/>
              <a:latin typeface="Times New Roman" charset="0"/>
              <a:ea typeface="Times New Roman" charset="0"/>
              <a:cs typeface="Times New Roman" charset="0"/>
            </a:endParaRPr>
          </a:p>
          <a:p>
            <a:r>
              <a:rPr lang="en-US" sz="1200" b="0" i="0" kern="1200" dirty="0" smtClean="0">
                <a:solidFill>
                  <a:schemeClr val="tx1"/>
                </a:solidFill>
                <a:effectLst/>
                <a:latin typeface="Times New Roman" charset="0"/>
                <a:ea typeface="Times New Roman" charset="0"/>
                <a:cs typeface="Times New Roman" charset="0"/>
              </a:rPr>
              <a:t>Interesting factoid: duration for a Zero Coupon Bond is equal to its time to maturity whereas duration for traditional</a:t>
            </a:r>
            <a:r>
              <a:rPr lang="en-US" sz="1200" b="0" i="0" kern="1200" baseline="0" dirty="0" smtClean="0">
                <a:solidFill>
                  <a:schemeClr val="tx1"/>
                </a:solidFill>
                <a:effectLst/>
                <a:latin typeface="Times New Roman" charset="0"/>
                <a:ea typeface="Times New Roman" charset="0"/>
                <a:cs typeface="Times New Roman" charset="0"/>
              </a:rPr>
              <a:t> bonds </a:t>
            </a:r>
            <a:r>
              <a:rPr lang="en-US" sz="1200" b="0" i="0" kern="1200" dirty="0" smtClean="0">
                <a:solidFill>
                  <a:schemeClr val="tx1"/>
                </a:solidFill>
                <a:effectLst/>
                <a:latin typeface="Times New Roman" charset="0"/>
                <a:ea typeface="Times New Roman" charset="0"/>
                <a:cs typeface="Times New Roman" charset="0"/>
              </a:rPr>
              <a:t>is less than time</a:t>
            </a:r>
            <a:r>
              <a:rPr lang="en-US" sz="1200" b="0" i="0" kern="1200" baseline="0" dirty="0" smtClean="0">
                <a:solidFill>
                  <a:schemeClr val="tx1"/>
                </a:solidFill>
                <a:effectLst/>
                <a:latin typeface="Times New Roman" charset="0"/>
                <a:ea typeface="Times New Roman" charset="0"/>
                <a:cs typeface="Times New Roman" charset="0"/>
              </a:rPr>
              <a:t> to maturity and changes as coupons are received</a:t>
            </a:r>
          </a:p>
          <a:p>
            <a:endParaRPr lang="en-US" sz="1200" b="0" i="0" kern="1200" baseline="0" dirty="0" smtClean="0">
              <a:solidFill>
                <a:schemeClr val="tx1"/>
              </a:solidFill>
              <a:effectLst/>
              <a:latin typeface="Times New Roman" charset="0"/>
              <a:ea typeface="Times New Roman" charset="0"/>
              <a:cs typeface="Times New Roman" charset="0"/>
            </a:endParaRPr>
          </a:p>
          <a:p>
            <a:endParaRPr lang="en-US" sz="1200" b="0" i="0" kern="1200" dirty="0" smtClean="0">
              <a:solidFill>
                <a:schemeClr val="tx1"/>
              </a:solidFill>
              <a:effectLst/>
              <a:latin typeface="Times New Roman" charset="0"/>
              <a:ea typeface="Times New Roman" charset="0"/>
              <a:cs typeface="Times New Roman" charset="0"/>
            </a:endParaRPr>
          </a:p>
        </p:txBody>
      </p:sp>
      <p:sp>
        <p:nvSpPr>
          <p:cNvPr id="4" name="Slide Number Placeholder 3"/>
          <p:cNvSpPr>
            <a:spLocks noGrp="1"/>
          </p:cNvSpPr>
          <p:nvPr>
            <p:ph type="sldNum" sz="quarter" idx="10"/>
          </p:nvPr>
        </p:nvSpPr>
        <p:spPr/>
        <p:txBody>
          <a:bodyPr/>
          <a:lstStyle/>
          <a:p>
            <a:fld id="{B0496714-7A3C-8547-8F29-03A5430DF37D}" type="slidenum">
              <a:rPr lang="en-US" smtClean="0"/>
              <a:pPr/>
              <a:t>10</a:t>
            </a:fld>
            <a:endParaRPr lang="en-US"/>
          </a:p>
        </p:txBody>
      </p:sp>
    </p:spTree>
    <p:extLst>
      <p:ext uri="{BB962C8B-B14F-4D97-AF65-F5344CB8AC3E}">
        <p14:creationId xmlns:p14="http://schemas.microsoft.com/office/powerpoint/2010/main" xmlns="" val="2116734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Times New Roman" charset="0"/>
                <a:ea typeface="Times New Roman" charset="0"/>
                <a:cs typeface="Times New Roman" charset="0"/>
              </a:rPr>
              <a:t>(</a:t>
            </a:r>
            <a:r>
              <a:rPr lang="en-US" sz="1200" b="0" kern="1200" dirty="0" err="1" smtClean="0">
                <a:solidFill>
                  <a:schemeClr val="tx1"/>
                </a:solidFill>
                <a:effectLst/>
                <a:latin typeface="Times New Roman" charset="0"/>
                <a:ea typeface="Times New Roman" charset="0"/>
                <a:cs typeface="Times New Roman" charset="0"/>
              </a:rPr>
              <a:t>Bodie</a:t>
            </a:r>
            <a:r>
              <a:rPr lang="en-US" sz="1200" b="0" kern="1200" dirty="0" smtClean="0">
                <a:solidFill>
                  <a:schemeClr val="tx1"/>
                </a:solidFill>
                <a:effectLst/>
                <a:latin typeface="Times New Roman" charset="0"/>
                <a:ea typeface="Times New Roman" charset="0"/>
                <a:cs typeface="Times New Roman" charset="0"/>
              </a:rPr>
              <a:t>, Kane &amp; Marcus, 2013;</a:t>
            </a:r>
            <a:r>
              <a:rPr lang="en-US" sz="1200" b="0" kern="1200" baseline="0" dirty="0" smtClean="0">
                <a:solidFill>
                  <a:schemeClr val="tx1"/>
                </a:solidFill>
                <a:effectLst/>
                <a:latin typeface="Times New Roman" charset="0"/>
                <a:ea typeface="Times New Roman" charset="0"/>
                <a:cs typeface="Times New Roman" charset="0"/>
              </a:rPr>
              <a:t> </a:t>
            </a:r>
            <a:r>
              <a:rPr lang="en-US" sz="1200" b="0" kern="1200" baseline="0" dirty="0" err="1" smtClean="0">
                <a:solidFill>
                  <a:schemeClr val="tx1"/>
                </a:solidFill>
                <a:effectLst/>
                <a:latin typeface="Times New Roman" charset="0"/>
                <a:ea typeface="Times New Roman" charset="0"/>
                <a:cs typeface="Times New Roman" charset="0"/>
              </a:rPr>
              <a:t>Treasury.gov</a:t>
            </a:r>
            <a:r>
              <a:rPr lang="en-US" sz="1200" b="0" kern="1200" baseline="0" dirty="0" smtClean="0">
                <a:solidFill>
                  <a:schemeClr val="tx1"/>
                </a:solidFill>
                <a:effectLst/>
                <a:latin typeface="Times New Roman" charset="0"/>
                <a:ea typeface="Times New Roman" charset="0"/>
                <a:cs typeface="Times New Roman" charset="0"/>
              </a:rPr>
              <a:t>, </a:t>
            </a:r>
            <a:r>
              <a:rPr lang="en-US" sz="1200" b="0" kern="1200" baseline="0" dirty="0" err="1" smtClean="0">
                <a:solidFill>
                  <a:schemeClr val="tx1"/>
                </a:solidFill>
                <a:effectLst/>
                <a:latin typeface="Times New Roman" charset="0"/>
                <a:ea typeface="Times New Roman" charset="0"/>
                <a:cs typeface="Times New Roman" charset="0"/>
              </a:rPr>
              <a:t>n.d.</a:t>
            </a:r>
            <a:r>
              <a:rPr lang="en-US" sz="1200" b="0" kern="1200" baseline="0" dirty="0" smtClean="0">
                <a:solidFill>
                  <a:schemeClr val="tx1"/>
                </a:solidFill>
                <a:effectLst/>
                <a:latin typeface="Times New Roman" charset="0"/>
                <a:ea typeface="Times New Roman" charset="0"/>
                <a:cs typeface="Times New Roman" charset="0"/>
              </a:rPr>
              <a:t>; </a:t>
            </a:r>
            <a:r>
              <a:rPr lang="en-US" sz="1200" kern="1200" dirty="0" err="1" smtClean="0">
                <a:solidFill>
                  <a:schemeClr val="tx1"/>
                </a:solidFill>
                <a:effectLst/>
                <a:latin typeface="+mn-lt"/>
                <a:ea typeface="+mn-ea"/>
                <a:cs typeface="+mn-cs"/>
              </a:rPr>
              <a:t>Zaremba</a:t>
            </a:r>
            <a:r>
              <a:rPr lang="en-US" sz="1200" kern="1200" dirty="0" smtClean="0">
                <a:solidFill>
                  <a:schemeClr val="tx1"/>
                </a:solidFill>
                <a:effectLst/>
                <a:latin typeface="+mn-lt"/>
                <a:ea typeface="+mn-ea"/>
                <a:cs typeface="+mn-cs"/>
              </a:rPr>
              <a:t>, 2017)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Times New Roman" charset="0"/>
              <a:ea typeface="Times New Roman" charset="0"/>
              <a:cs typeface="Times New Roman" charset="0"/>
            </a:endParaRPr>
          </a:p>
          <a:p>
            <a:endParaRPr lang="en-US" dirty="0" smtClean="0">
              <a:latin typeface="Times New Roman" charset="0"/>
              <a:ea typeface="Times New Roman" charset="0"/>
              <a:cs typeface="Times New Roman" charset="0"/>
            </a:endParaRPr>
          </a:p>
          <a:p>
            <a:r>
              <a:rPr lang="en-US" dirty="0" err="1" smtClean="0">
                <a:latin typeface="Times New Roman" charset="0"/>
                <a:ea typeface="Times New Roman" charset="0"/>
                <a:cs typeface="Times New Roman" charset="0"/>
              </a:rPr>
              <a:t>Macauly</a:t>
            </a:r>
            <a:r>
              <a:rPr lang="en-US" dirty="0" smtClean="0">
                <a:latin typeface="Times New Roman" charset="0"/>
                <a:ea typeface="Times New Roman" charset="0"/>
                <a:cs typeface="Times New Roman" charset="0"/>
              </a:rPr>
              <a:t> Duration was</a:t>
            </a:r>
            <a:r>
              <a:rPr lang="en-US" baseline="0" dirty="0" smtClean="0">
                <a:latin typeface="Times New Roman" charset="0"/>
                <a:ea typeface="Times New Roman" charset="0"/>
                <a:cs typeface="Times New Roman" charset="0"/>
              </a:rPr>
              <a:t> </a:t>
            </a:r>
            <a:r>
              <a:rPr lang="en-US" sz="1200" b="0" i="0" kern="1200" dirty="0" smtClean="0">
                <a:solidFill>
                  <a:schemeClr val="tx1"/>
                </a:solidFill>
                <a:effectLst/>
                <a:latin typeface="Times New Roman" charset="0"/>
                <a:ea typeface="Times New Roman" charset="0"/>
                <a:cs typeface="Times New Roman" charset="0"/>
              </a:rPr>
              <a:t>created by Frederick Macaulay in 1938</a:t>
            </a:r>
          </a:p>
          <a:p>
            <a:pPr marL="171450" indent="-171450">
              <a:buFont typeface="Arial" charset="0"/>
              <a:buChar char="•"/>
            </a:pPr>
            <a:r>
              <a:rPr lang="en-US" sz="1200" b="0" i="0" kern="1200" dirty="0" smtClean="0">
                <a:solidFill>
                  <a:schemeClr val="tx1"/>
                </a:solidFill>
                <a:effectLst/>
                <a:latin typeface="Times New Roman" charset="0"/>
                <a:ea typeface="Times New Roman" charset="0"/>
                <a:cs typeface="Times New Roman" charset="0"/>
              </a:rPr>
              <a:t>Used to calculate a bond’s</a:t>
            </a:r>
            <a:r>
              <a:rPr lang="en-US" sz="1200" b="0" i="0" kern="1200" baseline="0" dirty="0" smtClean="0">
                <a:solidFill>
                  <a:schemeClr val="tx1"/>
                </a:solidFill>
                <a:effectLst/>
                <a:latin typeface="Times New Roman" charset="0"/>
                <a:ea typeface="Times New Roman" charset="0"/>
                <a:cs typeface="Times New Roman" charset="0"/>
              </a:rPr>
              <a:t> </a:t>
            </a:r>
            <a:r>
              <a:rPr lang="en-US" sz="1200" b="0" i="0" kern="1200" dirty="0" smtClean="0">
                <a:solidFill>
                  <a:schemeClr val="tx1"/>
                </a:solidFill>
                <a:effectLst/>
                <a:latin typeface="Times New Roman" charset="0"/>
                <a:ea typeface="Times New Roman" charset="0"/>
                <a:cs typeface="Times New Roman" charset="0"/>
              </a:rPr>
              <a:t>basic duration</a:t>
            </a:r>
          </a:p>
          <a:p>
            <a:pPr marL="0" indent="0">
              <a:buFont typeface="Arial" charset="0"/>
              <a:buNone/>
            </a:pPr>
            <a:endParaRPr lang="en-US" sz="1200" b="0" i="0" kern="1200" dirty="0" smtClean="0">
              <a:solidFill>
                <a:schemeClr val="tx1"/>
              </a:solidFill>
              <a:effectLst/>
              <a:latin typeface="Times New Roman" charset="0"/>
              <a:ea typeface="Times New Roman" charset="0"/>
              <a:cs typeface="Times New Roman" charset="0"/>
            </a:endParaRPr>
          </a:p>
          <a:p>
            <a:r>
              <a:rPr lang="en-US" sz="1200" b="0" i="0" kern="1200" dirty="0" smtClean="0">
                <a:solidFill>
                  <a:schemeClr val="tx1"/>
                </a:solidFill>
                <a:effectLst/>
                <a:latin typeface="Times New Roman" charset="0"/>
                <a:ea typeface="Times New Roman" charset="0"/>
                <a:cs typeface="Times New Roman" charset="0"/>
              </a:rPr>
              <a:t>The Modified Duration is an adjusted version of the </a:t>
            </a:r>
            <a:r>
              <a:rPr lang="en-US" sz="1200" b="0" i="0" kern="1200" dirty="0" err="1" smtClean="0">
                <a:solidFill>
                  <a:schemeClr val="tx1"/>
                </a:solidFill>
                <a:effectLst/>
                <a:latin typeface="Times New Roman" charset="0"/>
                <a:ea typeface="Times New Roman" charset="0"/>
                <a:cs typeface="Times New Roman" charset="0"/>
              </a:rPr>
              <a:t>Macauly</a:t>
            </a:r>
            <a:r>
              <a:rPr lang="en-US" sz="1200" b="0" i="0" kern="1200" dirty="0" smtClean="0">
                <a:solidFill>
                  <a:schemeClr val="tx1"/>
                </a:solidFill>
                <a:effectLst/>
                <a:latin typeface="Times New Roman" charset="0"/>
                <a:ea typeface="Times New Roman" charset="0"/>
                <a:cs typeface="Times New Roman" charset="0"/>
              </a:rPr>
              <a:t> duration and takes into account how interest</a:t>
            </a:r>
            <a:r>
              <a:rPr lang="en-US" sz="1200" b="0" i="0" kern="1200" baseline="0" dirty="0" smtClean="0">
                <a:solidFill>
                  <a:schemeClr val="tx1"/>
                </a:solidFill>
                <a:effectLst/>
                <a:latin typeface="Times New Roman" charset="0"/>
                <a:ea typeface="Times New Roman" charset="0"/>
                <a:cs typeface="Times New Roman" charset="0"/>
              </a:rPr>
              <a:t> rate</a:t>
            </a:r>
            <a:r>
              <a:rPr lang="en-US" sz="1200" b="0" i="0" kern="1200" dirty="0" smtClean="0">
                <a:solidFill>
                  <a:schemeClr val="tx1"/>
                </a:solidFill>
                <a:effectLst/>
                <a:latin typeface="Times New Roman" charset="0"/>
                <a:ea typeface="Times New Roman" charset="0"/>
                <a:cs typeface="Times New Roman" charset="0"/>
              </a:rPr>
              <a:t> fluctuations affect a bond's durations</a:t>
            </a:r>
          </a:p>
          <a:p>
            <a:endParaRPr lang="en-US" sz="1200" b="0" i="0" kern="1200" dirty="0" smtClean="0">
              <a:solidFill>
                <a:schemeClr val="tx1"/>
              </a:solidFill>
              <a:effectLst/>
              <a:latin typeface="Times New Roman" charset="0"/>
              <a:ea typeface="Times New Roman" charset="0"/>
              <a:cs typeface="Times New Roman" charset="0"/>
            </a:endParaRPr>
          </a:p>
          <a:p>
            <a:r>
              <a:rPr lang="en-US" sz="1200" b="0" i="0" kern="1200" dirty="0" smtClean="0">
                <a:solidFill>
                  <a:schemeClr val="tx1"/>
                </a:solidFill>
                <a:effectLst/>
                <a:latin typeface="Times New Roman" charset="0"/>
                <a:ea typeface="Times New Roman" charset="0"/>
                <a:cs typeface="Times New Roman" charset="0"/>
              </a:rPr>
              <a:t>Duration can help investors understand how sensitive a bond is to changes in prevailing interest rates. By multiplying a bond's duration by the change, the investor can estimate the percentage price change for the bond. </a:t>
            </a:r>
          </a:p>
          <a:p>
            <a:endParaRPr lang="en-US" sz="1200" b="0" i="0" kern="1200" dirty="0" smtClean="0">
              <a:solidFill>
                <a:schemeClr val="tx1"/>
              </a:solidFill>
              <a:effectLst/>
              <a:latin typeface="Times New Roman" charset="0"/>
              <a:ea typeface="Times New Roman" charset="0"/>
              <a:cs typeface="Times New Roman" charset="0"/>
            </a:endParaRPr>
          </a:p>
          <a:p>
            <a:r>
              <a:rPr lang="en-US" sz="1200" b="0" i="0" kern="1200" dirty="0" smtClean="0">
                <a:solidFill>
                  <a:schemeClr val="tx1"/>
                </a:solidFill>
                <a:effectLst/>
                <a:latin typeface="Times New Roman" charset="0"/>
                <a:ea typeface="Times New Roman" charset="0"/>
                <a:cs typeface="Times New Roman" charset="0"/>
              </a:rPr>
              <a:t>Example: duration of 7.59 years</a:t>
            </a:r>
            <a:r>
              <a:rPr lang="en-US" sz="1200" b="0" i="0" kern="1200" baseline="0" dirty="0" smtClean="0">
                <a:solidFill>
                  <a:schemeClr val="tx1"/>
                </a:solidFill>
                <a:effectLst/>
                <a:latin typeface="Times New Roman" charset="0"/>
                <a:ea typeface="Times New Roman" charset="0"/>
                <a:cs typeface="Times New Roman" charset="0"/>
              </a:rPr>
              <a:t> whereby </a:t>
            </a:r>
            <a:r>
              <a:rPr lang="en-US" sz="1200" b="0" i="0" kern="1200" dirty="0" smtClean="0">
                <a:solidFill>
                  <a:schemeClr val="tx1"/>
                </a:solidFill>
                <a:effectLst/>
                <a:latin typeface="Times New Roman" charset="0"/>
                <a:ea typeface="Times New Roman" charset="0"/>
                <a:cs typeface="Times New Roman" charset="0"/>
              </a:rPr>
              <a:t>yields increased by 50 </a:t>
            </a:r>
            <a:r>
              <a:rPr lang="en-US" sz="1200" b="0" i="0" u="none" strike="noStrike" kern="1200" dirty="0" smtClean="0">
                <a:solidFill>
                  <a:schemeClr val="tx1"/>
                </a:solidFill>
                <a:effectLst/>
                <a:latin typeface="Times New Roman" charset="0"/>
                <a:ea typeface="Times New Roman" charset="0"/>
                <a:cs typeface="Times New Roman" charset="0"/>
              </a:rPr>
              <a:t>basis points </a:t>
            </a:r>
            <a:r>
              <a:rPr lang="en-US" sz="1200" b="0" i="0" kern="1200" dirty="0" smtClean="0">
                <a:solidFill>
                  <a:schemeClr val="tx1"/>
                </a:solidFill>
                <a:effectLst/>
                <a:latin typeface="Times New Roman" charset="0"/>
                <a:ea typeface="Times New Roman" charset="0"/>
                <a:cs typeface="Times New Roman" charset="0"/>
              </a:rPr>
              <a:t>(0.50%), the approximate percentage change in the bond's price would be:</a:t>
            </a:r>
            <a:r>
              <a:rPr lang="en-US" sz="1200" b="0" i="0" kern="1200" baseline="0" dirty="0" smtClean="0">
                <a:solidFill>
                  <a:schemeClr val="tx1"/>
                </a:solidFill>
                <a:effectLst/>
                <a:latin typeface="Times New Roman" charset="0"/>
                <a:ea typeface="Times New Roman" charset="0"/>
                <a:cs typeface="Times New Roman" charset="0"/>
              </a:rPr>
              <a:t> </a:t>
            </a:r>
            <a:r>
              <a:rPr lang="en-US" sz="1200" b="0" i="0" kern="1200" dirty="0" smtClean="0">
                <a:solidFill>
                  <a:schemeClr val="tx1"/>
                </a:solidFill>
                <a:effectLst/>
                <a:latin typeface="Times New Roman" charset="0"/>
                <a:ea typeface="Times New Roman" charset="0"/>
                <a:cs typeface="Times New Roman" charset="0"/>
              </a:rPr>
              <a:t>-7.59 x .005 = -0.03795 or -3.795%, ($1,000</a:t>
            </a:r>
            <a:r>
              <a:rPr lang="en-US" sz="1200" b="0" i="0" kern="1200" baseline="0" dirty="0" smtClean="0">
                <a:solidFill>
                  <a:schemeClr val="tx1"/>
                </a:solidFill>
                <a:effectLst/>
                <a:latin typeface="Times New Roman" charset="0"/>
                <a:ea typeface="Times New Roman" charset="0"/>
                <a:cs typeface="Times New Roman" charset="0"/>
              </a:rPr>
              <a:t> </a:t>
            </a:r>
            <a:r>
              <a:rPr lang="mr-IN" sz="1200" b="0" i="0" kern="1200" baseline="0" dirty="0" smtClean="0">
                <a:solidFill>
                  <a:schemeClr val="tx1"/>
                </a:solidFill>
                <a:effectLst/>
                <a:latin typeface="Times New Roman" charset="0"/>
                <a:ea typeface="Times New Roman" charset="0"/>
                <a:cs typeface="Times New Roman" charset="0"/>
              </a:rPr>
              <a:t>–</a:t>
            </a:r>
            <a:r>
              <a:rPr lang="en-US" sz="1200" b="0" i="0" kern="1200" baseline="0" dirty="0" smtClean="0">
                <a:solidFill>
                  <a:schemeClr val="tx1"/>
                </a:solidFill>
                <a:effectLst/>
                <a:latin typeface="Times New Roman" charset="0"/>
                <a:ea typeface="Times New Roman" charset="0"/>
                <a:cs typeface="Times New Roman" charset="0"/>
              </a:rPr>
              <a:t> 37.95 = $962.05)</a:t>
            </a:r>
            <a:endParaRPr lang="en-US" sz="1200" b="0" i="0" kern="1200" dirty="0" smtClean="0">
              <a:solidFill>
                <a:schemeClr val="tx1"/>
              </a:solidFill>
              <a:effectLst/>
              <a:latin typeface="Times New Roman" charset="0"/>
              <a:ea typeface="Times New Roman" charset="0"/>
              <a:cs typeface="Times New Roman" charset="0"/>
            </a:endParaRPr>
          </a:p>
          <a:p>
            <a:endParaRPr lang="en-US" sz="1200" b="0" i="0" kern="1200" dirty="0" smtClean="0">
              <a:solidFill>
                <a:schemeClr val="tx1"/>
              </a:solidFill>
              <a:effectLst/>
              <a:latin typeface="Times New Roman" charset="0"/>
              <a:ea typeface="Times New Roman" charset="0"/>
              <a:cs typeface="Times New Roman" charset="0"/>
            </a:endParaRPr>
          </a:p>
        </p:txBody>
      </p:sp>
      <p:sp>
        <p:nvSpPr>
          <p:cNvPr id="4" name="Slide Number Placeholder 3"/>
          <p:cNvSpPr>
            <a:spLocks noGrp="1"/>
          </p:cNvSpPr>
          <p:nvPr>
            <p:ph type="sldNum" sz="quarter" idx="10"/>
          </p:nvPr>
        </p:nvSpPr>
        <p:spPr/>
        <p:txBody>
          <a:bodyPr/>
          <a:lstStyle/>
          <a:p>
            <a:fld id="{B0496714-7A3C-8547-8F29-03A5430DF37D}" type="slidenum">
              <a:rPr lang="en-US" smtClean="0"/>
              <a:pPr/>
              <a:t>11</a:t>
            </a:fld>
            <a:endParaRPr lang="en-US"/>
          </a:p>
        </p:txBody>
      </p:sp>
    </p:spTree>
    <p:extLst>
      <p:ext uri="{BB962C8B-B14F-4D97-AF65-F5344CB8AC3E}">
        <p14:creationId xmlns:p14="http://schemas.microsoft.com/office/powerpoint/2010/main" xmlns="" val="2025701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sz="1200" b="0" kern="1200" dirty="0" err="1" smtClean="0">
                <a:solidFill>
                  <a:schemeClr val="tx1"/>
                </a:solidFill>
                <a:effectLst/>
                <a:latin typeface="Times New Roman" charset="0"/>
                <a:ea typeface="Times New Roman" charset="0"/>
                <a:cs typeface="Times New Roman" charset="0"/>
              </a:rPr>
              <a:t>Bodie</a:t>
            </a:r>
            <a:r>
              <a:rPr lang="en-US" sz="1200" b="0" kern="1200" dirty="0" smtClean="0">
                <a:solidFill>
                  <a:schemeClr val="tx1"/>
                </a:solidFill>
                <a:effectLst/>
                <a:latin typeface="Times New Roman" charset="0"/>
                <a:ea typeface="Times New Roman" charset="0"/>
                <a:cs typeface="Times New Roman" charset="0"/>
              </a:rPr>
              <a:t>, Kane &amp; Marcus, 2013</a:t>
            </a:r>
            <a:r>
              <a:rPr lang="en-US" sz="1200" b="0" kern="1200" baseline="0" dirty="0" smtClean="0">
                <a:solidFill>
                  <a:schemeClr val="tx1"/>
                </a:solidFill>
                <a:effectLst/>
                <a:latin typeface="Times New Roman" charset="0"/>
                <a:ea typeface="Times New Roman" charset="0"/>
                <a:cs typeface="Times New Roman" charset="0"/>
              </a:rPr>
              <a:t>)</a:t>
            </a:r>
            <a:endParaRPr lang="en-US" sz="1200" kern="1200" dirty="0" smtClean="0">
              <a:solidFill>
                <a:schemeClr val="tx1"/>
              </a:solidFill>
              <a:effectLst/>
              <a:latin typeface="+mn-lt"/>
              <a:ea typeface="+mn-ea"/>
              <a:cs typeface="+mn-cs"/>
            </a:endParaRPr>
          </a:p>
          <a:p>
            <a:endParaRPr lang="en-US" sz="1200" b="0" i="0" kern="1200" dirty="0" smtClean="0">
              <a:solidFill>
                <a:schemeClr val="tx1"/>
              </a:solidFill>
              <a:effectLst/>
              <a:latin typeface="Times New Roman" charset="0"/>
              <a:ea typeface="Times New Roman" charset="0"/>
              <a:cs typeface="Times New Roman" charset="0"/>
            </a:endParaRPr>
          </a:p>
          <a:p>
            <a:endParaRPr lang="en-US" sz="1200" b="0" i="0" kern="1200" dirty="0" smtClean="0">
              <a:solidFill>
                <a:schemeClr val="tx1"/>
              </a:solidFill>
              <a:effectLst/>
              <a:latin typeface="Times New Roman" charset="0"/>
              <a:ea typeface="Times New Roman" charset="0"/>
              <a:cs typeface="Times New Roman" charset="0"/>
            </a:endParaRPr>
          </a:p>
          <a:p>
            <a:r>
              <a:rPr lang="en-US" sz="1200" b="0" i="0" kern="1200" dirty="0" smtClean="0">
                <a:solidFill>
                  <a:schemeClr val="tx1"/>
                </a:solidFill>
                <a:effectLst/>
                <a:latin typeface="Times New Roman" charset="0"/>
                <a:ea typeface="Times New Roman" charset="0"/>
                <a:cs typeface="Times New Roman" charset="0"/>
              </a:rPr>
              <a:t>A bond ladder is a strategy that staggers the maturity of various</a:t>
            </a:r>
            <a:r>
              <a:rPr lang="en-US" sz="1200" b="0" i="0" kern="1200" baseline="0" dirty="0" smtClean="0">
                <a:solidFill>
                  <a:schemeClr val="tx1"/>
                </a:solidFill>
                <a:effectLst/>
                <a:latin typeface="Times New Roman" charset="0"/>
                <a:ea typeface="Times New Roman" charset="0"/>
                <a:cs typeface="Times New Roman" charset="0"/>
              </a:rPr>
              <a:t> bonds in a portfolio</a:t>
            </a:r>
            <a:endParaRPr lang="en-US" sz="1200" b="0" i="0" kern="1200" dirty="0" smtClean="0">
              <a:solidFill>
                <a:schemeClr val="tx1"/>
              </a:solidFill>
              <a:effectLst/>
              <a:latin typeface="Times New Roman" charset="0"/>
              <a:ea typeface="Times New Roman" charset="0"/>
              <a:cs typeface="Times New Roman" charset="0"/>
            </a:endParaRPr>
          </a:p>
          <a:p>
            <a:endParaRPr lang="en-US" sz="1200" b="0" i="0" kern="1200" dirty="0" smtClean="0">
              <a:solidFill>
                <a:schemeClr val="tx1"/>
              </a:solidFill>
              <a:effectLst/>
              <a:latin typeface="Times New Roman" charset="0"/>
              <a:ea typeface="Times New Roman" charset="0"/>
              <a:cs typeface="Times New Roman" charset="0"/>
            </a:endParaRPr>
          </a:p>
          <a:p>
            <a:r>
              <a:rPr lang="en-US" sz="1200" b="0" i="0" kern="1200" dirty="0" smtClean="0">
                <a:solidFill>
                  <a:schemeClr val="tx1"/>
                </a:solidFill>
                <a:effectLst/>
                <a:latin typeface="Times New Roman" charset="0"/>
                <a:ea typeface="Times New Roman" charset="0"/>
                <a:cs typeface="Times New Roman" charset="0"/>
              </a:rPr>
              <a:t>Example:</a:t>
            </a:r>
          </a:p>
          <a:p>
            <a:r>
              <a:rPr lang="en-US" sz="1200" b="0" i="0" kern="1200" dirty="0" smtClean="0">
                <a:solidFill>
                  <a:schemeClr val="tx1"/>
                </a:solidFill>
                <a:effectLst/>
                <a:latin typeface="Times New Roman" charset="0"/>
                <a:ea typeface="Times New Roman" charset="0"/>
                <a:cs typeface="Times New Roman" charset="0"/>
              </a:rPr>
              <a:t>$1,500,000 to invest</a:t>
            </a:r>
          </a:p>
          <a:p>
            <a:pPr marL="171450" indent="-171450">
              <a:buFont typeface="Arial" charset="0"/>
              <a:buChar char="•"/>
            </a:pPr>
            <a:r>
              <a:rPr lang="en-US" sz="1200" b="0" i="0" kern="1200" dirty="0" smtClean="0">
                <a:solidFill>
                  <a:schemeClr val="tx1"/>
                </a:solidFill>
                <a:effectLst/>
                <a:latin typeface="Times New Roman" charset="0"/>
                <a:ea typeface="Times New Roman" charset="0"/>
                <a:cs typeface="Times New Roman" charset="0"/>
              </a:rPr>
              <a:t>$500,000 in a 1 year bond at 4.5% (bond 1)</a:t>
            </a:r>
          </a:p>
          <a:p>
            <a:pPr marL="171450" indent="-171450">
              <a:buFont typeface="Arial" charset="0"/>
              <a:buChar char="•"/>
            </a:pPr>
            <a:r>
              <a:rPr lang="en-US" sz="1200" b="0" i="0" kern="1200" dirty="0" smtClean="0">
                <a:solidFill>
                  <a:schemeClr val="tx1"/>
                </a:solidFill>
                <a:effectLst/>
                <a:latin typeface="Times New Roman" charset="0"/>
                <a:ea typeface="Times New Roman" charset="0"/>
                <a:cs typeface="Times New Roman" charset="0"/>
              </a:rPr>
              <a:t>$500,000 in a 2 year bond at 4.75% (bond 2)</a:t>
            </a:r>
          </a:p>
          <a:p>
            <a:pPr marL="171450" indent="-171450">
              <a:buFont typeface="Arial" charset="0"/>
              <a:buChar char="•"/>
            </a:pPr>
            <a:r>
              <a:rPr lang="en-US" sz="1200" b="0" i="0" kern="1200" dirty="0" smtClean="0">
                <a:solidFill>
                  <a:schemeClr val="tx1"/>
                </a:solidFill>
                <a:effectLst/>
                <a:latin typeface="Times New Roman" charset="0"/>
                <a:ea typeface="Times New Roman" charset="0"/>
                <a:cs typeface="Times New Roman" charset="0"/>
              </a:rPr>
              <a:t>$500,000 in a 3 year bond at 5.0% (bond 3)</a:t>
            </a:r>
          </a:p>
          <a:p>
            <a:pPr marL="171450" indent="-171450">
              <a:buFont typeface="Arial" charset="0"/>
              <a:buChar char="•"/>
            </a:pPr>
            <a:r>
              <a:rPr lang="en-US" sz="1200" b="0" i="0" kern="1200" dirty="0" smtClean="0">
                <a:solidFill>
                  <a:schemeClr val="tx1"/>
                </a:solidFill>
                <a:effectLst/>
                <a:latin typeface="Times New Roman" charset="0"/>
                <a:ea typeface="Times New Roman" charset="0"/>
                <a:cs typeface="Times New Roman" charset="0"/>
              </a:rPr>
              <a:t>$500,000 + proceeds from bond</a:t>
            </a:r>
            <a:r>
              <a:rPr lang="en-US" sz="1200" b="0" i="0" kern="1200" baseline="0" dirty="0" smtClean="0">
                <a:solidFill>
                  <a:schemeClr val="tx1"/>
                </a:solidFill>
                <a:effectLst/>
                <a:latin typeface="Times New Roman" charset="0"/>
                <a:ea typeface="Times New Roman" charset="0"/>
                <a:cs typeface="Times New Roman" charset="0"/>
              </a:rPr>
              <a:t> 1 is reinvested in year 2 (bond 4)</a:t>
            </a:r>
            <a:endParaRPr lang="en-US" sz="1200" b="0" i="0" kern="1200" dirty="0" smtClean="0">
              <a:solidFill>
                <a:schemeClr val="tx1"/>
              </a:solidFill>
              <a:effectLst/>
              <a:latin typeface="Times New Roman" charset="0"/>
              <a:ea typeface="Times New Roman" charset="0"/>
              <a:cs typeface="Times New Roman" charset="0"/>
            </a:endParaRP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i="0" kern="1200" dirty="0" smtClean="0">
                <a:solidFill>
                  <a:schemeClr val="tx1"/>
                </a:solidFill>
                <a:effectLst/>
                <a:latin typeface="Times New Roman" charset="0"/>
                <a:ea typeface="Times New Roman" charset="0"/>
                <a:cs typeface="Times New Roman" charset="0"/>
              </a:rPr>
              <a:t>$500,000 + proceeds from bond</a:t>
            </a:r>
            <a:r>
              <a:rPr lang="en-US" sz="1200" b="0" i="0" kern="1200" baseline="0" dirty="0" smtClean="0">
                <a:solidFill>
                  <a:schemeClr val="tx1"/>
                </a:solidFill>
                <a:effectLst/>
                <a:latin typeface="Times New Roman" charset="0"/>
                <a:ea typeface="Times New Roman" charset="0"/>
                <a:cs typeface="Times New Roman" charset="0"/>
              </a:rPr>
              <a:t> 2 is reinvested in year 3 (bond 5)</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i="0" kern="1200" dirty="0" smtClean="0">
                <a:solidFill>
                  <a:schemeClr val="tx1"/>
                </a:solidFill>
                <a:effectLst/>
                <a:latin typeface="Times New Roman" charset="0"/>
                <a:ea typeface="Times New Roman" charset="0"/>
                <a:cs typeface="Times New Roman" charset="0"/>
              </a:rPr>
              <a:t>$500,000 + proceeds from bond</a:t>
            </a:r>
            <a:r>
              <a:rPr lang="en-US" sz="1200" b="0" i="0" kern="1200" baseline="0" dirty="0" smtClean="0">
                <a:solidFill>
                  <a:schemeClr val="tx1"/>
                </a:solidFill>
                <a:effectLst/>
                <a:latin typeface="Times New Roman" charset="0"/>
                <a:ea typeface="Times New Roman" charset="0"/>
                <a:cs typeface="Times New Roman" charset="0"/>
              </a:rPr>
              <a:t> 3 is reinvested in year 4 (bond 6)</a:t>
            </a:r>
            <a:endParaRPr lang="en-US" sz="1200" b="0" i="0" kern="1200" dirty="0" smtClean="0">
              <a:solidFill>
                <a:schemeClr val="tx1"/>
              </a:solidFill>
              <a:effectLst/>
              <a:latin typeface="Times New Roman" charset="0"/>
              <a:ea typeface="Times New Roman" charset="0"/>
              <a:cs typeface="Times New Roman" charset="0"/>
            </a:endParaRPr>
          </a:p>
          <a:p>
            <a:pPr marL="171450" indent="-171450">
              <a:buFont typeface="Arial" charset="0"/>
              <a:buChar char="•"/>
            </a:pPr>
            <a:endParaRPr lang="en-US" sz="1200" b="0" i="0" kern="1200" dirty="0" smtClean="0">
              <a:solidFill>
                <a:schemeClr val="tx1"/>
              </a:solidFill>
              <a:effectLst/>
              <a:latin typeface="Times New Roman" charset="0"/>
              <a:ea typeface="Times New Roman" charset="0"/>
              <a:cs typeface="Times New Roman" charset="0"/>
            </a:endParaRPr>
          </a:p>
          <a:p>
            <a:r>
              <a:rPr lang="en-US" sz="1200" b="0" i="0" kern="1200" dirty="0" smtClean="0">
                <a:solidFill>
                  <a:schemeClr val="tx1"/>
                </a:solidFill>
                <a:effectLst/>
                <a:latin typeface="Times New Roman" charset="0"/>
                <a:ea typeface="Times New Roman" charset="0"/>
                <a:cs typeface="Times New Roman" charset="0"/>
              </a:rPr>
              <a:t>Each </a:t>
            </a:r>
            <a:r>
              <a:rPr lang="en-US" sz="1200" b="0" i="0" u="none" strike="noStrike" kern="1200" dirty="0" smtClean="0">
                <a:solidFill>
                  <a:schemeClr val="tx1"/>
                </a:solidFill>
                <a:effectLst/>
                <a:latin typeface="Times New Roman" charset="0"/>
                <a:ea typeface="Times New Roman" charset="0"/>
                <a:cs typeface="Times New Roman" charset="0"/>
              </a:rPr>
              <a:t>year</a:t>
            </a:r>
            <a:r>
              <a:rPr lang="en-US" sz="1200" b="0" i="0" u="none" strike="noStrike" kern="1200" baseline="0" dirty="0" smtClean="0">
                <a:solidFill>
                  <a:schemeClr val="tx1"/>
                </a:solidFill>
                <a:effectLst/>
                <a:latin typeface="Times New Roman" charset="0"/>
                <a:ea typeface="Times New Roman" charset="0"/>
                <a:cs typeface="Times New Roman" charset="0"/>
              </a:rPr>
              <a:t> is</a:t>
            </a:r>
            <a:r>
              <a:rPr lang="en-US" sz="1200" b="0" i="0" kern="1200" dirty="0" smtClean="0">
                <a:solidFill>
                  <a:schemeClr val="tx1"/>
                </a:solidFill>
                <a:effectLst/>
                <a:latin typeface="Times New Roman" charset="0"/>
                <a:ea typeface="Times New Roman" charset="0"/>
                <a:cs typeface="Times New Roman" charset="0"/>
              </a:rPr>
              <a:t> a "rung" of the ladder</a:t>
            </a:r>
            <a:br>
              <a:rPr lang="en-US" sz="1200" b="0" i="0" kern="1200" dirty="0" smtClean="0">
                <a:solidFill>
                  <a:schemeClr val="tx1"/>
                </a:solidFill>
                <a:effectLst/>
                <a:latin typeface="Times New Roman" charset="0"/>
                <a:ea typeface="Times New Roman" charset="0"/>
                <a:cs typeface="Times New Roman" charset="0"/>
              </a:rPr>
            </a:br>
            <a:r>
              <a:rPr lang="en-US" sz="1200" b="0" i="0" kern="1200" dirty="0" smtClean="0">
                <a:solidFill>
                  <a:schemeClr val="tx1"/>
                </a:solidFill>
                <a:effectLst/>
                <a:latin typeface="Times New Roman" charset="0"/>
                <a:ea typeface="Times New Roman" charset="0"/>
                <a:cs typeface="Times New Roman" charset="0"/>
              </a:rPr>
              <a:t> </a:t>
            </a:r>
            <a:br>
              <a:rPr lang="en-US" sz="1200" b="0" i="0" kern="1200" dirty="0" smtClean="0">
                <a:solidFill>
                  <a:schemeClr val="tx1"/>
                </a:solidFill>
                <a:effectLst/>
                <a:latin typeface="Times New Roman" charset="0"/>
                <a:ea typeface="Times New Roman" charset="0"/>
                <a:cs typeface="Times New Roman" charset="0"/>
              </a:rPr>
            </a:br>
            <a:r>
              <a:rPr lang="en-US" sz="1200" b="0" i="0" kern="1200" dirty="0" smtClean="0">
                <a:solidFill>
                  <a:schemeClr val="tx1"/>
                </a:solidFill>
                <a:effectLst/>
                <a:latin typeface="Times New Roman" charset="0"/>
                <a:ea typeface="Times New Roman" charset="0"/>
                <a:cs typeface="Times New Roman" charset="0"/>
              </a:rPr>
              <a:t>Advantages:  </a:t>
            </a:r>
          </a:p>
          <a:p>
            <a:pPr marL="171450" indent="-171450">
              <a:buFont typeface="Arial" charset="0"/>
              <a:buChar char="•"/>
            </a:pPr>
            <a:r>
              <a:rPr lang="en-US" sz="1200" b="0" i="0" kern="1200" dirty="0" smtClean="0">
                <a:solidFill>
                  <a:schemeClr val="tx1"/>
                </a:solidFill>
                <a:effectLst/>
                <a:latin typeface="Times New Roman" charset="0"/>
                <a:ea typeface="Times New Roman" charset="0"/>
                <a:cs typeface="Times New Roman" charset="0"/>
              </a:rPr>
              <a:t>benefit from increases in interest rates</a:t>
            </a:r>
          </a:p>
          <a:p>
            <a:pPr marL="171450" indent="-171450">
              <a:buFont typeface="Arial" charset="0"/>
              <a:buChar char="•"/>
            </a:pPr>
            <a:r>
              <a:rPr lang="en-US" sz="1200" b="0" i="0" kern="1200" dirty="0" smtClean="0">
                <a:solidFill>
                  <a:schemeClr val="tx1"/>
                </a:solidFill>
                <a:effectLst/>
                <a:latin typeface="Times New Roman" charset="0"/>
                <a:ea typeface="Times New Roman" charset="0"/>
                <a:cs typeface="Times New Roman" charset="0"/>
              </a:rPr>
              <a:t>diversification</a:t>
            </a:r>
            <a:r>
              <a:rPr lang="en-US" sz="1200" b="0" i="0" kern="1200" baseline="0" dirty="0" smtClean="0">
                <a:solidFill>
                  <a:schemeClr val="tx1"/>
                </a:solidFill>
                <a:effectLst/>
                <a:latin typeface="Times New Roman" charset="0"/>
                <a:ea typeface="Times New Roman" charset="0"/>
                <a:cs typeface="Times New Roman" charset="0"/>
              </a:rPr>
              <a:t> </a:t>
            </a:r>
            <a:r>
              <a:rPr lang="en-US" sz="1200" b="0" i="0" kern="1200" dirty="0" smtClean="0">
                <a:solidFill>
                  <a:schemeClr val="tx1"/>
                </a:solidFill>
                <a:effectLst/>
                <a:latin typeface="Times New Roman" charset="0"/>
                <a:ea typeface="Times New Roman" charset="0"/>
                <a:cs typeface="Times New Roman" charset="0"/>
              </a:rPr>
              <a:t>can help stabilize </a:t>
            </a:r>
            <a:r>
              <a:rPr lang="en-US" sz="1200" b="0" i="0" u="none" strike="noStrike" kern="1200" dirty="0" smtClean="0">
                <a:solidFill>
                  <a:schemeClr val="tx1"/>
                </a:solidFill>
                <a:effectLst/>
                <a:latin typeface="Times New Roman" charset="0"/>
                <a:ea typeface="Times New Roman" charset="0"/>
                <a:cs typeface="Times New Roman" charset="0"/>
              </a:rPr>
              <a:t>income</a:t>
            </a:r>
            <a:r>
              <a:rPr lang="en-US" sz="1200" b="0" i="0" u="none" strike="noStrike" kern="1200" baseline="0" dirty="0" smtClean="0">
                <a:solidFill>
                  <a:schemeClr val="tx1"/>
                </a:solidFill>
                <a:effectLst/>
                <a:latin typeface="Times New Roman" charset="0"/>
                <a:ea typeface="Times New Roman" charset="0"/>
                <a:cs typeface="Times New Roman" charset="0"/>
              </a:rPr>
              <a:t> </a:t>
            </a:r>
            <a:r>
              <a:rPr lang="en-US" sz="1200" b="0" i="0" kern="1200" dirty="0" smtClean="0">
                <a:solidFill>
                  <a:schemeClr val="tx1"/>
                </a:solidFill>
                <a:effectLst/>
                <a:latin typeface="Times New Roman" charset="0"/>
                <a:ea typeface="Times New Roman" charset="0"/>
                <a:cs typeface="Times New Roman" charset="0"/>
              </a:rPr>
              <a:t>stream</a:t>
            </a:r>
          </a:p>
          <a:p>
            <a:pPr marL="171450" indent="-171450">
              <a:buFont typeface="Arial" charset="0"/>
              <a:buChar char="•"/>
            </a:pPr>
            <a:r>
              <a:rPr lang="en-US" sz="1200" b="0" i="0" kern="1200" dirty="0" smtClean="0">
                <a:solidFill>
                  <a:schemeClr val="tx1"/>
                </a:solidFill>
                <a:effectLst/>
                <a:latin typeface="Times New Roman" charset="0"/>
                <a:ea typeface="Times New Roman" charset="0"/>
                <a:cs typeface="Times New Roman" charset="0"/>
              </a:rPr>
              <a:t>liquidity</a:t>
            </a:r>
            <a:r>
              <a:rPr lang="en-US" sz="1200" b="0" i="0" kern="1200" baseline="0" dirty="0" smtClean="0">
                <a:solidFill>
                  <a:schemeClr val="tx1"/>
                </a:solidFill>
                <a:effectLst/>
                <a:latin typeface="Times New Roman" charset="0"/>
                <a:ea typeface="Times New Roman" charset="0"/>
                <a:cs typeface="Times New Roman" charset="0"/>
              </a:rPr>
              <a:t> </a:t>
            </a:r>
            <a:r>
              <a:rPr lang="en-US" sz="1200" b="0" i="0" kern="1200" dirty="0" smtClean="0">
                <a:solidFill>
                  <a:schemeClr val="tx1"/>
                </a:solidFill>
                <a:effectLst/>
                <a:latin typeface="Times New Roman" charset="0"/>
                <a:ea typeface="Times New Roman" charset="0"/>
                <a:cs typeface="Times New Roman" charset="0"/>
              </a:rPr>
              <a:t>each year if needed</a:t>
            </a:r>
          </a:p>
          <a:p>
            <a:endParaRPr lang="en-US" sz="1200" b="0" i="0" kern="1200" dirty="0" smtClean="0">
              <a:solidFill>
                <a:schemeClr val="tx1"/>
              </a:solidFill>
              <a:effectLst/>
              <a:latin typeface="Times New Roman" charset="0"/>
              <a:ea typeface="Times New Roman" charset="0"/>
              <a:cs typeface="Times New Roman" charset="0"/>
            </a:endParaRPr>
          </a:p>
          <a:p>
            <a:r>
              <a:rPr lang="en-US" sz="1200" b="0" i="0" kern="1200" dirty="0" smtClean="0">
                <a:solidFill>
                  <a:schemeClr val="tx1"/>
                </a:solidFill>
                <a:effectLst/>
                <a:latin typeface="Times New Roman" charset="0"/>
                <a:ea typeface="Times New Roman" charset="0"/>
                <a:cs typeface="Times New Roman" charset="0"/>
              </a:rPr>
              <a:t>Disadvantages:</a:t>
            </a:r>
          </a:p>
          <a:p>
            <a:pPr marL="171450" indent="-171450">
              <a:buFont typeface="Arial" charset="0"/>
              <a:buChar char="•"/>
            </a:pPr>
            <a:r>
              <a:rPr lang="en-US" sz="1200" b="0" i="0" kern="1200" dirty="0" smtClean="0">
                <a:solidFill>
                  <a:schemeClr val="tx1"/>
                </a:solidFill>
                <a:effectLst/>
                <a:latin typeface="Times New Roman" charset="0"/>
                <a:ea typeface="Times New Roman" charset="0"/>
                <a:cs typeface="Times New Roman" charset="0"/>
              </a:rPr>
              <a:t>friction</a:t>
            </a:r>
            <a:r>
              <a:rPr lang="en-US" sz="1200" b="0" i="0" kern="1200" baseline="0" dirty="0" smtClean="0">
                <a:solidFill>
                  <a:schemeClr val="tx1"/>
                </a:solidFill>
                <a:effectLst/>
                <a:latin typeface="Times New Roman" charset="0"/>
                <a:ea typeface="Times New Roman" charset="0"/>
                <a:cs typeface="Times New Roman" charset="0"/>
              </a:rPr>
              <a:t> cost of transactions</a:t>
            </a:r>
            <a:r>
              <a:rPr lang="en-US" sz="1200" b="0" i="0" kern="1200" dirty="0" smtClean="0">
                <a:solidFill>
                  <a:schemeClr val="tx1"/>
                </a:solidFill>
                <a:effectLst/>
                <a:latin typeface="Times New Roman" charset="0"/>
                <a:ea typeface="Times New Roman" charset="0"/>
                <a:cs typeface="Times New Roman" charset="0"/>
              </a:rPr>
              <a:t> </a:t>
            </a:r>
            <a:endParaRPr lang="en-US" sz="1200" b="0" i="0" u="none" strike="noStrike" kern="1200" dirty="0" smtClean="0">
              <a:solidFill>
                <a:schemeClr val="tx1"/>
              </a:solidFill>
              <a:effectLst/>
              <a:latin typeface="Times New Roman" charset="0"/>
              <a:ea typeface="Times New Roman" charset="0"/>
              <a:cs typeface="Times New Roman" charset="0"/>
            </a:endParaRPr>
          </a:p>
          <a:p>
            <a:pPr marL="171450" indent="-171450">
              <a:buFont typeface="Arial" charset="0"/>
              <a:buChar char="•"/>
            </a:pPr>
            <a:r>
              <a:rPr lang="en-US" sz="1200" b="0" i="0" u="none" strike="noStrike" kern="1200" dirty="0" smtClean="0">
                <a:solidFill>
                  <a:schemeClr val="tx1"/>
                </a:solidFill>
                <a:effectLst/>
                <a:latin typeface="Times New Roman" charset="0"/>
                <a:ea typeface="Times New Roman" charset="0"/>
                <a:cs typeface="Times New Roman" charset="0"/>
              </a:rPr>
              <a:t>falling interest rates will produce lower yields</a:t>
            </a:r>
            <a:r>
              <a:rPr lang="en-US" sz="1200" b="0" i="0" kern="1200" dirty="0" smtClean="0">
                <a:solidFill>
                  <a:schemeClr val="tx1"/>
                </a:solidFill>
                <a:effectLst/>
                <a:latin typeface="Times New Roman" charset="0"/>
                <a:ea typeface="Times New Roman" charset="0"/>
                <a:cs typeface="Times New Roman" charset="0"/>
              </a:rPr>
              <a:t/>
            </a:r>
            <a:br>
              <a:rPr lang="en-US" sz="1200" b="0" i="0" kern="1200" dirty="0" smtClean="0">
                <a:solidFill>
                  <a:schemeClr val="tx1"/>
                </a:solidFill>
                <a:effectLst/>
                <a:latin typeface="Times New Roman" charset="0"/>
                <a:ea typeface="Times New Roman" charset="0"/>
                <a:cs typeface="Times New Roman" charset="0"/>
              </a:rPr>
            </a:br>
            <a:endParaRPr lang="en-US" sz="1200" b="0" i="0" kern="1200" dirty="0" smtClean="0">
              <a:solidFill>
                <a:schemeClr val="tx1"/>
              </a:solidFill>
              <a:effectLst/>
              <a:latin typeface="Times New Roman" charset="0"/>
              <a:ea typeface="Times New Roman" charset="0"/>
              <a:cs typeface="Times New Roman" charset="0"/>
            </a:endParaRPr>
          </a:p>
          <a:p>
            <a:endParaRPr lang="en-US" dirty="0" smtClean="0">
              <a:latin typeface="Times New Roman" charset="0"/>
              <a:ea typeface="Times New Roman" charset="0"/>
              <a:cs typeface="Times New Roman" charset="0"/>
            </a:endParaRPr>
          </a:p>
        </p:txBody>
      </p:sp>
      <p:sp>
        <p:nvSpPr>
          <p:cNvPr id="4" name="Slide Number Placeholder 3"/>
          <p:cNvSpPr>
            <a:spLocks noGrp="1"/>
          </p:cNvSpPr>
          <p:nvPr>
            <p:ph type="sldNum" sz="quarter" idx="10"/>
          </p:nvPr>
        </p:nvSpPr>
        <p:spPr/>
        <p:txBody>
          <a:bodyPr/>
          <a:lstStyle/>
          <a:p>
            <a:fld id="{B0496714-7A3C-8547-8F29-03A5430DF37D}" type="slidenum">
              <a:rPr lang="en-US" smtClean="0"/>
              <a:pPr/>
              <a:t>12</a:t>
            </a:fld>
            <a:endParaRPr lang="en-US"/>
          </a:p>
        </p:txBody>
      </p:sp>
    </p:spTree>
    <p:extLst>
      <p:ext uri="{BB962C8B-B14F-4D97-AF65-F5344CB8AC3E}">
        <p14:creationId xmlns:p14="http://schemas.microsoft.com/office/powerpoint/2010/main" xmlns="" val="381342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charset="0"/>
                <a:ea typeface="Times New Roman" charset="0"/>
                <a:cs typeface="Times New Roman" charset="0"/>
              </a:rPr>
              <a:t>(</a:t>
            </a:r>
            <a:r>
              <a:rPr lang="en-US" sz="1200" kern="1200" dirty="0" err="1" smtClean="0">
                <a:solidFill>
                  <a:schemeClr val="tx1"/>
                </a:solidFill>
                <a:effectLst/>
                <a:latin typeface="Times New Roman" charset="0"/>
                <a:ea typeface="Times New Roman" charset="0"/>
                <a:cs typeface="Times New Roman" charset="0"/>
              </a:rPr>
              <a:t>Lydon</a:t>
            </a:r>
            <a:r>
              <a:rPr lang="en-US" sz="1200" kern="1200" dirty="0" smtClean="0">
                <a:solidFill>
                  <a:schemeClr val="tx1"/>
                </a:solidFill>
                <a:effectLst/>
                <a:latin typeface="Times New Roman" charset="0"/>
                <a:ea typeface="Times New Roman" charset="0"/>
                <a:cs typeface="Times New Roman" charset="0"/>
              </a:rPr>
              <a:t>, 2013</a:t>
            </a:r>
            <a:r>
              <a:rPr lang="en-US" sz="1200" b="0" kern="1200" dirty="0" smtClean="0">
                <a:solidFill>
                  <a:schemeClr val="tx1"/>
                </a:solidFill>
                <a:effectLst/>
                <a:latin typeface="Times New Roman" charset="0"/>
                <a:ea typeface="Times New Roman" charset="0"/>
                <a:cs typeface="Times New Roman" charset="0"/>
              </a:rPr>
              <a:t>;</a:t>
            </a:r>
            <a:r>
              <a:rPr lang="en-US" sz="1200" b="0" kern="1200" baseline="0" dirty="0" smtClean="0">
                <a:solidFill>
                  <a:schemeClr val="tx1"/>
                </a:solidFill>
                <a:effectLst/>
                <a:latin typeface="Times New Roman" charset="0"/>
                <a:ea typeface="Times New Roman" charset="0"/>
                <a:cs typeface="Times New Roman" charset="0"/>
              </a:rPr>
              <a:t> </a:t>
            </a:r>
            <a:r>
              <a:rPr lang="en-US" sz="1200" b="0" kern="1200" baseline="0" dirty="0" err="1" smtClean="0">
                <a:solidFill>
                  <a:schemeClr val="tx1"/>
                </a:solidFill>
                <a:effectLst/>
                <a:latin typeface="Times New Roman" charset="0"/>
                <a:ea typeface="Times New Roman" charset="0"/>
                <a:cs typeface="Times New Roman" charset="0"/>
              </a:rPr>
              <a:t>Treasury.gov</a:t>
            </a:r>
            <a:r>
              <a:rPr lang="en-US" sz="1200" b="0" kern="1200" baseline="0" dirty="0" smtClean="0">
                <a:solidFill>
                  <a:schemeClr val="tx1"/>
                </a:solidFill>
                <a:effectLst/>
                <a:latin typeface="Times New Roman" charset="0"/>
                <a:ea typeface="Times New Roman" charset="0"/>
                <a:cs typeface="Times New Roman" charset="0"/>
              </a:rPr>
              <a:t>, </a:t>
            </a:r>
            <a:r>
              <a:rPr lang="en-US" sz="1200" b="0" kern="1200" baseline="0" dirty="0" err="1" smtClean="0">
                <a:solidFill>
                  <a:schemeClr val="tx1"/>
                </a:solidFill>
                <a:effectLst/>
                <a:latin typeface="Times New Roman" charset="0"/>
                <a:ea typeface="Times New Roman" charset="0"/>
                <a:cs typeface="Times New Roman" charset="0"/>
              </a:rPr>
              <a:t>n.d.</a:t>
            </a:r>
            <a:r>
              <a:rPr lang="en-US" sz="1200" b="0" kern="1200" baseline="0" dirty="0" smtClean="0">
                <a:solidFill>
                  <a:schemeClr val="tx1"/>
                </a:solidFill>
                <a:effectLst/>
                <a:latin typeface="Times New Roman" charset="0"/>
                <a:ea typeface="Times New Roman" charset="0"/>
                <a:cs typeface="Times New Roman" charset="0"/>
              </a:rPr>
              <a:t>;</a:t>
            </a:r>
            <a:r>
              <a:rPr lang="en-US" sz="1200" kern="1200" dirty="0" smtClean="0">
                <a:solidFill>
                  <a:schemeClr val="tx1"/>
                </a:solidFill>
                <a:effectLst/>
                <a:latin typeface="Times New Roman" charset="0"/>
                <a:ea typeface="Times New Roman" charset="0"/>
                <a:cs typeface="Times New Roman" charset="0"/>
              </a:rPr>
              <a:t> Blinder, 2012; Conerly, 2017</a:t>
            </a:r>
            <a:r>
              <a:rPr lang="en-US" sz="1200" b="0" kern="1200" baseline="0" dirty="0" smtClean="0">
                <a:solidFill>
                  <a:schemeClr val="tx1"/>
                </a:solidFill>
                <a:effectLst/>
                <a:latin typeface="Times New Roman" charset="0"/>
                <a:ea typeface="Times New Roman" charset="0"/>
                <a:cs typeface="Times New Roman" charset="0"/>
              </a:rPr>
              <a:t>)</a:t>
            </a:r>
            <a:endParaRPr lang="en-US" sz="1200" kern="1200" dirty="0" smtClean="0">
              <a:solidFill>
                <a:schemeClr val="tx1"/>
              </a:solidFill>
              <a:effectLst/>
              <a:latin typeface="Times New Roman" charset="0"/>
              <a:ea typeface="Times New Roman" charset="0"/>
              <a:cs typeface="Times New Roman" charset="0"/>
            </a:endParaRPr>
          </a:p>
          <a:p>
            <a:endParaRPr lang="en-US" sz="1200" b="1" i="0" kern="1200" dirty="0" smtClean="0">
              <a:solidFill>
                <a:schemeClr val="tx1"/>
              </a:solidFill>
              <a:effectLst/>
              <a:latin typeface="Times New Roman" charset="0"/>
              <a:ea typeface="Times New Roman" charset="0"/>
              <a:cs typeface="Times New Roman" charset="0"/>
            </a:endParaRPr>
          </a:p>
          <a:p>
            <a:endParaRPr lang="en-US" sz="1200" b="1" i="0" kern="1200" dirty="0" smtClean="0">
              <a:solidFill>
                <a:schemeClr val="tx1"/>
              </a:solidFill>
              <a:effectLst/>
              <a:latin typeface="Times New Roman" charset="0"/>
              <a:ea typeface="Times New Roman" charset="0"/>
              <a:cs typeface="Times New Roman" charset="0"/>
            </a:endParaRPr>
          </a:p>
          <a:p>
            <a:r>
              <a:rPr lang="en-US" sz="1200" b="1" i="0" kern="1200" dirty="0" smtClean="0">
                <a:solidFill>
                  <a:schemeClr val="tx1"/>
                </a:solidFill>
                <a:effectLst/>
                <a:latin typeface="Times New Roman" charset="0"/>
                <a:ea typeface="Times New Roman" charset="0"/>
                <a:cs typeface="Times New Roman" charset="0"/>
              </a:rPr>
              <a:t>Flattening Yield Curve</a:t>
            </a:r>
          </a:p>
          <a:p>
            <a:r>
              <a:rPr lang="en-US" sz="1200" b="0" i="0" kern="1200" dirty="0" smtClean="0">
                <a:solidFill>
                  <a:schemeClr val="tx1"/>
                </a:solidFill>
                <a:effectLst/>
                <a:latin typeface="Times New Roman" charset="0"/>
                <a:ea typeface="Times New Roman" charset="0"/>
                <a:cs typeface="Times New Roman" charset="0"/>
              </a:rPr>
              <a:t>Federal Reserve actions</a:t>
            </a:r>
            <a:r>
              <a:rPr lang="en-US" sz="1200" b="0" i="0" kern="1200" baseline="0" dirty="0" smtClean="0">
                <a:solidFill>
                  <a:schemeClr val="tx1"/>
                </a:solidFill>
                <a:effectLst/>
                <a:latin typeface="Times New Roman" charset="0"/>
                <a:ea typeface="Times New Roman" charset="0"/>
                <a:cs typeface="Times New Roman" charset="0"/>
              </a:rPr>
              <a:t> is </a:t>
            </a:r>
            <a:r>
              <a:rPr lang="en-US" sz="1200" b="0" i="0" kern="1200" dirty="0" smtClean="0">
                <a:solidFill>
                  <a:schemeClr val="tx1"/>
                </a:solidFill>
                <a:effectLst/>
                <a:latin typeface="Times New Roman" charset="0"/>
                <a:ea typeface="Times New Roman" charset="0"/>
                <a:cs typeface="Times New Roman" charset="0"/>
              </a:rPr>
              <a:t>pushing short-term rates higher</a:t>
            </a:r>
          </a:p>
          <a:p>
            <a:r>
              <a:rPr lang="en-US" sz="1200" b="0" i="0" kern="1200" dirty="0" smtClean="0">
                <a:solidFill>
                  <a:schemeClr val="tx1"/>
                </a:solidFill>
                <a:effectLst/>
                <a:latin typeface="Times New Roman" charset="0"/>
                <a:ea typeface="Times New Roman" charset="0"/>
                <a:cs typeface="Times New Roman" charset="0"/>
              </a:rPr>
              <a:t>Long-term rates rates remain stable </a:t>
            </a:r>
          </a:p>
          <a:p>
            <a:r>
              <a:rPr lang="en-US" sz="1200" b="0" i="0" kern="1200" dirty="0" smtClean="0">
                <a:solidFill>
                  <a:schemeClr val="tx1"/>
                </a:solidFill>
                <a:effectLst/>
                <a:latin typeface="Times New Roman" charset="0"/>
                <a:ea typeface="Times New Roman" charset="0"/>
                <a:cs typeface="Times New Roman" charset="0"/>
              </a:rPr>
              <a:t>Yield</a:t>
            </a:r>
            <a:r>
              <a:rPr lang="en-US" sz="1200" b="0" i="0" kern="1200" baseline="0" dirty="0" smtClean="0">
                <a:solidFill>
                  <a:schemeClr val="tx1"/>
                </a:solidFill>
                <a:effectLst/>
                <a:latin typeface="Times New Roman" charset="0"/>
                <a:ea typeface="Times New Roman" charset="0"/>
                <a:cs typeface="Times New Roman" charset="0"/>
              </a:rPr>
              <a:t> curve is flattening which typically imply the market is looking at lower inflation </a:t>
            </a:r>
            <a:r>
              <a:rPr lang="en-US" sz="1200" b="0" i="0" kern="1200" baseline="0" dirty="0" err="1" smtClean="0">
                <a:solidFill>
                  <a:schemeClr val="tx1"/>
                </a:solidFill>
                <a:effectLst/>
                <a:latin typeface="Times New Roman" charset="0"/>
                <a:ea typeface="Times New Roman" charset="0"/>
                <a:cs typeface="Times New Roman" charset="0"/>
              </a:rPr>
              <a:t>expections</a:t>
            </a:r>
            <a:r>
              <a:rPr lang="en-US" sz="1200" b="0" i="0" kern="1200" baseline="0" dirty="0" smtClean="0">
                <a:solidFill>
                  <a:schemeClr val="tx1"/>
                </a:solidFill>
                <a:effectLst/>
                <a:latin typeface="Times New Roman" charset="0"/>
                <a:ea typeface="Times New Roman" charset="0"/>
                <a:cs typeface="Times New Roman" charset="0"/>
              </a:rPr>
              <a:t> and weaker economic</a:t>
            </a:r>
          </a:p>
          <a:p>
            <a:r>
              <a:rPr lang="en-US" sz="1200" b="0" i="0" kern="1200" baseline="0" dirty="0" smtClean="0">
                <a:solidFill>
                  <a:schemeClr val="tx1"/>
                </a:solidFill>
                <a:effectLst/>
                <a:latin typeface="Times New Roman" charset="0"/>
                <a:ea typeface="Times New Roman" charset="0"/>
                <a:cs typeface="Times New Roman" charset="0"/>
              </a:rPr>
              <a:t> </a:t>
            </a:r>
          </a:p>
          <a:p>
            <a:r>
              <a:rPr lang="en-US" sz="1200" b="0" i="0" kern="1200" baseline="0" dirty="0" smtClean="0">
                <a:solidFill>
                  <a:schemeClr val="tx1"/>
                </a:solidFill>
                <a:effectLst/>
                <a:latin typeface="Times New Roman" charset="0"/>
                <a:ea typeface="Times New Roman" charset="0"/>
                <a:cs typeface="Times New Roman" charset="0"/>
              </a:rPr>
              <a:t>** Short term cash is earning more </a:t>
            </a:r>
            <a:r>
              <a:rPr lang="en-US" sz="1200" b="0" i="0" kern="1200" baseline="0" dirty="0" smtClean="0">
                <a:solidFill>
                  <a:schemeClr val="tx1"/>
                </a:solidFill>
                <a:effectLst/>
                <a:latin typeface="Times New Roman" charset="0"/>
                <a:ea typeface="Times New Roman" charset="0"/>
                <a:cs typeface="Times New Roman" charset="0"/>
                <a:sym typeface="Wingdings"/>
              </a:rPr>
              <a:t></a:t>
            </a:r>
          </a:p>
          <a:p>
            <a:r>
              <a:rPr lang="en-US" sz="1200" b="0" i="0" kern="1200" baseline="0" dirty="0" smtClean="0">
                <a:solidFill>
                  <a:schemeClr val="tx1"/>
                </a:solidFill>
                <a:effectLst/>
                <a:latin typeface="Times New Roman" charset="0"/>
                <a:ea typeface="Times New Roman" charset="0"/>
                <a:cs typeface="Times New Roman" charset="0"/>
                <a:sym typeface="Wingdings"/>
              </a:rPr>
              <a:t>** Long-term bonds are becoming more risky due to the historically low interest rate levels</a:t>
            </a:r>
          </a:p>
          <a:p>
            <a:r>
              <a:rPr lang="en-US" sz="1200" b="0" i="0" kern="1200" baseline="0" dirty="0" smtClean="0">
                <a:solidFill>
                  <a:schemeClr val="tx1"/>
                </a:solidFill>
                <a:effectLst/>
                <a:latin typeface="Times New Roman" charset="0"/>
                <a:ea typeface="Times New Roman" charset="0"/>
                <a:cs typeface="Times New Roman" charset="0"/>
                <a:sym typeface="Wingdings"/>
              </a:rPr>
              <a:t>*** ETFs may be a good tool to research in today’s market </a:t>
            </a:r>
          </a:p>
          <a:p>
            <a:endParaRPr lang="en-US" sz="1200" b="0" i="0" kern="1200" baseline="0" dirty="0">
              <a:solidFill>
                <a:schemeClr val="tx1"/>
              </a:solidFill>
              <a:effectLst/>
              <a:latin typeface="Times New Roman" charset="0"/>
              <a:ea typeface="Times New Roman" charset="0"/>
              <a:cs typeface="Times New Roman" charset="0"/>
              <a:sym typeface="Wingdings"/>
            </a:endParaRPr>
          </a:p>
          <a:p>
            <a:r>
              <a:rPr lang="en-US" sz="1200" b="0" i="0" kern="1200" baseline="0" dirty="0" smtClean="0">
                <a:solidFill>
                  <a:schemeClr val="tx1"/>
                </a:solidFill>
                <a:effectLst/>
                <a:latin typeface="Times New Roman" charset="0"/>
                <a:ea typeface="Times New Roman" charset="0"/>
                <a:cs typeface="Times New Roman" charset="0"/>
                <a:sym typeface="Wingdings"/>
              </a:rPr>
              <a:t>As the group now has an executive overview of bonds and possible strategies, how do we take advantage of the current market conditions and use excess cash to increase our company’s returns??</a:t>
            </a:r>
          </a:p>
          <a:p>
            <a:endParaRPr lang="en-US" sz="1200" b="0" i="0" kern="1200" baseline="0" dirty="0" smtClean="0">
              <a:solidFill>
                <a:schemeClr val="tx1"/>
              </a:solidFill>
              <a:effectLst/>
              <a:latin typeface="Times New Roman" charset="0"/>
              <a:ea typeface="Times New Roman" charset="0"/>
              <a:cs typeface="Times New Roman" charset="0"/>
              <a:sym typeface="Wingdings"/>
            </a:endParaRPr>
          </a:p>
          <a:p>
            <a:r>
              <a:rPr lang="en-US" sz="1200" b="0" i="0" kern="1200" baseline="0" dirty="0" smtClean="0">
                <a:solidFill>
                  <a:schemeClr val="tx1"/>
                </a:solidFill>
                <a:effectLst/>
                <a:latin typeface="Times New Roman" charset="0"/>
                <a:ea typeface="Times New Roman" charset="0"/>
                <a:cs typeface="Times New Roman" charset="0"/>
                <a:sym typeface="Wingdings"/>
              </a:rPr>
              <a:t>Thank you</a:t>
            </a:r>
          </a:p>
        </p:txBody>
      </p:sp>
      <p:sp>
        <p:nvSpPr>
          <p:cNvPr id="4" name="Slide Number Placeholder 3"/>
          <p:cNvSpPr>
            <a:spLocks noGrp="1"/>
          </p:cNvSpPr>
          <p:nvPr>
            <p:ph type="sldNum" sz="quarter" idx="10"/>
          </p:nvPr>
        </p:nvSpPr>
        <p:spPr/>
        <p:txBody>
          <a:bodyPr/>
          <a:lstStyle/>
          <a:p>
            <a:fld id="{B0496714-7A3C-8547-8F29-03A5430DF37D}" type="slidenum">
              <a:rPr lang="en-US" smtClean="0"/>
              <a:pPr/>
              <a:t>13</a:t>
            </a:fld>
            <a:endParaRPr lang="en-US"/>
          </a:p>
        </p:txBody>
      </p:sp>
    </p:spTree>
    <p:extLst>
      <p:ext uri="{BB962C8B-B14F-4D97-AF65-F5344CB8AC3E}">
        <p14:creationId xmlns:p14="http://schemas.microsoft.com/office/powerpoint/2010/main" xmlns="" val="657484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496714-7A3C-8547-8F29-03A5430DF37D}" type="slidenum">
              <a:rPr lang="en-US" smtClean="0"/>
              <a:pPr/>
              <a:t>14</a:t>
            </a:fld>
            <a:endParaRPr lang="en-US"/>
          </a:p>
        </p:txBody>
      </p:sp>
    </p:spTree>
    <p:extLst>
      <p:ext uri="{BB962C8B-B14F-4D97-AF65-F5344CB8AC3E}">
        <p14:creationId xmlns:p14="http://schemas.microsoft.com/office/powerpoint/2010/main" xmlns="" val="603108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96714-7A3C-8547-8F29-03A5430DF37D}" type="slidenum">
              <a:rPr lang="en-US" smtClean="0"/>
              <a:pPr/>
              <a:t>15</a:t>
            </a:fld>
            <a:endParaRPr lang="en-US"/>
          </a:p>
        </p:txBody>
      </p:sp>
    </p:spTree>
    <p:extLst>
      <p:ext uri="{BB962C8B-B14F-4D97-AF65-F5344CB8AC3E}">
        <p14:creationId xmlns:p14="http://schemas.microsoft.com/office/powerpoint/2010/main" xmlns="" val="1272746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charset="0"/>
                <a:ea typeface="Times New Roman" charset="0"/>
                <a:cs typeface="Times New Roman" charset="0"/>
              </a:rPr>
              <a:t>(</a:t>
            </a:r>
            <a:r>
              <a:rPr lang="en-US" sz="1200" kern="1200" dirty="0" err="1" smtClean="0">
                <a:solidFill>
                  <a:schemeClr val="tx1"/>
                </a:solidFill>
                <a:effectLst/>
                <a:latin typeface="Times New Roman" charset="0"/>
                <a:ea typeface="Times New Roman" charset="0"/>
                <a:cs typeface="Times New Roman" charset="0"/>
              </a:rPr>
              <a:t>Bodie</a:t>
            </a:r>
            <a:r>
              <a:rPr lang="en-US" sz="1200" kern="1200" dirty="0" smtClean="0">
                <a:solidFill>
                  <a:schemeClr val="tx1"/>
                </a:solidFill>
                <a:effectLst/>
                <a:latin typeface="Times New Roman" charset="0"/>
                <a:ea typeface="Times New Roman" charset="0"/>
                <a:cs typeface="Times New Roman" charset="0"/>
              </a:rPr>
              <a:t>, Kane &amp; Marcus, 2013;</a:t>
            </a:r>
            <a:r>
              <a:rPr lang="en-US" sz="1200" kern="1200" baseline="0" dirty="0" smtClean="0">
                <a:solidFill>
                  <a:schemeClr val="tx1"/>
                </a:solidFill>
                <a:effectLst/>
                <a:latin typeface="Times New Roman" charset="0"/>
                <a:ea typeface="Times New Roman" charset="0"/>
                <a:cs typeface="Times New Roman" charset="0"/>
              </a:rPr>
              <a:t> </a:t>
            </a:r>
            <a:r>
              <a:rPr lang="en-US" sz="1200" kern="1200" baseline="0" dirty="0" err="1" smtClean="0">
                <a:solidFill>
                  <a:schemeClr val="tx1"/>
                </a:solidFill>
                <a:effectLst/>
                <a:latin typeface="Times New Roman" charset="0"/>
                <a:ea typeface="Times New Roman" charset="0"/>
                <a:cs typeface="Times New Roman" charset="0"/>
              </a:rPr>
              <a:t>Treasury.gov</a:t>
            </a:r>
            <a:r>
              <a:rPr lang="en-US" sz="1200" kern="1200" baseline="0" dirty="0" smtClean="0">
                <a:solidFill>
                  <a:schemeClr val="tx1"/>
                </a:solidFill>
                <a:effectLst/>
                <a:latin typeface="Times New Roman" charset="0"/>
                <a:ea typeface="Times New Roman" charset="0"/>
                <a:cs typeface="Times New Roman" charset="0"/>
              </a:rPr>
              <a:t>, </a:t>
            </a:r>
            <a:r>
              <a:rPr lang="en-US" sz="1200" kern="1200" baseline="0" dirty="0" err="1" smtClean="0">
                <a:solidFill>
                  <a:schemeClr val="tx1"/>
                </a:solidFill>
                <a:effectLst/>
                <a:latin typeface="Times New Roman" charset="0"/>
                <a:ea typeface="Times New Roman" charset="0"/>
                <a:cs typeface="Times New Roman" charset="0"/>
              </a:rPr>
              <a:t>n.d.</a:t>
            </a:r>
            <a:r>
              <a:rPr lang="en-US" sz="1200" kern="1200" baseline="0" dirty="0" smtClean="0">
                <a:solidFill>
                  <a:schemeClr val="tx1"/>
                </a:solidFill>
                <a:effectLst/>
                <a:latin typeface="Times New Roman" charset="0"/>
                <a:ea typeface="Times New Roman" charset="0"/>
                <a:cs typeface="Times New Roman" charset="0"/>
              </a:rPr>
              <a:t>)</a:t>
            </a:r>
            <a:endParaRPr lang="en-US" sz="1200" kern="1200" dirty="0" smtClean="0">
              <a:solidFill>
                <a:schemeClr val="tx1"/>
              </a:solidFill>
              <a:effectLst/>
              <a:latin typeface="Times New Roman" charset="0"/>
              <a:ea typeface="Times New Roman" charset="0"/>
              <a:cs typeface="Times New Roman" charset="0"/>
            </a:endParaRPr>
          </a:p>
          <a:p>
            <a:endParaRPr lang="en-US" sz="1200" b="1" i="0" kern="1200" dirty="0" smtClean="0">
              <a:solidFill>
                <a:schemeClr val="tx1"/>
              </a:solidFill>
              <a:effectLst/>
              <a:latin typeface="Times New Roman" charset="0"/>
              <a:ea typeface="Times New Roman" charset="0"/>
              <a:cs typeface="Times New Roman" charset="0"/>
            </a:endParaRPr>
          </a:p>
          <a:p>
            <a:r>
              <a:rPr lang="en-US" sz="1200" b="0" i="0" kern="1200" dirty="0" smtClean="0">
                <a:solidFill>
                  <a:schemeClr val="tx1"/>
                </a:solidFill>
                <a:effectLst/>
                <a:latin typeface="Times New Roman" charset="0"/>
                <a:ea typeface="Times New Roman" charset="0"/>
                <a:cs typeface="Times New Roman" charset="0"/>
              </a:rPr>
              <a:t>Corporations and governments issue bonds in order to fund projects</a:t>
            </a:r>
            <a:r>
              <a:rPr lang="en-US" sz="1200" b="0" i="0" kern="1200" baseline="0" dirty="0" smtClean="0">
                <a:solidFill>
                  <a:schemeClr val="tx1"/>
                </a:solidFill>
                <a:effectLst/>
                <a:latin typeface="Times New Roman" charset="0"/>
                <a:ea typeface="Times New Roman" charset="0"/>
                <a:cs typeface="Times New Roman" charset="0"/>
              </a:rPr>
              <a:t>, meet capital shortfalls, and for growth strategies.  </a:t>
            </a:r>
          </a:p>
          <a:p>
            <a:endParaRPr lang="en-US" sz="1200" b="0" i="0" kern="1200" baseline="0" dirty="0" smtClean="0">
              <a:solidFill>
                <a:schemeClr val="tx1"/>
              </a:solidFill>
              <a:effectLst/>
              <a:latin typeface="Times New Roman" charset="0"/>
              <a:ea typeface="Times New Roman" charset="0"/>
              <a:cs typeface="Times New Roman" charset="0"/>
            </a:endParaRPr>
          </a:p>
          <a:p>
            <a:r>
              <a:rPr lang="en-US" sz="1200" b="0" i="0" kern="1200" baseline="0" dirty="0" smtClean="0">
                <a:solidFill>
                  <a:schemeClr val="tx1"/>
                </a:solidFill>
                <a:effectLst/>
                <a:latin typeface="Times New Roman" charset="0"/>
                <a:ea typeface="Times New Roman" charset="0"/>
                <a:cs typeface="Times New Roman" charset="0"/>
              </a:rPr>
              <a:t>The buyer of a bond is a “lender” and the issuer is a “borrower” with interest being paid by the issuer to the buyer in exchange for the use of the funds.  </a:t>
            </a:r>
          </a:p>
          <a:p>
            <a:endParaRPr lang="en-US" sz="1200" b="0" i="0" kern="1200" baseline="0" dirty="0" smtClean="0">
              <a:solidFill>
                <a:schemeClr val="tx1"/>
              </a:solidFill>
              <a:effectLst/>
              <a:latin typeface="Times New Roman" charset="0"/>
              <a:ea typeface="Times New Roman" charset="0"/>
              <a:cs typeface="Times New Roman" charset="0"/>
            </a:endParaRPr>
          </a:p>
          <a:p>
            <a:r>
              <a:rPr lang="en-US" sz="1200" b="0" i="0" kern="1200" baseline="0" dirty="0" smtClean="0">
                <a:solidFill>
                  <a:schemeClr val="tx1"/>
                </a:solidFill>
                <a:effectLst/>
                <a:latin typeface="Times New Roman" charset="0"/>
                <a:ea typeface="Times New Roman" charset="0"/>
                <a:cs typeface="Times New Roman" charset="0"/>
              </a:rPr>
              <a:t>Principal, or the face value, is returned at the time of maturity, with the length of time to maturity from issue being called ”term”.</a:t>
            </a:r>
          </a:p>
          <a:p>
            <a:endParaRPr lang="en-US" sz="1200" b="1" i="0" kern="1200" dirty="0" smtClean="0">
              <a:solidFill>
                <a:schemeClr val="tx1"/>
              </a:solidFill>
              <a:effectLst/>
              <a:latin typeface="Times New Roman" charset="0"/>
              <a:ea typeface="Times New Roman" charset="0"/>
              <a:cs typeface="Times New Roman" charset="0"/>
            </a:endParaRPr>
          </a:p>
          <a:p>
            <a:endParaRPr lang="en-US" sz="1200" b="1" i="0" kern="1200" dirty="0" smtClean="0">
              <a:solidFill>
                <a:schemeClr val="tx1"/>
              </a:solidFill>
              <a:effectLst/>
              <a:latin typeface="Times New Roman" charset="0"/>
              <a:ea typeface="Times New Roman" charset="0"/>
              <a:cs typeface="Times New Roman" charset="0"/>
            </a:endParaRPr>
          </a:p>
          <a:p>
            <a:r>
              <a:rPr lang="en-US" sz="1200" b="1" i="0" kern="1200" dirty="0" smtClean="0">
                <a:solidFill>
                  <a:schemeClr val="tx1"/>
                </a:solidFill>
                <a:effectLst/>
                <a:latin typeface="Times New Roman" charset="0"/>
                <a:ea typeface="Times New Roman" charset="0"/>
                <a:cs typeface="Times New Roman" charset="0"/>
              </a:rPr>
              <a:t>What are typical</a:t>
            </a:r>
            <a:r>
              <a:rPr lang="en-US" sz="1200" b="1" i="0" kern="1200" baseline="0" dirty="0" smtClean="0">
                <a:solidFill>
                  <a:schemeClr val="tx1"/>
                </a:solidFill>
                <a:effectLst/>
                <a:latin typeface="Times New Roman" charset="0"/>
                <a:ea typeface="Times New Roman" charset="0"/>
                <a:cs typeface="Times New Roman" charset="0"/>
              </a:rPr>
              <a:t> investments under the term Bond?</a:t>
            </a:r>
          </a:p>
          <a:p>
            <a:endParaRPr lang="en-US" sz="1200" b="1" i="0" kern="1200" baseline="0" dirty="0" smtClean="0">
              <a:solidFill>
                <a:schemeClr val="tx1"/>
              </a:solidFill>
              <a:effectLst/>
              <a:latin typeface="Times New Roman" charset="0"/>
              <a:ea typeface="Times New Roman" charset="0"/>
              <a:cs typeface="Times New Roman" charset="0"/>
            </a:endParaRPr>
          </a:p>
          <a:p>
            <a:r>
              <a:rPr lang="en-US" sz="1200" b="1" i="0" kern="1200" dirty="0" smtClean="0">
                <a:solidFill>
                  <a:schemeClr val="tx1"/>
                </a:solidFill>
                <a:effectLst/>
                <a:latin typeface="Times New Roman" charset="0"/>
                <a:ea typeface="Times New Roman" charset="0"/>
                <a:cs typeface="Times New Roman" charset="0"/>
              </a:rPr>
              <a:t>U.S. Treasuries</a:t>
            </a:r>
            <a:r>
              <a:rPr lang="en-US" sz="1200" b="0" i="0" kern="1200" dirty="0" smtClean="0">
                <a:solidFill>
                  <a:schemeClr val="tx1"/>
                </a:solidFill>
                <a:effectLst/>
                <a:latin typeface="Times New Roman" charset="0"/>
                <a:ea typeface="Times New Roman" charset="0"/>
                <a:cs typeface="Times New Roman" charset="0"/>
              </a:rPr>
              <a:t>: Guaranteed by US </a:t>
            </a:r>
            <a:r>
              <a:rPr lang="en-US" sz="1200" b="0" i="0" kern="1200" dirty="0" err="1" smtClean="0">
                <a:solidFill>
                  <a:schemeClr val="tx1"/>
                </a:solidFill>
                <a:effectLst/>
                <a:latin typeface="Times New Roman" charset="0"/>
                <a:ea typeface="Times New Roman" charset="0"/>
                <a:cs typeface="Times New Roman" charset="0"/>
              </a:rPr>
              <a:t>Govt</a:t>
            </a:r>
            <a:r>
              <a:rPr lang="en-US" sz="1200" b="0" i="0" kern="1200" dirty="0" smtClean="0">
                <a:solidFill>
                  <a:schemeClr val="tx1"/>
                </a:solidFill>
                <a:effectLst/>
                <a:latin typeface="Times New Roman" charset="0"/>
                <a:ea typeface="Times New Roman" charset="0"/>
                <a:cs typeface="Times New Roman" charset="0"/>
              </a:rPr>
              <a:t> and considered the safest bonds from default risk and have low relative</a:t>
            </a:r>
            <a:r>
              <a:rPr lang="en-US" sz="1200" b="0" i="0" kern="1200" baseline="0" dirty="0" smtClean="0">
                <a:solidFill>
                  <a:schemeClr val="tx1"/>
                </a:solidFill>
                <a:effectLst/>
                <a:latin typeface="Times New Roman" charset="0"/>
                <a:ea typeface="Times New Roman" charset="0"/>
                <a:cs typeface="Times New Roman" charset="0"/>
              </a:rPr>
              <a:t> yields</a:t>
            </a:r>
            <a:endParaRPr lang="en-US" sz="1200" b="0" i="0" kern="1200" dirty="0" smtClean="0">
              <a:solidFill>
                <a:schemeClr val="tx1"/>
              </a:solidFill>
              <a:effectLst/>
              <a:latin typeface="Times New Roman" charset="0"/>
              <a:ea typeface="Times New Roman" charset="0"/>
              <a:cs typeface="Times New Roman" charset="0"/>
            </a:endParaRPr>
          </a:p>
          <a:p>
            <a:pPr marL="171450" indent="-171450">
              <a:buFont typeface="Arial" charset="0"/>
              <a:buChar char="•"/>
            </a:pPr>
            <a:r>
              <a:rPr lang="en-US" sz="1200" b="0" i="0" kern="1200" dirty="0" smtClean="0">
                <a:solidFill>
                  <a:schemeClr val="tx1"/>
                </a:solidFill>
                <a:effectLst/>
                <a:latin typeface="Times New Roman" charset="0"/>
                <a:ea typeface="Times New Roman" charset="0"/>
                <a:cs typeface="Times New Roman" charset="0"/>
              </a:rPr>
              <a:t>exempt from state and local taxes, not federal </a:t>
            </a:r>
            <a:r>
              <a:rPr lang="en-US" sz="1200" b="0" i="0" kern="1200" dirty="0" err="1" smtClean="0">
                <a:solidFill>
                  <a:schemeClr val="tx1"/>
                </a:solidFill>
                <a:effectLst/>
                <a:latin typeface="Times New Roman" charset="0"/>
                <a:ea typeface="Times New Roman" charset="0"/>
                <a:cs typeface="Times New Roman" charset="0"/>
              </a:rPr>
              <a:t>taxTreasury</a:t>
            </a:r>
            <a:r>
              <a:rPr lang="en-US" sz="1200" b="0" i="0" kern="1200" dirty="0" smtClean="0">
                <a:solidFill>
                  <a:schemeClr val="tx1"/>
                </a:solidFill>
                <a:effectLst/>
                <a:latin typeface="Times New Roman" charset="0"/>
                <a:ea typeface="Times New Roman" charset="0"/>
                <a:cs typeface="Times New Roman" charset="0"/>
              </a:rPr>
              <a:t> bills: "T-bills" have the shortest maturities -- 13 weeks, 26 weeks, and one year. You buy them at a discount to their $10,000 face value and receive the full $10,000 at maturity. The difference reflects the interest you earn.</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i="0" kern="1200" dirty="0" smtClean="0">
                <a:solidFill>
                  <a:schemeClr val="tx1"/>
                </a:solidFill>
                <a:effectLst/>
                <a:latin typeface="Times New Roman" charset="0"/>
                <a:ea typeface="Times New Roman" charset="0"/>
                <a:cs typeface="Times New Roman" charset="0"/>
              </a:rPr>
              <a:t>Treasury notes: mature 2</a:t>
            </a:r>
            <a:r>
              <a:rPr lang="en-US" sz="1200" b="0" i="0" kern="1200" baseline="0" dirty="0" smtClean="0">
                <a:solidFill>
                  <a:schemeClr val="tx1"/>
                </a:solidFill>
                <a:effectLst/>
                <a:latin typeface="Times New Roman" charset="0"/>
                <a:ea typeface="Times New Roman" charset="0"/>
                <a:cs typeface="Times New Roman" charset="0"/>
              </a:rPr>
              <a:t> </a:t>
            </a:r>
            <a:r>
              <a:rPr lang="en-US" sz="1200" b="0" i="0" kern="1200" dirty="0" smtClean="0">
                <a:solidFill>
                  <a:schemeClr val="tx1"/>
                </a:solidFill>
                <a:effectLst/>
                <a:latin typeface="Times New Roman" charset="0"/>
                <a:ea typeface="Times New Roman" charset="0"/>
                <a:cs typeface="Times New Roman" charset="0"/>
              </a:rPr>
              <a:t>to 10 years, pay interest semiannually</a:t>
            </a:r>
          </a:p>
          <a:p>
            <a:pPr marL="171450" indent="-171450">
              <a:buFont typeface="Arial" charset="0"/>
              <a:buChar char="•"/>
            </a:pPr>
            <a:r>
              <a:rPr lang="en-US" sz="1200" b="0" i="0" kern="1200" dirty="0" smtClean="0">
                <a:solidFill>
                  <a:schemeClr val="tx1"/>
                </a:solidFill>
                <a:effectLst/>
                <a:latin typeface="Times New Roman" charset="0"/>
                <a:ea typeface="Times New Roman" charset="0"/>
                <a:cs typeface="Times New Roman" charset="0"/>
              </a:rPr>
              <a:t>Treasury bonds: maturities at 10 years,</a:t>
            </a:r>
            <a:r>
              <a:rPr lang="en-US" sz="1200" b="0" i="0" kern="1200" baseline="0" dirty="0" smtClean="0">
                <a:solidFill>
                  <a:schemeClr val="tx1"/>
                </a:solidFill>
                <a:effectLst/>
                <a:latin typeface="Times New Roman" charset="0"/>
                <a:ea typeface="Times New Roman" charset="0"/>
                <a:cs typeface="Times New Roman" charset="0"/>
              </a:rPr>
              <a:t> </a:t>
            </a:r>
            <a:r>
              <a:rPr lang="en-US" sz="1200" b="0" i="0" kern="1200" dirty="0" smtClean="0">
                <a:solidFill>
                  <a:schemeClr val="tx1"/>
                </a:solidFill>
                <a:effectLst/>
                <a:latin typeface="Times New Roman" charset="0"/>
                <a:ea typeface="Times New Roman" charset="0"/>
                <a:cs typeface="Times New Roman" charset="0"/>
              </a:rPr>
              <a:t>pay interest semiannually</a:t>
            </a:r>
          </a:p>
          <a:p>
            <a:pPr marL="171450" indent="-171450">
              <a:buFont typeface="Arial" charset="0"/>
              <a:buChar char="•"/>
            </a:pPr>
            <a:r>
              <a:rPr lang="en-US" sz="1200" b="0" i="0" kern="1200" dirty="0" smtClean="0">
                <a:solidFill>
                  <a:schemeClr val="tx1"/>
                </a:solidFill>
                <a:effectLst/>
                <a:latin typeface="Times New Roman" charset="0"/>
                <a:ea typeface="Times New Roman" charset="0"/>
                <a:cs typeface="Times New Roman" charset="0"/>
              </a:rPr>
              <a:t>Zero-coupon bonds: Treasury-based securities sold by brokers that</a:t>
            </a:r>
            <a:r>
              <a:rPr lang="en-US" sz="1200" b="0" i="0" kern="1200" baseline="0" dirty="0" smtClean="0">
                <a:solidFill>
                  <a:schemeClr val="tx1"/>
                </a:solidFill>
                <a:effectLst/>
                <a:latin typeface="Times New Roman" charset="0"/>
                <a:ea typeface="Times New Roman" charset="0"/>
                <a:cs typeface="Times New Roman" charset="0"/>
              </a:rPr>
              <a:t> are discounted to maturity </a:t>
            </a:r>
            <a:r>
              <a:rPr lang="mr-IN" sz="1200" b="0" i="0" kern="1200" baseline="0" dirty="0" smtClean="0">
                <a:solidFill>
                  <a:schemeClr val="tx1"/>
                </a:solidFill>
                <a:effectLst/>
                <a:latin typeface="Times New Roman" charset="0"/>
                <a:ea typeface="Times New Roman" charset="0"/>
                <a:cs typeface="Times New Roman" charset="0"/>
              </a:rPr>
              <a:t>–</a:t>
            </a:r>
            <a:r>
              <a:rPr lang="en-US" sz="1200" b="0" i="0" kern="1200" baseline="0" dirty="0" smtClean="0">
                <a:solidFill>
                  <a:schemeClr val="tx1"/>
                </a:solidFill>
                <a:effectLst/>
                <a:latin typeface="Times New Roman" charset="0"/>
                <a:ea typeface="Times New Roman" charset="0"/>
                <a:cs typeface="Times New Roman" charset="0"/>
              </a:rPr>
              <a:t> do not make interest payments</a:t>
            </a:r>
            <a:endParaRPr lang="en-US" sz="1200" b="0" i="0" kern="1200" dirty="0" smtClean="0">
              <a:solidFill>
                <a:schemeClr val="tx1"/>
              </a:solidFill>
              <a:effectLst/>
              <a:latin typeface="Times New Roman" charset="0"/>
              <a:ea typeface="Times New Roman" charset="0"/>
              <a:cs typeface="Times New Roman" charset="0"/>
            </a:endParaRPr>
          </a:p>
          <a:p>
            <a:pPr marL="171450" indent="-171450">
              <a:buFont typeface="Arial" charset="0"/>
              <a:buChar char="•"/>
            </a:pPr>
            <a:r>
              <a:rPr lang="en-US" sz="1200" b="0" i="0" kern="1200" dirty="0" smtClean="0">
                <a:solidFill>
                  <a:schemeClr val="tx1"/>
                </a:solidFill>
                <a:effectLst/>
                <a:latin typeface="Times New Roman" charset="0"/>
                <a:ea typeface="Times New Roman" charset="0"/>
                <a:cs typeface="Times New Roman" charset="0"/>
              </a:rPr>
              <a:t>Inflation-indexed Treasuries: Pays a real rate of interest on a principal amount based on movement</a:t>
            </a:r>
            <a:r>
              <a:rPr lang="en-US" sz="1200" b="0" i="0" kern="1200" baseline="0" dirty="0" smtClean="0">
                <a:solidFill>
                  <a:schemeClr val="tx1"/>
                </a:solidFill>
                <a:effectLst/>
                <a:latin typeface="Times New Roman" charset="0"/>
                <a:ea typeface="Times New Roman" charset="0"/>
                <a:cs typeface="Times New Roman" charset="0"/>
              </a:rPr>
              <a:t> of CPI</a:t>
            </a:r>
          </a:p>
          <a:p>
            <a:pPr marL="171450" indent="-171450">
              <a:buFont typeface="Arial" charset="0"/>
              <a:buChar char="•"/>
            </a:pPr>
            <a:endParaRPr lang="en-US" sz="1200" b="0" i="0" kern="1200" baseline="0" dirty="0" smtClean="0">
              <a:solidFill>
                <a:schemeClr val="tx1"/>
              </a:solidFill>
              <a:effectLst/>
              <a:latin typeface="Times New Roman" charset="0"/>
              <a:ea typeface="Times New Roman" charset="0"/>
              <a:cs typeface="Times New Roman" charset="0"/>
            </a:endParaRPr>
          </a:p>
          <a:p>
            <a:pPr marL="0" indent="0">
              <a:buFont typeface="Arial" charset="0"/>
              <a:buNone/>
            </a:pPr>
            <a:r>
              <a:rPr lang="en-US" sz="1200" b="1" i="0" kern="1200" dirty="0" smtClean="0">
                <a:solidFill>
                  <a:schemeClr val="tx1"/>
                </a:solidFill>
                <a:effectLst/>
                <a:latin typeface="Times New Roman" charset="0"/>
                <a:ea typeface="Times New Roman" charset="0"/>
                <a:cs typeface="Times New Roman" charset="0"/>
              </a:rPr>
              <a:t>Mortgage-backed securities</a:t>
            </a:r>
            <a:r>
              <a:rPr lang="en-US" sz="1200" b="0" i="0" kern="1200" dirty="0" smtClean="0">
                <a:solidFill>
                  <a:schemeClr val="tx1"/>
                </a:solidFill>
                <a:effectLst/>
                <a:latin typeface="Times New Roman" charset="0"/>
                <a:ea typeface="Times New Roman" charset="0"/>
                <a:cs typeface="Times New Roman" charset="0"/>
              </a:rPr>
              <a:t>: MBSs represent an ownership stake in a pool of mortgage loans and often yield between 2% - 4% more than Treasuries of comparable maturities. </a:t>
            </a:r>
          </a:p>
          <a:p>
            <a:pPr marL="0" indent="0">
              <a:buFont typeface="Arial" charset="0"/>
              <a:buNone/>
            </a:pPr>
            <a:endParaRPr lang="en-US" sz="1200" b="1" i="0" kern="1200" dirty="0" smtClean="0">
              <a:solidFill>
                <a:schemeClr val="tx1"/>
              </a:solidFill>
              <a:effectLst/>
              <a:latin typeface="Times New Roman" charset="0"/>
              <a:ea typeface="Times New Roman" charset="0"/>
              <a:cs typeface="Times New Roman" charset="0"/>
            </a:endParaRPr>
          </a:p>
          <a:p>
            <a:r>
              <a:rPr lang="en-US" sz="1200" b="1" i="0" kern="1200" dirty="0" smtClean="0">
                <a:solidFill>
                  <a:schemeClr val="tx1"/>
                </a:solidFill>
                <a:effectLst/>
                <a:latin typeface="Times New Roman" charset="0"/>
                <a:ea typeface="Times New Roman" charset="0"/>
                <a:cs typeface="Times New Roman" charset="0"/>
              </a:rPr>
              <a:t>Corporate bonds</a:t>
            </a:r>
            <a:r>
              <a:rPr lang="en-US" sz="1200" b="0" i="0" kern="1200" dirty="0" smtClean="0">
                <a:solidFill>
                  <a:schemeClr val="tx1"/>
                </a:solidFill>
                <a:effectLst/>
                <a:latin typeface="Times New Roman" charset="0"/>
                <a:ea typeface="Times New Roman" charset="0"/>
                <a:cs typeface="Times New Roman" charset="0"/>
              </a:rPr>
              <a:t>: value depends on the creditworthiness of the company offering them</a:t>
            </a:r>
            <a:r>
              <a:rPr lang="en-US" sz="1200" b="0" i="0" kern="1200" baseline="0" dirty="0" smtClean="0">
                <a:solidFill>
                  <a:schemeClr val="tx1"/>
                </a:solidFill>
                <a:effectLst/>
                <a:latin typeface="Times New Roman" charset="0"/>
                <a:ea typeface="Times New Roman" charset="0"/>
                <a:cs typeface="Times New Roman" charset="0"/>
              </a:rPr>
              <a:t> ranging from </a:t>
            </a:r>
            <a:r>
              <a:rPr lang="en-US" sz="1200" b="0" i="0" kern="1200" dirty="0" smtClean="0">
                <a:solidFill>
                  <a:schemeClr val="tx1"/>
                </a:solidFill>
                <a:effectLst/>
                <a:latin typeface="Times New Roman" charset="0"/>
                <a:ea typeface="Times New Roman" charset="0"/>
                <a:cs typeface="Times New Roman" charset="0"/>
              </a:rPr>
              <a:t>investment-grade to junk</a:t>
            </a:r>
            <a:r>
              <a:rPr lang="en-US" sz="1200" b="0" i="0" kern="1200" baseline="0" dirty="0" smtClean="0">
                <a:solidFill>
                  <a:schemeClr val="tx1"/>
                </a:solidFill>
                <a:effectLst/>
                <a:latin typeface="Times New Roman" charset="0"/>
                <a:ea typeface="Times New Roman" charset="0"/>
                <a:cs typeface="Times New Roman" charset="0"/>
              </a:rPr>
              <a:t> </a:t>
            </a:r>
            <a:r>
              <a:rPr lang="en-US" sz="1200" b="0" i="0" kern="1200" dirty="0" smtClean="0">
                <a:solidFill>
                  <a:schemeClr val="tx1"/>
                </a:solidFill>
                <a:effectLst/>
                <a:latin typeface="Times New Roman" charset="0"/>
                <a:ea typeface="Times New Roman" charset="0"/>
                <a:cs typeface="Times New Roman" charset="0"/>
              </a:rPr>
              <a:t>bonds. </a:t>
            </a:r>
          </a:p>
          <a:p>
            <a:endParaRPr lang="en-US" sz="1200" b="1" i="0" kern="1200" dirty="0" smtClean="0">
              <a:solidFill>
                <a:schemeClr val="tx1"/>
              </a:solidFill>
              <a:effectLst/>
              <a:latin typeface="Times New Roman" charset="0"/>
              <a:ea typeface="Times New Roman" charset="0"/>
              <a:cs typeface="Times New Roman" charset="0"/>
            </a:endParaRPr>
          </a:p>
          <a:p>
            <a:r>
              <a:rPr lang="en-US" sz="1200" b="1" i="0" kern="1200" dirty="0" smtClean="0">
                <a:solidFill>
                  <a:schemeClr val="tx1"/>
                </a:solidFill>
                <a:effectLst/>
                <a:latin typeface="Times New Roman" charset="0"/>
                <a:ea typeface="Times New Roman" charset="0"/>
                <a:cs typeface="Times New Roman" charset="0"/>
              </a:rPr>
              <a:t>Municipal bonds</a:t>
            </a:r>
            <a:r>
              <a:rPr lang="en-US" sz="1200" b="0" i="0" kern="1200" dirty="0" smtClean="0">
                <a:solidFill>
                  <a:schemeClr val="tx1"/>
                </a:solidFill>
                <a:effectLst/>
                <a:latin typeface="Times New Roman" charset="0"/>
                <a:ea typeface="Times New Roman" charset="0"/>
                <a:cs typeface="Times New Roman" charset="0"/>
              </a:rPr>
              <a:t>: "</a:t>
            </a:r>
            <a:r>
              <a:rPr lang="en-US" sz="1200" b="0" i="0" kern="1200" dirty="0" err="1" smtClean="0">
                <a:solidFill>
                  <a:schemeClr val="tx1"/>
                </a:solidFill>
                <a:effectLst/>
                <a:latin typeface="Times New Roman" charset="0"/>
                <a:ea typeface="Times New Roman" charset="0"/>
                <a:cs typeface="Times New Roman" charset="0"/>
              </a:rPr>
              <a:t>Munis</a:t>
            </a:r>
            <a:r>
              <a:rPr lang="en-US" sz="1200" b="0" i="0" kern="1200" dirty="0" smtClean="0">
                <a:solidFill>
                  <a:schemeClr val="tx1"/>
                </a:solidFill>
                <a:effectLst/>
                <a:latin typeface="Times New Roman" charset="0"/>
                <a:ea typeface="Times New Roman" charset="0"/>
                <a:cs typeface="Times New Roman" charset="0"/>
              </a:rPr>
              <a:t>" are issued by state and local governments</a:t>
            </a:r>
            <a:endParaRPr lang="en-US" sz="1200" b="0" i="0" kern="1200" baseline="0" dirty="0" smtClean="0">
              <a:solidFill>
                <a:schemeClr val="tx1"/>
              </a:solidFill>
              <a:effectLst/>
              <a:latin typeface="Times New Roman" charset="0"/>
              <a:ea typeface="Times New Roman" charset="0"/>
              <a:cs typeface="Times New Roman" charset="0"/>
            </a:endParaRPr>
          </a:p>
          <a:p>
            <a:pPr marL="171450" indent="-171450">
              <a:buFont typeface="Arial" charset="0"/>
              <a:buChar char="•"/>
            </a:pPr>
            <a:r>
              <a:rPr lang="en-US" sz="1200" b="0" i="0" kern="1200" baseline="0" dirty="0" smtClean="0">
                <a:solidFill>
                  <a:schemeClr val="tx1"/>
                </a:solidFill>
                <a:effectLst/>
                <a:latin typeface="Times New Roman" charset="0"/>
                <a:ea typeface="Times New Roman" charset="0"/>
                <a:cs typeface="Times New Roman" charset="0"/>
              </a:rPr>
              <a:t>interest </a:t>
            </a:r>
            <a:r>
              <a:rPr lang="en-US" sz="1200" b="0" i="0" kern="1200" dirty="0" smtClean="0">
                <a:solidFill>
                  <a:schemeClr val="tx1"/>
                </a:solidFill>
                <a:effectLst/>
                <a:latin typeface="Times New Roman" charset="0"/>
                <a:ea typeface="Times New Roman" charset="0"/>
                <a:cs typeface="Times New Roman" charset="0"/>
              </a:rPr>
              <a:t>exempt from federal taxes</a:t>
            </a:r>
          </a:p>
          <a:p>
            <a:endParaRPr lang="en-US" dirty="0">
              <a:latin typeface="Times New Roman" charset="0"/>
              <a:ea typeface="Times New Roman" charset="0"/>
              <a:cs typeface="Times New Roman" charset="0"/>
            </a:endParaRPr>
          </a:p>
        </p:txBody>
      </p:sp>
      <p:sp>
        <p:nvSpPr>
          <p:cNvPr id="4" name="Slide Number Placeholder 3"/>
          <p:cNvSpPr>
            <a:spLocks noGrp="1"/>
          </p:cNvSpPr>
          <p:nvPr>
            <p:ph type="sldNum" sz="quarter" idx="10"/>
          </p:nvPr>
        </p:nvSpPr>
        <p:spPr/>
        <p:txBody>
          <a:bodyPr/>
          <a:lstStyle/>
          <a:p>
            <a:fld id="{B0496714-7A3C-8547-8F29-03A5430DF37D}" type="slidenum">
              <a:rPr lang="en-US" smtClean="0"/>
              <a:pPr/>
              <a:t>2</a:t>
            </a:fld>
            <a:endParaRPr lang="en-US"/>
          </a:p>
        </p:txBody>
      </p:sp>
    </p:spTree>
    <p:extLst>
      <p:ext uri="{BB962C8B-B14F-4D97-AF65-F5344CB8AC3E}">
        <p14:creationId xmlns:p14="http://schemas.microsoft.com/office/powerpoint/2010/main" xmlns="" val="1143817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charset="0"/>
                <a:ea typeface="Times New Roman" charset="0"/>
                <a:cs typeface="Times New Roman" charset="0"/>
              </a:rPr>
              <a:t>(Weil,</a:t>
            </a:r>
            <a:r>
              <a:rPr lang="en-US" sz="1200" baseline="0" dirty="0" smtClean="0">
                <a:latin typeface="Times New Roman" charset="0"/>
                <a:ea typeface="Times New Roman" charset="0"/>
                <a:cs typeface="Times New Roman" charset="0"/>
              </a:rPr>
              <a:t> </a:t>
            </a:r>
            <a:r>
              <a:rPr lang="en-US" sz="1200" dirty="0" smtClean="0">
                <a:latin typeface="Times New Roman" charset="0"/>
                <a:ea typeface="Times New Roman" charset="0"/>
                <a:cs typeface="Times New Roman" charset="0"/>
              </a:rPr>
              <a:t>2017;</a:t>
            </a:r>
            <a:r>
              <a:rPr lang="en-US" sz="1200" baseline="0" dirty="0" smtClean="0">
                <a:latin typeface="Times New Roman" charset="0"/>
                <a:ea typeface="Times New Roman" charset="0"/>
                <a:cs typeface="Times New Roman" charset="0"/>
              </a:rPr>
              <a:t> </a:t>
            </a:r>
            <a:r>
              <a:rPr lang="en-US" sz="1200" dirty="0" smtClean="0">
                <a:latin typeface="Times New Roman" charset="0"/>
                <a:ea typeface="Times New Roman" charset="0"/>
                <a:cs typeface="Times New Roman" charset="0"/>
              </a:rPr>
              <a:t>Boston, 2017) </a:t>
            </a:r>
            <a:endParaRPr lang="en-US" sz="1200" kern="1200" dirty="0" smtClean="0">
              <a:solidFill>
                <a:schemeClr val="tx1"/>
              </a:solidFill>
              <a:effectLst/>
              <a:latin typeface="Times New Roman" charset="0"/>
              <a:ea typeface="Times New Roman" charset="0"/>
              <a:cs typeface="Times New Roman" charset="0"/>
            </a:endParaRPr>
          </a:p>
          <a:p>
            <a:endParaRPr lang="en-US" sz="1200" b="0" kern="1200" dirty="0" smtClean="0">
              <a:solidFill>
                <a:schemeClr val="tx1"/>
              </a:solidFill>
              <a:effectLst/>
              <a:latin typeface="Times New Roman" charset="0"/>
              <a:ea typeface="Times New Roman" charset="0"/>
              <a:cs typeface="Times New Roman" charset="0"/>
            </a:endParaRPr>
          </a:p>
          <a:p>
            <a:r>
              <a:rPr lang="en-US" sz="1200" b="1" i="0" kern="1200" dirty="0" smtClean="0">
                <a:solidFill>
                  <a:schemeClr val="tx1"/>
                </a:solidFill>
                <a:effectLst/>
                <a:latin typeface="Times New Roman" charset="0"/>
                <a:ea typeface="Times New Roman" charset="0"/>
                <a:cs typeface="Times New Roman" charset="0"/>
              </a:rPr>
              <a:t>Should Bonds be Part</a:t>
            </a:r>
            <a:r>
              <a:rPr lang="en-US" sz="1200" b="1" i="0" kern="1200" baseline="0" dirty="0" smtClean="0">
                <a:solidFill>
                  <a:schemeClr val="tx1"/>
                </a:solidFill>
                <a:effectLst/>
                <a:latin typeface="Times New Roman" charset="0"/>
                <a:ea typeface="Times New Roman" charset="0"/>
                <a:cs typeface="Times New Roman" charset="0"/>
              </a:rPr>
              <a:t> of Our Capital Investment Strategy?</a:t>
            </a:r>
            <a:endParaRPr lang="en-US" sz="1200" b="1" i="0" kern="1200" dirty="0" smtClean="0">
              <a:solidFill>
                <a:schemeClr val="tx1"/>
              </a:solidFill>
              <a:effectLst/>
              <a:latin typeface="Times New Roman" charset="0"/>
              <a:ea typeface="Times New Roman" charset="0"/>
              <a:cs typeface="Times New Roman" charset="0"/>
            </a:endParaRPr>
          </a:p>
          <a:p>
            <a:r>
              <a:rPr lang="en-US" sz="1200" b="0" i="0" kern="1200" dirty="0" smtClean="0">
                <a:solidFill>
                  <a:schemeClr val="tx1"/>
                </a:solidFill>
                <a:effectLst/>
                <a:latin typeface="Times New Roman" charset="0"/>
                <a:ea typeface="Times New Roman" charset="0"/>
                <a:cs typeface="Times New Roman" charset="0"/>
              </a:rPr>
              <a:t>Approximately</a:t>
            </a:r>
            <a:r>
              <a:rPr lang="en-US" sz="1200" b="0" i="0" kern="1200" baseline="0" dirty="0" smtClean="0">
                <a:solidFill>
                  <a:schemeClr val="tx1"/>
                </a:solidFill>
                <a:effectLst/>
                <a:latin typeface="Times New Roman" charset="0"/>
                <a:ea typeface="Times New Roman" charset="0"/>
                <a:cs typeface="Times New Roman" charset="0"/>
              </a:rPr>
              <a:t> </a:t>
            </a:r>
            <a:r>
              <a:rPr lang="en-US" sz="1200" b="0" i="0" kern="1200" dirty="0" smtClean="0">
                <a:solidFill>
                  <a:schemeClr val="tx1"/>
                </a:solidFill>
                <a:effectLst/>
                <a:latin typeface="Times New Roman" charset="0"/>
                <a:ea typeface="Times New Roman" charset="0"/>
                <a:cs typeface="Times New Roman" charset="0"/>
              </a:rPr>
              <a:t>52% of the cash held by publicly traded, </a:t>
            </a:r>
            <a:r>
              <a:rPr lang="en-US" sz="1200" b="0" i="1" kern="1200" dirty="0" smtClean="0">
                <a:solidFill>
                  <a:schemeClr val="tx1"/>
                </a:solidFill>
                <a:effectLst/>
                <a:latin typeface="Times New Roman" charset="0"/>
                <a:ea typeface="Times New Roman" charset="0"/>
                <a:cs typeface="Times New Roman" charset="0"/>
              </a:rPr>
              <a:t>nonfinancial companies </a:t>
            </a:r>
            <a:r>
              <a:rPr lang="en-US" sz="1200" b="0" i="0" kern="1200" dirty="0" smtClean="0">
                <a:solidFill>
                  <a:schemeClr val="tx1"/>
                </a:solidFill>
                <a:effectLst/>
                <a:latin typeface="Times New Roman" charset="0"/>
                <a:ea typeface="Times New Roman" charset="0"/>
                <a:cs typeface="Times New Roman" charset="0"/>
              </a:rPr>
              <a:t>invested</a:t>
            </a:r>
            <a:r>
              <a:rPr lang="en-US" sz="1200" b="0" i="0" kern="1200" baseline="0" dirty="0" smtClean="0">
                <a:solidFill>
                  <a:schemeClr val="tx1"/>
                </a:solidFill>
                <a:effectLst/>
                <a:latin typeface="Times New Roman" charset="0"/>
                <a:ea typeface="Times New Roman" charset="0"/>
                <a:cs typeface="Times New Roman" charset="0"/>
              </a:rPr>
              <a:t> into bonds at the start of 2017.</a:t>
            </a:r>
          </a:p>
          <a:p>
            <a:endParaRPr lang="en-US" sz="1200" b="0" i="0" kern="1200" baseline="0" dirty="0" smtClean="0">
              <a:solidFill>
                <a:schemeClr val="tx1"/>
              </a:solidFill>
              <a:effectLst/>
              <a:latin typeface="Times New Roman" charset="0"/>
              <a:ea typeface="Times New Roman" charset="0"/>
              <a:cs typeface="Times New Roman" charset="0"/>
            </a:endParaRPr>
          </a:p>
          <a:p>
            <a:pPr marL="171450" indent="-171450">
              <a:buFont typeface="Arial" charset="0"/>
              <a:buChar char="•"/>
            </a:pPr>
            <a:r>
              <a:rPr lang="en-US" sz="1200" b="0" i="0" kern="1200" dirty="0" smtClean="0">
                <a:solidFill>
                  <a:schemeClr val="tx1"/>
                </a:solidFill>
                <a:effectLst/>
                <a:latin typeface="Times New Roman" charset="0"/>
                <a:ea typeface="Times New Roman" charset="0"/>
                <a:cs typeface="Times New Roman" charset="0"/>
              </a:rPr>
              <a:t>Apple</a:t>
            </a:r>
            <a:r>
              <a:rPr lang="en-US" sz="1200" b="0" i="0" kern="1200" baseline="0" dirty="0" smtClean="0">
                <a:solidFill>
                  <a:schemeClr val="tx1"/>
                </a:solidFill>
                <a:effectLst/>
                <a:latin typeface="Times New Roman" charset="0"/>
                <a:ea typeface="Times New Roman" charset="0"/>
                <a:cs typeface="Times New Roman" charset="0"/>
              </a:rPr>
              <a:t>: </a:t>
            </a:r>
            <a:r>
              <a:rPr lang="en-US" sz="1200" b="0" i="0" kern="1200" dirty="0" smtClean="0">
                <a:solidFill>
                  <a:schemeClr val="tx1"/>
                </a:solidFill>
                <a:effectLst/>
                <a:latin typeface="Times New Roman" charset="0"/>
                <a:ea typeface="Times New Roman" charset="0"/>
                <a:cs typeface="Times New Roman" charset="0"/>
              </a:rPr>
              <a:t>$99B</a:t>
            </a:r>
          </a:p>
          <a:p>
            <a:pPr marL="171450" indent="-171450">
              <a:buFont typeface="Arial" charset="0"/>
              <a:buChar char="•"/>
            </a:pPr>
            <a:r>
              <a:rPr lang="en-US" sz="1200" b="0" i="0" kern="1200" dirty="0" smtClean="0">
                <a:solidFill>
                  <a:schemeClr val="tx1"/>
                </a:solidFill>
                <a:effectLst/>
                <a:latin typeface="Times New Roman" charset="0"/>
                <a:ea typeface="Times New Roman" charset="0"/>
                <a:cs typeface="Times New Roman" charset="0"/>
              </a:rPr>
              <a:t>Oracle</a:t>
            </a:r>
            <a:r>
              <a:rPr lang="en-US" sz="1200" b="0" i="0" kern="1200" baseline="0" dirty="0" smtClean="0">
                <a:solidFill>
                  <a:schemeClr val="tx1"/>
                </a:solidFill>
                <a:effectLst/>
                <a:latin typeface="Times New Roman" charset="0"/>
                <a:ea typeface="Times New Roman" charset="0"/>
                <a:cs typeface="Times New Roman" charset="0"/>
              </a:rPr>
              <a:t> </a:t>
            </a:r>
            <a:r>
              <a:rPr lang="en-US" sz="1200" b="0" i="0" kern="1200" dirty="0" smtClean="0">
                <a:solidFill>
                  <a:schemeClr val="tx1"/>
                </a:solidFill>
                <a:effectLst/>
                <a:latin typeface="Times New Roman" charset="0"/>
                <a:ea typeface="Times New Roman" charset="0"/>
                <a:cs typeface="Times New Roman" charset="0"/>
              </a:rPr>
              <a:t>$29B </a:t>
            </a:r>
          </a:p>
          <a:p>
            <a:pPr marL="171450" indent="-171450">
              <a:buFont typeface="Arial" charset="0"/>
              <a:buChar char="•"/>
            </a:pPr>
            <a:r>
              <a:rPr lang="en-US" sz="1200" b="0" i="0" kern="1200" dirty="0" smtClean="0">
                <a:solidFill>
                  <a:schemeClr val="tx1"/>
                </a:solidFill>
                <a:effectLst/>
                <a:latin typeface="Times New Roman" charset="0"/>
                <a:ea typeface="Times New Roman" charset="0"/>
                <a:cs typeface="Times New Roman" charset="0"/>
              </a:rPr>
              <a:t>Amgen:</a:t>
            </a:r>
            <a:r>
              <a:rPr lang="en-US" sz="1200" b="0" i="0" kern="1200" baseline="0" dirty="0" smtClean="0">
                <a:solidFill>
                  <a:schemeClr val="tx1"/>
                </a:solidFill>
                <a:effectLst/>
                <a:latin typeface="Times New Roman" charset="0"/>
                <a:ea typeface="Times New Roman" charset="0"/>
                <a:cs typeface="Times New Roman" charset="0"/>
              </a:rPr>
              <a:t> </a:t>
            </a:r>
            <a:r>
              <a:rPr lang="en-US" sz="1200" b="0" i="0" kern="1200" dirty="0" smtClean="0">
                <a:solidFill>
                  <a:schemeClr val="tx1"/>
                </a:solidFill>
                <a:effectLst/>
                <a:latin typeface="Times New Roman" charset="0"/>
                <a:ea typeface="Times New Roman" charset="0"/>
                <a:cs typeface="Times New Roman" charset="0"/>
              </a:rPr>
              <a:t>$16B </a:t>
            </a:r>
          </a:p>
          <a:p>
            <a:endParaRPr lang="en-US" sz="1200" b="0" i="0" kern="1200" dirty="0" smtClean="0">
              <a:solidFill>
                <a:schemeClr val="tx1"/>
              </a:solidFill>
              <a:effectLst/>
              <a:latin typeface="Times New Roman" charset="0"/>
              <a:ea typeface="Times New Roman" charset="0"/>
              <a:cs typeface="Times New Roman" charset="0"/>
            </a:endParaRPr>
          </a:p>
          <a:p>
            <a:r>
              <a:rPr lang="en-US" sz="1200" b="0" i="0" kern="1200" dirty="0" smtClean="0">
                <a:solidFill>
                  <a:schemeClr val="tx1"/>
                </a:solidFill>
                <a:effectLst/>
                <a:latin typeface="Times New Roman" charset="0"/>
                <a:ea typeface="Times New Roman" charset="0"/>
                <a:cs typeface="Times New Roman" charset="0"/>
              </a:rPr>
              <a:t>Several reasons are listed for this investment strategy of the large corporate buyers including the possibility</a:t>
            </a:r>
            <a:r>
              <a:rPr lang="en-US" sz="1200" b="0" i="0" kern="1200" baseline="0" dirty="0" smtClean="0">
                <a:solidFill>
                  <a:schemeClr val="tx1"/>
                </a:solidFill>
                <a:effectLst/>
                <a:latin typeface="Times New Roman" charset="0"/>
                <a:ea typeface="Times New Roman" charset="0"/>
                <a:cs typeface="Times New Roman" charset="0"/>
              </a:rPr>
              <a:t> of repatriation of profits to US through tax changes</a:t>
            </a:r>
          </a:p>
          <a:p>
            <a:r>
              <a:rPr lang="en-US" sz="1200" b="0" i="0" kern="1200" dirty="0" smtClean="0">
                <a:solidFill>
                  <a:schemeClr val="tx1"/>
                </a:solidFill>
                <a:effectLst/>
                <a:latin typeface="Times New Roman" charset="0"/>
                <a:ea typeface="Times New Roman" charset="0"/>
                <a:cs typeface="Times New Roman" charset="0"/>
              </a:rPr>
              <a:t>Many analysts forecast the trend</a:t>
            </a:r>
            <a:r>
              <a:rPr lang="en-US" sz="1200" b="0" i="0" kern="1200" baseline="0" dirty="0" smtClean="0">
                <a:solidFill>
                  <a:schemeClr val="tx1"/>
                </a:solidFill>
                <a:effectLst/>
                <a:latin typeface="Times New Roman" charset="0"/>
                <a:ea typeface="Times New Roman" charset="0"/>
                <a:cs typeface="Times New Roman" charset="0"/>
              </a:rPr>
              <a:t> to remain </a:t>
            </a:r>
            <a:r>
              <a:rPr lang="en-US" sz="1200" b="0" i="0" kern="1200" dirty="0" smtClean="0">
                <a:solidFill>
                  <a:schemeClr val="tx1"/>
                </a:solidFill>
                <a:effectLst/>
                <a:latin typeface="Times New Roman" charset="0"/>
                <a:ea typeface="Times New Roman" charset="0"/>
                <a:cs typeface="Times New Roman" charset="0"/>
              </a:rPr>
              <a:t>as long as economic growth stays modest.  </a:t>
            </a:r>
          </a:p>
          <a:p>
            <a:r>
              <a:rPr lang="en-US" sz="1200" b="0" i="0" kern="1200" dirty="0" smtClean="0">
                <a:solidFill>
                  <a:schemeClr val="tx1"/>
                </a:solidFill>
                <a:effectLst/>
                <a:latin typeface="Times New Roman" charset="0"/>
                <a:ea typeface="Times New Roman" charset="0"/>
                <a:cs typeface="Times New Roman" charset="0"/>
              </a:rPr>
              <a:t>A question</a:t>
            </a:r>
            <a:r>
              <a:rPr lang="en-US" sz="1200" b="0" i="0" kern="1200" baseline="0" dirty="0" smtClean="0">
                <a:solidFill>
                  <a:schemeClr val="tx1"/>
                </a:solidFill>
                <a:effectLst/>
                <a:latin typeface="Times New Roman" charset="0"/>
                <a:ea typeface="Times New Roman" charset="0"/>
                <a:cs typeface="Times New Roman" charset="0"/>
              </a:rPr>
              <a:t> we will explore is what happens when yields rise and prices drop.</a:t>
            </a:r>
            <a:endParaRPr lang="en-US" dirty="0">
              <a:latin typeface="Times New Roman" charset="0"/>
              <a:ea typeface="Times New Roman" charset="0"/>
              <a:cs typeface="Times New Roman" charset="0"/>
            </a:endParaRPr>
          </a:p>
        </p:txBody>
      </p:sp>
      <p:sp>
        <p:nvSpPr>
          <p:cNvPr id="4" name="Slide Number Placeholder 3"/>
          <p:cNvSpPr>
            <a:spLocks noGrp="1"/>
          </p:cNvSpPr>
          <p:nvPr>
            <p:ph type="sldNum" sz="quarter" idx="10"/>
          </p:nvPr>
        </p:nvSpPr>
        <p:spPr/>
        <p:txBody>
          <a:bodyPr/>
          <a:lstStyle/>
          <a:p>
            <a:fld id="{B0496714-7A3C-8547-8F29-03A5430DF37D}" type="slidenum">
              <a:rPr lang="en-US" smtClean="0"/>
              <a:pPr/>
              <a:t>3</a:t>
            </a:fld>
            <a:endParaRPr lang="en-US"/>
          </a:p>
        </p:txBody>
      </p:sp>
    </p:spTree>
    <p:extLst>
      <p:ext uri="{BB962C8B-B14F-4D97-AF65-F5344CB8AC3E}">
        <p14:creationId xmlns:p14="http://schemas.microsoft.com/office/powerpoint/2010/main" xmlns="" val="106505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Times New Roman" charset="0"/>
                <a:ea typeface="Times New Roman" charset="0"/>
                <a:cs typeface="Times New Roman" charset="0"/>
              </a:rPr>
              <a:t>Some of the primary risks with bonds:</a:t>
            </a:r>
          </a:p>
          <a:p>
            <a:pPr marL="171450" indent="-171450">
              <a:buFont typeface="Arial" charset="0"/>
              <a:buChar char="•"/>
            </a:pPr>
            <a:r>
              <a:rPr lang="en-US" sz="1200" b="1" i="0" kern="1200" dirty="0" smtClean="0">
                <a:solidFill>
                  <a:schemeClr val="tx1"/>
                </a:solidFill>
                <a:effectLst/>
                <a:latin typeface="Times New Roman" charset="0"/>
                <a:ea typeface="Times New Roman" charset="0"/>
                <a:cs typeface="Times New Roman" charset="0"/>
              </a:rPr>
              <a:t>Inflation risk</a:t>
            </a:r>
            <a:r>
              <a:rPr lang="en-US" sz="1200" b="0" i="0" kern="1200" dirty="0" smtClean="0">
                <a:solidFill>
                  <a:schemeClr val="tx1"/>
                </a:solidFill>
                <a:effectLst/>
                <a:latin typeface="Times New Roman" charset="0"/>
                <a:ea typeface="Times New Roman" charset="0"/>
                <a:cs typeface="Times New Roman" charset="0"/>
              </a:rPr>
              <a:t>: Rising</a:t>
            </a:r>
            <a:r>
              <a:rPr lang="en-US" sz="1200" b="0" i="0" kern="1200" baseline="0" dirty="0" smtClean="0">
                <a:solidFill>
                  <a:schemeClr val="tx1"/>
                </a:solidFill>
                <a:effectLst/>
                <a:latin typeface="Times New Roman" charset="0"/>
                <a:ea typeface="Times New Roman" charset="0"/>
                <a:cs typeface="Times New Roman" charset="0"/>
              </a:rPr>
              <a:t> inflation devalues the fixed returns of bond payments with the longer terms having a higher risk of inflation.</a:t>
            </a:r>
          </a:p>
          <a:p>
            <a:pPr marL="171450" indent="-171450">
              <a:buFont typeface="Arial" charset="0"/>
              <a:buChar char="•"/>
            </a:pPr>
            <a:r>
              <a:rPr lang="en-US" sz="1200" b="1" i="0" kern="1200" dirty="0" smtClean="0">
                <a:solidFill>
                  <a:schemeClr val="tx1"/>
                </a:solidFill>
                <a:effectLst/>
                <a:latin typeface="Times New Roman" charset="0"/>
                <a:ea typeface="Times New Roman" charset="0"/>
                <a:cs typeface="Times New Roman" charset="0"/>
              </a:rPr>
              <a:t>Interest rate risk</a:t>
            </a:r>
            <a:r>
              <a:rPr lang="en-US" sz="1200" b="0" i="0" kern="1200" dirty="0" smtClean="0">
                <a:solidFill>
                  <a:schemeClr val="tx1"/>
                </a:solidFill>
                <a:effectLst/>
                <a:latin typeface="Times New Roman" charset="0"/>
                <a:ea typeface="Times New Roman" charset="0"/>
                <a:cs typeface="Times New Roman" charset="0"/>
              </a:rPr>
              <a:t>: Bond prices move in the opposite direction of interest rates. </a:t>
            </a:r>
          </a:p>
          <a:p>
            <a:pPr marL="628650" lvl="1" indent="-171450">
              <a:buFont typeface="Arial" charset="0"/>
              <a:buChar char="•"/>
            </a:pPr>
            <a:r>
              <a:rPr lang="en-US" sz="1200" b="0" i="0" kern="1200" dirty="0" smtClean="0">
                <a:solidFill>
                  <a:schemeClr val="tx1"/>
                </a:solidFill>
                <a:effectLst/>
                <a:latin typeface="Times New Roman" charset="0"/>
                <a:ea typeface="Times New Roman" charset="0"/>
                <a:cs typeface="Times New Roman" charset="0"/>
              </a:rPr>
              <a:t>rates rise, bond prices</a:t>
            </a:r>
            <a:r>
              <a:rPr lang="en-US" sz="1200" b="0" i="0" kern="1200" baseline="0" dirty="0" smtClean="0">
                <a:solidFill>
                  <a:schemeClr val="tx1"/>
                </a:solidFill>
                <a:effectLst/>
                <a:latin typeface="Times New Roman" charset="0"/>
                <a:ea typeface="Times New Roman" charset="0"/>
                <a:cs typeface="Times New Roman" charset="0"/>
              </a:rPr>
              <a:t> </a:t>
            </a:r>
            <a:r>
              <a:rPr lang="en-US" sz="1200" b="0" i="0" kern="1200" dirty="0" smtClean="0">
                <a:solidFill>
                  <a:schemeClr val="tx1"/>
                </a:solidFill>
                <a:effectLst/>
                <a:latin typeface="Times New Roman" charset="0"/>
                <a:ea typeface="Times New Roman" charset="0"/>
                <a:cs typeface="Times New Roman" charset="0"/>
              </a:rPr>
              <a:t>fall</a:t>
            </a:r>
          </a:p>
          <a:p>
            <a:pPr marL="628650" lvl="1" indent="-171450">
              <a:buFont typeface="Arial" charset="0"/>
              <a:buChar char="•"/>
            </a:pPr>
            <a:r>
              <a:rPr lang="en-US" sz="1200" b="0" i="0" kern="1200" dirty="0" smtClean="0">
                <a:solidFill>
                  <a:schemeClr val="tx1"/>
                </a:solidFill>
                <a:effectLst/>
                <a:latin typeface="Times New Roman" charset="0"/>
                <a:ea typeface="Times New Roman" charset="0"/>
                <a:cs typeface="Times New Roman" charset="0"/>
              </a:rPr>
              <a:t>bond prices rise when interest rates fall </a:t>
            </a:r>
          </a:p>
          <a:p>
            <a:pPr marL="628650" lvl="1" indent="-171450">
              <a:buFont typeface="Arial" charset="0"/>
              <a:buChar char="•"/>
            </a:pPr>
            <a:r>
              <a:rPr lang="en-US" sz="1200" b="0" i="0" kern="1200" dirty="0" smtClean="0">
                <a:solidFill>
                  <a:schemeClr val="tx1"/>
                </a:solidFill>
                <a:effectLst/>
                <a:latin typeface="Times New Roman" charset="0"/>
                <a:ea typeface="Times New Roman" charset="0"/>
                <a:cs typeface="Times New Roman" charset="0"/>
              </a:rPr>
              <a:t>the longer the term of the bond</a:t>
            </a:r>
            <a:r>
              <a:rPr lang="en-US" sz="1200" b="0" i="0" kern="1200" baseline="0" dirty="0" smtClean="0">
                <a:solidFill>
                  <a:schemeClr val="tx1"/>
                </a:solidFill>
                <a:effectLst/>
                <a:latin typeface="Times New Roman" charset="0"/>
                <a:ea typeface="Times New Roman" charset="0"/>
                <a:cs typeface="Times New Roman" charset="0"/>
              </a:rPr>
              <a:t> </a:t>
            </a:r>
            <a:r>
              <a:rPr lang="en-US" sz="1200" b="0" i="0" kern="1200" dirty="0" smtClean="0">
                <a:solidFill>
                  <a:schemeClr val="tx1"/>
                </a:solidFill>
                <a:effectLst/>
                <a:latin typeface="Times New Roman" charset="0"/>
                <a:ea typeface="Times New Roman" charset="0"/>
                <a:cs typeface="Times New Roman" charset="0"/>
              </a:rPr>
              <a:t>the greater the risk of price fluctuation -- or volatility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Times New Roman" charset="0"/>
                <a:ea typeface="Times New Roman" charset="0"/>
                <a:cs typeface="Times New Roman" charset="0"/>
              </a:rPr>
              <a:t>Call risk:</a:t>
            </a:r>
            <a:r>
              <a:rPr lang="en-US" sz="1200" b="0" i="0" kern="1200" dirty="0" smtClean="0">
                <a:solidFill>
                  <a:schemeClr val="tx1"/>
                </a:solidFill>
                <a:effectLst/>
                <a:latin typeface="Times New Roman" charset="0"/>
                <a:ea typeface="Times New Roman" charset="0"/>
                <a:cs typeface="Times New Roman" charset="0"/>
              </a:rPr>
              <a:t> Many corporate and muni bond issuers reserve the right to redeem, or "call," their bonds before they mature, at which point the issuer is required to pay bondholders only par value. Typically, this happens if interest rates fall and the issuer sees it can lower its costs by selling new bonds with lower yields.</a:t>
            </a:r>
          </a:p>
          <a:p>
            <a:endParaRPr lang="en-US" sz="1200" b="0" i="0" kern="1200" dirty="0" smtClean="0">
              <a:solidFill>
                <a:schemeClr val="tx1"/>
              </a:solidFill>
              <a:effectLst/>
              <a:latin typeface="Times New Roman" charset="0"/>
              <a:ea typeface="Times New Roman" charset="0"/>
              <a:cs typeface="Times New Roman" charset="0"/>
            </a:endParaRPr>
          </a:p>
          <a:p>
            <a:pPr lvl="1"/>
            <a:r>
              <a:rPr lang="en-US" sz="1200" b="0" i="0" kern="1200" dirty="0" smtClean="0">
                <a:solidFill>
                  <a:schemeClr val="tx1"/>
                </a:solidFill>
                <a:effectLst/>
                <a:latin typeface="Times New Roman" charset="0"/>
                <a:ea typeface="Times New Roman" charset="0"/>
                <a:cs typeface="Times New Roman" charset="0"/>
              </a:rPr>
              <a:t>With Residential</a:t>
            </a:r>
            <a:r>
              <a:rPr lang="en-US" sz="1200" b="0" i="0" kern="1200" baseline="0" dirty="0" smtClean="0">
                <a:solidFill>
                  <a:schemeClr val="tx1"/>
                </a:solidFill>
                <a:effectLst/>
                <a:latin typeface="Times New Roman" charset="0"/>
                <a:ea typeface="Times New Roman" charset="0"/>
                <a:cs typeface="Times New Roman" charset="0"/>
              </a:rPr>
              <a:t> </a:t>
            </a:r>
            <a:r>
              <a:rPr lang="en-US" sz="1200" b="0" i="0" kern="1200" dirty="0" smtClean="0">
                <a:solidFill>
                  <a:schemeClr val="tx1"/>
                </a:solidFill>
                <a:effectLst/>
                <a:latin typeface="Times New Roman" charset="0"/>
                <a:ea typeface="Times New Roman" charset="0"/>
                <a:cs typeface="Times New Roman" charset="0"/>
              </a:rPr>
              <a:t>Mortgage</a:t>
            </a:r>
            <a:r>
              <a:rPr lang="en-US" sz="1200" b="0" i="0" kern="1200" baseline="0" dirty="0" smtClean="0">
                <a:solidFill>
                  <a:schemeClr val="tx1"/>
                </a:solidFill>
                <a:effectLst/>
                <a:latin typeface="Times New Roman" charset="0"/>
                <a:ea typeface="Times New Roman" charset="0"/>
                <a:cs typeface="Times New Roman" charset="0"/>
              </a:rPr>
              <a:t> Backed Securities (RMBS), a prepayment can occur because of falling interest rates available to borrowers. Full principal repayment is received but then must be reinvested at the lower rates.</a:t>
            </a:r>
          </a:p>
          <a:p>
            <a:pPr marL="457200" lvl="1" indent="0">
              <a:buFont typeface="Arial" charset="0"/>
              <a:buNone/>
            </a:pPr>
            <a:r>
              <a:rPr lang="en-US" sz="1200" b="0" i="0" kern="1200" baseline="0" dirty="0" smtClean="0">
                <a:solidFill>
                  <a:schemeClr val="tx1"/>
                </a:solidFill>
                <a:effectLst/>
                <a:latin typeface="Times New Roman" charset="0"/>
                <a:ea typeface="Times New Roman" charset="0"/>
                <a:cs typeface="Times New Roman" charset="0"/>
              </a:rPr>
              <a:t>With Commercial Mortgage Backed Securities (CMBS), a prepayment can occur but is usually offset with a defeasance fee, thus </a:t>
            </a:r>
            <a:r>
              <a:rPr lang="en-US" sz="1200" b="0" i="0" kern="1200" baseline="0" dirty="0" err="1" smtClean="0">
                <a:solidFill>
                  <a:schemeClr val="tx1"/>
                </a:solidFill>
                <a:effectLst/>
                <a:latin typeface="Times New Roman" charset="0"/>
                <a:ea typeface="Times New Roman" charset="0"/>
                <a:cs typeface="Times New Roman" charset="0"/>
              </a:rPr>
              <a:t>mainting</a:t>
            </a:r>
            <a:r>
              <a:rPr lang="en-US" sz="1200" b="0" i="0" kern="1200" baseline="0" dirty="0" smtClean="0">
                <a:solidFill>
                  <a:schemeClr val="tx1"/>
                </a:solidFill>
                <a:effectLst/>
                <a:latin typeface="Times New Roman" charset="0"/>
                <a:ea typeface="Times New Roman" charset="0"/>
                <a:cs typeface="Times New Roman" charset="0"/>
              </a:rPr>
              <a:t> the original bond holders payment stream constant through to term.</a:t>
            </a:r>
            <a:endParaRPr lang="en-US" sz="1200" b="0" i="0" kern="1200" dirty="0" smtClean="0">
              <a:solidFill>
                <a:schemeClr val="tx1"/>
              </a:solidFill>
              <a:effectLst/>
              <a:latin typeface="Times New Roman" charset="0"/>
              <a:ea typeface="Times New Roman" charset="0"/>
              <a:cs typeface="Times New Roman" charset="0"/>
            </a:endParaRPr>
          </a:p>
          <a:p>
            <a:pPr marL="171450" indent="-171450">
              <a:buFont typeface="Arial" charset="0"/>
              <a:buChar char="•"/>
            </a:pPr>
            <a:endParaRPr lang="en-US" sz="1200" b="1" i="0" kern="1200" dirty="0" smtClean="0">
              <a:solidFill>
                <a:schemeClr val="tx1"/>
              </a:solidFill>
              <a:effectLst/>
              <a:latin typeface="Times New Roman" charset="0"/>
              <a:ea typeface="Times New Roman" charset="0"/>
              <a:cs typeface="Times New Roman" charset="0"/>
            </a:endParaRPr>
          </a:p>
          <a:p>
            <a:pPr marL="171450" indent="-171450">
              <a:buFont typeface="Arial" charset="0"/>
              <a:buChar char="•"/>
            </a:pPr>
            <a:r>
              <a:rPr lang="en-US" sz="1200" b="1" i="0" kern="1200" dirty="0" smtClean="0">
                <a:solidFill>
                  <a:schemeClr val="tx1"/>
                </a:solidFill>
                <a:effectLst/>
                <a:latin typeface="Times New Roman" charset="0"/>
                <a:ea typeface="Times New Roman" charset="0"/>
                <a:cs typeface="Times New Roman" charset="0"/>
              </a:rPr>
              <a:t>Credit risk</a:t>
            </a:r>
            <a:r>
              <a:rPr lang="en-US" sz="1200" b="0" i="0" kern="1200" dirty="0" smtClean="0">
                <a:solidFill>
                  <a:schemeClr val="tx1"/>
                </a:solidFill>
                <a:effectLst/>
                <a:latin typeface="Times New Roman" charset="0"/>
                <a:ea typeface="Times New Roman" charset="0"/>
                <a:cs typeface="Times New Roman" charset="0"/>
              </a:rPr>
              <a:t>: Non-payment</a:t>
            </a:r>
            <a:r>
              <a:rPr lang="en-US" sz="1200" b="0" i="0" kern="1200" baseline="0" dirty="0" smtClean="0">
                <a:solidFill>
                  <a:schemeClr val="tx1"/>
                </a:solidFill>
                <a:effectLst/>
                <a:latin typeface="Times New Roman" charset="0"/>
                <a:ea typeface="Times New Roman" charset="0"/>
                <a:cs typeface="Times New Roman" charset="0"/>
              </a:rPr>
              <a:t> or slow payment from the issuer.  Us Treasuries are considered “risk-free” whereas junk bonds are considered high risk</a:t>
            </a:r>
          </a:p>
          <a:p>
            <a:pPr marL="171450" indent="-171450">
              <a:buFont typeface="Arial" charset="0"/>
              <a:buChar char="•"/>
            </a:pPr>
            <a:r>
              <a:rPr lang="en-US" sz="1200" b="1" i="0" kern="1200" dirty="0" smtClean="0">
                <a:solidFill>
                  <a:schemeClr val="tx1"/>
                </a:solidFill>
                <a:effectLst/>
                <a:latin typeface="Times New Roman" charset="0"/>
                <a:ea typeface="Times New Roman" charset="0"/>
                <a:cs typeface="Times New Roman" charset="0"/>
              </a:rPr>
              <a:t>Liquidity risk</a:t>
            </a:r>
            <a:r>
              <a:rPr lang="en-US" sz="1200" b="0" i="0" kern="1200" dirty="0" smtClean="0">
                <a:solidFill>
                  <a:schemeClr val="tx1"/>
                </a:solidFill>
                <a:effectLst/>
                <a:latin typeface="Times New Roman" charset="0"/>
                <a:ea typeface="Times New Roman" charset="0"/>
                <a:cs typeface="Times New Roman" charset="0"/>
              </a:rPr>
              <a:t>: Treasuries</a:t>
            </a:r>
            <a:r>
              <a:rPr lang="en-US" sz="1200" b="0" i="0" kern="1200" baseline="0" dirty="0" smtClean="0">
                <a:solidFill>
                  <a:schemeClr val="tx1"/>
                </a:solidFill>
                <a:effectLst/>
                <a:latin typeface="Times New Roman" charset="0"/>
                <a:ea typeface="Times New Roman" charset="0"/>
                <a:cs typeface="Times New Roman" charset="0"/>
              </a:rPr>
              <a:t> are generally considered liquid; however corporate - </a:t>
            </a:r>
            <a:r>
              <a:rPr lang="en-US" sz="1200" b="0" i="0" kern="1200" baseline="0" dirty="0" err="1" smtClean="0">
                <a:solidFill>
                  <a:schemeClr val="tx1"/>
                </a:solidFill>
                <a:effectLst/>
                <a:latin typeface="Times New Roman" charset="0"/>
                <a:ea typeface="Times New Roman" charset="0"/>
                <a:cs typeface="Times New Roman" charset="0"/>
              </a:rPr>
              <a:t>especailly</a:t>
            </a:r>
            <a:r>
              <a:rPr lang="en-US" sz="1200" b="0" i="0" kern="1200" baseline="0" dirty="0" smtClean="0">
                <a:solidFill>
                  <a:schemeClr val="tx1"/>
                </a:solidFill>
                <a:effectLst/>
                <a:latin typeface="Times New Roman" charset="0"/>
                <a:ea typeface="Times New Roman" charset="0"/>
                <a:cs typeface="Times New Roman" charset="0"/>
              </a:rPr>
              <a:t> junk bonds, and many </a:t>
            </a:r>
            <a:r>
              <a:rPr lang="en-US" sz="1200" b="0" i="0" kern="1200" baseline="0" dirty="0" err="1" smtClean="0">
                <a:solidFill>
                  <a:schemeClr val="tx1"/>
                </a:solidFill>
                <a:effectLst/>
                <a:latin typeface="Times New Roman" charset="0"/>
                <a:ea typeface="Times New Roman" charset="0"/>
                <a:cs typeface="Times New Roman" charset="0"/>
              </a:rPr>
              <a:t>munis</a:t>
            </a:r>
            <a:r>
              <a:rPr lang="en-US" sz="1200" b="0" i="0" kern="1200" baseline="0" dirty="0" smtClean="0">
                <a:solidFill>
                  <a:schemeClr val="tx1"/>
                </a:solidFill>
                <a:effectLst/>
                <a:latin typeface="Times New Roman" charset="0"/>
                <a:ea typeface="Times New Roman" charset="0"/>
                <a:cs typeface="Times New Roman" charset="0"/>
              </a:rPr>
              <a:t> are thinly traded and can be considered illiquid.</a:t>
            </a:r>
          </a:p>
          <a:p>
            <a:pPr marL="171450" indent="-171450">
              <a:buFont typeface="Arial" charset="0"/>
              <a:buChar char="•"/>
            </a:pPr>
            <a:r>
              <a:rPr lang="en-US" sz="1200" b="1" i="0" kern="1200" dirty="0" smtClean="0">
                <a:solidFill>
                  <a:schemeClr val="tx1"/>
                </a:solidFill>
                <a:effectLst/>
                <a:latin typeface="Times New Roman" charset="0"/>
                <a:ea typeface="Times New Roman" charset="0"/>
                <a:cs typeface="Times New Roman" charset="0"/>
              </a:rPr>
              <a:t>Market risk</a:t>
            </a:r>
            <a:r>
              <a:rPr lang="en-US" sz="1200" b="0" i="0" kern="1200" dirty="0" smtClean="0">
                <a:solidFill>
                  <a:schemeClr val="tx1"/>
                </a:solidFill>
                <a:effectLst/>
                <a:latin typeface="Times New Roman" charset="0"/>
                <a:ea typeface="Times New Roman" charset="0"/>
                <a:cs typeface="Times New Roman" charset="0"/>
              </a:rPr>
              <a:t>: Bonds follow supply and demand </a:t>
            </a:r>
            <a:r>
              <a:rPr lang="mr-IN" sz="1200" b="0" i="0" kern="1200" dirty="0" smtClean="0">
                <a:solidFill>
                  <a:schemeClr val="tx1"/>
                </a:solidFill>
                <a:effectLst/>
                <a:latin typeface="Times New Roman" charset="0"/>
                <a:ea typeface="Times New Roman" charset="0"/>
                <a:cs typeface="Times New Roman" charset="0"/>
              </a:rPr>
              <a:t>–</a:t>
            </a:r>
            <a:r>
              <a:rPr lang="en-US" sz="1200" b="0" i="0" kern="1200" dirty="0" smtClean="0">
                <a:solidFill>
                  <a:schemeClr val="tx1"/>
                </a:solidFill>
                <a:effectLst/>
                <a:latin typeface="Times New Roman" charset="0"/>
                <a:ea typeface="Times New Roman" charset="0"/>
                <a:cs typeface="Times New Roman" charset="0"/>
              </a:rPr>
              <a:t> during</a:t>
            </a:r>
            <a:r>
              <a:rPr lang="en-US" sz="1200" b="0" i="0" kern="1200" baseline="0" dirty="0" smtClean="0">
                <a:solidFill>
                  <a:schemeClr val="tx1"/>
                </a:solidFill>
                <a:effectLst/>
                <a:latin typeface="Times New Roman" charset="0"/>
                <a:ea typeface="Times New Roman" charset="0"/>
                <a:cs typeface="Times New Roman" charset="0"/>
              </a:rPr>
              <a:t> the economic meltdown a US Treasury was valuable whereas a RMBS was sold only at a steep discount </a:t>
            </a:r>
            <a:r>
              <a:rPr lang="mr-IN" sz="1200" b="0" i="0" kern="1200" baseline="0" dirty="0" smtClean="0">
                <a:solidFill>
                  <a:schemeClr val="tx1"/>
                </a:solidFill>
                <a:effectLst/>
                <a:latin typeface="Times New Roman" charset="0"/>
                <a:ea typeface="Times New Roman" charset="0"/>
                <a:cs typeface="Times New Roman" charset="0"/>
              </a:rPr>
              <a:t>–</a:t>
            </a:r>
            <a:r>
              <a:rPr lang="en-US" sz="1200" b="0" i="0" kern="1200" baseline="0" dirty="0" smtClean="0">
                <a:solidFill>
                  <a:schemeClr val="tx1"/>
                </a:solidFill>
                <a:effectLst/>
                <a:latin typeface="Times New Roman" charset="0"/>
                <a:ea typeface="Times New Roman" charset="0"/>
                <a:cs typeface="Times New Roman" charset="0"/>
              </a:rPr>
              <a:t> if at all.</a:t>
            </a:r>
            <a:endParaRPr lang="en-US" dirty="0">
              <a:latin typeface="Times New Roman" charset="0"/>
              <a:ea typeface="Times New Roman" charset="0"/>
              <a:cs typeface="Times New Roman" charset="0"/>
            </a:endParaRPr>
          </a:p>
        </p:txBody>
      </p:sp>
      <p:sp>
        <p:nvSpPr>
          <p:cNvPr id="4" name="Slide Number Placeholder 3"/>
          <p:cNvSpPr>
            <a:spLocks noGrp="1"/>
          </p:cNvSpPr>
          <p:nvPr>
            <p:ph type="sldNum" sz="quarter" idx="10"/>
          </p:nvPr>
        </p:nvSpPr>
        <p:spPr/>
        <p:txBody>
          <a:bodyPr/>
          <a:lstStyle/>
          <a:p>
            <a:fld id="{B0496714-7A3C-8547-8F29-03A5430DF37D}" type="slidenum">
              <a:rPr lang="en-US" smtClean="0"/>
              <a:pPr/>
              <a:t>4</a:t>
            </a:fld>
            <a:endParaRPr lang="en-US"/>
          </a:p>
        </p:txBody>
      </p:sp>
    </p:spTree>
    <p:extLst>
      <p:ext uri="{BB962C8B-B14F-4D97-AF65-F5344CB8AC3E}">
        <p14:creationId xmlns:p14="http://schemas.microsoft.com/office/powerpoint/2010/main" xmlns="" val="676774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charset="0"/>
                <a:ea typeface="Times New Roman" charset="0"/>
                <a:cs typeface="Times New Roman" charset="0"/>
              </a:rPr>
              <a:t>(</a:t>
            </a:r>
            <a:r>
              <a:rPr lang="en-US" sz="1200" kern="1200" dirty="0" err="1" smtClean="0">
                <a:solidFill>
                  <a:schemeClr val="tx1"/>
                </a:solidFill>
                <a:effectLst/>
                <a:latin typeface="Times New Roman" charset="0"/>
                <a:ea typeface="Times New Roman" charset="0"/>
                <a:cs typeface="Times New Roman" charset="0"/>
              </a:rPr>
              <a:t>Bodie</a:t>
            </a:r>
            <a:r>
              <a:rPr lang="en-US" sz="1200" kern="1200" dirty="0" smtClean="0">
                <a:solidFill>
                  <a:schemeClr val="tx1"/>
                </a:solidFill>
                <a:effectLst/>
                <a:latin typeface="Times New Roman" charset="0"/>
                <a:ea typeface="Times New Roman" charset="0"/>
                <a:cs typeface="Times New Roman" charset="0"/>
              </a:rPr>
              <a:t>, Kane &amp; Marcus, 2013;</a:t>
            </a:r>
            <a:r>
              <a:rPr lang="en-US" sz="1200" kern="1200" baseline="0" dirty="0" smtClean="0">
                <a:solidFill>
                  <a:schemeClr val="tx1"/>
                </a:solidFill>
                <a:effectLst/>
                <a:latin typeface="Times New Roman" charset="0"/>
                <a:ea typeface="Times New Roman" charset="0"/>
                <a:cs typeface="Times New Roman" charset="0"/>
              </a:rPr>
              <a:t> </a:t>
            </a:r>
            <a:r>
              <a:rPr lang="en-US" sz="1200" kern="1200" baseline="0" dirty="0" err="1" smtClean="0">
                <a:solidFill>
                  <a:schemeClr val="tx1"/>
                </a:solidFill>
                <a:effectLst/>
                <a:latin typeface="Times New Roman" charset="0"/>
                <a:ea typeface="Times New Roman" charset="0"/>
                <a:cs typeface="Times New Roman" charset="0"/>
              </a:rPr>
              <a:t>Treasury.gov</a:t>
            </a:r>
            <a:r>
              <a:rPr lang="en-US" sz="1200" kern="1200" baseline="0" dirty="0" smtClean="0">
                <a:solidFill>
                  <a:schemeClr val="tx1"/>
                </a:solidFill>
                <a:effectLst/>
                <a:latin typeface="Times New Roman" charset="0"/>
                <a:ea typeface="Times New Roman" charset="0"/>
                <a:cs typeface="Times New Roman" charset="0"/>
              </a:rPr>
              <a:t>, </a:t>
            </a:r>
            <a:r>
              <a:rPr lang="en-US" sz="1200" kern="1200" baseline="0" dirty="0" err="1" smtClean="0">
                <a:solidFill>
                  <a:schemeClr val="tx1"/>
                </a:solidFill>
                <a:effectLst/>
                <a:latin typeface="Times New Roman" charset="0"/>
                <a:ea typeface="Times New Roman" charset="0"/>
                <a:cs typeface="Times New Roman" charset="0"/>
              </a:rPr>
              <a:t>n.d.</a:t>
            </a:r>
            <a:r>
              <a:rPr lang="en-US" sz="1200" kern="1200" baseline="0" dirty="0" smtClean="0">
                <a:solidFill>
                  <a:schemeClr val="tx1"/>
                </a:solidFill>
                <a:effectLst/>
                <a:latin typeface="Times New Roman" charset="0"/>
                <a:ea typeface="Times New Roman" charset="0"/>
                <a:cs typeface="Times New Roman"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Times New Roman" charset="0"/>
              <a:ea typeface="Times New Roman" charset="0"/>
              <a:cs typeface="Times New Roman" charset="0"/>
            </a:endParaRPr>
          </a:p>
          <a:p>
            <a:r>
              <a:rPr lang="en-US" sz="1200" b="1" dirty="0" smtClean="0">
                <a:latin typeface="Times New Roman" charset="0"/>
                <a:ea typeface="Times New Roman" charset="0"/>
                <a:cs typeface="Times New Roman" charset="0"/>
              </a:rPr>
              <a:t>Pricing of Bonds</a:t>
            </a:r>
          </a:p>
          <a:p>
            <a:endParaRPr lang="en-US" sz="1200" b="1" dirty="0" smtClean="0">
              <a:latin typeface="Times New Roman" charset="0"/>
              <a:ea typeface="Times New Roman" charset="0"/>
              <a:cs typeface="Times New Roman" charset="0"/>
            </a:endParaRPr>
          </a:p>
          <a:p>
            <a:r>
              <a:rPr lang="en-US" sz="1200" b="1" dirty="0" smtClean="0">
                <a:latin typeface="Times New Roman" charset="0"/>
                <a:ea typeface="Times New Roman" charset="0"/>
                <a:cs typeface="Times New Roman" charset="0"/>
              </a:rPr>
              <a:t>Calculation of Bond Yield</a:t>
            </a:r>
          </a:p>
          <a:p>
            <a:endParaRPr lang="en-US" sz="1200" b="0" i="0" kern="1200" dirty="0" smtClean="0">
              <a:solidFill>
                <a:schemeClr val="tx1"/>
              </a:solidFill>
              <a:effectLst/>
              <a:latin typeface="Times New Roman" charset="0"/>
              <a:ea typeface="Times New Roman" charset="0"/>
              <a:cs typeface="Times New Roman" charset="0"/>
            </a:endParaRPr>
          </a:p>
          <a:p>
            <a:r>
              <a:rPr lang="en-US" sz="1200" b="0" i="0" kern="1200" dirty="0" smtClean="0">
                <a:solidFill>
                  <a:schemeClr val="tx1"/>
                </a:solidFill>
                <a:effectLst/>
                <a:latin typeface="Times New Roman" charset="0"/>
                <a:ea typeface="Times New Roman" charset="0"/>
                <a:cs typeface="Times New Roman" charset="0"/>
              </a:rPr>
              <a:t>A bond's face value, or price at issue, is known as its "par value." Its interest payment is known as its "coupon."</a:t>
            </a:r>
          </a:p>
          <a:p>
            <a:pPr marL="171450" indent="-171450">
              <a:buFont typeface="Arial" charset="0"/>
              <a:buChar char="•"/>
            </a:pPr>
            <a:r>
              <a:rPr lang="en-US" sz="1200" b="0" i="0" kern="1200" dirty="0" smtClean="0">
                <a:solidFill>
                  <a:schemeClr val="tx1"/>
                </a:solidFill>
                <a:effectLst/>
                <a:latin typeface="Times New Roman" charset="0"/>
                <a:ea typeface="Times New Roman" charset="0"/>
                <a:cs typeface="Times New Roman" charset="0"/>
              </a:rPr>
              <a:t>$1,000 bond paying 4.50% a year (coupon rate)  </a:t>
            </a:r>
            <a:r>
              <a:rPr lang="en-US" sz="1200" b="0" i="0" kern="1200" baseline="0" dirty="0" smtClean="0">
                <a:solidFill>
                  <a:schemeClr val="tx1"/>
                </a:solidFill>
                <a:effectLst/>
                <a:latin typeface="Times New Roman" charset="0"/>
                <a:ea typeface="Times New Roman" charset="0"/>
                <a:cs typeface="Times New Roman" charset="0"/>
              </a:rPr>
              <a:t> = </a:t>
            </a:r>
            <a:r>
              <a:rPr lang="en-US" sz="1200" b="0" i="0" kern="1200" dirty="0" smtClean="0">
                <a:solidFill>
                  <a:schemeClr val="tx1"/>
                </a:solidFill>
                <a:effectLst/>
                <a:latin typeface="Times New Roman" charset="0"/>
                <a:ea typeface="Times New Roman" charset="0"/>
                <a:cs typeface="Times New Roman" charset="0"/>
              </a:rPr>
              <a:t>$45 coupon payment.</a:t>
            </a:r>
          </a:p>
          <a:p>
            <a:pPr marL="171450" indent="-171450">
              <a:buFont typeface="Arial" charset="0"/>
              <a:buChar char="•"/>
            </a:pPr>
            <a:r>
              <a:rPr lang="en-US" sz="1200" b="0" i="0" kern="1200" dirty="0" smtClean="0">
                <a:solidFill>
                  <a:schemeClr val="tx1"/>
                </a:solidFill>
                <a:effectLst/>
                <a:latin typeface="Times New Roman" charset="0"/>
                <a:ea typeface="Times New Roman" charset="0"/>
                <a:cs typeface="Times New Roman" charset="0"/>
              </a:rPr>
              <a:t>prices of bonds fluctuate but the coupon payments stay constant</a:t>
            </a:r>
          </a:p>
          <a:p>
            <a:endParaRPr lang="en-US" sz="1200" b="0" i="0" kern="1200" dirty="0" smtClean="0">
              <a:solidFill>
                <a:schemeClr val="tx1"/>
              </a:solidFill>
              <a:effectLst/>
              <a:latin typeface="Times New Roman" charset="0"/>
              <a:ea typeface="Times New Roman" charset="0"/>
              <a:cs typeface="Times New Roman" charset="0"/>
            </a:endParaRPr>
          </a:p>
          <a:p>
            <a:r>
              <a:rPr lang="en-US" sz="1200" b="0" i="0" kern="1200" dirty="0" smtClean="0">
                <a:solidFill>
                  <a:schemeClr val="tx1"/>
                </a:solidFill>
                <a:effectLst/>
                <a:latin typeface="Times New Roman" charset="0"/>
                <a:ea typeface="Times New Roman" charset="0"/>
                <a:cs typeface="Times New Roman" charset="0"/>
              </a:rPr>
              <a:t>Bonds are bought and</a:t>
            </a:r>
            <a:r>
              <a:rPr lang="en-US" sz="1200" b="0" i="0" kern="1200" baseline="0" dirty="0" smtClean="0">
                <a:solidFill>
                  <a:schemeClr val="tx1"/>
                </a:solidFill>
                <a:effectLst/>
                <a:latin typeface="Times New Roman" charset="0"/>
                <a:ea typeface="Times New Roman" charset="0"/>
                <a:cs typeface="Times New Roman" charset="0"/>
              </a:rPr>
              <a:t> sold on the secondary market for premiums and discounts and sometimes at par:</a:t>
            </a:r>
          </a:p>
          <a:p>
            <a:pPr marL="171450" indent="-171450">
              <a:buFont typeface="Arial" charset="0"/>
              <a:buChar char="•"/>
            </a:pPr>
            <a:r>
              <a:rPr lang="en-US" sz="1200" b="0" i="0" kern="1200" baseline="0" dirty="0" smtClean="0">
                <a:solidFill>
                  <a:schemeClr val="tx1"/>
                </a:solidFill>
                <a:effectLst/>
                <a:latin typeface="Times New Roman" charset="0"/>
                <a:ea typeface="Times New Roman" charset="0"/>
                <a:cs typeface="Times New Roman" charset="0"/>
              </a:rPr>
              <a:t>Discount Price example of price paid for $1,000 face value at $961.53 at 4.50% coupon = current yield of 4.68%</a:t>
            </a:r>
          </a:p>
          <a:p>
            <a:pPr marL="171450" indent="-171450">
              <a:buFont typeface="Arial" charset="0"/>
              <a:buChar char="•"/>
            </a:pPr>
            <a:r>
              <a:rPr lang="en-US" sz="1200" b="0" i="0" kern="1200" baseline="0" dirty="0" smtClean="0">
                <a:solidFill>
                  <a:schemeClr val="tx1"/>
                </a:solidFill>
                <a:effectLst/>
                <a:latin typeface="Times New Roman" charset="0"/>
                <a:ea typeface="Times New Roman" charset="0"/>
                <a:cs typeface="Times New Roman" charset="0"/>
              </a:rPr>
              <a:t>Premium Price example of price paid for $1,000 face value at $1,100.00 (quoted as 110) at 4.5% = current yield of 4.09%</a:t>
            </a:r>
          </a:p>
          <a:p>
            <a:pPr marL="171450" indent="-171450">
              <a:buFont typeface="Arial" charset="0"/>
              <a:buChar char="•"/>
            </a:pPr>
            <a:r>
              <a:rPr lang="en-US" sz="1200" b="0" i="0" kern="1200" baseline="0" dirty="0" smtClean="0">
                <a:solidFill>
                  <a:schemeClr val="tx1"/>
                </a:solidFill>
                <a:effectLst/>
                <a:latin typeface="Times New Roman" charset="0"/>
                <a:ea typeface="Times New Roman" charset="0"/>
                <a:cs typeface="Times New Roman" charset="0"/>
              </a:rPr>
              <a:t>Par Value = price paid is same as issue price</a:t>
            </a:r>
          </a:p>
          <a:p>
            <a:endParaRPr lang="en-US" sz="1200" b="0" i="0" kern="1200" baseline="0" dirty="0" smtClean="0">
              <a:solidFill>
                <a:schemeClr val="tx1"/>
              </a:solidFill>
              <a:effectLst/>
              <a:latin typeface="Times New Roman" charset="0"/>
              <a:ea typeface="Times New Roman" charset="0"/>
              <a:cs typeface="Times New Roman" charset="0"/>
            </a:endParaRPr>
          </a:p>
          <a:p>
            <a:r>
              <a:rPr lang="en-US" sz="1200" b="0" i="0" kern="1200" dirty="0" smtClean="0">
                <a:solidFill>
                  <a:schemeClr val="tx1"/>
                </a:solidFill>
                <a:effectLst/>
                <a:latin typeface="Times New Roman" charset="0"/>
                <a:ea typeface="Times New Roman" charset="0"/>
                <a:cs typeface="Times New Roman" charset="0"/>
              </a:rPr>
              <a:t>The basic pricing calculation simply divides the coupon payment into</a:t>
            </a:r>
            <a:r>
              <a:rPr lang="en-US" sz="1200" b="0" i="0" kern="1200" baseline="0" dirty="0" smtClean="0">
                <a:solidFill>
                  <a:schemeClr val="tx1"/>
                </a:solidFill>
                <a:effectLst/>
                <a:latin typeface="Times New Roman" charset="0"/>
                <a:ea typeface="Times New Roman" charset="0"/>
                <a:cs typeface="Times New Roman" charset="0"/>
              </a:rPr>
              <a:t> the price paid for the bond</a:t>
            </a:r>
          </a:p>
          <a:p>
            <a:pPr marL="171450" indent="-171450">
              <a:buFont typeface="Arial" charset="0"/>
              <a:buChar char="•"/>
            </a:pPr>
            <a:r>
              <a:rPr lang="en-US" sz="1200" b="0" i="0" kern="1200" dirty="0" smtClean="0">
                <a:solidFill>
                  <a:schemeClr val="tx1"/>
                </a:solidFill>
                <a:effectLst/>
                <a:latin typeface="Times New Roman" charset="0"/>
                <a:ea typeface="Times New Roman" charset="0"/>
                <a:cs typeface="Times New Roman" charset="0"/>
              </a:rPr>
              <a:t>does not include gains (discount), or losses (premium)</a:t>
            </a:r>
          </a:p>
        </p:txBody>
      </p:sp>
      <p:sp>
        <p:nvSpPr>
          <p:cNvPr id="4" name="Slide Number Placeholder 3"/>
          <p:cNvSpPr>
            <a:spLocks noGrp="1"/>
          </p:cNvSpPr>
          <p:nvPr>
            <p:ph type="sldNum" sz="quarter" idx="10"/>
          </p:nvPr>
        </p:nvSpPr>
        <p:spPr/>
        <p:txBody>
          <a:bodyPr/>
          <a:lstStyle/>
          <a:p>
            <a:fld id="{B0496714-7A3C-8547-8F29-03A5430DF37D}" type="slidenum">
              <a:rPr lang="en-US" smtClean="0"/>
              <a:pPr/>
              <a:t>5</a:t>
            </a:fld>
            <a:endParaRPr lang="en-US"/>
          </a:p>
        </p:txBody>
      </p:sp>
    </p:spTree>
    <p:extLst>
      <p:ext uri="{BB962C8B-B14F-4D97-AF65-F5344CB8AC3E}">
        <p14:creationId xmlns:p14="http://schemas.microsoft.com/office/powerpoint/2010/main" xmlns="" val="499565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charset="0"/>
                <a:ea typeface="Times New Roman" charset="0"/>
                <a:cs typeface="Times New Roman" charset="0"/>
              </a:rPr>
              <a:t>(</a:t>
            </a:r>
            <a:r>
              <a:rPr lang="en-US" sz="1200" kern="1200" dirty="0" err="1" smtClean="0">
                <a:solidFill>
                  <a:schemeClr val="tx1"/>
                </a:solidFill>
                <a:effectLst/>
                <a:latin typeface="Times New Roman" charset="0"/>
                <a:ea typeface="Times New Roman" charset="0"/>
                <a:cs typeface="Times New Roman" charset="0"/>
              </a:rPr>
              <a:t>Bodie</a:t>
            </a:r>
            <a:r>
              <a:rPr lang="en-US" sz="1200" kern="1200" dirty="0" smtClean="0">
                <a:solidFill>
                  <a:schemeClr val="tx1"/>
                </a:solidFill>
                <a:effectLst/>
                <a:latin typeface="Times New Roman" charset="0"/>
                <a:ea typeface="Times New Roman" charset="0"/>
                <a:cs typeface="Times New Roman" charset="0"/>
              </a:rPr>
              <a:t>, Kane &amp; Marcus, 2013;</a:t>
            </a:r>
            <a:r>
              <a:rPr lang="en-US" sz="1200" kern="1200" baseline="0" dirty="0" smtClean="0">
                <a:solidFill>
                  <a:schemeClr val="tx1"/>
                </a:solidFill>
                <a:effectLst/>
                <a:latin typeface="Times New Roman" charset="0"/>
                <a:ea typeface="Times New Roman" charset="0"/>
                <a:cs typeface="Times New Roman" charset="0"/>
              </a:rPr>
              <a:t> </a:t>
            </a:r>
            <a:r>
              <a:rPr lang="en-US" sz="1200" kern="1200" baseline="0" dirty="0" err="1" smtClean="0">
                <a:solidFill>
                  <a:schemeClr val="tx1"/>
                </a:solidFill>
                <a:effectLst/>
                <a:latin typeface="Times New Roman" charset="0"/>
                <a:ea typeface="Times New Roman" charset="0"/>
                <a:cs typeface="Times New Roman" charset="0"/>
              </a:rPr>
              <a:t>Treasury.gov</a:t>
            </a:r>
            <a:r>
              <a:rPr lang="en-US" sz="1200" kern="1200" baseline="0" dirty="0" smtClean="0">
                <a:solidFill>
                  <a:schemeClr val="tx1"/>
                </a:solidFill>
                <a:effectLst/>
                <a:latin typeface="Times New Roman" charset="0"/>
                <a:ea typeface="Times New Roman" charset="0"/>
                <a:cs typeface="Times New Roman" charset="0"/>
              </a:rPr>
              <a:t>, </a:t>
            </a:r>
            <a:r>
              <a:rPr lang="en-US" sz="1200" kern="1200" baseline="0" dirty="0" err="1" smtClean="0">
                <a:solidFill>
                  <a:schemeClr val="tx1"/>
                </a:solidFill>
                <a:effectLst/>
                <a:latin typeface="Times New Roman" charset="0"/>
                <a:ea typeface="Times New Roman" charset="0"/>
                <a:cs typeface="Times New Roman" charset="0"/>
              </a:rPr>
              <a:t>n.d.</a:t>
            </a:r>
            <a:r>
              <a:rPr lang="en-US" sz="1200" kern="1200" baseline="0" dirty="0" smtClean="0">
                <a:solidFill>
                  <a:schemeClr val="tx1"/>
                </a:solidFill>
                <a:effectLst/>
                <a:latin typeface="Times New Roman" charset="0"/>
                <a:ea typeface="Times New Roman" charset="0"/>
                <a:cs typeface="Times New Roman" charset="0"/>
              </a:rPr>
              <a:t>)</a:t>
            </a:r>
          </a:p>
          <a:p>
            <a:endParaRPr lang="en-US" sz="1200" b="1" dirty="0" smtClean="0">
              <a:latin typeface="Times New Roman" charset="0"/>
              <a:ea typeface="Times New Roman" charset="0"/>
              <a:cs typeface="Times New Roman" charset="0"/>
            </a:endParaRPr>
          </a:p>
          <a:p>
            <a:r>
              <a:rPr lang="en-US" sz="1200" b="1" dirty="0" smtClean="0">
                <a:latin typeface="Times New Roman" charset="0"/>
                <a:ea typeface="Times New Roman" charset="0"/>
                <a:cs typeface="Times New Roman" charset="0"/>
              </a:rPr>
              <a:t>How Bonds Adjust over time for Premium, Par, and discount</a:t>
            </a:r>
          </a:p>
          <a:p>
            <a:endParaRPr lang="en-US" sz="1200" b="1" dirty="0" smtClean="0">
              <a:latin typeface="Times New Roman" charset="0"/>
              <a:ea typeface="Times New Roman" charset="0"/>
              <a:cs typeface="Times New Roman" charset="0"/>
            </a:endParaRPr>
          </a:p>
          <a:p>
            <a:r>
              <a:rPr lang="en-US" sz="1200" b="0" i="0" kern="1200" dirty="0" smtClean="0">
                <a:solidFill>
                  <a:schemeClr val="tx1"/>
                </a:solidFill>
                <a:effectLst/>
                <a:latin typeface="Times New Roman" charset="0"/>
                <a:ea typeface="Times New Roman" charset="0"/>
                <a:cs typeface="Times New Roman" charset="0"/>
              </a:rPr>
              <a:t>The adjusted current yield formula accounts for discounts or premiums of a</a:t>
            </a:r>
            <a:r>
              <a:rPr lang="en-US" sz="1200" b="0" i="0" kern="1200" baseline="0" dirty="0" smtClean="0">
                <a:solidFill>
                  <a:schemeClr val="tx1"/>
                </a:solidFill>
                <a:effectLst/>
                <a:latin typeface="Times New Roman" charset="0"/>
                <a:ea typeface="Times New Roman" charset="0"/>
                <a:cs typeface="Times New Roman" charset="0"/>
              </a:rPr>
              <a:t> </a:t>
            </a:r>
            <a:r>
              <a:rPr lang="en-US" sz="1200" b="0" i="0" kern="1200" dirty="0" smtClean="0">
                <a:solidFill>
                  <a:schemeClr val="tx1"/>
                </a:solidFill>
                <a:effectLst/>
                <a:latin typeface="Times New Roman" charset="0"/>
                <a:ea typeface="Times New Roman" charset="0"/>
                <a:cs typeface="Times New Roman" charset="0"/>
              </a:rPr>
              <a:t>bond.</a:t>
            </a:r>
            <a:r>
              <a:rPr lang="en-US" sz="1200" b="0" i="0" kern="1200" baseline="0" dirty="0" smtClean="0">
                <a:solidFill>
                  <a:schemeClr val="tx1"/>
                </a:solidFill>
                <a:effectLst/>
                <a:latin typeface="Times New Roman" charset="0"/>
                <a:ea typeface="Times New Roman" charset="0"/>
                <a:cs typeface="Times New Roman" charset="0"/>
              </a:rPr>
              <a:t> </a:t>
            </a:r>
            <a:r>
              <a:rPr lang="en-US" sz="1200" b="0" i="0" kern="1200" dirty="0" smtClean="0">
                <a:solidFill>
                  <a:schemeClr val="tx1"/>
                </a:solidFill>
                <a:effectLst/>
                <a:latin typeface="Times New Roman" charset="0"/>
                <a:ea typeface="Times New Roman" charset="0"/>
                <a:cs typeface="Times New Roman" charset="0"/>
              </a:rPr>
              <a:t>The modified current yield formula accounts for the discount or premium into the yield.</a:t>
            </a:r>
          </a:p>
          <a:p>
            <a:endParaRPr lang="en-US" sz="1200" b="0" i="0" kern="1200" dirty="0" smtClean="0">
              <a:solidFill>
                <a:schemeClr val="tx1"/>
              </a:solidFill>
              <a:effectLst/>
              <a:latin typeface="Times New Roman" charset="0"/>
              <a:ea typeface="Times New Roman" charset="0"/>
              <a:cs typeface="Times New Roman" charset="0"/>
            </a:endParaRPr>
          </a:p>
          <a:p>
            <a:r>
              <a:rPr lang="en-US" sz="1200" b="0" i="0" kern="1200" dirty="0" smtClean="0">
                <a:solidFill>
                  <a:schemeClr val="tx1"/>
                </a:solidFill>
                <a:effectLst/>
                <a:latin typeface="Times New Roman" charset="0"/>
                <a:ea typeface="Times New Roman" charset="0"/>
                <a:cs typeface="Times New Roman" charset="0"/>
              </a:rPr>
              <a:t>The adjusted current yield of 6.01% is higher than the current yield of 4.68% due to</a:t>
            </a:r>
            <a:r>
              <a:rPr lang="en-US" sz="1200" b="0" i="0" kern="1200" baseline="0" dirty="0" smtClean="0">
                <a:solidFill>
                  <a:schemeClr val="tx1"/>
                </a:solidFill>
                <a:effectLst/>
                <a:latin typeface="Times New Roman" charset="0"/>
                <a:ea typeface="Times New Roman" charset="0"/>
                <a:cs typeface="Times New Roman" charset="0"/>
              </a:rPr>
              <a:t> the gain realized from the discount price of $961.53 instead of $1000; </a:t>
            </a:r>
          </a:p>
          <a:p>
            <a:endParaRPr lang="en-US" sz="1200" b="0" i="0" kern="1200" baseline="0" dirty="0" smtClean="0">
              <a:solidFill>
                <a:schemeClr val="tx1"/>
              </a:solidFill>
              <a:effectLst/>
              <a:latin typeface="Times New Roman" charset="0"/>
              <a:ea typeface="Times New Roman" charset="0"/>
              <a:cs typeface="Times New Roman" charset="0"/>
            </a:endParaRPr>
          </a:p>
          <a:p>
            <a:r>
              <a:rPr lang="en-US" sz="1200" b="0" i="0" kern="1200" baseline="0" dirty="0" smtClean="0">
                <a:solidFill>
                  <a:schemeClr val="tx1"/>
                </a:solidFill>
                <a:effectLst/>
                <a:latin typeface="Times New Roman" charset="0"/>
                <a:ea typeface="Times New Roman" charset="0"/>
                <a:cs typeface="Times New Roman" charset="0"/>
              </a:rPr>
              <a:t>whereas the adjusted current yield of 1.06% is dramatically lower than the current yield of 4.09%.  </a:t>
            </a:r>
          </a:p>
          <a:p>
            <a:endParaRPr lang="en-US" sz="1200" b="0" i="0" kern="1200" baseline="0" dirty="0" smtClean="0">
              <a:solidFill>
                <a:schemeClr val="tx1"/>
              </a:solidFill>
              <a:effectLst/>
              <a:latin typeface="Times New Roman" charset="0"/>
              <a:ea typeface="Times New Roman" charset="0"/>
              <a:cs typeface="Times New Roman" charset="0"/>
            </a:endParaRPr>
          </a:p>
          <a:p>
            <a:r>
              <a:rPr lang="en-US" sz="1200" b="0" i="0" kern="1200" baseline="0" dirty="0" smtClean="0">
                <a:solidFill>
                  <a:schemeClr val="tx1"/>
                </a:solidFill>
                <a:effectLst/>
                <a:latin typeface="Times New Roman" charset="0"/>
                <a:ea typeface="Times New Roman" charset="0"/>
                <a:cs typeface="Times New Roman" charset="0"/>
              </a:rPr>
              <a:t>This occurs because of the $100 premium to the purchase + the short time left to maturity</a:t>
            </a:r>
            <a:endParaRPr lang="en-US" sz="1200" b="0" i="0" kern="1200" dirty="0" smtClean="0">
              <a:solidFill>
                <a:schemeClr val="tx1"/>
              </a:solidFill>
              <a:effectLst/>
              <a:latin typeface="Times New Roman" charset="0"/>
              <a:ea typeface="Times New Roman" charset="0"/>
              <a:cs typeface="Times New Roman" charset="0"/>
            </a:endParaRPr>
          </a:p>
          <a:p>
            <a:endParaRPr lang="en-US" sz="1200" b="0" i="0" kern="1200" dirty="0" smtClean="0">
              <a:solidFill>
                <a:schemeClr val="tx1"/>
              </a:solidFill>
              <a:effectLst/>
              <a:latin typeface="Times New Roman" charset="0"/>
              <a:ea typeface="Times New Roman" charset="0"/>
              <a:cs typeface="Times New Roman" charset="0"/>
            </a:endParaRPr>
          </a:p>
        </p:txBody>
      </p:sp>
      <p:sp>
        <p:nvSpPr>
          <p:cNvPr id="4" name="Slide Number Placeholder 3"/>
          <p:cNvSpPr>
            <a:spLocks noGrp="1"/>
          </p:cNvSpPr>
          <p:nvPr>
            <p:ph type="sldNum" sz="quarter" idx="10"/>
          </p:nvPr>
        </p:nvSpPr>
        <p:spPr/>
        <p:txBody>
          <a:bodyPr/>
          <a:lstStyle/>
          <a:p>
            <a:fld id="{B0496714-7A3C-8547-8F29-03A5430DF37D}" type="slidenum">
              <a:rPr lang="en-US" smtClean="0"/>
              <a:pPr/>
              <a:t>6</a:t>
            </a:fld>
            <a:endParaRPr lang="en-US"/>
          </a:p>
        </p:txBody>
      </p:sp>
    </p:spTree>
    <p:extLst>
      <p:ext uri="{BB962C8B-B14F-4D97-AF65-F5344CB8AC3E}">
        <p14:creationId xmlns:p14="http://schemas.microsoft.com/office/powerpoint/2010/main" xmlns="" val="348758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charset="0"/>
                <a:ea typeface="Times New Roman" charset="0"/>
                <a:cs typeface="Times New Roman" charset="0"/>
              </a:rPr>
              <a:t>(</a:t>
            </a:r>
            <a:r>
              <a:rPr lang="en-US" sz="1200" kern="1200" dirty="0" err="1" smtClean="0">
                <a:solidFill>
                  <a:schemeClr val="tx1"/>
                </a:solidFill>
                <a:effectLst/>
                <a:latin typeface="Times New Roman" charset="0"/>
                <a:ea typeface="Times New Roman" charset="0"/>
                <a:cs typeface="Times New Roman" charset="0"/>
              </a:rPr>
              <a:t>Bodie</a:t>
            </a:r>
            <a:r>
              <a:rPr lang="en-US" sz="1200" kern="1200" dirty="0" smtClean="0">
                <a:solidFill>
                  <a:schemeClr val="tx1"/>
                </a:solidFill>
                <a:effectLst/>
                <a:latin typeface="Times New Roman" charset="0"/>
                <a:ea typeface="Times New Roman" charset="0"/>
                <a:cs typeface="Times New Roman" charset="0"/>
              </a:rPr>
              <a:t>, Kane &amp; Marcus, 2013;</a:t>
            </a:r>
            <a:r>
              <a:rPr lang="en-US" sz="1200" kern="1200" baseline="0" dirty="0" smtClean="0">
                <a:solidFill>
                  <a:schemeClr val="tx1"/>
                </a:solidFill>
                <a:effectLst/>
                <a:latin typeface="Times New Roman" charset="0"/>
                <a:ea typeface="Times New Roman" charset="0"/>
                <a:cs typeface="Times New Roman" charset="0"/>
              </a:rPr>
              <a:t> </a:t>
            </a:r>
            <a:r>
              <a:rPr lang="en-US" sz="1200" kern="1200" baseline="0" dirty="0" err="1" smtClean="0">
                <a:solidFill>
                  <a:schemeClr val="tx1"/>
                </a:solidFill>
                <a:effectLst/>
                <a:latin typeface="Times New Roman" charset="0"/>
                <a:ea typeface="Times New Roman" charset="0"/>
                <a:cs typeface="Times New Roman" charset="0"/>
              </a:rPr>
              <a:t>Treasury.gov</a:t>
            </a:r>
            <a:r>
              <a:rPr lang="en-US" sz="1200" kern="1200" baseline="0" dirty="0" smtClean="0">
                <a:solidFill>
                  <a:schemeClr val="tx1"/>
                </a:solidFill>
                <a:effectLst/>
                <a:latin typeface="Times New Roman" charset="0"/>
                <a:ea typeface="Times New Roman" charset="0"/>
                <a:cs typeface="Times New Roman" charset="0"/>
              </a:rPr>
              <a:t>, </a:t>
            </a:r>
            <a:r>
              <a:rPr lang="en-US" sz="1200" kern="1200" baseline="0" dirty="0" err="1" smtClean="0">
                <a:solidFill>
                  <a:schemeClr val="tx1"/>
                </a:solidFill>
                <a:effectLst/>
                <a:latin typeface="Times New Roman" charset="0"/>
                <a:ea typeface="Times New Roman" charset="0"/>
                <a:cs typeface="Times New Roman" charset="0"/>
              </a:rPr>
              <a:t>n.d.</a:t>
            </a:r>
            <a:r>
              <a:rPr lang="en-US" sz="1200" kern="1200" baseline="0" dirty="0" smtClean="0">
                <a:solidFill>
                  <a:schemeClr val="tx1"/>
                </a:solidFill>
                <a:effectLst/>
                <a:latin typeface="Times New Roman" charset="0"/>
                <a:ea typeface="Times New Roman" charset="0"/>
                <a:cs typeface="Times New Roman" charset="0"/>
              </a:rPr>
              <a:t>)</a:t>
            </a:r>
          </a:p>
          <a:p>
            <a:endParaRPr lang="en-US" sz="1200" b="1" dirty="0" smtClean="0">
              <a:latin typeface="Times New Roman" charset="0"/>
              <a:ea typeface="Times New Roman" charset="0"/>
              <a:cs typeface="Times New Roman" charset="0"/>
            </a:endParaRPr>
          </a:p>
          <a:p>
            <a:r>
              <a:rPr lang="en-US" sz="1200" b="1" dirty="0" smtClean="0">
                <a:latin typeface="Times New Roman" charset="0"/>
                <a:ea typeface="Times New Roman" charset="0"/>
                <a:cs typeface="Times New Roman" charset="0"/>
              </a:rPr>
              <a:t>How Bonds Adjust over time for Premium, Par, and discount</a:t>
            </a:r>
          </a:p>
          <a:p>
            <a:endParaRPr lang="en-US" sz="1200" b="0" i="0" kern="1200" dirty="0" smtClean="0">
              <a:solidFill>
                <a:schemeClr val="tx1"/>
              </a:solidFill>
              <a:effectLst/>
              <a:latin typeface="Times New Roman" charset="0"/>
              <a:ea typeface="Times New Roman" charset="0"/>
              <a:cs typeface="Times New Roman" charset="0"/>
            </a:endParaRPr>
          </a:p>
          <a:p>
            <a:r>
              <a:rPr lang="en-US" sz="1200" b="0" i="0" kern="1200" dirty="0" smtClean="0">
                <a:solidFill>
                  <a:schemeClr val="tx1"/>
                </a:solidFill>
                <a:effectLst/>
                <a:latin typeface="Times New Roman" charset="0"/>
                <a:ea typeface="Times New Roman" charset="0"/>
                <a:cs typeface="Times New Roman" charset="0"/>
              </a:rPr>
              <a:t>Yield to maturity (YTM) is the total</a:t>
            </a:r>
            <a:r>
              <a:rPr lang="en-US" sz="1200" b="0" i="0" kern="1200" baseline="0" dirty="0" smtClean="0">
                <a:solidFill>
                  <a:schemeClr val="tx1"/>
                </a:solidFill>
                <a:effectLst/>
                <a:latin typeface="Times New Roman" charset="0"/>
                <a:ea typeface="Times New Roman" charset="0"/>
                <a:cs typeface="Times New Roman" charset="0"/>
              </a:rPr>
              <a:t> return </a:t>
            </a:r>
            <a:r>
              <a:rPr lang="en-US" sz="1200" b="0" i="0" kern="1200" dirty="0" smtClean="0">
                <a:solidFill>
                  <a:schemeClr val="tx1"/>
                </a:solidFill>
                <a:effectLst/>
                <a:latin typeface="Times New Roman" charset="0"/>
                <a:ea typeface="Times New Roman" charset="0"/>
                <a:cs typeface="Times New Roman" charset="0"/>
              </a:rPr>
              <a:t>expected if the bond is held to</a:t>
            </a:r>
            <a:r>
              <a:rPr lang="en-US" sz="1200" b="0" i="0" kern="1200" baseline="0" dirty="0" smtClean="0">
                <a:solidFill>
                  <a:schemeClr val="tx1"/>
                </a:solidFill>
                <a:effectLst/>
                <a:latin typeface="Times New Roman" charset="0"/>
                <a:ea typeface="Times New Roman" charset="0"/>
                <a:cs typeface="Times New Roman" charset="0"/>
              </a:rPr>
              <a:t> maturity and </a:t>
            </a:r>
            <a:r>
              <a:rPr lang="en-US" sz="1200" b="0" i="0" kern="1200" dirty="0" smtClean="0">
                <a:solidFill>
                  <a:schemeClr val="tx1"/>
                </a:solidFill>
                <a:effectLst/>
                <a:latin typeface="Times New Roman" charset="0"/>
                <a:ea typeface="Times New Roman" charset="0"/>
                <a:cs typeface="Times New Roman" charset="0"/>
              </a:rPr>
              <a:t>is the interest rate by which the PV of all the future cash flows are equal to the bond's price.</a:t>
            </a:r>
          </a:p>
          <a:p>
            <a:endParaRPr lang="en-US" sz="1200" b="0" i="0" kern="1200" dirty="0" smtClean="0">
              <a:solidFill>
                <a:schemeClr val="tx1"/>
              </a:solidFill>
              <a:effectLst/>
              <a:latin typeface="Times New Roman" charset="0"/>
              <a:ea typeface="Times New Roman" charset="0"/>
              <a:cs typeface="Times New Roman" charset="0"/>
            </a:endParaRPr>
          </a:p>
          <a:p>
            <a:r>
              <a:rPr lang="en-US" sz="1200" b="0" i="0" kern="1200" dirty="0" smtClean="0">
                <a:solidFill>
                  <a:schemeClr val="tx1"/>
                </a:solidFill>
                <a:effectLst/>
                <a:latin typeface="Times New Roman" charset="0"/>
                <a:ea typeface="Times New Roman" charset="0"/>
                <a:cs typeface="Times New Roman" charset="0"/>
              </a:rPr>
              <a:t>Without</a:t>
            </a:r>
            <a:r>
              <a:rPr lang="en-US" sz="1200" b="0" i="0" kern="1200" baseline="0" dirty="0" smtClean="0">
                <a:solidFill>
                  <a:schemeClr val="tx1"/>
                </a:solidFill>
                <a:effectLst/>
                <a:latin typeface="Times New Roman" charset="0"/>
                <a:ea typeface="Times New Roman" charset="0"/>
                <a:cs typeface="Times New Roman" charset="0"/>
              </a:rPr>
              <a:t> a bond calculator or excel, the general pathway to find YTM is </a:t>
            </a:r>
            <a:r>
              <a:rPr lang="en-US" sz="1200" b="0" i="0" kern="1200" dirty="0" smtClean="0">
                <a:solidFill>
                  <a:schemeClr val="tx1"/>
                </a:solidFill>
                <a:effectLst/>
                <a:latin typeface="Times New Roman" charset="0"/>
                <a:ea typeface="Times New Roman" charset="0"/>
                <a:cs typeface="Times New Roman" charset="0"/>
              </a:rPr>
              <a:t>through trial and error. </a:t>
            </a:r>
            <a:endParaRPr lang="en-US" sz="1200" kern="1200" dirty="0" smtClean="0">
              <a:solidFill>
                <a:schemeClr val="tx1"/>
              </a:solidFill>
              <a:effectLst/>
              <a:latin typeface="Times New Roman" charset="0"/>
              <a:ea typeface="Times New Roman" charset="0"/>
              <a:cs typeface="Times New Roman" charset="0"/>
            </a:endParaRPr>
          </a:p>
        </p:txBody>
      </p:sp>
      <p:sp>
        <p:nvSpPr>
          <p:cNvPr id="4" name="Slide Number Placeholder 3"/>
          <p:cNvSpPr>
            <a:spLocks noGrp="1"/>
          </p:cNvSpPr>
          <p:nvPr>
            <p:ph type="sldNum" sz="quarter" idx="10"/>
          </p:nvPr>
        </p:nvSpPr>
        <p:spPr/>
        <p:txBody>
          <a:bodyPr/>
          <a:lstStyle/>
          <a:p>
            <a:fld id="{B0496714-7A3C-8547-8F29-03A5430DF37D}" type="slidenum">
              <a:rPr lang="en-US" smtClean="0"/>
              <a:pPr/>
              <a:t>7</a:t>
            </a:fld>
            <a:endParaRPr lang="en-US"/>
          </a:p>
        </p:txBody>
      </p:sp>
    </p:spTree>
    <p:extLst>
      <p:ext uri="{BB962C8B-B14F-4D97-AF65-F5344CB8AC3E}">
        <p14:creationId xmlns:p14="http://schemas.microsoft.com/office/powerpoint/2010/main" xmlns="" val="348103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Times New Roman" charset="0"/>
                <a:ea typeface="Times New Roman" charset="0"/>
                <a:cs typeface="Times New Roman" charset="0"/>
              </a:rPr>
              <a:t>(</a:t>
            </a:r>
            <a:r>
              <a:rPr lang="en-US" sz="1200" b="0" kern="1200" dirty="0" err="1" smtClean="0">
                <a:solidFill>
                  <a:schemeClr val="tx1"/>
                </a:solidFill>
                <a:effectLst/>
                <a:latin typeface="Times New Roman" charset="0"/>
                <a:ea typeface="Times New Roman" charset="0"/>
                <a:cs typeface="Times New Roman" charset="0"/>
              </a:rPr>
              <a:t>Bodie</a:t>
            </a:r>
            <a:r>
              <a:rPr lang="en-US" sz="1200" b="0" kern="1200" dirty="0" smtClean="0">
                <a:solidFill>
                  <a:schemeClr val="tx1"/>
                </a:solidFill>
                <a:effectLst/>
                <a:latin typeface="Times New Roman" charset="0"/>
                <a:ea typeface="Times New Roman" charset="0"/>
                <a:cs typeface="Times New Roman" charset="0"/>
              </a:rPr>
              <a:t>, Kane &amp; Marcus, 2013;</a:t>
            </a:r>
            <a:r>
              <a:rPr lang="en-US" sz="1200" b="0" kern="1200" baseline="0" dirty="0" smtClean="0">
                <a:solidFill>
                  <a:schemeClr val="tx1"/>
                </a:solidFill>
                <a:effectLst/>
                <a:latin typeface="Times New Roman" charset="0"/>
                <a:ea typeface="Times New Roman" charset="0"/>
                <a:cs typeface="Times New Roman" charset="0"/>
              </a:rPr>
              <a:t> </a:t>
            </a:r>
            <a:r>
              <a:rPr lang="en-US" sz="1200" b="0" kern="1200" baseline="0" dirty="0" err="1" smtClean="0">
                <a:solidFill>
                  <a:schemeClr val="tx1"/>
                </a:solidFill>
                <a:effectLst/>
                <a:latin typeface="Times New Roman" charset="0"/>
                <a:ea typeface="Times New Roman" charset="0"/>
                <a:cs typeface="Times New Roman" charset="0"/>
              </a:rPr>
              <a:t>Treasury.gov</a:t>
            </a:r>
            <a:r>
              <a:rPr lang="en-US" sz="1200" b="0" kern="1200" baseline="0" dirty="0" smtClean="0">
                <a:solidFill>
                  <a:schemeClr val="tx1"/>
                </a:solidFill>
                <a:effectLst/>
                <a:latin typeface="Times New Roman" charset="0"/>
                <a:ea typeface="Times New Roman" charset="0"/>
                <a:cs typeface="Times New Roman" charset="0"/>
              </a:rPr>
              <a:t>, </a:t>
            </a:r>
            <a:r>
              <a:rPr lang="en-US" sz="1200" b="0" kern="1200" baseline="0" dirty="0" err="1" smtClean="0">
                <a:solidFill>
                  <a:schemeClr val="tx1"/>
                </a:solidFill>
                <a:effectLst/>
                <a:latin typeface="Times New Roman" charset="0"/>
                <a:ea typeface="Times New Roman" charset="0"/>
                <a:cs typeface="Times New Roman" charset="0"/>
              </a:rPr>
              <a:t>n.d.</a:t>
            </a:r>
            <a:r>
              <a:rPr lang="en-US" sz="1200" b="0" kern="1200" baseline="0" dirty="0" smtClean="0">
                <a:solidFill>
                  <a:schemeClr val="tx1"/>
                </a:solidFill>
                <a:effectLst/>
                <a:latin typeface="Times New Roman" charset="0"/>
                <a:ea typeface="Times New Roman" charset="0"/>
                <a:cs typeface="Times New Roman" charset="0"/>
              </a:rPr>
              <a:t>)</a:t>
            </a:r>
          </a:p>
          <a:p>
            <a:endParaRPr lang="en-US" sz="1200" b="0" i="0" kern="1200" dirty="0" smtClean="0">
              <a:solidFill>
                <a:schemeClr val="tx1"/>
              </a:solidFill>
              <a:effectLst/>
              <a:latin typeface="Times New Roman" charset="0"/>
              <a:ea typeface="Times New Roman" charset="0"/>
              <a:cs typeface="Times New Roman" charset="0"/>
            </a:endParaRPr>
          </a:p>
          <a:p>
            <a:r>
              <a:rPr lang="en-US" sz="1200" b="0" i="0" kern="1200" dirty="0" smtClean="0">
                <a:solidFill>
                  <a:schemeClr val="tx1"/>
                </a:solidFill>
                <a:effectLst/>
                <a:latin typeface="Times New Roman" charset="0"/>
                <a:ea typeface="Times New Roman" charset="0"/>
                <a:cs typeface="Times New Roman" charset="0"/>
              </a:rPr>
              <a:t>Yield Curve</a:t>
            </a:r>
          </a:p>
          <a:p>
            <a:endParaRPr lang="en-US" sz="1200" b="0" i="0" kern="1200" cap="all" dirty="0" smtClean="0">
              <a:solidFill>
                <a:schemeClr val="tx1"/>
              </a:solidFill>
              <a:effectLst/>
              <a:latin typeface="Times New Roman" charset="0"/>
              <a:ea typeface="Times New Roman" charset="0"/>
              <a:cs typeface="Times New Roman" charset="0"/>
            </a:endParaRPr>
          </a:p>
          <a:p>
            <a:r>
              <a:rPr lang="en-US" sz="1200" b="0" i="0" kern="1200" dirty="0" smtClean="0">
                <a:solidFill>
                  <a:schemeClr val="tx1"/>
                </a:solidFill>
                <a:effectLst/>
                <a:latin typeface="Times New Roman" charset="0"/>
                <a:ea typeface="Times New Roman" charset="0"/>
                <a:cs typeface="Times New Roman" charset="0"/>
              </a:rPr>
              <a:t>A</a:t>
            </a:r>
            <a:r>
              <a:rPr lang="en-US" sz="1200" b="0" i="0" kern="1200" baseline="0" dirty="0" smtClean="0">
                <a:solidFill>
                  <a:schemeClr val="tx1"/>
                </a:solidFill>
                <a:effectLst/>
                <a:latin typeface="Times New Roman" charset="0"/>
                <a:ea typeface="Times New Roman" charset="0"/>
                <a:cs typeface="Times New Roman" charset="0"/>
              </a:rPr>
              <a:t> </a:t>
            </a:r>
            <a:r>
              <a:rPr lang="en-US" sz="1200" b="0" i="0" kern="1200" dirty="0" smtClean="0">
                <a:solidFill>
                  <a:schemeClr val="tx1"/>
                </a:solidFill>
                <a:effectLst/>
                <a:latin typeface="Times New Roman" charset="0"/>
                <a:ea typeface="Times New Roman" charset="0"/>
                <a:cs typeface="Times New Roman" charset="0"/>
              </a:rPr>
              <a:t>graph that plots </a:t>
            </a:r>
            <a:r>
              <a:rPr lang="en-US" sz="1200" b="1" i="1" u="sng" kern="1200" dirty="0" smtClean="0">
                <a:solidFill>
                  <a:schemeClr val="tx1"/>
                </a:solidFill>
                <a:effectLst/>
                <a:latin typeface="Times New Roman" charset="0"/>
                <a:ea typeface="Times New Roman" charset="0"/>
                <a:cs typeface="Times New Roman" charset="0"/>
              </a:rPr>
              <a:t>similar</a:t>
            </a:r>
            <a:r>
              <a:rPr lang="en-US" sz="1200" b="0" i="0" kern="1200" baseline="0" dirty="0" smtClean="0">
                <a:solidFill>
                  <a:schemeClr val="tx1"/>
                </a:solidFill>
                <a:effectLst/>
                <a:latin typeface="Times New Roman" charset="0"/>
                <a:ea typeface="Times New Roman" charset="0"/>
                <a:cs typeface="Times New Roman" charset="0"/>
              </a:rPr>
              <a:t> bonds yields ranging for shortest period to longest period, and lowest rate to highest </a:t>
            </a:r>
          </a:p>
          <a:p>
            <a:endParaRPr lang="en-US" sz="1200" b="0" i="0" kern="1200" dirty="0" smtClean="0">
              <a:solidFill>
                <a:schemeClr val="tx1"/>
              </a:solidFill>
              <a:effectLst/>
              <a:latin typeface="Times New Roman" charset="0"/>
              <a:ea typeface="Times New Roman" charset="0"/>
              <a:cs typeface="Times New Roman" charset="0"/>
            </a:endParaRPr>
          </a:p>
          <a:p>
            <a:r>
              <a:rPr lang="en-US" sz="1200" b="0" i="0" kern="1200" dirty="0" smtClean="0">
                <a:solidFill>
                  <a:schemeClr val="tx1"/>
                </a:solidFill>
                <a:effectLst/>
                <a:latin typeface="Times New Roman" charset="0"/>
                <a:ea typeface="Times New Roman" charset="0"/>
                <a:cs typeface="Times New Roman" charset="0"/>
              </a:rPr>
              <a:t>Three primary shapes:</a:t>
            </a:r>
            <a:r>
              <a:rPr lang="en-US" sz="1200" b="0" i="0" kern="1200" baseline="0" dirty="0" smtClean="0">
                <a:solidFill>
                  <a:schemeClr val="tx1"/>
                </a:solidFill>
                <a:effectLst/>
                <a:latin typeface="Times New Roman" charset="0"/>
                <a:ea typeface="Times New Roman" charset="0"/>
                <a:cs typeface="Times New Roman" charset="0"/>
              </a:rPr>
              <a:t> </a:t>
            </a:r>
          </a:p>
          <a:p>
            <a:pPr marL="171450" indent="-171450">
              <a:buFont typeface="Arial" charset="0"/>
              <a:buChar char="•"/>
            </a:pPr>
            <a:r>
              <a:rPr lang="en-US" sz="1200" b="0" i="0" kern="1200" dirty="0" smtClean="0">
                <a:solidFill>
                  <a:schemeClr val="tx1"/>
                </a:solidFill>
                <a:effectLst/>
                <a:latin typeface="Times New Roman" charset="0"/>
                <a:ea typeface="Times New Roman" charset="0"/>
                <a:cs typeface="Times New Roman" charset="0"/>
              </a:rPr>
              <a:t>short-term yields are lower than long-term yields curve is referred to a "normal" yield curve. </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i="0" kern="1200" dirty="0" smtClean="0">
                <a:solidFill>
                  <a:schemeClr val="tx1"/>
                </a:solidFill>
                <a:effectLst/>
                <a:latin typeface="Times New Roman" charset="0"/>
                <a:ea typeface="Times New Roman" charset="0"/>
                <a:cs typeface="Times New Roman" charset="0"/>
              </a:rPr>
              <a:t>generally indicates strong economic</a:t>
            </a:r>
            <a:r>
              <a:rPr lang="en-US" sz="1200" b="0" i="0" kern="1200" baseline="0" dirty="0" smtClean="0">
                <a:solidFill>
                  <a:schemeClr val="tx1"/>
                </a:solidFill>
                <a:effectLst/>
                <a:latin typeface="Times New Roman" charset="0"/>
                <a:ea typeface="Times New Roman" charset="0"/>
                <a:cs typeface="Times New Roman" charset="0"/>
              </a:rPr>
              <a:t> growth whereby</a:t>
            </a:r>
            <a:r>
              <a:rPr lang="en-US" sz="1200" b="0" i="0" kern="1200" dirty="0" smtClean="0">
                <a:solidFill>
                  <a:schemeClr val="tx1"/>
                </a:solidFill>
                <a:effectLst/>
                <a:latin typeface="Times New Roman" charset="0"/>
                <a:ea typeface="Times New Roman" charset="0"/>
                <a:cs typeface="Times New Roman" charset="0"/>
              </a:rPr>
              <a:t> investors look for a higher rate of return for taking added risk of lending</a:t>
            </a:r>
            <a:r>
              <a:rPr lang="en-US" sz="1200" b="0" i="0" kern="1200" baseline="0" dirty="0" smtClean="0">
                <a:solidFill>
                  <a:schemeClr val="tx1"/>
                </a:solidFill>
                <a:effectLst/>
                <a:latin typeface="Times New Roman" charset="0"/>
                <a:ea typeface="Times New Roman" charset="0"/>
                <a:cs typeface="Times New Roman" charset="0"/>
              </a:rPr>
              <a:t> </a:t>
            </a:r>
            <a:r>
              <a:rPr lang="en-US" sz="1200" b="0" i="0" kern="1200" dirty="0" smtClean="0">
                <a:solidFill>
                  <a:schemeClr val="tx1"/>
                </a:solidFill>
                <a:effectLst/>
                <a:latin typeface="Times New Roman" charset="0"/>
                <a:ea typeface="Times New Roman" charset="0"/>
                <a:cs typeface="Times New Roman" charset="0"/>
              </a:rPr>
              <a:t>for a longer time period</a:t>
            </a:r>
          </a:p>
          <a:p>
            <a:pPr marL="171450" indent="-171450">
              <a:buFont typeface="Arial" charset="0"/>
              <a:buChar char="•"/>
            </a:pPr>
            <a:r>
              <a:rPr lang="en-US" sz="1200" b="0" i="0" kern="1200" dirty="0" smtClean="0">
                <a:solidFill>
                  <a:schemeClr val="tx1"/>
                </a:solidFill>
                <a:effectLst/>
                <a:latin typeface="Times New Roman" charset="0"/>
                <a:ea typeface="Times New Roman" charset="0"/>
                <a:cs typeface="Times New Roman" charset="0"/>
              </a:rPr>
              <a:t>short-term yields are higher than long-term yields the curve is referred to as “inverted yield curve</a:t>
            </a:r>
          </a:p>
          <a:p>
            <a:pPr marL="628650" lvl="1" indent="-171450">
              <a:buFont typeface="Arial" charset="0"/>
              <a:buChar char="•"/>
            </a:pPr>
            <a:r>
              <a:rPr lang="en-US" sz="1200" b="0" i="0" kern="1200" dirty="0" smtClean="0">
                <a:solidFill>
                  <a:schemeClr val="tx1"/>
                </a:solidFill>
                <a:effectLst/>
                <a:latin typeface="Times New Roman" charset="0"/>
                <a:ea typeface="Times New Roman" charset="0"/>
                <a:cs typeface="Times New Roman" charset="0"/>
              </a:rPr>
              <a:t>investors expect a slowing economy with little to no inflation,</a:t>
            </a:r>
            <a:r>
              <a:rPr lang="en-US" sz="1200" b="0" i="0" kern="1200" baseline="0" dirty="0" smtClean="0">
                <a:solidFill>
                  <a:schemeClr val="tx1"/>
                </a:solidFill>
                <a:effectLst/>
                <a:latin typeface="Times New Roman" charset="0"/>
                <a:ea typeface="Times New Roman" charset="0"/>
                <a:cs typeface="Times New Roman" charset="0"/>
              </a:rPr>
              <a:t> leading to lower interest rates to spur growth</a:t>
            </a:r>
            <a:r>
              <a:rPr lang="en-US" sz="1200" b="0" i="0" kern="1200" dirty="0" smtClean="0">
                <a:solidFill>
                  <a:schemeClr val="tx1"/>
                </a:solidFill>
                <a:effectLst/>
                <a:latin typeface="Times New Roman" charset="0"/>
                <a:ea typeface="Times New Roman" charset="0"/>
                <a:cs typeface="Times New Roman" charset="0"/>
              </a:rPr>
              <a:t> </a:t>
            </a:r>
          </a:p>
          <a:p>
            <a:pPr marL="171450" lvl="0" indent="-171450">
              <a:buFont typeface="Arial" charset="0"/>
              <a:buChar char="•"/>
            </a:pPr>
            <a:r>
              <a:rPr lang="en-US" sz="1200" b="0" i="0" kern="1200" dirty="0" smtClean="0">
                <a:solidFill>
                  <a:schemeClr val="tx1"/>
                </a:solidFill>
                <a:effectLst/>
                <a:latin typeface="Times New Roman" charset="0"/>
                <a:ea typeface="Times New Roman" charset="0"/>
                <a:cs typeface="Times New Roman" charset="0"/>
              </a:rPr>
              <a:t>little or no difference between short</a:t>
            </a:r>
            <a:r>
              <a:rPr lang="en-US" sz="1200" b="0" i="0" kern="1200" baseline="0" dirty="0" smtClean="0">
                <a:solidFill>
                  <a:schemeClr val="tx1"/>
                </a:solidFill>
                <a:effectLst/>
                <a:latin typeface="Times New Roman" charset="0"/>
                <a:ea typeface="Times New Roman" charset="0"/>
                <a:cs typeface="Times New Roman" charset="0"/>
              </a:rPr>
              <a:t> </a:t>
            </a:r>
            <a:r>
              <a:rPr lang="en-US" sz="1200" b="0" i="0" kern="1200" dirty="0" smtClean="0">
                <a:solidFill>
                  <a:schemeClr val="tx1"/>
                </a:solidFill>
                <a:effectLst/>
                <a:latin typeface="Times New Roman" charset="0"/>
                <a:ea typeface="Times New Roman" charset="0"/>
                <a:cs typeface="Times New Roman" charset="0"/>
              </a:rPr>
              <a:t>and long-term yields a</a:t>
            </a:r>
            <a:r>
              <a:rPr lang="en-US" sz="1200" b="0" i="0" kern="1200" baseline="0" dirty="0" smtClean="0">
                <a:solidFill>
                  <a:schemeClr val="tx1"/>
                </a:solidFill>
                <a:effectLst/>
                <a:latin typeface="Times New Roman" charset="0"/>
                <a:ea typeface="Times New Roman" charset="0"/>
                <a:cs typeface="Times New Roman" charset="0"/>
              </a:rPr>
              <a:t> </a:t>
            </a:r>
            <a:r>
              <a:rPr lang="en-US" sz="1200" b="0" i="0" kern="1200" dirty="0" smtClean="0">
                <a:solidFill>
                  <a:schemeClr val="tx1"/>
                </a:solidFill>
                <a:effectLst/>
                <a:latin typeface="Times New Roman" charset="0"/>
                <a:ea typeface="Times New Roman" charset="0"/>
                <a:cs typeface="Times New Roman" charset="0"/>
              </a:rPr>
              <a:t>flat yield curve is created</a:t>
            </a:r>
          </a:p>
          <a:p>
            <a:pPr marL="628650" lvl="1" indent="-171450">
              <a:buFont typeface="Arial" charset="0"/>
              <a:buChar char="•"/>
            </a:pPr>
            <a:r>
              <a:rPr lang="en-US" sz="1200" b="0" i="0" kern="1200" dirty="0" smtClean="0">
                <a:solidFill>
                  <a:schemeClr val="tx1"/>
                </a:solidFill>
                <a:effectLst/>
                <a:latin typeface="Times New Roman" charset="0"/>
                <a:ea typeface="Times New Roman" charset="0"/>
                <a:cs typeface="Times New Roman" charset="0"/>
              </a:rPr>
              <a:t>Uncertainty</a:t>
            </a:r>
            <a:r>
              <a:rPr lang="en-US" sz="1200" b="0" i="0" kern="1200" baseline="0" dirty="0" smtClean="0">
                <a:solidFill>
                  <a:schemeClr val="tx1"/>
                </a:solidFill>
                <a:effectLst/>
                <a:latin typeface="Times New Roman" charset="0"/>
                <a:ea typeface="Times New Roman" charset="0"/>
                <a:cs typeface="Times New Roman" charset="0"/>
              </a:rPr>
              <a:t> in the market place as to growth or slowdown - </a:t>
            </a:r>
            <a:endParaRPr lang="en-US" sz="1200" b="0" i="0" kern="1200" dirty="0" smtClean="0">
              <a:solidFill>
                <a:schemeClr val="tx1"/>
              </a:solidFill>
              <a:effectLst/>
              <a:latin typeface="Times New Roman" charset="0"/>
              <a:ea typeface="Times New Roman" charset="0"/>
              <a:cs typeface="Times New Roman" charset="0"/>
            </a:endParaRPr>
          </a:p>
          <a:p>
            <a:pPr marL="171450" indent="-171450">
              <a:buFont typeface="Arial" charset="0"/>
              <a:buChar char="•"/>
            </a:pPr>
            <a:endParaRPr lang="en-US" sz="1200" b="0" i="0" kern="1200" dirty="0" smtClean="0">
              <a:solidFill>
                <a:schemeClr val="tx1"/>
              </a:solidFill>
              <a:effectLst/>
              <a:latin typeface="Times New Roman" charset="0"/>
              <a:ea typeface="Times New Roman" charset="0"/>
              <a:cs typeface="Times New Roman" charset="0"/>
            </a:endParaRPr>
          </a:p>
          <a:p>
            <a:r>
              <a:rPr lang="en-US" sz="1200" b="0" i="0" kern="1200" dirty="0" smtClean="0">
                <a:solidFill>
                  <a:schemeClr val="tx1"/>
                </a:solidFill>
                <a:effectLst/>
                <a:latin typeface="Times New Roman" charset="0"/>
                <a:ea typeface="Times New Roman" charset="0"/>
                <a:cs typeface="Times New Roman" charset="0"/>
              </a:rPr>
              <a:t>Three main theories:</a:t>
            </a:r>
          </a:p>
          <a:p>
            <a:pPr marL="228600" indent="-228600">
              <a:buFont typeface="+mj-lt"/>
              <a:buAutoNum type="arabicPeriod"/>
            </a:pPr>
            <a:r>
              <a:rPr lang="en-US" sz="1200" b="0" i="0" kern="1200" dirty="0" smtClean="0">
                <a:solidFill>
                  <a:schemeClr val="tx1"/>
                </a:solidFill>
                <a:effectLst/>
                <a:latin typeface="Times New Roman" charset="0"/>
                <a:ea typeface="Times New Roman" charset="0"/>
                <a:cs typeface="Times New Roman" charset="0"/>
              </a:rPr>
              <a:t>Expectation theory: rising short-term interest rates are what create a normal yield curve whereas falling rates cause an</a:t>
            </a:r>
            <a:r>
              <a:rPr lang="en-US" sz="1200" b="0" i="0" kern="1200" baseline="0" dirty="0" smtClean="0">
                <a:solidFill>
                  <a:schemeClr val="tx1"/>
                </a:solidFill>
                <a:effectLst/>
                <a:latin typeface="Times New Roman" charset="0"/>
                <a:ea typeface="Times New Roman" charset="0"/>
                <a:cs typeface="Times New Roman" charset="0"/>
              </a:rPr>
              <a:t> inverted curve</a:t>
            </a:r>
            <a:endParaRPr lang="en-US" sz="1200" b="0" i="0" kern="1200" dirty="0" smtClean="0">
              <a:solidFill>
                <a:schemeClr val="tx1"/>
              </a:solidFill>
              <a:effectLst/>
              <a:latin typeface="Times New Roman" charset="0"/>
              <a:ea typeface="Times New Roman" charset="0"/>
              <a:cs typeface="Times New Roman" charset="0"/>
            </a:endParaRPr>
          </a:p>
          <a:p>
            <a:r>
              <a:rPr lang="en-US" sz="1200" b="0" i="0" kern="1200" dirty="0" smtClean="0">
                <a:solidFill>
                  <a:schemeClr val="tx1"/>
                </a:solidFill>
                <a:effectLst/>
                <a:latin typeface="Times New Roman" charset="0"/>
                <a:ea typeface="Times New Roman" charset="0"/>
                <a:cs typeface="Times New Roman" charset="0"/>
              </a:rPr>
              <a:t>2. Liquidity</a:t>
            </a:r>
            <a:r>
              <a:rPr lang="en-US" sz="1200" b="0" i="0" kern="1200" baseline="0" dirty="0" smtClean="0">
                <a:solidFill>
                  <a:schemeClr val="tx1"/>
                </a:solidFill>
                <a:effectLst/>
                <a:latin typeface="Times New Roman" charset="0"/>
                <a:ea typeface="Times New Roman" charset="0"/>
                <a:cs typeface="Times New Roman" charset="0"/>
              </a:rPr>
              <a:t> preference hypothesis: </a:t>
            </a:r>
            <a:r>
              <a:rPr lang="en-US" sz="1200" b="0" i="0" kern="1200" dirty="0" smtClean="0">
                <a:solidFill>
                  <a:schemeClr val="tx1"/>
                </a:solidFill>
                <a:effectLst/>
                <a:latin typeface="Times New Roman" charset="0"/>
                <a:ea typeface="Times New Roman" charset="0"/>
                <a:cs typeface="Times New Roman" charset="0"/>
              </a:rPr>
              <a:t>investors desire the liquidity of short-term </a:t>
            </a:r>
            <a:r>
              <a:rPr lang="en-US" sz="1200" b="0" i="0" u="none" strike="noStrike" kern="1200" dirty="0" smtClean="0">
                <a:solidFill>
                  <a:schemeClr val="tx1"/>
                </a:solidFill>
                <a:effectLst/>
                <a:latin typeface="Times New Roman" charset="0"/>
                <a:ea typeface="Times New Roman" charset="0"/>
                <a:cs typeface="Times New Roman" charset="0"/>
              </a:rPr>
              <a:t>bonds thus causing flat and inverted curves to be</a:t>
            </a:r>
            <a:endParaRPr lang="en-US" sz="1200" b="0" i="0" kern="1200" dirty="0" smtClean="0">
              <a:solidFill>
                <a:schemeClr val="tx1"/>
              </a:solidFill>
              <a:effectLst/>
              <a:latin typeface="Times New Roman" charset="0"/>
              <a:ea typeface="Times New Roman" charset="0"/>
              <a:cs typeface="Times New Roman" charset="0"/>
            </a:endParaRPr>
          </a:p>
          <a:p>
            <a:r>
              <a:rPr lang="en-US" sz="1200" b="0" i="0" kern="1200" dirty="0" smtClean="0">
                <a:solidFill>
                  <a:schemeClr val="tx1"/>
                </a:solidFill>
                <a:effectLst/>
                <a:latin typeface="Times New Roman" charset="0"/>
                <a:ea typeface="Times New Roman" charset="0"/>
                <a:cs typeface="Times New Roman" charset="0"/>
              </a:rPr>
              <a:t>3. Segmented market hypothesis: different</a:t>
            </a:r>
            <a:r>
              <a:rPr lang="en-US" sz="1200" b="0" i="0" kern="1200" baseline="0" dirty="0" smtClean="0">
                <a:solidFill>
                  <a:schemeClr val="tx1"/>
                </a:solidFill>
                <a:effectLst/>
                <a:latin typeface="Times New Roman" charset="0"/>
                <a:ea typeface="Times New Roman" charset="0"/>
                <a:cs typeface="Times New Roman" charset="0"/>
              </a:rPr>
              <a:t> investors confine themselves to certain segments of maturity causing the yield curve to reflect current views of the economy through investment policies</a:t>
            </a:r>
          </a:p>
          <a:p>
            <a:endParaRPr lang="en-US" dirty="0">
              <a:latin typeface="Times New Roman" charset="0"/>
              <a:ea typeface="Times New Roman" charset="0"/>
              <a:cs typeface="Times New Roman" charset="0"/>
            </a:endParaRPr>
          </a:p>
        </p:txBody>
      </p:sp>
      <p:sp>
        <p:nvSpPr>
          <p:cNvPr id="4" name="Slide Number Placeholder 3"/>
          <p:cNvSpPr>
            <a:spLocks noGrp="1"/>
          </p:cNvSpPr>
          <p:nvPr>
            <p:ph type="sldNum" sz="quarter" idx="10"/>
          </p:nvPr>
        </p:nvSpPr>
        <p:spPr/>
        <p:txBody>
          <a:bodyPr/>
          <a:lstStyle/>
          <a:p>
            <a:fld id="{B0496714-7A3C-8547-8F29-03A5430DF37D}" type="slidenum">
              <a:rPr lang="en-US" smtClean="0"/>
              <a:pPr/>
              <a:t>8</a:t>
            </a:fld>
            <a:endParaRPr lang="en-US"/>
          </a:p>
        </p:txBody>
      </p:sp>
    </p:spTree>
    <p:extLst>
      <p:ext uri="{BB962C8B-B14F-4D97-AF65-F5344CB8AC3E}">
        <p14:creationId xmlns:p14="http://schemas.microsoft.com/office/powerpoint/2010/main" xmlns="" val="899393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Viceia</a:t>
            </a:r>
            <a:r>
              <a:rPr lang="en-US" sz="1200" kern="1200" dirty="0" smtClean="0">
                <a:solidFill>
                  <a:schemeClr val="tx1"/>
                </a:solidFill>
                <a:effectLst/>
                <a:latin typeface="+mn-lt"/>
                <a:ea typeface="+mn-ea"/>
                <a:cs typeface="+mn-cs"/>
              </a:rPr>
              <a:t>, 2012; </a:t>
            </a:r>
            <a:r>
              <a:rPr lang="en-US" sz="1200" b="0" kern="1200" dirty="0" err="1" smtClean="0">
                <a:solidFill>
                  <a:schemeClr val="tx1"/>
                </a:solidFill>
                <a:effectLst/>
                <a:latin typeface="Times New Roman" charset="0"/>
                <a:ea typeface="Times New Roman" charset="0"/>
                <a:cs typeface="Times New Roman" charset="0"/>
              </a:rPr>
              <a:t>Bodie</a:t>
            </a:r>
            <a:r>
              <a:rPr lang="en-US" sz="1200" b="0" kern="1200" dirty="0" smtClean="0">
                <a:solidFill>
                  <a:schemeClr val="tx1"/>
                </a:solidFill>
                <a:effectLst/>
                <a:latin typeface="Times New Roman" charset="0"/>
                <a:ea typeface="Times New Roman" charset="0"/>
                <a:cs typeface="Times New Roman" charset="0"/>
              </a:rPr>
              <a:t>, Kane &amp; Marcus, 2013;</a:t>
            </a:r>
            <a:r>
              <a:rPr lang="en-US" sz="1200" b="0" kern="1200" baseline="0" dirty="0" smtClean="0">
                <a:solidFill>
                  <a:schemeClr val="tx1"/>
                </a:solidFill>
                <a:effectLst/>
                <a:latin typeface="Times New Roman" charset="0"/>
                <a:ea typeface="Times New Roman" charset="0"/>
                <a:cs typeface="Times New Roman" charset="0"/>
              </a:rPr>
              <a:t> </a:t>
            </a:r>
            <a:r>
              <a:rPr lang="en-US" sz="1200" b="0" kern="1200" baseline="0" dirty="0" err="1" smtClean="0">
                <a:solidFill>
                  <a:schemeClr val="tx1"/>
                </a:solidFill>
                <a:effectLst/>
                <a:latin typeface="Times New Roman" charset="0"/>
                <a:ea typeface="Times New Roman" charset="0"/>
                <a:cs typeface="Times New Roman" charset="0"/>
              </a:rPr>
              <a:t>Treasury.gov</a:t>
            </a:r>
            <a:r>
              <a:rPr lang="en-US" sz="1200" b="0" kern="1200" baseline="0" dirty="0" smtClean="0">
                <a:solidFill>
                  <a:schemeClr val="tx1"/>
                </a:solidFill>
                <a:effectLst/>
                <a:latin typeface="Times New Roman" charset="0"/>
                <a:ea typeface="Times New Roman" charset="0"/>
                <a:cs typeface="Times New Roman" charset="0"/>
              </a:rPr>
              <a:t>, </a:t>
            </a:r>
            <a:r>
              <a:rPr lang="en-US" sz="1200" b="0" kern="1200" baseline="0" dirty="0" err="1" smtClean="0">
                <a:solidFill>
                  <a:schemeClr val="tx1"/>
                </a:solidFill>
                <a:effectLst/>
                <a:latin typeface="Times New Roman" charset="0"/>
                <a:ea typeface="Times New Roman" charset="0"/>
                <a:cs typeface="Times New Roman" charset="0"/>
              </a:rPr>
              <a:t>n.d.</a:t>
            </a:r>
            <a:r>
              <a:rPr lang="en-US" sz="1200" b="0" kern="1200" baseline="0" dirty="0" smtClean="0">
                <a:solidFill>
                  <a:schemeClr val="tx1"/>
                </a:solidFill>
                <a:effectLst/>
                <a:latin typeface="Times New Roman" charset="0"/>
                <a:ea typeface="Times New Roman" charset="0"/>
                <a:cs typeface="Times New Roman" charset="0"/>
              </a:rPr>
              <a:t>)</a:t>
            </a:r>
            <a:endParaRPr lang="en-US" sz="1200" kern="1200" dirty="0" smtClean="0">
              <a:solidFill>
                <a:schemeClr val="tx1"/>
              </a:solidFill>
              <a:effectLst/>
              <a:latin typeface="+mn-lt"/>
              <a:ea typeface="+mn-ea"/>
              <a:cs typeface="+mn-cs"/>
            </a:endParaRPr>
          </a:p>
          <a:p>
            <a:endParaRPr lang="en-US" dirty="0" smtClean="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Duration and how it is useful in the context of bond portfolio </a:t>
            </a:r>
            <a:r>
              <a:rPr lang="en-US" dirty="0" err="1" smtClean="0">
                <a:latin typeface="Times New Roman" charset="0"/>
                <a:ea typeface="Times New Roman" charset="0"/>
                <a:cs typeface="Times New Roman" charset="0"/>
              </a:rPr>
              <a:t>analsyis</a:t>
            </a:r>
            <a:endParaRPr lang="en-US" dirty="0" smtClean="0">
              <a:latin typeface="Times New Roman" charset="0"/>
              <a:ea typeface="Times New Roman" charset="0"/>
              <a:cs typeface="Times New Roman" charset="0"/>
            </a:endParaRPr>
          </a:p>
          <a:p>
            <a:pPr marL="342900" indent="-342900">
              <a:buAutoNum type="arabicParenR"/>
            </a:pPr>
            <a:r>
              <a:rPr lang="en-US" dirty="0" smtClean="0">
                <a:latin typeface="Times New Roman" charset="0"/>
                <a:ea typeface="Times New Roman" charset="0"/>
                <a:cs typeface="Times New Roman" charset="0"/>
              </a:rPr>
              <a:t>Price risk measurement value for duration</a:t>
            </a:r>
          </a:p>
          <a:p>
            <a:pPr marL="342900" indent="-342900">
              <a:buAutoNum type="arabicParenR"/>
            </a:pPr>
            <a:r>
              <a:rPr lang="en-US" dirty="0" smtClean="0">
                <a:latin typeface="Times New Roman" charset="0"/>
                <a:ea typeface="Times New Roman" charset="0"/>
                <a:cs typeface="Times New Roman" charset="0"/>
              </a:rPr>
              <a:t>How duration can measure the dynamics of price and re-investment rate risk across time for a bond portfolio</a:t>
            </a:r>
          </a:p>
          <a:p>
            <a:pPr marL="0" indent="0">
              <a:buNone/>
            </a:pPr>
            <a:endParaRPr lang="en-US" sz="1200" kern="1200" dirty="0" smtClean="0">
              <a:solidFill>
                <a:schemeClr val="tx1"/>
              </a:solidFill>
              <a:effectLst/>
              <a:latin typeface="Times New Roman" charset="0"/>
              <a:ea typeface="Times New Roman" charset="0"/>
              <a:cs typeface="Times New Roman" charset="0"/>
            </a:endParaRPr>
          </a:p>
          <a:p>
            <a:pPr marL="0" indent="0">
              <a:buNone/>
            </a:pPr>
            <a:r>
              <a:rPr lang="en-US" sz="1200" kern="1200" dirty="0" smtClean="0">
                <a:solidFill>
                  <a:schemeClr val="tx1"/>
                </a:solidFill>
                <a:effectLst/>
                <a:latin typeface="Times New Roman" charset="0"/>
                <a:ea typeface="Times New Roman" charset="0"/>
                <a:cs typeface="Times New Roman" charset="0"/>
              </a:rPr>
              <a:t>Duration is an estimate of the interest rate sensitivity of a portfolio. </a:t>
            </a:r>
            <a:endParaRPr lang="en-US" dirty="0" smtClean="0">
              <a:latin typeface="Times New Roman" charset="0"/>
              <a:ea typeface="Times New Roman" charset="0"/>
              <a:cs typeface="Times New Roman" charset="0"/>
            </a:endParaRPr>
          </a:p>
          <a:p>
            <a:r>
              <a:rPr lang="en-US" sz="1200" kern="1200" dirty="0" smtClean="0">
                <a:solidFill>
                  <a:schemeClr val="tx1"/>
                </a:solidFill>
                <a:effectLst/>
                <a:latin typeface="Times New Roman" charset="0"/>
                <a:ea typeface="Times New Roman" charset="0"/>
                <a:cs typeface="Times New Roman" charset="0"/>
              </a:rPr>
              <a:t>Unfortunately, duration has limitations when used as a measure of interest rate sensitivity. </a:t>
            </a:r>
          </a:p>
          <a:p>
            <a:endParaRPr lang="en-US" sz="1200" kern="1200" dirty="0" smtClean="0">
              <a:solidFill>
                <a:schemeClr val="tx1"/>
              </a:solidFill>
              <a:effectLst/>
              <a:latin typeface="Times New Roman" charset="0"/>
              <a:ea typeface="Times New Roman" charset="0"/>
              <a:cs typeface="Times New Roman" charset="0"/>
            </a:endParaRPr>
          </a:p>
          <a:p>
            <a:r>
              <a:rPr lang="en-US" sz="1200" kern="1200" dirty="0" smtClean="0">
                <a:solidFill>
                  <a:schemeClr val="tx1"/>
                </a:solidFill>
                <a:effectLst/>
                <a:latin typeface="Times New Roman" charset="0"/>
                <a:ea typeface="Times New Roman" charset="0"/>
                <a:cs typeface="Times New Roman" charset="0"/>
              </a:rPr>
              <a:t>A relationship between the changes in price and yield is convex, thus Convexity:</a:t>
            </a:r>
          </a:p>
          <a:p>
            <a:pPr marL="171450" indent="-171450">
              <a:buFont typeface="Arial" charset="0"/>
              <a:buChar char="•"/>
            </a:pPr>
            <a:r>
              <a:rPr lang="en-US" sz="1200" kern="1200" dirty="0" smtClean="0">
                <a:solidFill>
                  <a:schemeClr val="tx1"/>
                </a:solidFill>
                <a:effectLst/>
                <a:latin typeface="Times New Roman" charset="0"/>
                <a:ea typeface="Times New Roman" charset="0"/>
                <a:cs typeface="Times New Roman" charset="0"/>
              </a:rPr>
              <a:t>the curved line represents the change in prices given a change in yields</a:t>
            </a:r>
          </a:p>
          <a:p>
            <a:pPr marL="171450" indent="-171450">
              <a:buFont typeface="Arial" charset="0"/>
              <a:buChar char="•"/>
            </a:pPr>
            <a:r>
              <a:rPr lang="en-US" sz="1200" kern="1200" dirty="0" smtClean="0">
                <a:solidFill>
                  <a:schemeClr val="tx1"/>
                </a:solidFill>
                <a:effectLst/>
                <a:latin typeface="Times New Roman" charset="0"/>
                <a:ea typeface="Times New Roman" charset="0"/>
                <a:cs typeface="Times New Roman" charset="0"/>
              </a:rPr>
              <a:t>the straight line</a:t>
            </a:r>
            <a:r>
              <a:rPr lang="en-US" sz="1200" kern="1200" baseline="0" dirty="0" smtClean="0">
                <a:solidFill>
                  <a:schemeClr val="tx1"/>
                </a:solidFill>
                <a:effectLst/>
                <a:latin typeface="Times New Roman" charset="0"/>
                <a:ea typeface="Times New Roman" charset="0"/>
                <a:cs typeface="Times New Roman" charset="0"/>
              </a:rPr>
              <a:t> </a:t>
            </a:r>
            <a:r>
              <a:rPr lang="en-US" sz="1200" kern="1200" dirty="0" smtClean="0">
                <a:solidFill>
                  <a:schemeClr val="tx1"/>
                </a:solidFill>
                <a:effectLst/>
                <a:latin typeface="Times New Roman" charset="0"/>
                <a:ea typeface="Times New Roman" charset="0"/>
                <a:cs typeface="Times New Roman" charset="0"/>
              </a:rPr>
              <a:t>represents the estimated change in price via the duration statistic. </a:t>
            </a:r>
          </a:p>
          <a:p>
            <a:pPr marL="171450" indent="-171450">
              <a:buFont typeface="Arial" charset="0"/>
              <a:buChar char="•"/>
            </a:pPr>
            <a:r>
              <a:rPr lang="en-US" sz="1200" kern="1200" dirty="0" smtClean="0">
                <a:solidFill>
                  <a:schemeClr val="tx1"/>
                </a:solidFill>
                <a:effectLst/>
                <a:latin typeface="Times New Roman" charset="0"/>
                <a:ea typeface="Times New Roman" charset="0"/>
                <a:cs typeface="Times New Roman" charset="0"/>
              </a:rPr>
              <a:t>the shaded area shows the difference between the duration estimate and the actual change</a:t>
            </a:r>
            <a:r>
              <a:rPr lang="en-US" sz="1200" kern="1200" baseline="0" dirty="0" smtClean="0">
                <a:solidFill>
                  <a:schemeClr val="tx1"/>
                </a:solidFill>
                <a:effectLst/>
                <a:latin typeface="Times New Roman" charset="0"/>
                <a:ea typeface="Times New Roman" charset="0"/>
                <a:cs typeface="Times New Roman" charset="0"/>
              </a:rPr>
              <a:t> in price</a:t>
            </a:r>
          </a:p>
          <a:p>
            <a:pPr marL="171450" indent="-171450">
              <a:buFont typeface="Arial" charset="0"/>
              <a:buChar char="•"/>
            </a:pPr>
            <a:endParaRPr lang="en-US" sz="1200" kern="1200" baseline="0" dirty="0" smtClean="0">
              <a:solidFill>
                <a:schemeClr val="tx1"/>
              </a:solidFill>
              <a:effectLst/>
              <a:latin typeface="Times New Roman" charset="0"/>
              <a:ea typeface="Times New Roman" charset="0"/>
              <a:cs typeface="Times New Roman" charset="0"/>
            </a:endParaRPr>
          </a:p>
        </p:txBody>
      </p:sp>
      <p:sp>
        <p:nvSpPr>
          <p:cNvPr id="4" name="Slide Number Placeholder 3"/>
          <p:cNvSpPr>
            <a:spLocks noGrp="1"/>
          </p:cNvSpPr>
          <p:nvPr>
            <p:ph type="sldNum" sz="quarter" idx="10"/>
          </p:nvPr>
        </p:nvSpPr>
        <p:spPr/>
        <p:txBody>
          <a:bodyPr/>
          <a:lstStyle/>
          <a:p>
            <a:fld id="{B0496714-7A3C-8547-8F29-03A5430DF37D}" type="slidenum">
              <a:rPr lang="en-US" smtClean="0"/>
              <a:pPr/>
              <a:t>9</a:t>
            </a:fld>
            <a:endParaRPr lang="en-US"/>
          </a:p>
        </p:txBody>
      </p:sp>
    </p:spTree>
    <p:extLst>
      <p:ext uri="{BB962C8B-B14F-4D97-AF65-F5344CB8AC3E}">
        <p14:creationId xmlns:p14="http://schemas.microsoft.com/office/powerpoint/2010/main" xmlns="" val="50622731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38E62D-3E25-BD4B-8D85-7D63C5E91D69}" type="datetime1">
              <a:rPr lang="en-US" smtClean="0"/>
              <a:pPr/>
              <a:t>1/15/2018</a:t>
            </a:fld>
            <a:endParaRPr lang="en-US" dirty="0"/>
          </a:p>
        </p:txBody>
      </p:sp>
      <p:sp>
        <p:nvSpPr>
          <p:cNvPr id="5" name="Footer Placeholder 4"/>
          <p:cNvSpPr>
            <a:spLocks noGrp="1"/>
          </p:cNvSpPr>
          <p:nvPr>
            <p:ph type="ftr" sz="quarter" idx="11"/>
          </p:nvPr>
        </p:nvSpPr>
        <p:spPr/>
        <p:txBody>
          <a:bodyPr/>
          <a:lstStyle/>
          <a:p>
            <a:r>
              <a:rPr lang="en-US" dirty="0" smtClean="0"/>
              <a:t>PowellTBUS7101-4</a:t>
            </a:r>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57F1E4F-1CFF-5643-939E-217C01CDF565}" type="slidenum">
              <a:rPr lang="en-US" smtClean="0"/>
              <a:pPr/>
              <a:t>‹#›</a:t>
            </a:fld>
            <a:endParaRPr lang="en-US" dirty="0"/>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BE487C-5BD0-3842-B1B2-E32A563FBD0F}" type="datetime1">
              <a:rPr lang="en-US" smtClean="0"/>
              <a:pPr/>
              <a:t>1/15/2018</a:t>
            </a:fld>
            <a:endParaRPr lang="en-US" dirty="0"/>
          </a:p>
        </p:txBody>
      </p:sp>
      <p:sp>
        <p:nvSpPr>
          <p:cNvPr id="5" name="Footer Placeholder 4"/>
          <p:cNvSpPr>
            <a:spLocks noGrp="1"/>
          </p:cNvSpPr>
          <p:nvPr>
            <p:ph type="ftr" sz="quarter" idx="11"/>
          </p:nvPr>
        </p:nvSpPr>
        <p:spPr/>
        <p:txBody>
          <a:bodyPr/>
          <a:lstStyle/>
          <a:p>
            <a:r>
              <a:rPr lang="en-US" dirty="0" smtClean="0"/>
              <a:t>PowellTBUS7101-4</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0DF532-A74E-634B-96D3-D9C8A712F0F9}" type="datetime1">
              <a:rPr lang="en-US" smtClean="0"/>
              <a:pPr/>
              <a:t>1/15/2018</a:t>
            </a:fld>
            <a:endParaRPr lang="en-US" dirty="0"/>
          </a:p>
        </p:txBody>
      </p:sp>
      <p:sp>
        <p:nvSpPr>
          <p:cNvPr id="5" name="Footer Placeholder 4"/>
          <p:cNvSpPr>
            <a:spLocks noGrp="1"/>
          </p:cNvSpPr>
          <p:nvPr>
            <p:ph type="ftr" sz="quarter" idx="11"/>
          </p:nvPr>
        </p:nvSpPr>
        <p:spPr/>
        <p:txBody>
          <a:bodyPr/>
          <a:lstStyle/>
          <a:p>
            <a:r>
              <a:rPr lang="en-US" dirty="0" smtClean="0"/>
              <a:t>PowellTBUS7101-4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8F8CD9-A047-AB45-B960-6DCF79E44973}" type="datetime1">
              <a:rPr lang="en-US" smtClean="0"/>
              <a:pPr/>
              <a:t>1/15/2018</a:t>
            </a:fld>
            <a:endParaRPr lang="en-US" dirty="0"/>
          </a:p>
        </p:txBody>
      </p:sp>
      <p:sp>
        <p:nvSpPr>
          <p:cNvPr id="5" name="Footer Placeholder 4"/>
          <p:cNvSpPr>
            <a:spLocks noGrp="1"/>
          </p:cNvSpPr>
          <p:nvPr>
            <p:ph type="ftr" sz="quarter" idx="11"/>
          </p:nvPr>
        </p:nvSpPr>
        <p:spPr/>
        <p:txBody>
          <a:bodyPr/>
          <a:lstStyle/>
          <a:p>
            <a:r>
              <a:rPr lang="en-US" dirty="0" smtClean="0"/>
              <a:t>PowellTBUS7101-4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996F2EFD-18C9-5443-B824-B2AADC69C7C9}" type="datetime1">
              <a:rPr lang="en-US" smtClean="0"/>
              <a:pPr/>
              <a:t>1/15/2018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r>
              <a:rPr lang="en-US" dirty="0" smtClean="0"/>
              <a:t>PowellTBUS7101-4</a:t>
            </a:r>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a:t>
            </a:fld>
            <a:endParaRPr lang="en-US"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ACD38B-9905-4C4B-B06B-83FB332B0362}" type="datetime1">
              <a:rPr lang="en-US" smtClean="0"/>
              <a:pPr/>
              <a:t>1/15/2018</a:t>
            </a:fld>
            <a:endParaRPr lang="en-US" dirty="0"/>
          </a:p>
        </p:txBody>
      </p:sp>
      <p:sp>
        <p:nvSpPr>
          <p:cNvPr id="6" name="Footer Placeholder 5"/>
          <p:cNvSpPr>
            <a:spLocks noGrp="1"/>
          </p:cNvSpPr>
          <p:nvPr>
            <p:ph type="ftr" sz="quarter" idx="11"/>
          </p:nvPr>
        </p:nvSpPr>
        <p:spPr/>
        <p:txBody>
          <a:bodyPr/>
          <a:lstStyle/>
          <a:p>
            <a:r>
              <a:rPr lang="en-US" dirty="0" smtClean="0"/>
              <a:t>PowellTBUS7101-4</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pPr/>
              <a:t>‹#›</a:t>
            </a:fld>
            <a:endParaRPr lang="en-US"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714A2C-8279-7D47-BB1E-72DABDD29B1C}" type="datetime1">
              <a:rPr lang="en-US" smtClean="0"/>
              <a:pPr/>
              <a:t>1/15/2018</a:t>
            </a:fld>
            <a:endParaRPr lang="en-US" dirty="0"/>
          </a:p>
        </p:txBody>
      </p:sp>
      <p:sp>
        <p:nvSpPr>
          <p:cNvPr id="8" name="Footer Placeholder 7"/>
          <p:cNvSpPr>
            <a:spLocks noGrp="1"/>
          </p:cNvSpPr>
          <p:nvPr>
            <p:ph type="ftr" sz="quarter" idx="11"/>
          </p:nvPr>
        </p:nvSpPr>
        <p:spPr/>
        <p:txBody>
          <a:bodyPr/>
          <a:lstStyle/>
          <a:p>
            <a:r>
              <a:rPr lang="en-US" dirty="0" smtClean="0"/>
              <a:t>PowellTBUS7101-4</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B090AD5-159E-534C-8A3A-FC7A99973387}" type="datetime1">
              <a:rPr lang="en-US" smtClean="0"/>
              <a:pPr/>
              <a:t>1/15/2018</a:t>
            </a:fld>
            <a:endParaRPr lang="en-US" dirty="0"/>
          </a:p>
        </p:txBody>
      </p:sp>
      <p:sp>
        <p:nvSpPr>
          <p:cNvPr id="4" name="Footer Placeholder 3"/>
          <p:cNvSpPr>
            <a:spLocks noGrp="1"/>
          </p:cNvSpPr>
          <p:nvPr>
            <p:ph type="ftr" sz="quarter" idx="11"/>
          </p:nvPr>
        </p:nvSpPr>
        <p:spPr/>
        <p:txBody>
          <a:bodyPr/>
          <a:lstStyle/>
          <a:p>
            <a:r>
              <a:rPr lang="en-US" dirty="0" smtClean="0"/>
              <a:t>PowellTBUS7101-4</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34FD8-3ACC-EC49-9BD5-5CD6B03B0FDE}" type="datetime1">
              <a:rPr lang="en-US" smtClean="0"/>
              <a:pPr/>
              <a:t>1/15/2018</a:t>
            </a:fld>
            <a:endParaRPr lang="en-US" dirty="0"/>
          </a:p>
        </p:txBody>
      </p:sp>
      <p:sp>
        <p:nvSpPr>
          <p:cNvPr id="3" name="Footer Placeholder 2"/>
          <p:cNvSpPr>
            <a:spLocks noGrp="1"/>
          </p:cNvSpPr>
          <p:nvPr>
            <p:ph type="ftr" sz="quarter" idx="11"/>
          </p:nvPr>
        </p:nvSpPr>
        <p:spPr/>
        <p:txBody>
          <a:bodyPr/>
          <a:lstStyle/>
          <a:p>
            <a:r>
              <a:rPr lang="en-US" dirty="0" smtClean="0"/>
              <a:t>PowellTBUS7101-4</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2C0B9F-0A48-124E-96F1-81D3C65948E8}" type="datetime1">
              <a:rPr lang="en-US" smtClean="0"/>
              <a:pPr/>
              <a:t>1/15/2018</a:t>
            </a:fld>
            <a:endParaRPr lang="en-US" dirty="0"/>
          </a:p>
        </p:txBody>
      </p:sp>
      <p:sp>
        <p:nvSpPr>
          <p:cNvPr id="6" name="Footer Placeholder 5"/>
          <p:cNvSpPr>
            <a:spLocks noGrp="1"/>
          </p:cNvSpPr>
          <p:nvPr>
            <p:ph type="ftr" sz="quarter" idx="11"/>
          </p:nvPr>
        </p:nvSpPr>
        <p:spPr/>
        <p:txBody>
          <a:bodyPr/>
          <a:lstStyle/>
          <a:p>
            <a:r>
              <a:rPr lang="en-US" dirty="0" smtClean="0"/>
              <a:t>PowellTBUS7101-4</a:t>
            </a:r>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9AA1FB-0AC7-5C4C-9F53-B41F902306FA}" type="datetime1">
              <a:rPr lang="en-US" smtClean="0"/>
              <a:pPr/>
              <a:t>1/15/2018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F311507-1419-8341-AC0D-EFDFF4273E0A}" type="datetime1">
              <a:rPr lang="en-US" smtClean="0"/>
              <a:pPr/>
              <a:t>1/15/2018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dirty="0" smtClean="0"/>
              <a:t>PowellTBUS7101-4</a:t>
            </a:r>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xmlns="">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30945650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xmlns=""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hyperlink" Target="https://www.bloomberg.com/news/articles/2017-05-04/apple-buys-more-company-debt-than-the-world-s-biggest-bond-fund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finra.org/file/finra-investor-alert-duration%E2%80%94what-interest-rate-hike-could-do-your-bond-portfolio-pdf-english"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treasury.gov/resource-center/data-chart-center/interes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8893" y="492369"/>
            <a:ext cx="10209628" cy="5029200"/>
          </a:xfrm>
        </p:spPr>
        <p:txBody>
          <a:bodyPr/>
          <a:lstStyle/>
          <a:p>
            <a:pPr algn="ctr"/>
            <a:r>
              <a:rPr lang="en-US" sz="6000" cap="none" dirty="0" smtClean="0">
                <a:latin typeface="Times New Roman" charset="0"/>
                <a:ea typeface="Times New Roman" charset="0"/>
                <a:cs typeface="Times New Roman" charset="0"/>
              </a:rPr>
              <a:t>.</a:t>
            </a:r>
            <a:endParaRPr lang="en-US" sz="6000" cap="none" dirty="0">
              <a:latin typeface="Times New Roman" charset="0"/>
              <a:ea typeface="Times New Roman" charset="0"/>
              <a:cs typeface="Times New Roman" charset="0"/>
            </a:endParaRPr>
          </a:p>
        </p:txBody>
      </p:sp>
      <p:sp>
        <p:nvSpPr>
          <p:cNvPr id="3" name="Subtitle 2"/>
          <p:cNvSpPr>
            <a:spLocks noGrp="1"/>
          </p:cNvSpPr>
          <p:nvPr>
            <p:ph type="subTitle" idx="1"/>
          </p:nvPr>
        </p:nvSpPr>
        <p:spPr>
          <a:xfrm>
            <a:off x="0" y="4280824"/>
            <a:ext cx="7891272" cy="1465580"/>
          </a:xfrm>
        </p:spPr>
        <p:txBody>
          <a:bodyPr>
            <a:normAutofit/>
          </a:bodyPr>
          <a:lstStyle/>
          <a:p>
            <a:pPr algn="ctr"/>
            <a:endParaRPr lang="en-US" dirty="0"/>
          </a:p>
          <a:p>
            <a:pPr algn="ctr"/>
            <a:r>
              <a:rPr lang="en-US" dirty="0"/>
              <a:t>Thomas J. Powell</a:t>
            </a:r>
          </a:p>
          <a:p>
            <a:pPr algn="ctr"/>
            <a:r>
              <a:rPr lang="en-US" dirty="0"/>
              <a:t>Northcentral University</a:t>
            </a:r>
          </a:p>
        </p:txBody>
      </p:sp>
      <p:sp>
        <p:nvSpPr>
          <p:cNvPr id="4" name="Footer Placeholder 6"/>
          <p:cNvSpPr>
            <a:spLocks noGrp="1"/>
          </p:cNvSpPr>
          <p:nvPr>
            <p:ph type="ftr" sz="quarter" idx="11"/>
          </p:nvPr>
        </p:nvSpPr>
        <p:spPr>
          <a:xfrm>
            <a:off x="1088136" y="6272784"/>
            <a:ext cx="6327648" cy="365125"/>
          </a:xfrm>
        </p:spPr>
        <p:txBody>
          <a:bodyPr/>
          <a:lstStyle/>
          <a:p>
            <a:r>
              <a:rPr lang="en-US" dirty="0" smtClean="0"/>
              <a:t>PowellTBUS7013-4</a:t>
            </a:r>
          </a:p>
        </p:txBody>
      </p:sp>
      <p:sp>
        <p:nvSpPr>
          <p:cNvPr id="5" name="TextBox 4"/>
          <p:cNvSpPr txBox="1"/>
          <p:nvPr/>
        </p:nvSpPr>
        <p:spPr>
          <a:xfrm>
            <a:off x="1101852" y="1815452"/>
            <a:ext cx="5687568" cy="1938992"/>
          </a:xfrm>
          <a:prstGeom prst="rect">
            <a:avLst/>
          </a:prstGeom>
          <a:noFill/>
        </p:spPr>
        <p:txBody>
          <a:bodyPr wrap="square" rtlCol="0">
            <a:spAutoFit/>
          </a:bodyPr>
          <a:lstStyle/>
          <a:p>
            <a:pPr algn="ctr"/>
            <a:r>
              <a:rPr lang="en-US" sz="4000" dirty="0" smtClean="0"/>
              <a:t>BOND PRICING and ANALYSIS</a:t>
            </a:r>
          </a:p>
          <a:p>
            <a:pPr algn="ctr"/>
            <a:r>
              <a:rPr lang="en-US" sz="4000" dirty="0" smtClean="0"/>
              <a:t>OVERVIEW</a:t>
            </a:r>
            <a:endParaRPr lang="en-US" sz="4000" dirty="0"/>
          </a:p>
        </p:txBody>
      </p:sp>
      <p:grpSp>
        <p:nvGrpSpPr>
          <p:cNvPr id="10" name="Group 9"/>
          <p:cNvGrpSpPr/>
          <p:nvPr/>
        </p:nvGrpSpPr>
        <p:grpSpPr>
          <a:xfrm>
            <a:off x="6419088" y="0"/>
            <a:ext cx="5592992" cy="5746404"/>
            <a:chOff x="6419088" y="0"/>
            <a:chExt cx="5592992" cy="5746404"/>
          </a:xfrm>
        </p:grpSpPr>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19088" y="310333"/>
              <a:ext cx="5270506" cy="5436071"/>
            </a:xfrm>
            <a:prstGeom prst="rect">
              <a:avLst/>
            </a:prstGeom>
          </p:spPr>
        </p:pic>
        <p:sp>
          <p:nvSpPr>
            <p:cNvPr id="9" name="TextBox 8"/>
            <p:cNvSpPr txBox="1"/>
            <p:nvPr/>
          </p:nvSpPr>
          <p:spPr>
            <a:xfrm rot="16200000">
              <a:off x="10792361" y="850387"/>
              <a:ext cx="2070106" cy="369332"/>
            </a:xfrm>
            <a:prstGeom prst="rect">
              <a:avLst/>
            </a:prstGeom>
            <a:noFill/>
          </p:spPr>
          <p:txBody>
            <a:bodyPr wrap="square" rtlCol="0">
              <a:spAutoFit/>
            </a:bodyPr>
            <a:lstStyle/>
            <a:p>
              <a:pPr fontAlgn="base"/>
              <a:r>
                <a:rPr lang="en-US" dirty="0"/>
                <a:t>(Powell, 2009)</a:t>
              </a:r>
            </a:p>
          </p:txBody>
        </p:sp>
      </p:grpSp>
    </p:spTree>
    <p:extLst>
      <p:ext uri="{BB962C8B-B14F-4D97-AF65-F5344CB8AC3E}">
        <p14:creationId xmlns:p14="http://schemas.microsoft.com/office/powerpoint/2010/main" xmlns="" val="1069106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PowellTBUS7101-4</a:t>
            </a: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04739" y="692244"/>
            <a:ext cx="5397500" cy="2768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617439" y="3580384"/>
            <a:ext cx="5384800" cy="26924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779784" y="692244"/>
            <a:ext cx="2534631" cy="558054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338137" y="327119"/>
            <a:ext cx="7150100" cy="317500"/>
          </a:xfrm>
          <a:prstGeom prst="rect">
            <a:avLst/>
          </a:prstGeom>
        </p:spPr>
      </p:pic>
      <p:cxnSp>
        <p:nvCxnSpPr>
          <p:cNvPr id="11" name="Straight Connector 10"/>
          <p:cNvCxnSpPr/>
          <p:nvPr/>
        </p:nvCxnSpPr>
        <p:spPr>
          <a:xfrm>
            <a:off x="2085474" y="4203032"/>
            <a:ext cx="216648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6461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10" y="3142106"/>
            <a:ext cx="10058400" cy="1609344"/>
          </a:xfrm>
        </p:spPr>
        <p:txBody>
          <a:bodyPr>
            <a:noAutofit/>
          </a:bodyPr>
          <a:lstStyle/>
          <a:p>
            <a:pPr>
              <a:lnSpc>
                <a:spcPct val="150000"/>
              </a:lnSpc>
            </a:pPr>
            <a:r>
              <a:rPr lang="en-US" sz="2800" cap="none" dirty="0">
                <a:latin typeface="Times New Roman" charset="0"/>
                <a:ea typeface="Times New Roman" charset="0"/>
                <a:cs typeface="Times New Roman" charset="0"/>
              </a:rPr>
              <a:t>			</a:t>
            </a:r>
            <a:endParaRPr lang="en-US" sz="1400" cap="none" dirty="0">
              <a:latin typeface="Times New Roman" charset="0"/>
              <a:ea typeface="Times New Roman" charset="0"/>
              <a:cs typeface="Times New Roman" charset="0"/>
            </a:endParaRPr>
          </a:p>
        </p:txBody>
      </p:sp>
      <p:sp>
        <p:nvSpPr>
          <p:cNvPr id="4" name="TextBox 3"/>
          <p:cNvSpPr txBox="1"/>
          <p:nvPr/>
        </p:nvSpPr>
        <p:spPr>
          <a:xfrm>
            <a:off x="876436" y="528639"/>
            <a:ext cx="10294674" cy="707886"/>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p:spPr>
        <p:txBody>
          <a:bodyPr wrap="square" rtlCol="0">
            <a:spAutoFit/>
          </a:bodyPr>
          <a:lstStyle/>
          <a:p>
            <a:pPr algn="ctr"/>
            <a:r>
              <a:rPr lang="en-US" sz="4000" b="1" dirty="0" err="1" smtClean="0">
                <a:latin typeface="Times New Roman" charset="0"/>
                <a:ea typeface="Times New Roman" charset="0"/>
                <a:cs typeface="Times New Roman" charset="0"/>
              </a:rPr>
              <a:t>Macauly</a:t>
            </a:r>
            <a:r>
              <a:rPr lang="en-US" sz="4000" b="1" dirty="0" smtClean="0">
                <a:latin typeface="Times New Roman" charset="0"/>
                <a:ea typeface="Times New Roman" charset="0"/>
                <a:cs typeface="Times New Roman" charset="0"/>
              </a:rPr>
              <a:t> Duration and Modified Duration</a:t>
            </a:r>
            <a:endParaRPr lang="en-US" sz="4000" b="1" dirty="0"/>
          </a:p>
        </p:txBody>
      </p:sp>
      <p:sp>
        <p:nvSpPr>
          <p:cNvPr id="7" name="Footer Placeholder 6"/>
          <p:cNvSpPr>
            <a:spLocks noGrp="1"/>
          </p:cNvSpPr>
          <p:nvPr>
            <p:ph type="ftr" sz="quarter" idx="11"/>
          </p:nvPr>
        </p:nvSpPr>
        <p:spPr/>
        <p:txBody>
          <a:bodyPr/>
          <a:lstStyle/>
          <a:p>
            <a:r>
              <a:rPr lang="en-US" dirty="0" smtClean="0"/>
              <a:t>PowellTBUS7013-4</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21038" y="1932526"/>
            <a:ext cx="8896280" cy="4028503"/>
          </a:xfrm>
          <a:prstGeom prst="rect">
            <a:avLst/>
          </a:prstGeom>
        </p:spPr>
      </p:pic>
    </p:spTree>
    <p:extLst>
      <p:ext uri="{BB962C8B-B14F-4D97-AF65-F5344CB8AC3E}">
        <p14:creationId xmlns:p14="http://schemas.microsoft.com/office/powerpoint/2010/main" xmlns="" val="106683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PowellTBUS7101-4</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94665" y="1229299"/>
            <a:ext cx="9797924" cy="4464657"/>
          </a:xfrm>
          <a:prstGeom prst="rect">
            <a:avLst/>
          </a:prstGeom>
          <a:ln w="28575">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6" name="TextBox 5"/>
          <p:cNvSpPr txBox="1"/>
          <p:nvPr/>
        </p:nvSpPr>
        <p:spPr>
          <a:xfrm>
            <a:off x="1088136" y="630404"/>
            <a:ext cx="1338828" cy="400110"/>
          </a:xfrm>
          <a:prstGeom prst="rect">
            <a:avLst/>
          </a:prstGeom>
          <a:noFill/>
        </p:spPr>
        <p:txBody>
          <a:bodyPr wrap="none" rtlCol="0">
            <a:spAutoFit/>
          </a:bodyPr>
          <a:lstStyle/>
          <a:p>
            <a:r>
              <a:rPr lang="en-US" sz="2000" b="1" dirty="0" smtClean="0">
                <a:solidFill>
                  <a:srgbClr val="0070C0"/>
                </a:solidFill>
                <a:latin typeface="Times New Roman" charset="0"/>
                <a:ea typeface="Times New Roman" charset="0"/>
                <a:cs typeface="Times New Roman" charset="0"/>
              </a:rPr>
              <a:t>Laddering</a:t>
            </a:r>
            <a:endParaRPr lang="en-US" sz="2000" b="1" dirty="0">
              <a:solidFill>
                <a:srgbClr val="0070C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xmlns="" val="1632197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PowellTBUS7101-4</a:t>
            </a:r>
            <a:endParaRPr lang="en-US" dirty="0"/>
          </a:p>
        </p:txBody>
      </p:sp>
      <p:pic>
        <p:nvPicPr>
          <p:cNvPr id="2" name="Picture 1"/>
          <p:cNvPicPr>
            <a:picLocks noChangeAspect="1"/>
          </p:cNvPicPr>
          <p:nvPr/>
        </p:nvPicPr>
        <p:blipFill>
          <a:blip r:embed="rId3"/>
          <a:stretch>
            <a:fillRect/>
          </a:stretch>
        </p:blipFill>
        <p:spPr>
          <a:xfrm>
            <a:off x="1264600" y="1011886"/>
            <a:ext cx="9836538" cy="519672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866972" y="2903620"/>
            <a:ext cx="2375611" cy="2390275"/>
          </a:xfrm>
          <a:prstGeom prst="rect">
            <a:avLst/>
          </a:prstGeom>
        </p:spPr>
      </p:pic>
      <p:sp>
        <p:nvSpPr>
          <p:cNvPr id="11" name="TextBox 10"/>
          <p:cNvSpPr txBox="1"/>
          <p:nvPr/>
        </p:nvSpPr>
        <p:spPr>
          <a:xfrm>
            <a:off x="1035532" y="239831"/>
            <a:ext cx="10294674" cy="707886"/>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p:spPr>
        <p:txBody>
          <a:bodyPr wrap="square" rtlCol="0">
            <a:spAutoFit/>
          </a:bodyPr>
          <a:lstStyle/>
          <a:p>
            <a:pPr algn="ctr"/>
            <a:r>
              <a:rPr lang="en-US" sz="4000" b="1" dirty="0" smtClean="0">
                <a:latin typeface="Times New Roman" charset="0"/>
                <a:ea typeface="Times New Roman" charset="0"/>
                <a:cs typeface="Times New Roman" charset="0"/>
              </a:rPr>
              <a:t>Opportunity in Change</a:t>
            </a:r>
            <a:endParaRPr lang="en-US" sz="4000" b="1" dirty="0"/>
          </a:p>
        </p:txBody>
      </p:sp>
    </p:spTree>
    <p:extLst>
      <p:ext uri="{BB962C8B-B14F-4D97-AF65-F5344CB8AC3E}">
        <p14:creationId xmlns:p14="http://schemas.microsoft.com/office/powerpoint/2010/main" xmlns="" val="2143059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10" y="3142106"/>
            <a:ext cx="10058400" cy="1609344"/>
          </a:xfrm>
        </p:spPr>
        <p:txBody>
          <a:bodyPr>
            <a:noAutofit/>
          </a:bodyPr>
          <a:lstStyle/>
          <a:p>
            <a:pPr>
              <a:lnSpc>
                <a:spcPct val="150000"/>
              </a:lnSpc>
            </a:pPr>
            <a:r>
              <a:rPr lang="en-US" sz="2800" cap="none" dirty="0">
                <a:latin typeface="Times New Roman" charset="0"/>
                <a:ea typeface="Times New Roman" charset="0"/>
                <a:cs typeface="Times New Roman" charset="0"/>
              </a:rPr>
              <a:t>			</a:t>
            </a:r>
            <a:endParaRPr lang="en-US" sz="1400" cap="none" dirty="0">
              <a:latin typeface="Times New Roman" charset="0"/>
              <a:ea typeface="Times New Roman" charset="0"/>
              <a:cs typeface="Times New Roman" charset="0"/>
            </a:endParaRPr>
          </a:p>
        </p:txBody>
      </p:sp>
      <p:sp>
        <p:nvSpPr>
          <p:cNvPr id="7" name="Footer Placeholder 6"/>
          <p:cNvSpPr>
            <a:spLocks noGrp="1"/>
          </p:cNvSpPr>
          <p:nvPr>
            <p:ph type="ftr" sz="quarter" idx="11"/>
          </p:nvPr>
        </p:nvSpPr>
        <p:spPr/>
        <p:txBody>
          <a:bodyPr/>
          <a:lstStyle/>
          <a:p>
            <a:r>
              <a:rPr lang="en-US" dirty="0" smtClean="0"/>
              <a:t>PowellTBUS7013-4</a:t>
            </a:r>
            <a:endParaRPr lang="en-US" dirty="0"/>
          </a:p>
        </p:txBody>
      </p:sp>
      <p:sp>
        <p:nvSpPr>
          <p:cNvPr id="3" name="TextBox 2"/>
          <p:cNvSpPr txBox="1"/>
          <p:nvPr/>
        </p:nvSpPr>
        <p:spPr>
          <a:xfrm>
            <a:off x="4699591" y="2509283"/>
            <a:ext cx="3359888" cy="369332"/>
          </a:xfrm>
          <a:prstGeom prst="rect">
            <a:avLst/>
          </a:prstGeom>
          <a:noFill/>
        </p:spPr>
        <p:txBody>
          <a:bodyPr wrap="square" rtlCol="0">
            <a:spAutoFit/>
          </a:bodyPr>
          <a:lstStyle/>
          <a:p>
            <a:endParaRPr lang="en-US" dirty="0" smtClean="0"/>
          </a:p>
        </p:txBody>
      </p:sp>
      <p:sp>
        <p:nvSpPr>
          <p:cNvPr id="5" name="TextBox 4"/>
          <p:cNvSpPr txBox="1"/>
          <p:nvPr/>
        </p:nvSpPr>
        <p:spPr>
          <a:xfrm>
            <a:off x="537034" y="693394"/>
            <a:ext cx="11209752" cy="5262979"/>
          </a:xfrm>
          <a:prstGeom prst="rect">
            <a:avLst/>
          </a:prstGeom>
          <a:noFill/>
        </p:spPr>
        <p:txBody>
          <a:bodyPr wrap="square" rtlCol="0">
            <a:spAutoFit/>
          </a:bodyPr>
          <a:lstStyle/>
          <a:p>
            <a:pPr fontAlgn="base">
              <a:lnSpc>
                <a:spcPct val="200000"/>
              </a:lnSpc>
            </a:pPr>
            <a:r>
              <a:rPr lang="en-US" sz="1400" dirty="0" smtClean="0">
                <a:latin typeface="Times New Roman" charset="0"/>
                <a:ea typeface="Times New Roman" charset="0"/>
                <a:cs typeface="Times New Roman" charset="0"/>
              </a:rPr>
              <a:t>Blinder, A. S. (2012). Revisiting Monetary Policy in a Low-Inflation and Low-Utilization Environment. </a:t>
            </a:r>
            <a:r>
              <a:rPr lang="en-US" sz="1400" i="1" dirty="0" smtClean="0">
                <a:latin typeface="Times New Roman" charset="0"/>
                <a:ea typeface="Times New Roman" charset="0"/>
                <a:cs typeface="Times New Roman" charset="0"/>
              </a:rPr>
              <a:t>Journal Of Money, Credit &amp; 	Banking 	(Wiley-Blackwell)</a:t>
            </a:r>
            <a:r>
              <a:rPr lang="en-US" sz="1400" dirty="0" smtClean="0">
                <a:latin typeface="Times New Roman" charset="0"/>
                <a:ea typeface="Times New Roman" charset="0"/>
                <a:cs typeface="Times New Roman" charset="0"/>
              </a:rPr>
              <a:t>, </a:t>
            </a:r>
            <a:r>
              <a:rPr lang="en-US" sz="1400" i="1" dirty="0" smtClean="0">
                <a:latin typeface="Times New Roman" charset="0"/>
                <a:ea typeface="Times New Roman" charset="0"/>
                <a:cs typeface="Times New Roman" charset="0"/>
              </a:rPr>
              <a:t>44</a:t>
            </a:r>
            <a:r>
              <a:rPr lang="en-US" sz="1400" dirty="0" smtClean="0">
                <a:latin typeface="Times New Roman" charset="0"/>
                <a:ea typeface="Times New Roman" charset="0"/>
                <a:cs typeface="Times New Roman" charset="0"/>
              </a:rPr>
              <a:t>141-146. doi:10.1111/j.1538-4616.2011.00481.x</a:t>
            </a:r>
          </a:p>
          <a:p>
            <a:pPr fontAlgn="base">
              <a:lnSpc>
                <a:spcPct val="200000"/>
              </a:lnSpc>
            </a:pPr>
            <a:r>
              <a:rPr lang="en-US" sz="1400" dirty="0" err="1" smtClean="0">
                <a:latin typeface="Times New Roman" charset="0"/>
                <a:ea typeface="Times New Roman" charset="0"/>
                <a:cs typeface="Times New Roman" charset="0"/>
              </a:rPr>
              <a:t>Bodie</a:t>
            </a:r>
            <a:r>
              <a:rPr lang="en-US" sz="1400" dirty="0" smtClean="0">
                <a:latin typeface="Times New Roman" charset="0"/>
                <a:ea typeface="Times New Roman" charset="0"/>
                <a:cs typeface="Times New Roman" charset="0"/>
              </a:rPr>
              <a:t>, Z., Kane, A., &amp; Marcus, A. J. (2013). Investments New York, NY McGraw-Hill-Irwin 9780077641986. </a:t>
            </a:r>
          </a:p>
          <a:p>
            <a:pPr>
              <a:lnSpc>
                <a:spcPct val="200000"/>
              </a:lnSpc>
            </a:pPr>
            <a:r>
              <a:rPr lang="en-US" sz="1400" dirty="0" smtClean="0">
                <a:latin typeface="Times New Roman" charset="0"/>
                <a:ea typeface="Times New Roman" charset="0"/>
                <a:cs typeface="Times New Roman" charset="0"/>
              </a:rPr>
              <a:t>Boston, C. (2017). Apple Buys More Company Debt Than World's Biggest Bond Funds. Bloomberg L.P.  Retrieved from:	</a:t>
            </a:r>
            <a:r>
              <a:rPr lang="en-US" sz="1400" dirty="0" smtClean="0">
                <a:latin typeface="Times New Roman" charset="0"/>
                <a:ea typeface="Times New Roman" charset="0"/>
                <a:cs typeface="Times New Roman" charset="0"/>
                <a:hlinkClick r:id="rId3"/>
              </a:rPr>
              <a:t>https://www.bloomberg.com/news/articles/2017-05-04/apple-buys-more-company-debt-than-the-world-s-biggest-bond-funds</a:t>
            </a:r>
            <a:endParaRPr lang="en-US" sz="1400" dirty="0">
              <a:latin typeface="Times New Roman" charset="0"/>
              <a:ea typeface="Times New Roman" charset="0"/>
              <a:cs typeface="Times New Roman" charset="0"/>
            </a:endParaRPr>
          </a:p>
          <a:p>
            <a:pPr>
              <a:lnSpc>
                <a:spcPct val="200000"/>
              </a:lnSpc>
            </a:pPr>
            <a:r>
              <a:rPr lang="en-US" sz="1400" dirty="0" smtClean="0">
                <a:latin typeface="Times New Roman" charset="0"/>
                <a:ea typeface="Times New Roman" charset="0"/>
                <a:cs typeface="Times New Roman" charset="0"/>
              </a:rPr>
              <a:t>Christensen, J. E., Lopez, J. A., &amp; </a:t>
            </a:r>
            <a:r>
              <a:rPr lang="en-US" sz="1400" dirty="0" err="1" smtClean="0">
                <a:latin typeface="Times New Roman" charset="0"/>
                <a:ea typeface="Times New Roman" charset="0"/>
                <a:cs typeface="Times New Roman" charset="0"/>
              </a:rPr>
              <a:t>Mussche</a:t>
            </a:r>
            <a:r>
              <a:rPr lang="en-US" sz="1400" dirty="0" smtClean="0">
                <a:latin typeface="Times New Roman" charset="0"/>
                <a:ea typeface="Times New Roman" charset="0"/>
                <a:cs typeface="Times New Roman" charset="0"/>
              </a:rPr>
              <a:t>, P. L. (2017). Measuring Interest Rate Risk in the Very Long Term. </a:t>
            </a:r>
            <a:r>
              <a:rPr lang="en-US" sz="1400" i="1" dirty="0" smtClean="0">
                <a:latin typeface="Times New Roman" charset="0"/>
                <a:ea typeface="Times New Roman" charset="0"/>
                <a:cs typeface="Times New Roman" charset="0"/>
              </a:rPr>
              <a:t>FRBSF Economic Letter</a:t>
            </a:r>
            <a:r>
              <a:rPr lang="en-US" sz="1400" dirty="0" smtClean="0">
                <a:latin typeface="Times New Roman" charset="0"/>
                <a:ea typeface="Times New Roman" charset="0"/>
                <a:cs typeface="Times New Roman" charset="0"/>
              </a:rPr>
              <a:t>, </a:t>
            </a:r>
            <a:r>
              <a:rPr lang="en-US" sz="1400" i="1" dirty="0" smtClean="0">
                <a:latin typeface="Times New Roman" charset="0"/>
                <a:ea typeface="Times New Roman" charset="0"/>
                <a:cs typeface="Times New Roman" charset="0"/>
              </a:rPr>
              <a:t>2017</a:t>
            </a:r>
            <a:r>
              <a:rPr lang="en-US" sz="1400" dirty="0" smtClean="0">
                <a:latin typeface="Times New Roman" charset="0"/>
                <a:ea typeface="Times New Roman" charset="0"/>
                <a:cs typeface="Times New Roman" charset="0"/>
              </a:rPr>
              <a:t>(12), 1-5.​</a:t>
            </a:r>
          </a:p>
          <a:p>
            <a:pPr fontAlgn="base">
              <a:lnSpc>
                <a:spcPct val="200000"/>
              </a:lnSpc>
            </a:pPr>
            <a:r>
              <a:rPr lang="en-US" sz="1400" dirty="0" smtClean="0">
                <a:latin typeface="Times New Roman" charset="0"/>
                <a:ea typeface="Times New Roman" charset="0"/>
                <a:cs typeface="Times New Roman" charset="0"/>
              </a:rPr>
              <a:t>Conerly, B. (2017). Interest Rate Forecast 2017-2018. Forbes Business. Retrieved November 07, 2017, from 	https://</a:t>
            </a:r>
            <a:r>
              <a:rPr lang="en-US" sz="1400" dirty="0" err="1" smtClean="0">
                <a:latin typeface="Times New Roman" charset="0"/>
                <a:ea typeface="Times New Roman" charset="0"/>
                <a:cs typeface="Times New Roman" charset="0"/>
              </a:rPr>
              <a:t>www.forbes.com</a:t>
            </a:r>
            <a:r>
              <a:rPr lang="en-US" sz="1400" dirty="0" smtClean="0">
                <a:latin typeface="Times New Roman" charset="0"/>
                <a:ea typeface="Times New Roman" charset="0"/>
                <a:cs typeface="Times New Roman" charset="0"/>
              </a:rPr>
              <a:t>/sites/</a:t>
            </a:r>
            <a:r>
              <a:rPr lang="en-US" sz="1400" dirty="0" err="1" smtClean="0">
                <a:latin typeface="Times New Roman" charset="0"/>
                <a:ea typeface="Times New Roman" charset="0"/>
                <a:cs typeface="Times New Roman" charset="0"/>
              </a:rPr>
              <a:t>billconerly</a:t>
            </a:r>
            <a:r>
              <a:rPr lang="en-US" sz="1400" dirty="0" smtClean="0">
                <a:latin typeface="Times New Roman" charset="0"/>
                <a:ea typeface="Times New Roman" charset="0"/>
                <a:cs typeface="Times New Roman" charset="0"/>
              </a:rPr>
              <a:t>/2017/02/27/interest-rate-forecast-2017-2018/2/#691a8fa73c8b. </a:t>
            </a:r>
          </a:p>
          <a:p>
            <a:pPr fontAlgn="base">
              <a:lnSpc>
                <a:spcPct val="200000"/>
              </a:lnSpc>
            </a:pPr>
            <a:r>
              <a:rPr lang="en-US" sz="1400" dirty="0">
                <a:latin typeface="Times New Roman" charset="0"/>
                <a:ea typeface="Times New Roman" charset="0"/>
                <a:cs typeface="Times New Roman" charset="0"/>
              </a:rPr>
              <a:t>Financial Industry Regulatory Authority </a:t>
            </a:r>
            <a:r>
              <a:rPr lang="en-US" sz="1400" dirty="0" smtClean="0">
                <a:latin typeface="Times New Roman" charset="0"/>
                <a:ea typeface="Times New Roman" charset="0"/>
                <a:cs typeface="Times New Roman" charset="0"/>
              </a:rPr>
              <a:t>(</a:t>
            </a:r>
            <a:r>
              <a:rPr lang="en-US" sz="1400" dirty="0" err="1" smtClean="0">
                <a:latin typeface="Times New Roman" charset="0"/>
                <a:ea typeface="Times New Roman" charset="0"/>
                <a:cs typeface="Times New Roman" charset="0"/>
              </a:rPr>
              <a:t>n.d</a:t>
            </a:r>
            <a:r>
              <a:rPr lang="en-US" sz="1400" dirty="0" smtClean="0">
                <a:latin typeface="Times New Roman" charset="0"/>
                <a:ea typeface="Times New Roman" charset="0"/>
                <a:cs typeface="Times New Roman" charset="0"/>
              </a:rPr>
              <a:t>). </a:t>
            </a:r>
            <a:r>
              <a:rPr lang="en-US" sz="1400" dirty="0">
                <a:latin typeface="Times New Roman" charset="0"/>
                <a:ea typeface="Times New Roman" charset="0"/>
                <a:cs typeface="Times New Roman" charset="0"/>
              </a:rPr>
              <a:t>Duration-What an Interest Rate Hike Could Do to Your Bond Portfolio. </a:t>
            </a:r>
            <a:r>
              <a:rPr lang="en-US" sz="1400" dirty="0" smtClean="0">
                <a:latin typeface="Times New Roman" charset="0"/>
                <a:ea typeface="Times New Roman" charset="0"/>
                <a:cs typeface="Times New Roman" charset="0"/>
              </a:rPr>
              <a:t>Retrieved from: 	</a:t>
            </a:r>
            <a:r>
              <a:rPr lang="en-US" sz="1400" dirty="0" smtClean="0">
                <a:latin typeface="Times New Roman" charset="0"/>
                <a:ea typeface="Times New Roman" charset="0"/>
                <a:cs typeface="Times New Roman" charset="0"/>
                <a:hlinkClick r:id="rId4"/>
              </a:rPr>
              <a:t>https</a:t>
            </a:r>
            <a:r>
              <a:rPr lang="en-US" sz="1400" dirty="0">
                <a:latin typeface="Times New Roman" charset="0"/>
                <a:ea typeface="Times New Roman" charset="0"/>
                <a:cs typeface="Times New Roman" charset="0"/>
                <a:hlinkClick r:id="rId4"/>
              </a:rPr>
              <a:t>://</a:t>
            </a:r>
            <a:r>
              <a:rPr lang="en-US" sz="1400" dirty="0" smtClean="0">
                <a:latin typeface="Times New Roman" charset="0"/>
                <a:ea typeface="Times New Roman" charset="0"/>
                <a:cs typeface="Times New Roman" charset="0"/>
                <a:hlinkClick r:id="rId4"/>
              </a:rPr>
              <a:t>www.finra.org/file/finra-investor-alert-duration%E2%80%94what-interest-rate-hike-could-do-your-bond-portfolio-pdf-english</a:t>
            </a:r>
            <a:endParaRPr lang="en-US" sz="1400" dirty="0" smtClean="0">
              <a:latin typeface="Times New Roman" charset="0"/>
              <a:ea typeface="Times New Roman" charset="0"/>
              <a:cs typeface="Times New Roman" charset="0"/>
            </a:endParaRPr>
          </a:p>
          <a:p>
            <a:pPr fontAlgn="base">
              <a:lnSpc>
                <a:spcPct val="200000"/>
              </a:lnSpc>
            </a:pPr>
            <a:endParaRPr lang="en-US" sz="1400" dirty="0">
              <a:latin typeface="Times New Roman" charset="0"/>
              <a:ea typeface="Times New Roman" charset="0"/>
              <a:cs typeface="Times New Roman" charset="0"/>
            </a:endParaRPr>
          </a:p>
          <a:p>
            <a:pPr fontAlgn="base">
              <a:lnSpc>
                <a:spcPct val="200000"/>
              </a:lnSpc>
            </a:pPr>
            <a:endParaRPr lang="en-US" sz="1400" dirty="0">
              <a:latin typeface="Times New Roman" charset="0"/>
              <a:ea typeface="Times New Roman" charset="0"/>
              <a:cs typeface="Times New Roman" charset="0"/>
            </a:endParaRPr>
          </a:p>
        </p:txBody>
      </p:sp>
      <p:sp>
        <p:nvSpPr>
          <p:cNvPr id="4" name="TextBox 3"/>
          <p:cNvSpPr txBox="1"/>
          <p:nvPr/>
        </p:nvSpPr>
        <p:spPr>
          <a:xfrm>
            <a:off x="294718" y="293284"/>
            <a:ext cx="2883877" cy="400110"/>
          </a:xfrm>
          <a:prstGeom prst="rect">
            <a:avLst/>
          </a:prstGeom>
          <a:noFill/>
        </p:spPr>
        <p:txBody>
          <a:bodyPr wrap="square" rtlCol="0">
            <a:spAutoFit/>
          </a:bodyPr>
          <a:lstStyle/>
          <a:p>
            <a:r>
              <a:rPr lang="en-US" sz="2000" b="1" dirty="0" smtClean="0">
                <a:latin typeface="Times New Roman" charset="0"/>
                <a:ea typeface="Times New Roman" charset="0"/>
                <a:cs typeface="Times New Roman" charset="0"/>
              </a:rPr>
              <a:t>References</a:t>
            </a:r>
            <a:endParaRPr lang="en-US" sz="2000" b="1" dirty="0">
              <a:latin typeface="Times New Roman" charset="0"/>
              <a:ea typeface="Times New Roman" charset="0"/>
              <a:cs typeface="Times New Roman" charset="0"/>
            </a:endParaRPr>
          </a:p>
        </p:txBody>
      </p:sp>
    </p:spTree>
    <p:extLst>
      <p:ext uri="{BB962C8B-B14F-4D97-AF65-F5344CB8AC3E}">
        <p14:creationId xmlns:p14="http://schemas.microsoft.com/office/powerpoint/2010/main" xmlns="" val="1159832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10" y="3142106"/>
            <a:ext cx="10058400" cy="1609344"/>
          </a:xfrm>
        </p:spPr>
        <p:txBody>
          <a:bodyPr>
            <a:noAutofit/>
          </a:bodyPr>
          <a:lstStyle/>
          <a:p>
            <a:pPr>
              <a:lnSpc>
                <a:spcPct val="150000"/>
              </a:lnSpc>
            </a:pPr>
            <a:r>
              <a:rPr lang="en-US" sz="2800" cap="none" dirty="0">
                <a:latin typeface="Times New Roman" charset="0"/>
                <a:ea typeface="Times New Roman" charset="0"/>
                <a:cs typeface="Times New Roman" charset="0"/>
              </a:rPr>
              <a:t>			</a:t>
            </a:r>
            <a:endParaRPr lang="en-US" sz="1400" cap="none" dirty="0">
              <a:latin typeface="Times New Roman" charset="0"/>
              <a:ea typeface="Times New Roman" charset="0"/>
              <a:cs typeface="Times New Roman" charset="0"/>
            </a:endParaRPr>
          </a:p>
        </p:txBody>
      </p:sp>
      <p:sp>
        <p:nvSpPr>
          <p:cNvPr id="7" name="Footer Placeholder 6"/>
          <p:cNvSpPr>
            <a:spLocks noGrp="1"/>
          </p:cNvSpPr>
          <p:nvPr>
            <p:ph type="ftr" sz="quarter" idx="11"/>
          </p:nvPr>
        </p:nvSpPr>
        <p:spPr/>
        <p:txBody>
          <a:bodyPr/>
          <a:lstStyle/>
          <a:p>
            <a:r>
              <a:rPr lang="en-US" dirty="0" smtClean="0"/>
              <a:t>PowellTBUS7013-4</a:t>
            </a:r>
            <a:endParaRPr lang="en-US" dirty="0"/>
          </a:p>
        </p:txBody>
      </p:sp>
      <p:sp>
        <p:nvSpPr>
          <p:cNvPr id="3" name="TextBox 2"/>
          <p:cNvSpPr txBox="1"/>
          <p:nvPr/>
        </p:nvSpPr>
        <p:spPr>
          <a:xfrm>
            <a:off x="4699591" y="2509283"/>
            <a:ext cx="3359888" cy="369332"/>
          </a:xfrm>
          <a:prstGeom prst="rect">
            <a:avLst/>
          </a:prstGeom>
          <a:noFill/>
        </p:spPr>
        <p:txBody>
          <a:bodyPr wrap="square" rtlCol="0">
            <a:spAutoFit/>
          </a:bodyPr>
          <a:lstStyle/>
          <a:p>
            <a:endParaRPr lang="en-US" dirty="0" smtClean="0"/>
          </a:p>
        </p:txBody>
      </p:sp>
      <p:sp>
        <p:nvSpPr>
          <p:cNvPr id="5" name="TextBox 4"/>
          <p:cNvSpPr txBox="1"/>
          <p:nvPr/>
        </p:nvSpPr>
        <p:spPr>
          <a:xfrm>
            <a:off x="550751" y="576814"/>
            <a:ext cx="10894680" cy="5447645"/>
          </a:xfrm>
          <a:prstGeom prst="rect">
            <a:avLst/>
          </a:prstGeom>
          <a:noFill/>
        </p:spPr>
        <p:txBody>
          <a:bodyPr wrap="square" rtlCol="0">
            <a:spAutoFit/>
          </a:bodyPr>
          <a:lstStyle/>
          <a:p>
            <a:pPr>
              <a:lnSpc>
                <a:spcPct val="200000"/>
              </a:lnSpc>
            </a:pPr>
            <a:r>
              <a:rPr lang="en-US" sz="1400" dirty="0" err="1" smtClean="0">
                <a:latin typeface="Times New Roman" charset="0"/>
                <a:ea typeface="Times New Roman" charset="0"/>
                <a:cs typeface="Times New Roman" charset="0"/>
              </a:rPr>
              <a:t>Gamber</a:t>
            </a:r>
            <a:r>
              <a:rPr lang="en-US" sz="1400" dirty="0">
                <a:latin typeface="Times New Roman" charset="0"/>
                <a:ea typeface="Times New Roman" charset="0"/>
                <a:cs typeface="Times New Roman" charset="0"/>
              </a:rPr>
              <a:t>, E. (2017). Projections of Interest Rates. Congressional Budget Office. Retrieved November 07, 2017, from </a:t>
            </a:r>
            <a:r>
              <a:rPr lang="en-US" sz="1400" dirty="0" smtClean="0">
                <a:latin typeface="Times New Roman" charset="0"/>
                <a:ea typeface="Times New Roman" charset="0"/>
                <a:cs typeface="Times New Roman" charset="0"/>
              </a:rPr>
              <a:t>	https</a:t>
            </a:r>
            <a:r>
              <a:rPr lang="en-US" sz="1400" dirty="0">
                <a:latin typeface="Times New Roman" charset="0"/>
                <a:ea typeface="Times New Roman" charset="0"/>
                <a:cs typeface="Times New Roman" charset="0"/>
              </a:rPr>
              <a:t>://</a:t>
            </a:r>
            <a:r>
              <a:rPr lang="en-US" sz="1400" dirty="0" err="1">
                <a:latin typeface="Times New Roman" charset="0"/>
                <a:ea typeface="Times New Roman" charset="0"/>
                <a:cs typeface="Times New Roman" charset="0"/>
              </a:rPr>
              <a:t>www.cbo.gov</a:t>
            </a:r>
            <a:r>
              <a:rPr lang="en-US" sz="1400" dirty="0">
                <a:latin typeface="Times New Roman" charset="0"/>
                <a:ea typeface="Times New Roman" charset="0"/>
                <a:cs typeface="Times New Roman" charset="0"/>
              </a:rPr>
              <a:t>/publication/52391.</a:t>
            </a:r>
          </a:p>
          <a:p>
            <a:pPr fontAlgn="base">
              <a:lnSpc>
                <a:spcPct val="200000"/>
              </a:lnSpc>
            </a:pPr>
            <a:r>
              <a:rPr lang="en-US" sz="1400" dirty="0" err="1" smtClean="0">
                <a:latin typeface="Times New Roman" charset="0"/>
                <a:ea typeface="Times New Roman" charset="0"/>
                <a:cs typeface="Times New Roman" charset="0"/>
              </a:rPr>
              <a:t>Lydon</a:t>
            </a:r>
            <a:r>
              <a:rPr lang="en-US" sz="1400" dirty="0">
                <a:latin typeface="Times New Roman" charset="0"/>
                <a:ea typeface="Times New Roman" charset="0"/>
                <a:cs typeface="Times New Roman" charset="0"/>
              </a:rPr>
              <a:t>, T. (2013). Battle Rising Rates with ETFs. </a:t>
            </a:r>
            <a:r>
              <a:rPr lang="en-US" sz="1400" i="1" dirty="0">
                <a:latin typeface="Times New Roman" charset="0"/>
                <a:ea typeface="Times New Roman" charset="0"/>
                <a:cs typeface="Times New Roman" charset="0"/>
              </a:rPr>
              <a:t>Journal Of Financial Planning</a:t>
            </a:r>
            <a:r>
              <a:rPr lang="en-US" sz="1400" dirty="0">
                <a:latin typeface="Times New Roman" charset="0"/>
                <a:ea typeface="Times New Roman" charset="0"/>
                <a:cs typeface="Times New Roman" charset="0"/>
              </a:rPr>
              <a:t>, </a:t>
            </a:r>
            <a:r>
              <a:rPr lang="en-US" sz="1400" i="1" dirty="0">
                <a:latin typeface="Times New Roman" charset="0"/>
                <a:ea typeface="Times New Roman" charset="0"/>
                <a:cs typeface="Times New Roman" charset="0"/>
              </a:rPr>
              <a:t>26</a:t>
            </a:r>
            <a:r>
              <a:rPr lang="en-US" sz="1400" dirty="0">
                <a:latin typeface="Times New Roman" charset="0"/>
                <a:ea typeface="Times New Roman" charset="0"/>
                <a:cs typeface="Times New Roman" charset="0"/>
              </a:rPr>
              <a:t>(10), 38.​	</a:t>
            </a:r>
          </a:p>
          <a:p>
            <a:pPr>
              <a:lnSpc>
                <a:spcPct val="200000"/>
              </a:lnSpc>
            </a:pPr>
            <a:r>
              <a:rPr lang="en-US" sz="1400" dirty="0">
                <a:latin typeface="Times New Roman" charset="0"/>
                <a:ea typeface="Times New Roman" charset="0"/>
                <a:cs typeface="Times New Roman" charset="0"/>
              </a:rPr>
              <a:t>Powell, T. (2009). Standing In The Rain: Understanding, Surviving and Thriving in the Worst Financial Storm Since the Great </a:t>
            </a:r>
            <a:r>
              <a:rPr lang="en-US" sz="1400" dirty="0" smtClean="0">
                <a:latin typeface="Times New Roman" charset="0"/>
                <a:ea typeface="Times New Roman" charset="0"/>
                <a:cs typeface="Times New Roman" charset="0"/>
              </a:rPr>
              <a:t>Depression</a:t>
            </a:r>
            <a:r>
              <a:rPr lang="en-US" sz="1400" dirty="0">
                <a:latin typeface="Times New Roman" charset="0"/>
                <a:ea typeface="Times New Roman" charset="0"/>
                <a:cs typeface="Times New Roman" charset="0"/>
              </a:rPr>
              <a:t>. </a:t>
            </a:r>
            <a:endParaRPr lang="en-US" sz="1400" dirty="0" smtClean="0">
              <a:latin typeface="Times New Roman" charset="0"/>
              <a:ea typeface="Times New Roman" charset="0"/>
              <a:cs typeface="Times New Roman" charset="0"/>
            </a:endParaRPr>
          </a:p>
          <a:p>
            <a:pPr>
              <a:lnSpc>
                <a:spcPct val="200000"/>
              </a:lnSpc>
            </a:pPr>
            <a:r>
              <a:rPr lang="en-US" sz="1400" dirty="0" err="1" smtClean="0">
                <a:latin typeface="Times New Roman" charset="0"/>
                <a:ea typeface="Times New Roman" charset="0"/>
                <a:cs typeface="Times New Roman" charset="0"/>
              </a:rPr>
              <a:t>Treasury.gov</a:t>
            </a:r>
            <a:r>
              <a:rPr lang="en-US" sz="1400" dirty="0" smtClean="0">
                <a:latin typeface="Times New Roman" charset="0"/>
                <a:ea typeface="Times New Roman" charset="0"/>
                <a:cs typeface="Times New Roman" charset="0"/>
              </a:rPr>
              <a:t> (</a:t>
            </a:r>
            <a:r>
              <a:rPr lang="en-US" sz="1400" dirty="0" err="1" smtClean="0">
                <a:latin typeface="Times New Roman" charset="0"/>
                <a:ea typeface="Times New Roman" charset="0"/>
                <a:cs typeface="Times New Roman" charset="0"/>
              </a:rPr>
              <a:t>n.d</a:t>
            </a:r>
            <a:r>
              <a:rPr lang="en-US" sz="1400" dirty="0" err="1">
                <a:latin typeface="Times New Roman" charset="0"/>
                <a:ea typeface="Times New Roman" charset="0"/>
                <a:cs typeface="Times New Roman" charset="0"/>
              </a:rPr>
              <a:t>.</a:t>
            </a:r>
            <a:r>
              <a:rPr lang="en-US" sz="1400" dirty="0">
                <a:latin typeface="Times New Roman" charset="0"/>
                <a:ea typeface="Times New Roman" charset="0"/>
                <a:cs typeface="Times New Roman" charset="0"/>
              </a:rPr>
              <a:t>). Retrieved November 01, 2017, from </a:t>
            </a:r>
            <a:r>
              <a:rPr lang="en-US" sz="1400" dirty="0">
                <a:latin typeface="Times New Roman" charset="0"/>
                <a:ea typeface="Times New Roman" charset="0"/>
                <a:cs typeface="Times New Roman" charset="0"/>
                <a:hlinkClick r:id="rId3"/>
              </a:rPr>
              <a:t>https://</a:t>
            </a:r>
            <a:r>
              <a:rPr lang="en-US" sz="1400" dirty="0" smtClean="0">
                <a:latin typeface="Times New Roman" charset="0"/>
                <a:ea typeface="Times New Roman" charset="0"/>
                <a:cs typeface="Times New Roman" charset="0"/>
                <a:hlinkClick r:id="rId3"/>
              </a:rPr>
              <a:t>www.treasury.gov/resource-center/data-chart-center/interest-</a:t>
            </a:r>
            <a:r>
              <a:rPr lang="en-US" sz="1400" dirty="0" smtClean="0">
                <a:latin typeface="Times New Roman" charset="0"/>
                <a:ea typeface="Times New Roman" charset="0"/>
                <a:cs typeface="Times New Roman" charset="0"/>
              </a:rPr>
              <a:t>	rates/Pages/</a:t>
            </a:r>
            <a:r>
              <a:rPr lang="en-US" sz="1400" dirty="0" err="1" smtClean="0">
                <a:latin typeface="Times New Roman" charset="0"/>
                <a:ea typeface="Times New Roman" charset="0"/>
                <a:cs typeface="Times New Roman" charset="0"/>
              </a:rPr>
              <a:t>TextView.aspx?data</a:t>
            </a:r>
            <a:r>
              <a:rPr lang="en-US" sz="1400" dirty="0" smtClean="0">
                <a:latin typeface="Times New Roman" charset="0"/>
                <a:ea typeface="Times New Roman" charset="0"/>
                <a:cs typeface="Times New Roman" charset="0"/>
              </a:rPr>
              <a:t>=</a:t>
            </a:r>
            <a:r>
              <a:rPr lang="en-US" sz="1400" dirty="0" err="1" smtClean="0">
                <a:latin typeface="Times New Roman" charset="0"/>
                <a:ea typeface="Times New Roman" charset="0"/>
                <a:cs typeface="Times New Roman" charset="0"/>
              </a:rPr>
              <a:t>realyield</a:t>
            </a:r>
            <a:r>
              <a:rPr lang="en-US" sz="1400" dirty="0" smtClean="0">
                <a:latin typeface="Times New Roman" charset="0"/>
                <a:ea typeface="Times New Roman" charset="0"/>
                <a:cs typeface="Times New Roman" charset="0"/>
              </a:rPr>
              <a:t> </a:t>
            </a:r>
            <a:endParaRPr lang="en-US" sz="1400" dirty="0">
              <a:latin typeface="Times New Roman" charset="0"/>
              <a:ea typeface="Times New Roman" charset="0"/>
              <a:cs typeface="Times New Roman" charset="0"/>
            </a:endParaRPr>
          </a:p>
          <a:p>
            <a:pPr fontAlgn="base">
              <a:lnSpc>
                <a:spcPct val="200000"/>
              </a:lnSpc>
            </a:pPr>
            <a:r>
              <a:rPr lang="en-US" sz="1400" dirty="0" err="1">
                <a:latin typeface="Times New Roman" charset="0"/>
                <a:ea typeface="Times New Roman" charset="0"/>
                <a:cs typeface="Times New Roman" charset="0"/>
              </a:rPr>
              <a:t>Viceira</a:t>
            </a:r>
            <a:r>
              <a:rPr lang="en-US" sz="1400" dirty="0">
                <a:latin typeface="Times New Roman" charset="0"/>
                <a:ea typeface="Times New Roman" charset="0"/>
                <a:cs typeface="Times New Roman" charset="0"/>
              </a:rPr>
              <a:t>, L. M. (2012). Bond risk, bond return volatility, and the term structure of interest rates. </a:t>
            </a:r>
            <a:r>
              <a:rPr lang="en-US" sz="1400" i="1" dirty="0">
                <a:latin typeface="Times New Roman" charset="0"/>
                <a:ea typeface="Times New Roman" charset="0"/>
                <a:cs typeface="Times New Roman" charset="0"/>
              </a:rPr>
              <a:t>International Journal Of </a:t>
            </a:r>
            <a:r>
              <a:rPr lang="en-US" sz="1400" i="1" dirty="0" smtClean="0">
                <a:latin typeface="Times New Roman" charset="0"/>
                <a:ea typeface="Times New Roman" charset="0"/>
                <a:cs typeface="Times New Roman" charset="0"/>
              </a:rPr>
              <a:t>	Forecasting</a:t>
            </a:r>
            <a:r>
              <a:rPr lang="en-US" sz="1400" dirty="0">
                <a:latin typeface="Times New Roman" charset="0"/>
                <a:ea typeface="Times New Roman" charset="0"/>
                <a:cs typeface="Times New Roman" charset="0"/>
              </a:rPr>
              <a:t>, </a:t>
            </a:r>
            <a:r>
              <a:rPr lang="en-US" sz="1400" i="1" dirty="0">
                <a:latin typeface="Times New Roman" charset="0"/>
                <a:ea typeface="Times New Roman" charset="0"/>
                <a:cs typeface="Times New Roman" charset="0"/>
              </a:rPr>
              <a:t>28</a:t>
            </a:r>
            <a:r>
              <a:rPr lang="en-US" sz="1400" dirty="0">
                <a:latin typeface="Times New Roman" charset="0"/>
                <a:ea typeface="Times New Roman" charset="0"/>
                <a:cs typeface="Times New Roman" charset="0"/>
              </a:rPr>
              <a:t>(Special </a:t>
            </a:r>
            <a:r>
              <a:rPr lang="en-US" sz="1400" dirty="0" smtClean="0">
                <a:latin typeface="Times New Roman" charset="0"/>
                <a:ea typeface="Times New Roman" charset="0"/>
                <a:cs typeface="Times New Roman" charset="0"/>
              </a:rPr>
              <a:t>	Section </a:t>
            </a:r>
            <a:r>
              <a:rPr lang="en-US" sz="1400" dirty="0">
                <a:latin typeface="Times New Roman" charset="0"/>
                <a:ea typeface="Times New Roman" charset="0"/>
                <a:cs typeface="Times New Roman" charset="0"/>
              </a:rPr>
              <a:t>1: </a:t>
            </a:r>
            <a:r>
              <a:rPr lang="en-US" sz="1400" dirty="0" smtClean="0">
                <a:latin typeface="Times New Roman" charset="0"/>
                <a:ea typeface="Times New Roman" charset="0"/>
                <a:cs typeface="Times New Roman" charset="0"/>
              </a:rPr>
              <a:t>	The </a:t>
            </a:r>
            <a:r>
              <a:rPr lang="en-US" sz="1400" dirty="0">
                <a:latin typeface="Times New Roman" charset="0"/>
                <a:ea typeface="Times New Roman" charset="0"/>
                <a:cs typeface="Times New Roman" charset="0"/>
              </a:rPr>
              <a:t>Predictability of Financial Markets), 97-117. </a:t>
            </a:r>
            <a:r>
              <a:rPr lang="en-US" sz="1400" dirty="0" smtClean="0">
                <a:latin typeface="Times New Roman" charset="0"/>
                <a:ea typeface="Times New Roman" charset="0"/>
                <a:cs typeface="Times New Roman" charset="0"/>
              </a:rPr>
              <a:t>doi:10.1016/j.ijforecast.2011.02.018</a:t>
            </a:r>
            <a:endParaRPr lang="en-US" sz="1400" dirty="0">
              <a:latin typeface="Times New Roman" charset="0"/>
              <a:ea typeface="Times New Roman" charset="0"/>
              <a:cs typeface="Times New Roman" charset="0"/>
            </a:endParaRPr>
          </a:p>
          <a:p>
            <a:pPr fontAlgn="base">
              <a:lnSpc>
                <a:spcPct val="200000"/>
              </a:lnSpc>
            </a:pPr>
            <a:r>
              <a:rPr lang="en-US" sz="1400" dirty="0">
                <a:latin typeface="Times New Roman" charset="0"/>
                <a:ea typeface="Times New Roman" charset="0"/>
                <a:cs typeface="Times New Roman" charset="0"/>
              </a:rPr>
              <a:t>Weil, D. (2017, September 28). When Corporations Buy Corporate Bonds. Retrieved November 07, 2017, from </a:t>
            </a:r>
            <a:r>
              <a:rPr lang="en-US" sz="1400" dirty="0" smtClean="0">
                <a:latin typeface="Times New Roman" charset="0"/>
                <a:ea typeface="Times New Roman" charset="0"/>
                <a:cs typeface="Times New Roman" charset="0"/>
              </a:rPr>
              <a:t>	https</a:t>
            </a:r>
            <a:r>
              <a:rPr lang="en-US" sz="1400" dirty="0">
                <a:latin typeface="Times New Roman" charset="0"/>
                <a:ea typeface="Times New Roman" charset="0"/>
                <a:cs typeface="Times New Roman" charset="0"/>
              </a:rPr>
              <a:t>://</a:t>
            </a:r>
            <a:r>
              <a:rPr lang="en-US" sz="1400" dirty="0" err="1">
                <a:latin typeface="Times New Roman" charset="0"/>
                <a:ea typeface="Times New Roman" charset="0"/>
                <a:cs typeface="Times New Roman" charset="0"/>
              </a:rPr>
              <a:t>www.institutionalinvestor.com</a:t>
            </a:r>
            <a:r>
              <a:rPr lang="en-US" sz="1400" dirty="0">
                <a:latin typeface="Times New Roman" charset="0"/>
                <a:ea typeface="Times New Roman" charset="0"/>
                <a:cs typeface="Times New Roman" charset="0"/>
              </a:rPr>
              <a:t>/article/b14ywvmwmf4qj3/when-corporations-buy-corporate-bonds</a:t>
            </a:r>
            <a:endParaRPr lang="en-US" sz="1400" dirty="0" smtClean="0">
              <a:latin typeface="Times New Roman" charset="0"/>
              <a:ea typeface="Times New Roman" charset="0"/>
              <a:cs typeface="Times New Roman" charset="0"/>
            </a:endParaRPr>
          </a:p>
          <a:p>
            <a:pPr fontAlgn="base">
              <a:lnSpc>
                <a:spcPct val="200000"/>
              </a:lnSpc>
            </a:pPr>
            <a:r>
              <a:rPr lang="en-US" sz="1400" dirty="0" err="1" smtClean="0">
                <a:latin typeface="Times New Roman" charset="0"/>
                <a:ea typeface="Times New Roman" charset="0"/>
                <a:cs typeface="Times New Roman" charset="0"/>
              </a:rPr>
              <a:t>Zaremba</a:t>
            </a:r>
            <a:r>
              <a:rPr lang="en-US" sz="1400" dirty="0">
                <a:latin typeface="Times New Roman" charset="0"/>
                <a:ea typeface="Times New Roman" charset="0"/>
                <a:cs typeface="Times New Roman" charset="0"/>
              </a:rPr>
              <a:t>, L. (2017). Does Macaulay Duration Provide The Most Cost-Effective Immunization Method – A Theoretical </a:t>
            </a:r>
            <a:r>
              <a:rPr lang="en-US" sz="1400" dirty="0" smtClean="0">
                <a:latin typeface="Times New Roman" charset="0"/>
                <a:ea typeface="Times New Roman" charset="0"/>
                <a:cs typeface="Times New Roman" charset="0"/>
              </a:rPr>
              <a:t>	Approach</a:t>
            </a:r>
            <a:r>
              <a:rPr lang="en-US" sz="1400" dirty="0">
                <a:latin typeface="Times New Roman" charset="0"/>
                <a:ea typeface="Times New Roman" charset="0"/>
                <a:cs typeface="Times New Roman" charset="0"/>
              </a:rPr>
              <a:t>. </a:t>
            </a:r>
            <a:r>
              <a:rPr lang="en-US" sz="1400" i="1" dirty="0">
                <a:latin typeface="Times New Roman" charset="0"/>
                <a:ea typeface="Times New Roman" charset="0"/>
                <a:cs typeface="Times New Roman" charset="0"/>
              </a:rPr>
              <a:t>Foundations Of </a:t>
            </a:r>
            <a:r>
              <a:rPr lang="en-US" sz="1400" i="1" dirty="0" smtClean="0">
                <a:latin typeface="Times New Roman" charset="0"/>
                <a:ea typeface="Times New Roman" charset="0"/>
                <a:cs typeface="Times New Roman" charset="0"/>
              </a:rPr>
              <a:t>	Management</a:t>
            </a:r>
            <a:r>
              <a:rPr lang="en-US" sz="1400" dirty="0">
                <a:latin typeface="Times New Roman" charset="0"/>
                <a:ea typeface="Times New Roman" charset="0"/>
                <a:cs typeface="Times New Roman" charset="0"/>
              </a:rPr>
              <a:t>, </a:t>
            </a:r>
            <a:r>
              <a:rPr lang="en-US" sz="1400" i="1" dirty="0">
                <a:latin typeface="Times New Roman" charset="0"/>
                <a:ea typeface="Times New Roman" charset="0"/>
                <a:cs typeface="Times New Roman" charset="0"/>
              </a:rPr>
              <a:t>9</a:t>
            </a:r>
            <a:r>
              <a:rPr lang="en-US" sz="1400" dirty="0">
                <a:latin typeface="Times New Roman" charset="0"/>
                <a:ea typeface="Times New Roman" charset="0"/>
                <a:cs typeface="Times New Roman" charset="0"/>
              </a:rPr>
              <a:t>(1), 99</a:t>
            </a:r>
            <a:r>
              <a:rPr lang="en-US" sz="1400" dirty="0" smtClean="0">
                <a:latin typeface="Times New Roman" charset="0"/>
                <a:ea typeface="Times New Roman" charset="0"/>
                <a:cs typeface="Times New Roman" charset="0"/>
              </a:rPr>
              <a:t>.</a:t>
            </a:r>
            <a:endParaRPr lang="en-US" sz="1400" dirty="0">
              <a:latin typeface="Times New Roman" charset="0"/>
              <a:ea typeface="Times New Roman" charset="0"/>
              <a:cs typeface="Times New Roman" charset="0"/>
            </a:endParaRPr>
          </a:p>
          <a:p>
            <a:endParaRPr lang="en-US" sz="1200" dirty="0">
              <a:latin typeface="Times New Roman" charset="0"/>
              <a:ea typeface="Times New Roman" charset="0"/>
              <a:cs typeface="Times New Roman" charset="0"/>
            </a:endParaRPr>
          </a:p>
        </p:txBody>
      </p:sp>
      <p:sp>
        <p:nvSpPr>
          <p:cNvPr id="4" name="TextBox 3"/>
          <p:cNvSpPr txBox="1"/>
          <p:nvPr/>
        </p:nvSpPr>
        <p:spPr>
          <a:xfrm>
            <a:off x="276430" y="293284"/>
            <a:ext cx="2883877" cy="400110"/>
          </a:xfrm>
          <a:prstGeom prst="rect">
            <a:avLst/>
          </a:prstGeom>
          <a:noFill/>
        </p:spPr>
        <p:txBody>
          <a:bodyPr wrap="square" rtlCol="0">
            <a:spAutoFit/>
          </a:bodyPr>
          <a:lstStyle/>
          <a:p>
            <a:r>
              <a:rPr lang="en-US" sz="2000" b="1" dirty="0" smtClean="0">
                <a:latin typeface="Times New Roman" charset="0"/>
                <a:ea typeface="Times New Roman" charset="0"/>
                <a:cs typeface="Times New Roman" charset="0"/>
              </a:rPr>
              <a:t>References (continued)</a:t>
            </a:r>
            <a:endParaRPr lang="en-US" sz="2000" b="1" dirty="0">
              <a:latin typeface="Times New Roman" charset="0"/>
              <a:ea typeface="Times New Roman" charset="0"/>
              <a:cs typeface="Times New Roman" charset="0"/>
            </a:endParaRPr>
          </a:p>
        </p:txBody>
      </p:sp>
    </p:spTree>
    <p:extLst>
      <p:ext uri="{BB962C8B-B14F-4D97-AF65-F5344CB8AC3E}">
        <p14:creationId xmlns:p14="http://schemas.microsoft.com/office/powerpoint/2010/main" xmlns="" val="1397019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10" y="3142106"/>
            <a:ext cx="10058400" cy="1609344"/>
          </a:xfrm>
        </p:spPr>
        <p:txBody>
          <a:bodyPr>
            <a:noAutofit/>
          </a:bodyPr>
          <a:lstStyle/>
          <a:p>
            <a:pPr>
              <a:lnSpc>
                <a:spcPct val="150000"/>
              </a:lnSpc>
            </a:pPr>
            <a:r>
              <a:rPr lang="en-US" sz="2800" cap="none" dirty="0">
                <a:latin typeface="Times New Roman" charset="0"/>
                <a:ea typeface="Times New Roman" charset="0"/>
                <a:cs typeface="Times New Roman" charset="0"/>
              </a:rPr>
              <a:t>			</a:t>
            </a:r>
            <a:endParaRPr lang="en-US" sz="1400" cap="none" dirty="0">
              <a:latin typeface="Times New Roman" charset="0"/>
              <a:ea typeface="Times New Roman" charset="0"/>
              <a:cs typeface="Times New Roman" charset="0"/>
            </a:endParaRPr>
          </a:p>
        </p:txBody>
      </p:sp>
      <p:sp>
        <p:nvSpPr>
          <p:cNvPr id="7" name="Footer Placeholder 6"/>
          <p:cNvSpPr>
            <a:spLocks noGrp="1"/>
          </p:cNvSpPr>
          <p:nvPr>
            <p:ph type="ftr" sz="quarter" idx="11"/>
          </p:nvPr>
        </p:nvSpPr>
        <p:spPr/>
        <p:txBody>
          <a:bodyPr/>
          <a:lstStyle/>
          <a:p>
            <a:r>
              <a:rPr lang="en-US" dirty="0" smtClean="0"/>
              <a:t>PowellTBUS7013-4</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19891" y="273390"/>
            <a:ext cx="9444038" cy="5999394"/>
          </a:xfrm>
          <a:prstGeom prst="rect">
            <a:avLst/>
          </a:prstGeom>
        </p:spPr>
      </p:pic>
    </p:spTree>
    <p:extLst>
      <p:ext uri="{BB962C8B-B14F-4D97-AF65-F5344CB8AC3E}">
        <p14:creationId xmlns:p14="http://schemas.microsoft.com/office/powerpoint/2010/main" xmlns="" val="1037458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10" y="3142106"/>
            <a:ext cx="10058400" cy="1609344"/>
          </a:xfrm>
        </p:spPr>
        <p:txBody>
          <a:bodyPr>
            <a:noAutofit/>
          </a:bodyPr>
          <a:lstStyle/>
          <a:p>
            <a:pPr>
              <a:lnSpc>
                <a:spcPct val="150000"/>
              </a:lnSpc>
            </a:pPr>
            <a:r>
              <a:rPr lang="en-US" sz="2800" cap="none" dirty="0">
                <a:latin typeface="Times New Roman" charset="0"/>
                <a:ea typeface="Times New Roman" charset="0"/>
                <a:cs typeface="Times New Roman" charset="0"/>
              </a:rPr>
              <a:t>			</a:t>
            </a:r>
            <a:endParaRPr lang="en-US" sz="1400" cap="none" dirty="0">
              <a:latin typeface="Times New Roman" charset="0"/>
              <a:ea typeface="Times New Roman" charset="0"/>
              <a:cs typeface="Times New Roman" charset="0"/>
            </a:endParaRPr>
          </a:p>
        </p:txBody>
      </p:sp>
      <p:sp>
        <p:nvSpPr>
          <p:cNvPr id="7" name="Footer Placeholder 6"/>
          <p:cNvSpPr>
            <a:spLocks noGrp="1"/>
          </p:cNvSpPr>
          <p:nvPr>
            <p:ph type="ftr" sz="quarter" idx="11"/>
          </p:nvPr>
        </p:nvSpPr>
        <p:spPr/>
        <p:txBody>
          <a:bodyPr/>
          <a:lstStyle/>
          <a:p>
            <a:r>
              <a:rPr lang="en-US" dirty="0" smtClean="0"/>
              <a:t>PowellTBUS7013-4</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47762" y="1541534"/>
            <a:ext cx="7988295" cy="188378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441166" y="3544637"/>
            <a:ext cx="4467854" cy="221873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237476" y="3495342"/>
            <a:ext cx="4396908" cy="2268025"/>
          </a:xfrm>
          <a:prstGeom prst="rect">
            <a:avLst/>
          </a:prstGeom>
        </p:spPr>
      </p:pic>
      <p:sp>
        <p:nvSpPr>
          <p:cNvPr id="8" name="TextBox 7"/>
          <p:cNvSpPr txBox="1"/>
          <p:nvPr/>
        </p:nvSpPr>
        <p:spPr>
          <a:xfrm>
            <a:off x="876436" y="420044"/>
            <a:ext cx="10294674" cy="707886"/>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p:spPr>
        <p:txBody>
          <a:bodyPr wrap="square" rtlCol="0">
            <a:spAutoFit/>
          </a:bodyPr>
          <a:lstStyle/>
          <a:p>
            <a:pPr algn="ctr"/>
            <a:r>
              <a:rPr lang="en-US" sz="4000" b="1" dirty="0" smtClean="0">
                <a:latin typeface="Times New Roman" charset="0"/>
                <a:ea typeface="Times New Roman" charset="0"/>
                <a:cs typeface="Times New Roman" charset="0"/>
              </a:rPr>
              <a:t>Including </a:t>
            </a:r>
            <a:r>
              <a:rPr lang="en-US" sz="4000" b="1" smtClean="0">
                <a:latin typeface="Times New Roman" charset="0"/>
                <a:ea typeface="Times New Roman" charset="0"/>
                <a:cs typeface="Times New Roman" charset="0"/>
              </a:rPr>
              <a:t>Bonds into our Capital Strategy</a:t>
            </a:r>
            <a:endParaRPr lang="en-US" sz="4000" b="1" dirty="0"/>
          </a:p>
        </p:txBody>
      </p:sp>
      <p:sp>
        <p:nvSpPr>
          <p:cNvPr id="9" name="TextBox 8"/>
          <p:cNvSpPr txBox="1"/>
          <p:nvPr/>
        </p:nvSpPr>
        <p:spPr>
          <a:xfrm>
            <a:off x="8924544" y="5998464"/>
            <a:ext cx="1709840" cy="369332"/>
          </a:xfrm>
          <a:prstGeom prst="rect">
            <a:avLst/>
          </a:prstGeom>
          <a:noFill/>
        </p:spPr>
        <p:txBody>
          <a:bodyPr wrap="square" rtlCol="0">
            <a:spAutoFit/>
          </a:bodyPr>
          <a:lstStyle/>
          <a:p>
            <a:r>
              <a:rPr lang="en-US"/>
              <a:t>(Boston, 2017) </a:t>
            </a:r>
          </a:p>
        </p:txBody>
      </p:sp>
    </p:spTree>
    <p:extLst>
      <p:ext uri="{BB962C8B-B14F-4D97-AF65-F5344CB8AC3E}">
        <p14:creationId xmlns:p14="http://schemas.microsoft.com/office/powerpoint/2010/main" xmlns="" val="1912770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10" y="3142106"/>
            <a:ext cx="10058400" cy="1609344"/>
          </a:xfrm>
        </p:spPr>
        <p:txBody>
          <a:bodyPr>
            <a:noAutofit/>
          </a:bodyPr>
          <a:lstStyle/>
          <a:p>
            <a:pPr>
              <a:lnSpc>
                <a:spcPct val="150000"/>
              </a:lnSpc>
            </a:pPr>
            <a:r>
              <a:rPr lang="en-US" sz="2800" cap="none" dirty="0">
                <a:latin typeface="Times New Roman" charset="0"/>
                <a:ea typeface="Times New Roman" charset="0"/>
                <a:cs typeface="Times New Roman" charset="0"/>
              </a:rPr>
              <a:t>			</a:t>
            </a:r>
            <a:endParaRPr lang="en-US" sz="1400" cap="none" dirty="0">
              <a:latin typeface="Times New Roman" charset="0"/>
              <a:ea typeface="Times New Roman" charset="0"/>
              <a:cs typeface="Times New Roman" charset="0"/>
            </a:endParaRPr>
          </a:p>
        </p:txBody>
      </p:sp>
      <p:sp>
        <p:nvSpPr>
          <p:cNvPr id="4" name="TextBox 3"/>
          <p:cNvSpPr txBox="1"/>
          <p:nvPr/>
        </p:nvSpPr>
        <p:spPr>
          <a:xfrm>
            <a:off x="876436" y="528639"/>
            <a:ext cx="10294674" cy="707886"/>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p:spPr>
        <p:txBody>
          <a:bodyPr wrap="square" rtlCol="0">
            <a:spAutoFit/>
          </a:bodyPr>
          <a:lstStyle/>
          <a:p>
            <a:pPr algn="ctr"/>
            <a:r>
              <a:rPr lang="en-US" sz="4000" b="1" dirty="0" smtClean="0">
                <a:latin typeface="Times New Roman" charset="0"/>
                <a:ea typeface="Times New Roman" charset="0"/>
                <a:cs typeface="Times New Roman" charset="0"/>
              </a:rPr>
              <a:t>Let’s Talk Risks</a:t>
            </a:r>
            <a:endParaRPr lang="en-US" sz="4000" b="1" dirty="0"/>
          </a:p>
        </p:txBody>
      </p:sp>
      <p:sp>
        <p:nvSpPr>
          <p:cNvPr id="7" name="Footer Placeholder 6"/>
          <p:cNvSpPr>
            <a:spLocks noGrp="1"/>
          </p:cNvSpPr>
          <p:nvPr>
            <p:ph type="ftr" sz="quarter" idx="11"/>
          </p:nvPr>
        </p:nvSpPr>
        <p:spPr/>
        <p:txBody>
          <a:bodyPr/>
          <a:lstStyle/>
          <a:p>
            <a:r>
              <a:rPr lang="en-US" dirty="0" smtClean="0"/>
              <a:t>PowellTBUS7013-4</a:t>
            </a:r>
            <a:endParaRPr lang="en-US" dirty="0"/>
          </a:p>
        </p:txBody>
      </p:sp>
      <p:grpSp>
        <p:nvGrpSpPr>
          <p:cNvPr id="9" name="Group 8"/>
          <p:cNvGrpSpPr/>
          <p:nvPr/>
        </p:nvGrpSpPr>
        <p:grpSpPr>
          <a:xfrm>
            <a:off x="1312493" y="1236524"/>
            <a:ext cx="4879759" cy="5036259"/>
            <a:chOff x="6686599" y="1283227"/>
            <a:chExt cx="4555012" cy="4731628"/>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86599" y="1494453"/>
              <a:ext cx="4256181" cy="4520402"/>
            </a:xfrm>
            <a:prstGeom prst="rect">
              <a:avLst/>
            </a:prstGeom>
          </p:spPr>
        </p:pic>
        <p:sp>
          <p:nvSpPr>
            <p:cNvPr id="8" name="TextBox 7"/>
            <p:cNvSpPr txBox="1"/>
            <p:nvPr/>
          </p:nvSpPr>
          <p:spPr>
            <a:xfrm rot="16200000">
              <a:off x="10021892" y="2133614"/>
              <a:ext cx="2070106" cy="369332"/>
            </a:xfrm>
            <a:prstGeom prst="rect">
              <a:avLst/>
            </a:prstGeom>
            <a:noFill/>
          </p:spPr>
          <p:txBody>
            <a:bodyPr wrap="square" rtlCol="0">
              <a:spAutoFit/>
            </a:bodyPr>
            <a:lstStyle/>
            <a:p>
              <a:pPr fontAlgn="base"/>
              <a:r>
                <a:rPr lang="en-US" dirty="0"/>
                <a:t>(Powell, 2009)</a:t>
              </a:r>
            </a:p>
          </p:txBody>
        </p:sp>
      </p:grpSp>
      <p:sp>
        <p:nvSpPr>
          <p:cNvPr id="3" name="TextBox 2"/>
          <p:cNvSpPr txBox="1"/>
          <p:nvPr/>
        </p:nvSpPr>
        <p:spPr>
          <a:xfrm>
            <a:off x="7082873" y="1750972"/>
            <a:ext cx="2803973" cy="4154984"/>
          </a:xfrm>
          <a:prstGeom prst="rect">
            <a:avLst/>
          </a:prstGeom>
          <a:noFill/>
        </p:spPr>
        <p:txBody>
          <a:bodyPr wrap="none" rtlCol="0">
            <a:spAutoFit/>
          </a:bodyPr>
          <a:lstStyle/>
          <a:p>
            <a:pPr marL="342900" indent="-342900">
              <a:buFont typeface="Wingdings" charset="2"/>
              <a:buChar char="ü"/>
            </a:pPr>
            <a:r>
              <a:rPr lang="en-US" sz="2400" b="1" i="1" dirty="0" smtClean="0">
                <a:latin typeface="Times New Roman" charset="0"/>
                <a:ea typeface="Times New Roman" charset="0"/>
                <a:cs typeface="Times New Roman" charset="0"/>
              </a:rPr>
              <a:t>Inflation Risk</a:t>
            </a:r>
          </a:p>
          <a:p>
            <a:pPr marL="342900" indent="-342900">
              <a:buFont typeface="Wingdings" charset="2"/>
              <a:buChar char="ü"/>
            </a:pPr>
            <a:endParaRPr lang="en-US" sz="2400" b="1" i="1" dirty="0">
              <a:latin typeface="Times New Roman" charset="0"/>
              <a:ea typeface="Times New Roman" charset="0"/>
              <a:cs typeface="Times New Roman" charset="0"/>
            </a:endParaRPr>
          </a:p>
          <a:p>
            <a:pPr marL="342900" indent="-342900">
              <a:buFont typeface="Wingdings" charset="2"/>
              <a:buChar char="ü"/>
            </a:pPr>
            <a:r>
              <a:rPr lang="en-US" sz="2400" b="1" i="1" dirty="0" smtClean="0">
                <a:latin typeface="Times New Roman" charset="0"/>
                <a:ea typeface="Times New Roman" charset="0"/>
                <a:cs typeface="Times New Roman" charset="0"/>
              </a:rPr>
              <a:t>Interest Rate Risk</a:t>
            </a:r>
          </a:p>
          <a:p>
            <a:pPr marL="342900" indent="-342900">
              <a:buFont typeface="Wingdings" charset="2"/>
              <a:buChar char="ü"/>
            </a:pPr>
            <a:endParaRPr lang="en-US" sz="2400" b="1" i="1" dirty="0">
              <a:latin typeface="Times New Roman" charset="0"/>
              <a:ea typeface="Times New Roman" charset="0"/>
              <a:cs typeface="Times New Roman" charset="0"/>
            </a:endParaRPr>
          </a:p>
          <a:p>
            <a:pPr marL="342900" indent="-342900">
              <a:buFont typeface="Wingdings" charset="2"/>
              <a:buChar char="ü"/>
            </a:pPr>
            <a:r>
              <a:rPr lang="en-US" sz="2400" b="1" i="1" dirty="0" smtClean="0">
                <a:latin typeface="Times New Roman" charset="0"/>
                <a:ea typeface="Times New Roman" charset="0"/>
                <a:cs typeface="Times New Roman" charset="0"/>
              </a:rPr>
              <a:t>Call Risk</a:t>
            </a:r>
          </a:p>
          <a:p>
            <a:pPr marL="342900" indent="-342900">
              <a:buFont typeface="Wingdings" charset="2"/>
              <a:buChar char="ü"/>
            </a:pPr>
            <a:endParaRPr lang="en-US" sz="2400" b="1" i="1" dirty="0">
              <a:latin typeface="Times New Roman" charset="0"/>
              <a:ea typeface="Times New Roman" charset="0"/>
              <a:cs typeface="Times New Roman" charset="0"/>
            </a:endParaRPr>
          </a:p>
          <a:p>
            <a:pPr marL="342900" indent="-342900">
              <a:buFont typeface="Wingdings" charset="2"/>
              <a:buChar char="ü"/>
            </a:pPr>
            <a:r>
              <a:rPr lang="en-US" sz="2400" b="1" i="1" dirty="0" smtClean="0">
                <a:latin typeface="Times New Roman" charset="0"/>
                <a:ea typeface="Times New Roman" charset="0"/>
                <a:cs typeface="Times New Roman" charset="0"/>
              </a:rPr>
              <a:t>Credit Risk</a:t>
            </a:r>
          </a:p>
          <a:p>
            <a:pPr marL="342900" indent="-342900">
              <a:buFont typeface="Wingdings" charset="2"/>
              <a:buChar char="ü"/>
            </a:pPr>
            <a:endParaRPr lang="en-US" sz="2400" b="1" i="1" dirty="0">
              <a:latin typeface="Times New Roman" charset="0"/>
              <a:ea typeface="Times New Roman" charset="0"/>
              <a:cs typeface="Times New Roman" charset="0"/>
            </a:endParaRPr>
          </a:p>
          <a:p>
            <a:pPr marL="342900" indent="-342900">
              <a:buFont typeface="Wingdings" charset="2"/>
              <a:buChar char="ü"/>
            </a:pPr>
            <a:r>
              <a:rPr lang="en-US" sz="2400" b="1" i="1" dirty="0" smtClean="0">
                <a:latin typeface="Times New Roman" charset="0"/>
                <a:ea typeface="Times New Roman" charset="0"/>
                <a:cs typeface="Times New Roman" charset="0"/>
              </a:rPr>
              <a:t>Liquidity Risk</a:t>
            </a:r>
          </a:p>
          <a:p>
            <a:pPr marL="342900" indent="-342900">
              <a:buFont typeface="Wingdings" charset="2"/>
              <a:buChar char="ü"/>
            </a:pPr>
            <a:endParaRPr lang="en-US" sz="2400" b="1" i="1" dirty="0">
              <a:latin typeface="Times New Roman" charset="0"/>
              <a:ea typeface="Times New Roman" charset="0"/>
              <a:cs typeface="Times New Roman" charset="0"/>
            </a:endParaRPr>
          </a:p>
          <a:p>
            <a:pPr marL="342900" indent="-342900">
              <a:buFont typeface="Wingdings" charset="2"/>
              <a:buChar char="ü"/>
            </a:pPr>
            <a:r>
              <a:rPr lang="en-US" sz="2400" b="1" i="1" dirty="0" smtClean="0">
                <a:latin typeface="Times New Roman" charset="0"/>
                <a:ea typeface="Times New Roman" charset="0"/>
                <a:cs typeface="Times New Roman" charset="0"/>
              </a:rPr>
              <a:t>Market Risk</a:t>
            </a:r>
            <a:endParaRPr lang="en-US" sz="2400" b="1" i="1" dirty="0">
              <a:latin typeface="Times New Roman" charset="0"/>
              <a:ea typeface="Times New Roman" charset="0"/>
              <a:cs typeface="Times New Roman" charset="0"/>
            </a:endParaRPr>
          </a:p>
        </p:txBody>
      </p:sp>
    </p:spTree>
    <p:extLst>
      <p:ext uri="{BB962C8B-B14F-4D97-AF65-F5344CB8AC3E}">
        <p14:creationId xmlns:p14="http://schemas.microsoft.com/office/powerpoint/2010/main" xmlns="" val="1084834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10" y="3142106"/>
            <a:ext cx="10058400" cy="1609344"/>
          </a:xfrm>
        </p:spPr>
        <p:txBody>
          <a:bodyPr>
            <a:noAutofit/>
          </a:bodyPr>
          <a:lstStyle/>
          <a:p>
            <a:pPr>
              <a:lnSpc>
                <a:spcPct val="150000"/>
              </a:lnSpc>
            </a:pPr>
            <a:r>
              <a:rPr lang="en-US" sz="2800" cap="none" dirty="0">
                <a:latin typeface="Times New Roman" charset="0"/>
                <a:ea typeface="Times New Roman" charset="0"/>
                <a:cs typeface="Times New Roman" charset="0"/>
              </a:rPr>
              <a:t>			</a:t>
            </a:r>
            <a:endParaRPr lang="en-US" sz="1400" cap="none" dirty="0">
              <a:latin typeface="Times New Roman" charset="0"/>
              <a:ea typeface="Times New Roman" charset="0"/>
              <a:cs typeface="Times New Roman" charset="0"/>
            </a:endParaRPr>
          </a:p>
        </p:txBody>
      </p:sp>
      <p:sp>
        <p:nvSpPr>
          <p:cNvPr id="4" name="TextBox 3"/>
          <p:cNvSpPr txBox="1"/>
          <p:nvPr/>
        </p:nvSpPr>
        <p:spPr>
          <a:xfrm>
            <a:off x="876436" y="528639"/>
            <a:ext cx="10294674" cy="707886"/>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p:spPr>
        <p:txBody>
          <a:bodyPr wrap="square" rtlCol="0">
            <a:spAutoFit/>
          </a:bodyPr>
          <a:lstStyle/>
          <a:p>
            <a:r>
              <a:rPr lang="en-US" sz="4000" b="1" dirty="0" smtClean="0">
                <a:latin typeface="Times New Roman" charset="0"/>
                <a:ea typeface="Times New Roman" charset="0"/>
                <a:cs typeface="Times New Roman" charset="0"/>
              </a:rPr>
              <a:t>            Basic Pricing Concept</a:t>
            </a:r>
            <a:endParaRPr lang="en-US" sz="4000" b="1" dirty="0"/>
          </a:p>
        </p:txBody>
      </p:sp>
      <p:sp>
        <p:nvSpPr>
          <p:cNvPr id="7" name="Footer Placeholder 6"/>
          <p:cNvSpPr>
            <a:spLocks noGrp="1"/>
          </p:cNvSpPr>
          <p:nvPr>
            <p:ph type="ftr" sz="quarter" idx="11"/>
          </p:nvPr>
        </p:nvSpPr>
        <p:spPr/>
        <p:txBody>
          <a:bodyPr/>
          <a:lstStyle/>
          <a:p>
            <a:r>
              <a:rPr lang="en-US" dirty="0" smtClean="0"/>
              <a:t>PowellTBUS7013-4</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330455" y="289640"/>
            <a:ext cx="2840655" cy="1893770"/>
          </a:xfrm>
          <a:prstGeom prst="rect">
            <a:avLst/>
          </a:prstGeom>
        </p:spPr>
      </p:pic>
      <p:sp>
        <p:nvSpPr>
          <p:cNvPr id="3" name="TextBox 2"/>
          <p:cNvSpPr txBox="1"/>
          <p:nvPr/>
        </p:nvSpPr>
        <p:spPr>
          <a:xfrm>
            <a:off x="797028" y="1843615"/>
            <a:ext cx="4128701" cy="3416320"/>
          </a:xfrm>
          <a:prstGeom prst="rect">
            <a:avLst/>
          </a:prstGeom>
          <a:noFill/>
        </p:spPr>
        <p:txBody>
          <a:bodyPr wrap="square" rtlCol="0">
            <a:spAutoFit/>
          </a:bodyPr>
          <a:lstStyle/>
          <a:p>
            <a:r>
              <a:rPr lang="en-US" sz="2400" b="1" dirty="0" smtClean="0">
                <a:latin typeface="Times New Roman" charset="0"/>
                <a:ea typeface="Times New Roman" charset="0"/>
                <a:cs typeface="Times New Roman" charset="0"/>
              </a:rPr>
              <a:t>$1,000 Bond Price at Issue</a:t>
            </a:r>
          </a:p>
          <a:p>
            <a:r>
              <a:rPr lang="en-US" sz="2400" b="1" dirty="0">
                <a:latin typeface="Times New Roman" charset="0"/>
                <a:ea typeface="Times New Roman" charset="0"/>
                <a:cs typeface="Times New Roman" charset="0"/>
              </a:rPr>
              <a:t>	</a:t>
            </a:r>
            <a:r>
              <a:rPr lang="en-US" sz="2400" b="1" i="1" dirty="0" smtClean="0">
                <a:solidFill>
                  <a:srgbClr val="0070C0"/>
                </a:solidFill>
                <a:latin typeface="Times New Roman" charset="0"/>
                <a:ea typeface="Times New Roman" charset="0"/>
                <a:cs typeface="Times New Roman" charset="0"/>
              </a:rPr>
              <a:t>(face value / par value)</a:t>
            </a:r>
            <a:endParaRPr lang="en-US" sz="2400" b="1" dirty="0">
              <a:solidFill>
                <a:srgbClr val="0070C0"/>
              </a:solidFill>
              <a:latin typeface="Times New Roman" charset="0"/>
              <a:ea typeface="Times New Roman" charset="0"/>
              <a:cs typeface="Times New Roman" charset="0"/>
            </a:endParaRPr>
          </a:p>
          <a:p>
            <a:endParaRPr lang="en-US" sz="2400" b="1" dirty="0" smtClean="0">
              <a:latin typeface="Times New Roman" charset="0"/>
              <a:ea typeface="Times New Roman" charset="0"/>
              <a:cs typeface="Times New Roman" charset="0"/>
            </a:endParaRPr>
          </a:p>
          <a:p>
            <a:r>
              <a:rPr lang="en-US" sz="2400" b="1" dirty="0" smtClean="0">
                <a:latin typeface="Times New Roman" charset="0"/>
                <a:ea typeface="Times New Roman" charset="0"/>
                <a:cs typeface="Times New Roman" charset="0"/>
              </a:rPr>
              <a:t>4.50% Annual Interest</a:t>
            </a:r>
          </a:p>
          <a:p>
            <a:r>
              <a:rPr lang="en-US" sz="2400" b="1" i="1" dirty="0" smtClean="0">
                <a:solidFill>
                  <a:srgbClr val="0070C0"/>
                </a:solidFill>
                <a:latin typeface="Times New Roman" charset="0"/>
                <a:ea typeface="Times New Roman" charset="0"/>
                <a:cs typeface="Times New Roman" charset="0"/>
              </a:rPr>
              <a:t>	(</a:t>
            </a:r>
            <a:r>
              <a:rPr lang="en-US" sz="2400" b="1" i="1" dirty="0">
                <a:solidFill>
                  <a:srgbClr val="0070C0"/>
                </a:solidFill>
                <a:latin typeface="Times New Roman" charset="0"/>
                <a:ea typeface="Times New Roman" charset="0"/>
                <a:cs typeface="Times New Roman" charset="0"/>
              </a:rPr>
              <a:t>coupon </a:t>
            </a:r>
            <a:r>
              <a:rPr lang="en-US" sz="2400" b="1" i="1" dirty="0" smtClean="0">
                <a:solidFill>
                  <a:srgbClr val="0070C0"/>
                </a:solidFill>
                <a:latin typeface="Times New Roman" charset="0"/>
                <a:ea typeface="Times New Roman" charset="0"/>
                <a:cs typeface="Times New Roman" charset="0"/>
              </a:rPr>
              <a:t>rate)</a:t>
            </a:r>
            <a:endParaRPr lang="en-US" sz="2400" b="1" dirty="0" smtClean="0">
              <a:latin typeface="Times New Roman" charset="0"/>
              <a:ea typeface="Times New Roman" charset="0"/>
              <a:cs typeface="Times New Roman" charset="0"/>
            </a:endParaRPr>
          </a:p>
          <a:p>
            <a:endParaRPr lang="en-US" sz="2400" b="1" dirty="0">
              <a:latin typeface="Times New Roman" charset="0"/>
              <a:ea typeface="Times New Roman" charset="0"/>
              <a:cs typeface="Times New Roman" charset="0"/>
            </a:endParaRPr>
          </a:p>
          <a:p>
            <a:r>
              <a:rPr lang="en-US" sz="2400" b="1" dirty="0" smtClean="0">
                <a:latin typeface="Times New Roman" charset="0"/>
                <a:ea typeface="Times New Roman" charset="0"/>
                <a:cs typeface="Times New Roman" charset="0"/>
              </a:rPr>
              <a:t>$45.00 Annual Payment Total</a:t>
            </a:r>
          </a:p>
          <a:p>
            <a:r>
              <a:rPr lang="en-US" sz="2400" b="1" dirty="0">
                <a:latin typeface="Times New Roman" charset="0"/>
                <a:ea typeface="Times New Roman" charset="0"/>
                <a:cs typeface="Times New Roman" charset="0"/>
              </a:rPr>
              <a:t>	</a:t>
            </a:r>
            <a:r>
              <a:rPr lang="en-US" sz="2400" b="1" i="1" dirty="0" smtClean="0">
                <a:solidFill>
                  <a:srgbClr val="0070C0"/>
                </a:solidFill>
                <a:latin typeface="Times New Roman" charset="0"/>
                <a:ea typeface="Times New Roman" charset="0"/>
                <a:cs typeface="Times New Roman" charset="0"/>
              </a:rPr>
              <a:t>(coupon payment)</a:t>
            </a:r>
            <a:endParaRPr lang="en-US" sz="2400" b="1" dirty="0">
              <a:solidFill>
                <a:srgbClr val="0070C0"/>
              </a:solidFill>
              <a:latin typeface="Times New Roman" charset="0"/>
              <a:ea typeface="Times New Roman" charset="0"/>
              <a:cs typeface="Times New Roman" charset="0"/>
            </a:endParaRPr>
          </a:p>
          <a:p>
            <a:endParaRPr lang="en-US" sz="2400" b="1" dirty="0">
              <a:latin typeface="Times New Roman" charset="0"/>
              <a:ea typeface="Times New Roman" charset="0"/>
              <a:cs typeface="Times New Roman"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128756" y="2757858"/>
            <a:ext cx="6042354" cy="3612625"/>
          </a:xfrm>
          <a:prstGeom prst="rect">
            <a:avLst/>
          </a:prstGeom>
          <a:ln w="28575">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9" name="TextBox 8"/>
          <p:cNvSpPr txBox="1"/>
          <p:nvPr/>
        </p:nvSpPr>
        <p:spPr>
          <a:xfrm>
            <a:off x="5241411" y="2102143"/>
            <a:ext cx="3100977" cy="400110"/>
          </a:xfrm>
          <a:prstGeom prst="rect">
            <a:avLst/>
          </a:prstGeom>
          <a:noFill/>
        </p:spPr>
        <p:txBody>
          <a:bodyPr wrap="none" rtlCol="0">
            <a:spAutoFit/>
          </a:bodyPr>
          <a:lstStyle/>
          <a:p>
            <a:r>
              <a:rPr lang="en-US" sz="2000" b="1" dirty="0" smtClean="0">
                <a:solidFill>
                  <a:srgbClr val="0070C0"/>
                </a:solidFill>
                <a:latin typeface="Times New Roman" charset="0"/>
                <a:ea typeface="Times New Roman" charset="0"/>
                <a:cs typeface="Times New Roman" charset="0"/>
              </a:rPr>
              <a:t>Current  Yield Calculation</a:t>
            </a:r>
            <a:endParaRPr lang="en-US" sz="2000" b="1" dirty="0">
              <a:solidFill>
                <a:srgbClr val="0070C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xmlns="" val="1471593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10" y="3142106"/>
            <a:ext cx="10058400" cy="1609344"/>
          </a:xfrm>
        </p:spPr>
        <p:txBody>
          <a:bodyPr>
            <a:noAutofit/>
          </a:bodyPr>
          <a:lstStyle/>
          <a:p>
            <a:pPr>
              <a:lnSpc>
                <a:spcPct val="150000"/>
              </a:lnSpc>
            </a:pPr>
            <a:r>
              <a:rPr lang="en-US" sz="2800" cap="none" dirty="0">
                <a:latin typeface="Times New Roman" charset="0"/>
                <a:ea typeface="Times New Roman" charset="0"/>
                <a:cs typeface="Times New Roman" charset="0"/>
              </a:rPr>
              <a:t>			</a:t>
            </a:r>
            <a:endParaRPr lang="en-US" sz="1400" cap="none" dirty="0">
              <a:latin typeface="Times New Roman" charset="0"/>
              <a:ea typeface="Times New Roman" charset="0"/>
              <a:cs typeface="Times New Roman" charset="0"/>
            </a:endParaRPr>
          </a:p>
        </p:txBody>
      </p:sp>
      <p:sp>
        <p:nvSpPr>
          <p:cNvPr id="4" name="TextBox 3"/>
          <p:cNvSpPr txBox="1"/>
          <p:nvPr/>
        </p:nvSpPr>
        <p:spPr>
          <a:xfrm>
            <a:off x="876436" y="528639"/>
            <a:ext cx="10294674" cy="707886"/>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p:spPr>
        <p:txBody>
          <a:bodyPr wrap="square" rtlCol="0">
            <a:spAutoFit/>
          </a:bodyPr>
          <a:lstStyle/>
          <a:p>
            <a:r>
              <a:rPr lang="en-US" sz="4000" b="1" dirty="0" smtClean="0">
                <a:latin typeface="Times New Roman" charset="0"/>
                <a:ea typeface="Times New Roman" charset="0"/>
                <a:cs typeface="Times New Roman" charset="0"/>
              </a:rPr>
              <a:t>            Basic Pricing Concept</a:t>
            </a:r>
            <a:endParaRPr lang="en-US" sz="4000" b="1" dirty="0"/>
          </a:p>
        </p:txBody>
      </p:sp>
      <p:sp>
        <p:nvSpPr>
          <p:cNvPr id="7" name="Footer Placeholder 6"/>
          <p:cNvSpPr>
            <a:spLocks noGrp="1"/>
          </p:cNvSpPr>
          <p:nvPr>
            <p:ph type="ftr" sz="quarter" idx="11"/>
          </p:nvPr>
        </p:nvSpPr>
        <p:spPr/>
        <p:txBody>
          <a:bodyPr/>
          <a:lstStyle/>
          <a:p>
            <a:r>
              <a:rPr lang="en-US" dirty="0" smtClean="0"/>
              <a:t>PowellTBUS7013-4</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496681" y="203179"/>
            <a:ext cx="2674429" cy="178295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112709" y="2047446"/>
            <a:ext cx="9330701" cy="4245805"/>
          </a:xfrm>
          <a:prstGeom prst="rect">
            <a:avLst/>
          </a:prstGeom>
          <a:ln w="28575">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9" name="TextBox 8"/>
          <p:cNvSpPr txBox="1"/>
          <p:nvPr/>
        </p:nvSpPr>
        <p:spPr>
          <a:xfrm>
            <a:off x="1323435" y="1621291"/>
            <a:ext cx="4098045" cy="400110"/>
          </a:xfrm>
          <a:prstGeom prst="rect">
            <a:avLst/>
          </a:prstGeom>
          <a:noFill/>
        </p:spPr>
        <p:txBody>
          <a:bodyPr wrap="none" rtlCol="0">
            <a:spAutoFit/>
          </a:bodyPr>
          <a:lstStyle/>
          <a:p>
            <a:r>
              <a:rPr lang="en-US" sz="2000" b="1" dirty="0" smtClean="0">
                <a:solidFill>
                  <a:srgbClr val="0070C0"/>
                </a:solidFill>
                <a:latin typeface="Times New Roman" charset="0"/>
                <a:ea typeface="Times New Roman" charset="0"/>
                <a:cs typeface="Times New Roman" charset="0"/>
              </a:rPr>
              <a:t>Adjusted Current Yield Calculation</a:t>
            </a:r>
            <a:endParaRPr lang="en-US" sz="2000" b="1" dirty="0">
              <a:solidFill>
                <a:srgbClr val="0070C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xmlns="" val="1162501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10" y="3142106"/>
            <a:ext cx="10058400" cy="1609344"/>
          </a:xfrm>
        </p:spPr>
        <p:txBody>
          <a:bodyPr>
            <a:noAutofit/>
          </a:bodyPr>
          <a:lstStyle/>
          <a:p>
            <a:pPr>
              <a:lnSpc>
                <a:spcPct val="150000"/>
              </a:lnSpc>
            </a:pPr>
            <a:r>
              <a:rPr lang="en-US" sz="2800" cap="none" dirty="0">
                <a:latin typeface="Times New Roman" charset="0"/>
                <a:ea typeface="Times New Roman" charset="0"/>
                <a:cs typeface="Times New Roman" charset="0"/>
              </a:rPr>
              <a:t>			</a:t>
            </a:r>
            <a:endParaRPr lang="en-US" sz="1400" cap="none" dirty="0">
              <a:latin typeface="Times New Roman" charset="0"/>
              <a:ea typeface="Times New Roman" charset="0"/>
              <a:cs typeface="Times New Roman" charset="0"/>
            </a:endParaRPr>
          </a:p>
        </p:txBody>
      </p:sp>
      <p:sp>
        <p:nvSpPr>
          <p:cNvPr id="4" name="TextBox 3"/>
          <p:cNvSpPr txBox="1"/>
          <p:nvPr/>
        </p:nvSpPr>
        <p:spPr>
          <a:xfrm>
            <a:off x="876436" y="528639"/>
            <a:ext cx="10294674" cy="707886"/>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p:spPr>
        <p:txBody>
          <a:bodyPr wrap="square" rtlCol="0">
            <a:spAutoFit/>
          </a:bodyPr>
          <a:lstStyle/>
          <a:p>
            <a:r>
              <a:rPr lang="en-US" sz="4000" b="1" dirty="0" smtClean="0">
                <a:latin typeface="Times New Roman" charset="0"/>
                <a:ea typeface="Times New Roman" charset="0"/>
                <a:cs typeface="Times New Roman" charset="0"/>
              </a:rPr>
              <a:t>            YTM Pricing Concept</a:t>
            </a:r>
            <a:endParaRPr lang="en-US" sz="4000" b="1" dirty="0"/>
          </a:p>
        </p:txBody>
      </p:sp>
      <p:sp>
        <p:nvSpPr>
          <p:cNvPr id="7" name="Footer Placeholder 6"/>
          <p:cNvSpPr>
            <a:spLocks noGrp="1"/>
          </p:cNvSpPr>
          <p:nvPr>
            <p:ph type="ftr" sz="quarter" idx="11"/>
          </p:nvPr>
        </p:nvSpPr>
        <p:spPr/>
        <p:txBody>
          <a:bodyPr/>
          <a:lstStyle/>
          <a:p>
            <a:r>
              <a:rPr lang="en-US" dirty="0" smtClean="0"/>
              <a:t>PowellTBUS7013-4</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330455" y="289640"/>
            <a:ext cx="2840655" cy="189377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604514" y="2851741"/>
            <a:ext cx="4727266" cy="3228377"/>
          </a:xfrm>
          <a:prstGeom prst="rect">
            <a:avLst/>
          </a:prstGeom>
          <a:ln w="12700">
            <a:solidFill>
              <a:schemeClr val="tx1"/>
            </a:solidFill>
          </a:ln>
        </p:spPr>
      </p:pic>
      <p:pic>
        <p:nvPicPr>
          <p:cNvPr id="10" name="Picture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112710" y="1668379"/>
            <a:ext cx="4838911" cy="4277931"/>
          </a:xfrm>
          <a:prstGeom prst="rect">
            <a:avLst/>
          </a:prstGeom>
          <a:ln w="28575">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11" name="TextBox 10"/>
          <p:cNvSpPr txBox="1"/>
          <p:nvPr/>
        </p:nvSpPr>
        <p:spPr>
          <a:xfrm>
            <a:off x="6604514" y="2472186"/>
            <a:ext cx="4727265" cy="369332"/>
          </a:xfrm>
          <a:prstGeom prst="rect">
            <a:avLst/>
          </a:prstGeom>
          <a:noFill/>
        </p:spPr>
        <p:txBody>
          <a:bodyPr wrap="square" rtlCol="0">
            <a:spAutoFit/>
          </a:bodyPr>
          <a:lstStyle/>
          <a:p>
            <a:pPr algn="ctr"/>
            <a:r>
              <a:rPr lang="en-US" i="1" dirty="0" smtClean="0">
                <a:latin typeface="Times New Roman" charset="0"/>
                <a:ea typeface="Times New Roman" charset="0"/>
                <a:cs typeface="Times New Roman" charset="0"/>
              </a:rPr>
              <a:t>Excel makes YTM much quicker </a:t>
            </a:r>
            <a:r>
              <a:rPr lang="en-US" i="1" smtClean="0">
                <a:latin typeface="Times New Roman" charset="0"/>
                <a:ea typeface="Times New Roman" charset="0"/>
                <a:cs typeface="Times New Roman" charset="0"/>
              </a:rPr>
              <a:t>to calculate!!</a:t>
            </a:r>
            <a:endParaRPr lang="en-US" i="1" dirty="0">
              <a:latin typeface="Times New Roman" charset="0"/>
              <a:ea typeface="Times New Roman" charset="0"/>
              <a:cs typeface="Times New Roman" charset="0"/>
            </a:endParaRPr>
          </a:p>
        </p:txBody>
      </p:sp>
    </p:spTree>
    <p:extLst>
      <p:ext uri="{BB962C8B-B14F-4D97-AF65-F5344CB8AC3E}">
        <p14:creationId xmlns:p14="http://schemas.microsoft.com/office/powerpoint/2010/main" xmlns="" val="278055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10" y="3142106"/>
            <a:ext cx="10058400" cy="1609344"/>
          </a:xfrm>
        </p:spPr>
        <p:txBody>
          <a:bodyPr>
            <a:noAutofit/>
          </a:bodyPr>
          <a:lstStyle/>
          <a:p>
            <a:pPr>
              <a:lnSpc>
                <a:spcPct val="150000"/>
              </a:lnSpc>
            </a:pPr>
            <a:r>
              <a:rPr lang="en-US" sz="2800" cap="none" dirty="0">
                <a:latin typeface="Times New Roman" charset="0"/>
                <a:ea typeface="Times New Roman" charset="0"/>
                <a:cs typeface="Times New Roman" charset="0"/>
              </a:rPr>
              <a:t>			</a:t>
            </a:r>
            <a:endParaRPr lang="en-US" sz="1400" cap="none" dirty="0">
              <a:latin typeface="Times New Roman" charset="0"/>
              <a:ea typeface="Times New Roman" charset="0"/>
              <a:cs typeface="Times New Roman" charset="0"/>
            </a:endParaRPr>
          </a:p>
        </p:txBody>
      </p:sp>
      <p:sp>
        <p:nvSpPr>
          <p:cNvPr id="4" name="TextBox 3"/>
          <p:cNvSpPr txBox="1"/>
          <p:nvPr/>
        </p:nvSpPr>
        <p:spPr>
          <a:xfrm>
            <a:off x="876436" y="528639"/>
            <a:ext cx="10294674" cy="707886"/>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p:spPr>
        <p:txBody>
          <a:bodyPr wrap="square" rtlCol="0">
            <a:spAutoFit/>
          </a:bodyPr>
          <a:lstStyle/>
          <a:p>
            <a:pPr algn="ctr"/>
            <a:r>
              <a:rPr lang="en-US" sz="4000" b="1" dirty="0" smtClean="0">
                <a:latin typeface="Times New Roman" charset="0"/>
                <a:ea typeface="Times New Roman" charset="0"/>
                <a:cs typeface="Times New Roman" charset="0"/>
              </a:rPr>
              <a:t>Yield Curves</a:t>
            </a:r>
            <a:endParaRPr lang="en-US" sz="4000" b="1" dirty="0"/>
          </a:p>
        </p:txBody>
      </p:sp>
      <p:sp>
        <p:nvSpPr>
          <p:cNvPr id="7" name="Footer Placeholder 6"/>
          <p:cNvSpPr>
            <a:spLocks noGrp="1"/>
          </p:cNvSpPr>
          <p:nvPr>
            <p:ph type="ftr" sz="quarter" idx="11"/>
          </p:nvPr>
        </p:nvSpPr>
        <p:spPr/>
        <p:txBody>
          <a:bodyPr/>
          <a:lstStyle/>
          <a:p>
            <a:r>
              <a:rPr lang="en-US" dirty="0" smtClean="0"/>
              <a:t>PowellTBUS7013-4</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262195" y="2031336"/>
            <a:ext cx="3352412" cy="254066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459979" y="2031336"/>
            <a:ext cx="3352412" cy="254066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57764" y="2031336"/>
            <a:ext cx="3352412" cy="2492341"/>
          </a:xfrm>
          <a:prstGeom prst="rect">
            <a:avLst/>
          </a:prstGeom>
        </p:spPr>
      </p:pic>
    </p:spTree>
    <p:extLst>
      <p:ext uri="{BB962C8B-B14F-4D97-AF65-F5344CB8AC3E}">
        <p14:creationId xmlns:p14="http://schemas.microsoft.com/office/powerpoint/2010/main" xmlns="" val="2011203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10" y="3142106"/>
            <a:ext cx="10058400" cy="1609344"/>
          </a:xfrm>
        </p:spPr>
        <p:txBody>
          <a:bodyPr>
            <a:noAutofit/>
          </a:bodyPr>
          <a:lstStyle/>
          <a:p>
            <a:pPr>
              <a:lnSpc>
                <a:spcPct val="150000"/>
              </a:lnSpc>
            </a:pPr>
            <a:r>
              <a:rPr lang="en-US" sz="2800" cap="none" dirty="0">
                <a:latin typeface="Times New Roman" charset="0"/>
                <a:ea typeface="Times New Roman" charset="0"/>
                <a:cs typeface="Times New Roman" charset="0"/>
              </a:rPr>
              <a:t>			</a:t>
            </a:r>
            <a:endParaRPr lang="en-US" sz="1400" cap="none" dirty="0">
              <a:latin typeface="Times New Roman" charset="0"/>
              <a:ea typeface="Times New Roman" charset="0"/>
              <a:cs typeface="Times New Roman" charset="0"/>
            </a:endParaRPr>
          </a:p>
        </p:txBody>
      </p:sp>
      <p:sp>
        <p:nvSpPr>
          <p:cNvPr id="4" name="TextBox 3"/>
          <p:cNvSpPr txBox="1"/>
          <p:nvPr/>
        </p:nvSpPr>
        <p:spPr>
          <a:xfrm>
            <a:off x="876436" y="464471"/>
            <a:ext cx="10294674" cy="707886"/>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p:spPr>
        <p:txBody>
          <a:bodyPr wrap="square" rtlCol="0">
            <a:spAutoFit/>
          </a:bodyPr>
          <a:lstStyle/>
          <a:p>
            <a:r>
              <a:rPr lang="en-US" sz="4000" b="1" dirty="0" smtClean="0">
                <a:latin typeface="Times New Roman" charset="0"/>
                <a:ea typeface="Times New Roman" charset="0"/>
                <a:cs typeface="Times New Roman" charset="0"/>
              </a:rPr>
              <a:t>				Convexity</a:t>
            </a:r>
            <a:endParaRPr lang="en-US" sz="4000" b="1" dirty="0"/>
          </a:p>
        </p:txBody>
      </p:sp>
      <p:sp>
        <p:nvSpPr>
          <p:cNvPr id="7" name="Footer Placeholder 6"/>
          <p:cNvSpPr>
            <a:spLocks noGrp="1"/>
          </p:cNvSpPr>
          <p:nvPr>
            <p:ph type="ftr" sz="quarter" idx="11"/>
          </p:nvPr>
        </p:nvSpPr>
        <p:spPr/>
        <p:txBody>
          <a:bodyPr/>
          <a:lstStyle/>
          <a:p>
            <a:r>
              <a:rPr lang="en-US" dirty="0" smtClean="0"/>
              <a:t>PowellTBUS7013-4</a:t>
            </a:r>
            <a:endParaRPr lang="en-US" dirty="0"/>
          </a:p>
        </p:txBody>
      </p:sp>
      <p:grpSp>
        <p:nvGrpSpPr>
          <p:cNvPr id="6" name="Group 5"/>
          <p:cNvGrpSpPr/>
          <p:nvPr/>
        </p:nvGrpSpPr>
        <p:grpSpPr>
          <a:xfrm>
            <a:off x="876436" y="1856470"/>
            <a:ext cx="9627990" cy="4359875"/>
            <a:chOff x="2247900" y="2121434"/>
            <a:chExt cx="7371588" cy="3616823"/>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13660" y="2121434"/>
              <a:ext cx="7005828" cy="3245124"/>
            </a:xfrm>
            <a:prstGeom prst="rect">
              <a:avLst/>
            </a:prstGeom>
          </p:spPr>
        </p:pic>
        <p:sp>
          <p:nvSpPr>
            <p:cNvPr id="5" name="TextBox 4"/>
            <p:cNvSpPr txBox="1"/>
            <p:nvPr/>
          </p:nvSpPr>
          <p:spPr>
            <a:xfrm>
              <a:off x="3822192" y="5372497"/>
              <a:ext cx="859536" cy="365760"/>
            </a:xfrm>
            <a:prstGeom prst="rect">
              <a:avLst/>
            </a:prstGeom>
            <a:noFill/>
          </p:spPr>
          <p:txBody>
            <a:bodyPr wrap="square" rtlCol="0">
              <a:spAutoFit/>
            </a:bodyPr>
            <a:lstStyle/>
            <a:p>
              <a:r>
                <a:rPr lang="en-US" dirty="0" smtClean="0"/>
                <a:t>Yield</a:t>
              </a:r>
              <a:endParaRPr lang="en-US" dirty="0"/>
            </a:p>
          </p:txBody>
        </p:sp>
        <p:sp>
          <p:nvSpPr>
            <p:cNvPr id="8" name="TextBox 7"/>
            <p:cNvSpPr txBox="1"/>
            <p:nvPr/>
          </p:nvSpPr>
          <p:spPr>
            <a:xfrm rot="16200000">
              <a:off x="2001012" y="3142006"/>
              <a:ext cx="859536" cy="365760"/>
            </a:xfrm>
            <a:prstGeom prst="rect">
              <a:avLst/>
            </a:prstGeom>
            <a:noFill/>
          </p:spPr>
          <p:txBody>
            <a:bodyPr wrap="square" rtlCol="0">
              <a:spAutoFit/>
            </a:bodyPr>
            <a:lstStyle/>
            <a:p>
              <a:r>
                <a:rPr lang="en-US" dirty="0" smtClean="0"/>
                <a:t>Price</a:t>
              </a:r>
              <a:endParaRPr lang="en-US" dirty="0"/>
            </a:p>
          </p:txBody>
        </p:sp>
      </p:grpSp>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973083" y="338288"/>
            <a:ext cx="4470744" cy="2564967"/>
          </a:xfrm>
          <a:prstGeom prst="rect">
            <a:avLst/>
          </a:prstGeom>
        </p:spPr>
      </p:pic>
    </p:spTree>
    <p:extLst>
      <p:ext uri="{BB962C8B-B14F-4D97-AF65-F5344CB8AC3E}">
        <p14:creationId xmlns:p14="http://schemas.microsoft.com/office/powerpoint/2010/main" xmlns="" val="1113205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22914</TotalTime>
  <Words>1419</Words>
  <Application>Microsoft Macintosh PowerPoint</Application>
  <PresentationFormat>Custom</PresentationFormat>
  <Paragraphs>282</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Wood Type</vt:lpstr>
      <vt:lpstr>.</vt:lpstr>
      <vt:lpstr>   </vt:lpstr>
      <vt:lpstr>   </vt:lpstr>
      <vt:lpstr>   </vt:lpstr>
      <vt:lpstr>   </vt:lpstr>
      <vt:lpstr>   </vt:lpstr>
      <vt:lpstr>   </vt:lpstr>
      <vt:lpstr>   </vt:lpstr>
      <vt:lpstr>   </vt:lpstr>
      <vt:lpstr>Slide 10</vt:lpstr>
      <vt:lpstr>   </vt:lpstr>
      <vt:lpstr>Slide 12</vt:lpstr>
      <vt:lpstr>Slide 13</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Kyeni</cp:lastModifiedBy>
  <cp:revision>203</cp:revision>
  <dcterms:created xsi:type="dcterms:W3CDTF">2017-08-04T17:48:27Z</dcterms:created>
  <dcterms:modified xsi:type="dcterms:W3CDTF">2018-01-15T05:25:15Z</dcterms:modified>
</cp:coreProperties>
</file>