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1"/>
  </p:sldMasterIdLst>
  <p:sldIdLst>
    <p:sldId id="256" r:id="rId2"/>
    <p:sldId id="272" r:id="rId3"/>
    <p:sldId id="257" r:id="rId4"/>
    <p:sldId id="258" r:id="rId5"/>
    <p:sldId id="259" r:id="rId6"/>
    <p:sldId id="260" r:id="rId7"/>
    <p:sldId id="261" r:id="rId8"/>
    <p:sldId id="273" r:id="rId9"/>
    <p:sldId id="262" r:id="rId10"/>
    <p:sldId id="263" r:id="rId11"/>
    <p:sldId id="264" r:id="rId12"/>
    <p:sldId id="275" r:id="rId13"/>
    <p:sldId id="274" r:id="rId14"/>
    <p:sldId id="265" r:id="rId15"/>
    <p:sldId id="266" r:id="rId16"/>
    <p:sldId id="267" r:id="rId17"/>
    <p:sldId id="268" r:id="rId18"/>
    <p:sldId id="269" r:id="rId19"/>
    <p:sldId id="270" r:id="rId20"/>
    <p:sldId id="276" r:id="rId21"/>
    <p:sldId id="27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233"/>
    <p:restoredTop sz="94669"/>
  </p:normalViewPr>
  <p:slideViewPr>
    <p:cSldViewPr snapToGrid="0" snapToObjects="1">
      <p:cViewPr varScale="1">
        <p:scale>
          <a:sx n="68" d="100"/>
          <a:sy n="68" d="100"/>
        </p:scale>
        <p:origin x="-5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1918447"/>
            <a:ext cx="7583488" cy="1470025"/>
          </a:xfrm>
        </p:spPr>
        <p:txBody>
          <a:bodyPr anchor="b" anchorCtr="0"/>
          <a:lstStyle/>
          <a:p>
            <a:r>
              <a:rPr lang="en-US" smtClean="0"/>
              <a:t>Click to edit Master title style</a:t>
            </a:r>
            <a:endParaRPr/>
          </a:p>
        </p:txBody>
      </p:sp>
      <p:sp>
        <p:nvSpPr>
          <p:cNvPr id="3" name="Subtitle 2"/>
          <p:cNvSpPr>
            <a:spLocks noGrp="1"/>
          </p:cNvSpPr>
          <p:nvPr>
            <p:ph type="subTitle" idx="1"/>
          </p:nvPr>
        </p:nvSpPr>
        <p:spPr>
          <a:xfrm>
            <a:off x="779463" y="3478306"/>
            <a:ext cx="7583487" cy="1752600"/>
          </a:xfrm>
        </p:spPr>
        <p:txBody>
          <a:bodyPr>
            <a:normAutofit/>
          </a:bodyPr>
          <a:lstStyle>
            <a:lvl1pPr marL="0" indent="0" algn="ctr">
              <a:spcBef>
                <a:spcPts val="6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pic>
        <p:nvPicPr>
          <p:cNvPr id="9" name="Picture 8"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
        <p:nvSpPr>
          <p:cNvPr id="2" name="Title 1"/>
          <p:cNvSpPr>
            <a:spLocks noGrp="1"/>
          </p:cNvSpPr>
          <p:nvPr>
            <p:ph type="title"/>
          </p:nvPr>
        </p:nvSpPr>
        <p:spPr>
          <a:xfrm>
            <a:off x="301752" y="274320"/>
            <a:ext cx="3959352" cy="1691640"/>
          </a:xfrm>
        </p:spPr>
        <p:txBody>
          <a:bodyPr vert="horz" lIns="91440" tIns="45720" rIns="91440" bIns="45720" rtlCol="0" anchor="b" anchorCtr="0">
            <a:noAutofit/>
          </a:bodyPr>
          <a:lstStyle>
            <a:lvl1pPr marL="0" algn="ctr" defTabSz="914400" rtl="0" eaLnBrk="1" latinLnBrk="0" hangingPunct="1">
              <a:spcBef>
                <a:spcPct val="0"/>
              </a:spcBef>
              <a:buNone/>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64608" y="264907"/>
            <a:ext cx="3959352" cy="6328186"/>
          </a:xfrm>
          <a:solidFill>
            <a:schemeClr val="tx1">
              <a:lumMod val="50000"/>
            </a:schemeClr>
          </a:solidFill>
          <a:effectLst>
            <a:outerShdw blurRad="50800" dir="2700000" algn="tl" rotWithShape="0">
              <a:schemeClr val="tx1">
                <a:alpha val="40000"/>
              </a:schemeClr>
            </a:outerShdw>
          </a:effectLst>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01752" y="1970801"/>
            <a:ext cx="3959352" cy="3200400"/>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a:lnSpc>
                <a:spcPct val="110000"/>
              </a:lnSpc>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Font typeface="Calisto MT" pitchFamily="18" charset="0"/>
              <a:buNone/>
            </a:pPr>
            <a:r>
              <a:rPr lang="en-US" smtClean="0"/>
              <a:t>Click to edit Master text styles</a:t>
            </a:r>
          </a:p>
        </p:txBody>
      </p:sp>
      <p:sp>
        <p:nvSpPr>
          <p:cNvPr id="5" name="Date Placeholder 4"/>
          <p:cNvSpPr>
            <a:spLocks noGrp="1"/>
          </p:cNvSpPr>
          <p:nvPr>
            <p:ph type="dt" sz="half" idx="10"/>
          </p:nvPr>
        </p:nvSpPr>
        <p:spPr>
          <a:xfrm>
            <a:off x="2670048" y="6356350"/>
            <a:ext cx="162763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CF4E3868-2C7A-DC44-B23B-CC4DF5C9FF83}" type="datetimeFigureOut">
              <a:rPr lang="en-US" smtClean="0"/>
              <a:pPr/>
              <a:t>12/8/2017</a:t>
            </a:fld>
            <a:endParaRPr lang="en-US"/>
          </a:p>
        </p:txBody>
      </p:sp>
      <p:sp>
        <p:nvSpPr>
          <p:cNvPr id="6" name="Footer Placeholder 5"/>
          <p:cNvSpPr>
            <a:spLocks noGrp="1"/>
          </p:cNvSpPr>
          <p:nvPr>
            <p:ph type="ftr" sz="quarter" idx="11"/>
          </p:nvPr>
        </p:nvSpPr>
        <p:spPr>
          <a:xfrm>
            <a:off x="242047" y="6356350"/>
            <a:ext cx="1892808"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38129"/>
            <a:ext cx="758952" cy="57607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E1CEB568-4AB0-A54B-9459-435A243B07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Title 1"/>
          <p:cNvSpPr>
            <a:spLocks noGrp="1"/>
          </p:cNvSpPr>
          <p:nvPr>
            <p:ph type="title"/>
          </p:nvPr>
        </p:nvSpPr>
        <p:spPr>
          <a:xfrm>
            <a:off x="762000" y="4038600"/>
            <a:ext cx="7620000" cy="990600"/>
          </a:xfrm>
        </p:spPr>
        <p:txBody>
          <a:bodyPr vert="horz" lIns="91440" tIns="45720" rIns="91440" bIns="45720" rtlCol="0" anchor="b" anchorCtr="0">
            <a:normAutofit/>
          </a:bodyPr>
          <a:lstStyle>
            <a:lvl1pPr algn="ctr">
              <a:defRPr sz="3600" kern="1200">
                <a:solidFill>
                  <a:schemeClr val="bg2"/>
                </a:solidFill>
                <a:effectLst>
                  <a:outerShdw blurRad="63500" dir="2700000" algn="tl" rotWithShape="0">
                    <a:schemeClr val="tx1">
                      <a:alpha val="40000"/>
                    </a:schemeClr>
                  </a:outerShdw>
                </a:effectLst>
                <a:latin typeface="+mj-lt"/>
                <a:ea typeface="+mn-ea"/>
                <a:cs typeface="+mn-cs"/>
              </a:defRPr>
            </a:lvl1pPr>
          </a:lstStyle>
          <a:p>
            <a:pPr marL="0" lvl="0" indent="0" algn="l" defTabSz="914400" rtl="0" eaLnBrk="1" latinLnBrk="0" hangingPunct="1">
              <a:spcBef>
                <a:spcPts val="2000"/>
              </a:spcBef>
              <a:buFont typeface="Calisto MT" pitchFamily="18" charset="0"/>
              <a:buNone/>
            </a:pPr>
            <a:r>
              <a:rPr lang="en-US" smtClean="0"/>
              <a:t>Click to edit Master title style</a:t>
            </a:r>
            <a:endParaRPr/>
          </a:p>
        </p:txBody>
      </p:sp>
      <p:sp>
        <p:nvSpPr>
          <p:cNvPr id="3" name="Picture Placeholder 2"/>
          <p:cNvSpPr>
            <a:spLocks noGrp="1"/>
          </p:cNvSpPr>
          <p:nvPr>
            <p:ph type="pic" idx="1"/>
          </p:nvPr>
        </p:nvSpPr>
        <p:spPr>
          <a:xfrm>
            <a:off x="342900" y="265176"/>
            <a:ext cx="8458200" cy="3697224"/>
          </a:xfrm>
          <a:solidFill>
            <a:schemeClr val="tx1">
              <a:lumMod val="50000"/>
            </a:schemeClr>
          </a:solidFill>
          <a:effectLst>
            <a:outerShdw blurRad="50800" dir="2700000" algn="tl" rotWithShape="0">
              <a:schemeClr val="tx1">
                <a:alpha val="40000"/>
              </a:schemeClr>
            </a:outerShdw>
          </a:effectLst>
        </p:spPr>
        <p:txBody>
          <a:bodyPr vert="horz" lIns="91440" tIns="45720" rIns="91440" bIns="45720" rtlCol="0">
            <a:normAutofit/>
          </a:bodyPr>
          <a:lstStyle>
            <a:lvl1pPr marL="0" indent="0" algn="ctr" defTabSz="914400" rtl="0" eaLnBrk="1" latinLnBrk="0" hangingPunct="1">
              <a:spcBef>
                <a:spcPts val="2000"/>
              </a:spcBef>
              <a:buFont typeface="Calisto MT" pitchFamily="18" charset="0"/>
              <a:buNone/>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762000" y="5042647"/>
            <a:ext cx="7620000" cy="1129553"/>
          </a:xfrm>
        </p:spPr>
        <p:txBody>
          <a:bodyPr>
            <a:normAutofit/>
          </a:bodyPr>
          <a:lstStyle>
            <a:lvl1pPr marL="0" indent="0" algn="ctr">
              <a:lnSpc>
                <a:spcPct val="110000"/>
              </a:lnSpc>
              <a:spcBef>
                <a:spcPct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4E3868-2C7A-DC44-B23B-CC4DF5C9FF83}"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CF4E3868-2C7A-DC44-B23B-CC4DF5C9FF83}" type="datetimeFigureOut">
              <a:rPr lang="en-US" smtClean="0"/>
              <a:pPr/>
              <a:t>12/8/2017</a:t>
            </a:fld>
            <a:endParaRPr lang="en-US"/>
          </a:p>
        </p:txBody>
      </p:sp>
      <p:sp>
        <p:nvSpPr>
          <p:cNvPr id="4" name="Footer Placeholder 3"/>
          <p:cNvSpPr>
            <a:spLocks noGrp="1"/>
          </p:cNvSpPr>
          <p:nvPr>
            <p:ph type="ftr" sz="quarter" idx="11"/>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endParaRPr lang="en-US"/>
          </a:p>
        </p:txBody>
      </p:sp>
      <p:sp>
        <p:nvSpPr>
          <p:cNvPr id="5" name="Slide Number Placeholder 4"/>
          <p:cNvSpPr>
            <a:spLocks noGrp="1"/>
          </p:cNvSpPr>
          <p:nvPr>
            <p:ph type="sldNum" sz="quarter" idx="12"/>
          </p:nvPr>
        </p:nvSpPr>
        <p:spPr>
          <a:effectLst>
            <a:outerShdw blurRad="50800" dist="38100" dir="2700000" algn="tl" rotWithShape="0">
              <a:prstClr val="black">
                <a:alpha val="40000"/>
              </a:prstClr>
            </a:outerShdw>
          </a:effectLst>
        </p:spPr>
        <p:txBody>
          <a:bodyPr/>
          <a:lstStyle>
            <a:lvl1pPr>
              <a:defRPr>
                <a:solidFill>
                  <a:schemeClr val="tx1"/>
                </a:solidFill>
                <a:effectLst>
                  <a:outerShdw blurRad="38100" dist="12700" dir="2700000" algn="tl" rotWithShape="0">
                    <a:prstClr val="black">
                      <a:alpha val="60000"/>
                    </a:prstClr>
                  </a:outerShdw>
                </a:effectLst>
              </a:defRPr>
            </a:lvl1pPr>
          </a:lstStyle>
          <a:p>
            <a:fld id="{E1CEB568-4AB0-A54B-9459-435A243B07D7}"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8" name="Picture 7"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Overlay-FullBackground.jpg"/>
          <p:cNvPicPr>
            <a:picLocks noChangeAspect="1"/>
          </p:cNvPicPr>
          <p:nvPr/>
        </p:nvPicPr>
        <p:blipFill>
          <a:blip r:embed="rId2"/>
          <a:srcRect r="14719"/>
          <a:stretch>
            <a:fillRect/>
          </a:stretch>
        </p:blipFill>
        <p:spPr>
          <a:xfrm>
            <a:off x="0" y="4482"/>
            <a:ext cx="7798112" cy="6858000"/>
          </a:xfrm>
          <a:prstGeom prst="rect">
            <a:avLst/>
          </a:prstGeom>
          <a:noFill/>
          <a:ln>
            <a:noFill/>
          </a:ln>
        </p:spPr>
      </p:pic>
      <p:sp>
        <p:nvSpPr>
          <p:cNvPr id="2" name="Vertical Title 1"/>
          <p:cNvSpPr>
            <a:spLocks noGrp="1"/>
          </p:cNvSpPr>
          <p:nvPr>
            <p:ph type="title" orient="vert"/>
          </p:nvPr>
        </p:nvSpPr>
        <p:spPr>
          <a:xfrm>
            <a:off x="7848600" y="457200"/>
            <a:ext cx="1219200" cy="5668963"/>
          </a:xfrm>
        </p:spPr>
        <p:txBody>
          <a:bodyPr vert="eaVert">
            <a:normAutofit/>
          </a:bodyPr>
          <a:lstStyle/>
          <a:p>
            <a:r>
              <a:rPr lang="en-US" smtClean="0"/>
              <a:t>Click to edit Master title style</a:t>
            </a:r>
            <a:endParaRPr/>
          </a:p>
        </p:txBody>
      </p:sp>
      <p:sp>
        <p:nvSpPr>
          <p:cNvPr id="3" name="Vertical Text Placeholder 2"/>
          <p:cNvSpPr>
            <a:spLocks noGrp="1"/>
          </p:cNvSpPr>
          <p:nvPr>
            <p:ph type="body" orient="vert" idx="1"/>
          </p:nvPr>
        </p:nvSpPr>
        <p:spPr>
          <a:xfrm>
            <a:off x="779462" y="457200"/>
            <a:ext cx="6383337" cy="5668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924800" y="6356350"/>
            <a:ext cx="1066800"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pic>
        <p:nvPicPr>
          <p:cNvPr id="10" name="Picture 9" descr="overlay-ruleShadow.png"/>
          <p:cNvPicPr>
            <a:picLocks noChangeAspect="1"/>
          </p:cNvPicPr>
          <p:nvPr/>
        </p:nvPicPr>
        <p:blipFill>
          <a:blip r:embed="rId3"/>
          <a:srcRect r="25031"/>
          <a:stretch>
            <a:fillRect/>
          </a:stretch>
        </p:blipFill>
        <p:spPr>
          <a:xfrm rot="5400000" flipH="1">
            <a:off x="4421262" y="3365075"/>
            <a:ext cx="6855164" cy="12501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7" name="Picture 6"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t="50000"/>
          <a:stretch>
            <a:fillRect/>
          </a:stretch>
        </p:blipFill>
        <p:spPr>
          <a:xfrm>
            <a:off x="0" y="3429000"/>
            <a:ext cx="9144000" cy="3429000"/>
          </a:xfrm>
          <a:prstGeom prst="rect">
            <a:avLst/>
          </a:prstGeom>
        </p:spPr>
      </p:pic>
      <p:sp>
        <p:nvSpPr>
          <p:cNvPr id="2" name="Title 1"/>
          <p:cNvSpPr>
            <a:spLocks noGrp="1"/>
          </p:cNvSpPr>
          <p:nvPr>
            <p:ph type="ctrTitle"/>
          </p:nvPr>
        </p:nvSpPr>
        <p:spPr>
          <a:xfrm>
            <a:off x="779463" y="789081"/>
            <a:ext cx="7583488" cy="1470025"/>
          </a:xfrm>
        </p:spPr>
        <p:txBody>
          <a:bodyPr anchor="ctr" anchorCtr="0"/>
          <a:lstStyle/>
          <a:p>
            <a:r>
              <a:rPr lang="en-US" smtClean="0"/>
              <a:t>Click to edit Master title style</a:t>
            </a:r>
            <a:endParaRPr/>
          </a:p>
        </p:txBody>
      </p:sp>
      <p:sp>
        <p:nvSpPr>
          <p:cNvPr id="3" name="Subtitle 2"/>
          <p:cNvSpPr>
            <a:spLocks noGrp="1"/>
          </p:cNvSpPr>
          <p:nvPr>
            <p:ph type="subTitle" idx="1"/>
          </p:nvPr>
        </p:nvSpPr>
        <p:spPr>
          <a:xfrm>
            <a:off x="779463" y="4724400"/>
            <a:ext cx="7583487" cy="1385047"/>
          </a:xfrm>
        </p:spPr>
        <p:txBody>
          <a:bodyPr anchor="ctr" anchorCtr="0">
            <a:normAutofit/>
          </a:bodyPr>
          <a:lstStyle>
            <a:lvl1pPr marL="0" indent="0" algn="ctr">
              <a:spcBef>
                <a:spcPts val="300"/>
              </a:spcBef>
              <a:buNone/>
              <a:defRPr sz="1800">
                <a:solidFill>
                  <a:schemeClr val="bg2"/>
                </a:solidFill>
                <a:effectLst>
                  <a:outerShdw blurRad="63500" dir="2700000" algn="tl"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pic>
        <p:nvPicPr>
          <p:cNvPr id="7" name="Picture 6" descr="overlay-ruleShadow.png"/>
          <p:cNvPicPr>
            <a:picLocks noChangeAspect="1"/>
          </p:cNvPicPr>
          <p:nvPr/>
        </p:nvPicPr>
        <p:blipFill>
          <a:blip r:embed="rId3"/>
          <a:stretch>
            <a:fillRect/>
          </a:stretch>
        </p:blipFill>
        <p:spPr>
          <a:xfrm>
            <a:off x="0" y="3303984"/>
            <a:ext cx="9144000" cy="125016"/>
          </a:xfrm>
          <a:prstGeom prst="rect">
            <a:avLst/>
          </a:prstGeom>
        </p:spPr>
      </p:pic>
      <p:sp>
        <p:nvSpPr>
          <p:cNvPr id="10" name="Picture Placeholder 9"/>
          <p:cNvSpPr>
            <a:spLocks noGrp="1"/>
          </p:cNvSpPr>
          <p:nvPr>
            <p:ph type="pic" sz="quarter" idx="13"/>
          </p:nvPr>
        </p:nvSpPr>
        <p:spPr>
          <a:xfrm>
            <a:off x="3677371" y="2564085"/>
            <a:ext cx="1789259" cy="1729830"/>
          </a:xfrm>
          <a:prstGeom prst="ellipse">
            <a:avLst/>
          </a:prstGeom>
          <a:noFill/>
          <a:ln w="127000">
            <a:solidFill>
              <a:schemeClr val="tx2"/>
            </a:solidFill>
          </a:ln>
          <a:effectLst>
            <a:innerShdw blurRad="101600" dist="76200" dir="13500000">
              <a:prstClr val="black">
                <a:alpha val="57000"/>
              </a:prstClr>
            </a:innerShdw>
          </a:effectLst>
        </p:spPr>
        <p:txBody>
          <a:bodyPr>
            <a:normAutofit/>
          </a:bodyPr>
          <a:lstStyle>
            <a:lvl1pPr marL="0" indent="0" algn="ctr">
              <a:buNone/>
              <a:defRPr sz="1600">
                <a:solidFill>
                  <a:schemeClr val="tx1"/>
                </a:solidFill>
              </a:defRPr>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4446984"/>
            <a:ext cx="9144000" cy="125016"/>
          </a:xfrm>
          <a:prstGeom prst="rect">
            <a:avLst/>
          </a:prstGeom>
        </p:spPr>
      </p:pic>
      <p:pic>
        <p:nvPicPr>
          <p:cNvPr id="7" name="Picture 6" descr="Overlay-FullBackground.jpg"/>
          <p:cNvPicPr>
            <a:picLocks noChangeAspect="1"/>
          </p:cNvPicPr>
          <p:nvPr/>
        </p:nvPicPr>
        <p:blipFill>
          <a:blip r:embed="rId3"/>
          <a:srcRect t="66667"/>
          <a:stretch>
            <a:fillRect/>
          </a:stretch>
        </p:blipFill>
        <p:spPr>
          <a:xfrm>
            <a:off x="0" y="4572000"/>
            <a:ext cx="9144000" cy="2286000"/>
          </a:xfrm>
          <a:prstGeom prst="rect">
            <a:avLst/>
          </a:prstGeom>
        </p:spPr>
      </p:pic>
      <p:sp>
        <p:nvSpPr>
          <p:cNvPr id="2" name="Title 1"/>
          <p:cNvSpPr>
            <a:spLocks noGrp="1"/>
          </p:cNvSpPr>
          <p:nvPr>
            <p:ph type="title"/>
          </p:nvPr>
        </p:nvSpPr>
        <p:spPr>
          <a:xfrm>
            <a:off x="779463" y="2971800"/>
            <a:ext cx="7583487"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79463" y="4724400"/>
            <a:ext cx="7583487" cy="1398494"/>
          </a:xfrm>
        </p:spPr>
        <p:txBody>
          <a:bodyPr vert="horz" lIns="91440" tIns="45720" rIns="91440" bIns="45720" rtlCol="0">
            <a:normAutofit/>
          </a:bodyPr>
          <a:lstStyle>
            <a:lvl1pPr marL="0" indent="0" algn="ctr" defTabSz="914400" rtl="0" eaLnBrk="1" latinLnBrk="0" hangingPunct="1">
              <a:spcBef>
                <a:spcPts val="600"/>
              </a:spcBef>
              <a:buFont typeface="Calisto MT" pitchFamily="18" charset="0"/>
              <a:buNone/>
              <a:defRPr sz="1800" kern="1200">
                <a:solidFill>
                  <a:schemeClr val="bg2"/>
                </a:solidFill>
                <a:effectLst>
                  <a:outerShdw blurRad="63500" dir="2700000" algn="tl" rotWithShape="0">
                    <a:schemeClr val="tx1">
                      <a:alpha val="40000"/>
                    </a:scheme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4E3868-2C7A-DC44-B23B-CC4DF5C9FF83}" type="datetimeFigureOut">
              <a:rPr lang="en-US" smtClean="0"/>
              <a:pPr/>
              <a:t>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1" name="Picture 10"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p>
            <a:r>
              <a:rPr lang="en-US" smtClean="0"/>
              <a:t>Click to edit Master title style</a:t>
            </a:r>
            <a:endParaRPr/>
          </a:p>
        </p:txBody>
      </p:sp>
      <p:sp>
        <p:nvSpPr>
          <p:cNvPr id="3" name="Content Placeholder 2"/>
          <p:cNvSpPr>
            <a:spLocks noGrp="1"/>
          </p:cNvSpPr>
          <p:nvPr>
            <p:ph sz="half" idx="1"/>
          </p:nvPr>
        </p:nvSpPr>
        <p:spPr>
          <a:xfrm>
            <a:off x="779463"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96791" y="1828800"/>
            <a:ext cx="356616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F4E3868-2C7A-DC44-B23B-CC4DF5C9FF83}" type="datetimeFigureOut">
              <a:rPr lang="en-US" smtClean="0"/>
              <a:pPr/>
              <a:t>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overlay-ruleShadow.png"/>
          <p:cNvPicPr>
            <a:picLocks noChangeAspect="1"/>
          </p:cNvPicPr>
          <p:nvPr/>
        </p:nvPicPr>
        <p:blipFill>
          <a:blip r:embed="rId2"/>
          <a:stretch>
            <a:fillRect/>
          </a:stretch>
        </p:blipFill>
        <p:spPr>
          <a:xfrm>
            <a:off x="0" y="1307592"/>
            <a:ext cx="9144000" cy="125016"/>
          </a:xfrm>
          <a:prstGeom prst="rect">
            <a:avLst/>
          </a:prstGeom>
        </p:spPr>
      </p:pic>
      <p:pic>
        <p:nvPicPr>
          <p:cNvPr id="13" name="Picture 12" descr="Overlay-FullBackground.jpg"/>
          <p:cNvPicPr>
            <a:picLocks noChangeAspect="1"/>
          </p:cNvPicPr>
          <p:nvPr/>
        </p:nvPicPr>
        <p:blipFill>
          <a:blip r:embed="rId3"/>
          <a:srcRect t="23333"/>
          <a:stretch>
            <a:fillRect/>
          </a:stretch>
        </p:blipFill>
        <p:spPr>
          <a:xfrm>
            <a:off x="0" y="1425388"/>
            <a:ext cx="9144000" cy="5432612"/>
          </a:xfrm>
          <a:prstGeom prst="rect">
            <a:avLst/>
          </a:prstGeom>
        </p:spPr>
      </p:pic>
      <p:sp>
        <p:nvSpPr>
          <p:cNvPr id="2" name="Title 1"/>
          <p:cNvSpPr>
            <a:spLocks noGrp="1"/>
          </p:cNvSpPr>
          <p:nvPr>
            <p:ph type="title"/>
          </p:nvPr>
        </p:nvSpPr>
        <p:spPr>
          <a:xfrm>
            <a:off x="779463" y="62753"/>
            <a:ext cx="7583488" cy="1283167"/>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96791" y="1524000"/>
            <a:ext cx="3566160" cy="838200"/>
          </a:xfrm>
        </p:spPr>
        <p:txBody>
          <a:bodyPr anchor="ctr" anchorCtr="0">
            <a:noAutofit/>
          </a:bodyPr>
          <a:lstStyle>
            <a:lvl1pPr marL="0" indent="0" algn="ctr">
              <a:spcBef>
                <a:spcPct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96791" y="2393576"/>
            <a:ext cx="3566160" cy="373258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F4E3868-2C7A-DC44-B23B-CC4DF5C9FF83}" type="datetimeFigureOut">
              <a:rPr lang="en-US" smtClean="0"/>
              <a:pPr/>
              <a:t>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overlay-ruleShadow.png"/>
          <p:cNvPicPr>
            <a:picLocks noChangeAspect="1"/>
          </p:cNvPicPr>
          <p:nvPr/>
        </p:nvPicPr>
        <p:blipFill>
          <a:blip r:embed="rId2"/>
          <a:stretch>
            <a:fillRect/>
          </a:stretch>
        </p:blipFill>
        <p:spPr>
          <a:xfrm>
            <a:off x="0" y="1307592"/>
            <a:ext cx="9144000" cy="12501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F4E3868-2C7A-DC44-B23B-CC4DF5C9FF83}" type="datetimeFigureOut">
              <a:rPr lang="en-US" smtClean="0"/>
              <a:pPr/>
              <a:t>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CEB568-4AB0-A54B-9459-435A243B07D7}" type="slidenum">
              <a:rPr lang="en-US" smtClean="0"/>
              <a:pPr/>
              <a:t>‹#›</a:t>
            </a:fld>
            <a:endParaRPr lang="en-US"/>
          </a:p>
        </p:txBody>
      </p:sp>
      <p:pic>
        <p:nvPicPr>
          <p:cNvPr id="10" name="Picture 9" descr="Overlay-FullBackground.jpg"/>
          <p:cNvPicPr>
            <a:picLocks noChangeAspect="1"/>
          </p:cNvPicPr>
          <p:nvPr/>
        </p:nvPicPr>
        <p:blipFill>
          <a:blip r:embed="rId3"/>
          <a:srcRect t="21046"/>
          <a:stretch>
            <a:fillRect/>
          </a:stretch>
        </p:blipFill>
        <p:spPr>
          <a:xfrm>
            <a:off x="0" y="1447800"/>
            <a:ext cx="9144000" cy="541468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FullBackground.jpg"/>
          <p:cNvPicPr>
            <a:picLocks noChangeAspect="1"/>
          </p:cNvPicPr>
          <p:nvPr/>
        </p:nvPicPr>
        <p:blipFill>
          <a:blip r:embed="rId2"/>
          <a:stretch>
            <a:fillRect/>
          </a:stretch>
        </p:blipFill>
        <p:spPr>
          <a:xfrm>
            <a:off x="0" y="4482"/>
            <a:ext cx="9144000" cy="6858000"/>
          </a:xfrm>
          <a:prstGeom prst="rect">
            <a:avLst/>
          </a:prstGeom>
          <a:noFill/>
          <a:ln>
            <a:noFill/>
          </a:ln>
        </p:spPr>
      </p:pic>
      <p:sp>
        <p:nvSpPr>
          <p:cNvPr id="2" name="Date Placeholder 1"/>
          <p:cNvSpPr>
            <a:spLocks noGrp="1"/>
          </p:cNvSpPr>
          <p:nvPr>
            <p:ph type="dt" sz="half" idx="10"/>
          </p:nvPr>
        </p:nvSpPr>
        <p:spPr/>
        <p:txBody>
          <a:bodyPr/>
          <a:lstStyle/>
          <a:p>
            <a:fld id="{CF4E3868-2C7A-DC44-B23B-CC4DF5C9FF83}" type="datetimeFigureOut">
              <a:rPr lang="en-US" smtClean="0"/>
              <a:pPr/>
              <a:t>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CEB568-4AB0-A54B-9459-435A243B07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Overlay-FullBackground.jpg"/>
          <p:cNvPicPr>
            <a:picLocks noChangeAspect="1"/>
          </p:cNvPicPr>
          <p:nvPr/>
        </p:nvPicPr>
        <p:blipFill>
          <a:blip r:embed="rId2"/>
          <a:srcRect l="50000"/>
          <a:stretch>
            <a:fillRect/>
          </a:stretch>
        </p:blipFill>
        <p:spPr>
          <a:xfrm>
            <a:off x="4572000" y="4482"/>
            <a:ext cx="4572000" cy="6858000"/>
          </a:xfrm>
          <a:prstGeom prst="rect">
            <a:avLst/>
          </a:prstGeom>
          <a:noFill/>
          <a:ln>
            <a:noFill/>
          </a:ln>
        </p:spPr>
      </p:pic>
      <p:sp>
        <p:nvSpPr>
          <p:cNvPr id="2" name="Title 1"/>
          <p:cNvSpPr>
            <a:spLocks noGrp="1"/>
          </p:cNvSpPr>
          <p:nvPr>
            <p:ph type="title"/>
          </p:nvPr>
        </p:nvSpPr>
        <p:spPr>
          <a:xfrm>
            <a:off x="301752" y="273049"/>
            <a:ext cx="3962400" cy="1690221"/>
          </a:xfrm>
        </p:spPr>
        <p:txBody>
          <a:bodyPr vert="horz" lIns="91440" tIns="45720" rIns="91440" bIns="45720" rtlCol="0" anchor="b" anchorCtr="0">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4866401" y="273050"/>
            <a:ext cx="3959352" cy="5853113"/>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01752" y="1975104"/>
            <a:ext cx="3962400" cy="3200401"/>
          </a:xfrm>
          <a:effectLst>
            <a:outerShdw blurRad="50800" dist="38100" dir="2700000" algn="tl" rotWithShape="0">
              <a:prstClr val="black">
                <a:alpha val="40000"/>
              </a:prstClr>
            </a:outerShdw>
          </a:effectLst>
        </p:spPr>
        <p:txBody>
          <a:bodyPr vert="horz" lIns="91440" tIns="45720" rIns="91440" bIns="45720" rtlCol="0" anchor="t" anchorCtr="0">
            <a:normAutofit/>
          </a:bodyPr>
          <a:lstStyle>
            <a:lvl1pPr marL="0" indent="0" algn="ctr" defTabSz="914400" rtl="0" eaLnBrk="1" latinLnBrk="0" hangingPunct="1">
              <a:lnSpc>
                <a:spcPct val="110000"/>
              </a:lnSpc>
              <a:spcBef>
                <a:spcPts val="2000"/>
              </a:spcBef>
              <a:buNone/>
              <a:defRPr sz="1800" kern="1200">
                <a:solidFill>
                  <a:schemeClr val="tx1"/>
                </a:solidFill>
                <a:effectLst>
                  <a:outerShdw blurRad="38100" dist="12700" dir="2700000" algn="tl" rotWithShape="0">
                    <a:prstClr val="black">
                      <a:alpha val="6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2667000" y="6356350"/>
            <a:ext cx="1622612" cy="365125"/>
          </a:xfrm>
          <a:effectLst>
            <a:outerShdw blurRad="50800" dist="38100" dir="2700000" algn="tl" rotWithShape="0">
              <a:prstClr val="black">
                <a:alpha val="40000"/>
              </a:prstClr>
            </a:outerShdw>
          </a:effectLst>
        </p:spPr>
        <p:txBody>
          <a:bodyPr vert="horz" lIns="91440" tIns="45720" rIns="91440" bIns="45720" rtlCol="0" anchor="ctr"/>
          <a:lstStyle>
            <a:lvl1pPr marL="0" algn="r"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fld id="{CF4E3868-2C7A-DC44-B23B-CC4DF5C9FF83}" type="datetimeFigureOut">
              <a:rPr lang="en-US" smtClean="0"/>
              <a:pPr/>
              <a:t>12/8/2017</a:t>
            </a:fld>
            <a:endParaRPr lang="en-US"/>
          </a:p>
        </p:txBody>
      </p:sp>
      <p:sp>
        <p:nvSpPr>
          <p:cNvPr id="6" name="Footer Placeholder 5"/>
          <p:cNvSpPr>
            <a:spLocks noGrp="1"/>
          </p:cNvSpPr>
          <p:nvPr>
            <p:ph type="ftr" sz="quarter" idx="11"/>
          </p:nvPr>
        </p:nvSpPr>
        <p:spPr>
          <a:xfrm>
            <a:off x="242047" y="6356350"/>
            <a:ext cx="1891553" cy="365125"/>
          </a:xfrm>
          <a:effectLst>
            <a:outerShdw blurRad="50800" dist="38100" dir="2700000" algn="tl" rotWithShape="0">
              <a:prstClr val="black">
                <a:alpha val="40000"/>
              </a:prstClr>
            </a:outerShdw>
          </a:effectLst>
        </p:spPr>
        <p:txBody>
          <a:bodyPr vert="horz" lIns="91440" tIns="45720" rIns="91440" bIns="45720" rtlCol="0" anchor="ctr"/>
          <a:lstStyle>
            <a:lvl1pPr marL="0" algn="l" defTabSz="914400" rtl="0" eaLnBrk="1" latinLnBrk="0" hangingPunct="1">
              <a:defRPr sz="1200" kern="1200">
                <a:solidFill>
                  <a:schemeClr val="tx1"/>
                </a:solidFill>
                <a:effectLst>
                  <a:outerShdw blurRad="38100" dist="12700" dir="2700000" algn="tl" rotWithShape="0">
                    <a:prstClr val="black">
                      <a:alpha val="6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892808" y="5748338"/>
            <a:ext cx="762000" cy="576262"/>
          </a:xfrm>
        </p:spPr>
        <p:txBody>
          <a:bodyPr vert="horz" lIns="91440" tIns="45720" rIns="91440" bIns="45720" rtlCol="0" anchor="ctr">
            <a:noAutofit/>
          </a:bodyPr>
          <a:lstStyle>
            <a:lvl1pPr marL="0" algn="ctr" defTabSz="914400" rtl="0" eaLnBrk="1" latinLnBrk="0" hangingPunct="1">
              <a:spcBef>
                <a:spcPct val="0"/>
              </a:spcBef>
              <a:defRPr sz="36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a:lstStyle>
          <a:p>
            <a:fld id="{E1CEB568-4AB0-A54B-9459-435A243B07D7}" type="slidenum">
              <a:rPr lang="en-US" smtClean="0"/>
              <a:pPr/>
              <a:t>‹#›</a:t>
            </a:fld>
            <a:endParaRPr lang="en-US"/>
          </a:p>
        </p:txBody>
      </p:sp>
      <p:pic>
        <p:nvPicPr>
          <p:cNvPr id="10" name="Picture 9" descr="overlay-ruleShadow.png"/>
          <p:cNvPicPr>
            <a:picLocks noChangeAspect="1"/>
          </p:cNvPicPr>
          <p:nvPr/>
        </p:nvPicPr>
        <p:blipFill>
          <a:blip r:embed="rId3"/>
          <a:srcRect r="25031"/>
          <a:stretch>
            <a:fillRect/>
          </a:stretch>
        </p:blipFill>
        <p:spPr>
          <a:xfrm rot="16200000">
            <a:off x="1086391" y="3365075"/>
            <a:ext cx="6855164" cy="1250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62753"/>
            <a:ext cx="7583488" cy="1283167"/>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8" cy="4297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732494" y="6356350"/>
            <a:ext cx="2133600" cy="365125"/>
          </a:xfrm>
          <a:prstGeom prst="rect">
            <a:avLst/>
          </a:prstGeom>
        </p:spPr>
        <p:txBody>
          <a:bodyPr vert="horz" lIns="91440" tIns="45720" rIns="91440" bIns="45720" rtlCol="0" anchor="ctr"/>
          <a:lstStyle>
            <a:lvl1pPr algn="r">
              <a:defRPr sz="1200">
                <a:solidFill>
                  <a:schemeClr val="bg2"/>
                </a:solidFill>
                <a:effectLst>
                  <a:outerShdw blurRad="63500" dir="2700000" algn="tl" rotWithShape="0">
                    <a:schemeClr val="tx1">
                      <a:alpha val="40000"/>
                    </a:schemeClr>
                  </a:outerShdw>
                </a:effectLst>
              </a:defRPr>
            </a:lvl1pPr>
          </a:lstStyle>
          <a:p>
            <a:fld id="{CF4E3868-2C7A-DC44-B23B-CC4DF5C9FF83}" type="datetimeFigureOut">
              <a:rPr lang="en-US" smtClean="0"/>
              <a:pPr/>
              <a:t>12/8/2017</a:t>
            </a:fld>
            <a:endParaRPr lang="en-US"/>
          </a:p>
        </p:txBody>
      </p:sp>
      <p:sp>
        <p:nvSpPr>
          <p:cNvPr id="5" name="Footer Placeholder 4"/>
          <p:cNvSpPr>
            <a:spLocks noGrp="1"/>
          </p:cNvSpPr>
          <p:nvPr>
            <p:ph type="ftr" sz="quarter" idx="3"/>
          </p:nvPr>
        </p:nvSpPr>
        <p:spPr>
          <a:xfrm>
            <a:off x="242047" y="6356350"/>
            <a:ext cx="2895600" cy="365125"/>
          </a:xfrm>
          <a:prstGeom prst="rect">
            <a:avLst/>
          </a:prstGeom>
        </p:spPr>
        <p:txBody>
          <a:bodyPr vert="horz" lIns="91440" tIns="45720" rIns="91440" bIns="45720" rtlCol="0" anchor="ctr"/>
          <a:lstStyle>
            <a:lvl1pPr algn="l">
              <a:defRPr sz="1200">
                <a:solidFill>
                  <a:schemeClr val="bg2"/>
                </a:solidFill>
                <a:effectLst>
                  <a:outerShdw blurRad="63500" dir="2700000" algn="tl" rotWithShape="0">
                    <a:schemeClr val="tx1">
                      <a:alpha val="40000"/>
                    </a:schemeClr>
                  </a:outerShdw>
                </a:effectLst>
              </a:defRPr>
            </a:lvl1pPr>
          </a:lstStyle>
          <a:p>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bg2"/>
                </a:solidFill>
                <a:effectLst>
                  <a:outerShdw blurRad="63500" dir="2700000" algn="tl" rotWithShape="0">
                    <a:schemeClr val="tx1">
                      <a:alpha val="40000"/>
                    </a:schemeClr>
                  </a:outerShdw>
                </a:effectLst>
              </a:defRPr>
            </a:lvl1pPr>
          </a:lstStyle>
          <a:p>
            <a:fld id="{E1CEB568-4AB0-A54B-9459-435A243B07D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Lst>
  <p:txStyles>
    <p:titleStyle>
      <a:lvl1pPr algn="ctr" defTabSz="914400" rtl="0" eaLnBrk="1" latinLnBrk="0" hangingPunct="1">
        <a:spcBef>
          <a:spcPct val="0"/>
        </a:spcBef>
        <a:buNone/>
        <a:defRPr sz="4800" kern="1200">
          <a:solidFill>
            <a:schemeClr val="tx1"/>
          </a:solidFill>
          <a:effectLst>
            <a:outerShdw blurRad="50800" dist="12700" dir="2700000" sx="100500" sy="100500" algn="tl" rotWithShape="0">
              <a:prstClr val="black">
                <a:alpha val="60000"/>
              </a:prstClr>
            </a:outerShdw>
          </a:effectLst>
          <a:latin typeface="+mj-lt"/>
          <a:ea typeface="+mj-ea"/>
          <a:cs typeface="+mj-cs"/>
        </a:defRPr>
      </a:lvl1pPr>
    </p:titleStyle>
    <p:bodyStyle>
      <a:lvl1pPr marL="282575" indent="-282575" algn="l" defTabSz="914400" rtl="0" eaLnBrk="1" latinLnBrk="0" hangingPunct="1">
        <a:spcBef>
          <a:spcPts val="2000"/>
        </a:spcBef>
        <a:buFont typeface="Calisto MT" pitchFamily="18" charset="0"/>
        <a:buChar char="•"/>
        <a:defRPr sz="2400" kern="1200">
          <a:solidFill>
            <a:schemeClr val="bg2"/>
          </a:solidFill>
          <a:effectLst>
            <a:outerShdw blurRad="63500" dir="2700000" algn="tl" rotWithShape="0">
              <a:schemeClr val="tx1">
                <a:alpha val="40000"/>
              </a:schemeClr>
            </a:outerShdw>
          </a:effectLst>
          <a:latin typeface="+mn-lt"/>
          <a:ea typeface="+mn-ea"/>
          <a:cs typeface="+mn-cs"/>
        </a:defRPr>
      </a:lvl1pPr>
      <a:lvl2pPr marL="577850" indent="-295275" algn="l" defTabSz="914400" rtl="0" eaLnBrk="1" latinLnBrk="0" hangingPunct="1">
        <a:spcBef>
          <a:spcPts val="600"/>
        </a:spcBef>
        <a:buClr>
          <a:schemeClr val="bg2">
            <a:lumMod val="60000"/>
            <a:lumOff val="40000"/>
          </a:schemeClr>
        </a:buClr>
        <a:buFont typeface="Calisto MT" pitchFamily="18" charset="0"/>
        <a:buChar char="•"/>
        <a:defRPr sz="2200" kern="1200">
          <a:solidFill>
            <a:schemeClr val="bg2"/>
          </a:solidFill>
          <a:effectLst>
            <a:outerShdw blurRad="63500" dir="2700000" algn="tl" rotWithShape="0">
              <a:schemeClr val="tx1">
                <a:alpha val="40000"/>
              </a:schemeClr>
            </a:outerShdw>
          </a:effectLst>
          <a:latin typeface="+mn-lt"/>
          <a:ea typeface="+mn-ea"/>
          <a:cs typeface="+mn-cs"/>
        </a:defRPr>
      </a:lvl2pPr>
      <a:lvl3pPr marL="860425" indent="-282575" algn="l" defTabSz="914400" rtl="0" eaLnBrk="1" latinLnBrk="0" hangingPunct="1">
        <a:spcBef>
          <a:spcPts val="600"/>
        </a:spcBef>
        <a:buFont typeface="Calisto MT" pitchFamily="18" charset="0"/>
        <a:buChar char="•"/>
        <a:defRPr sz="2000" kern="1200">
          <a:solidFill>
            <a:schemeClr val="bg2"/>
          </a:solidFill>
          <a:effectLst>
            <a:outerShdw blurRad="63500" dir="2700000" algn="tl" rotWithShape="0">
              <a:schemeClr val="tx1">
                <a:alpha val="40000"/>
              </a:schemeClr>
            </a:outerShdw>
          </a:effectLst>
          <a:latin typeface="+mn-lt"/>
          <a:ea typeface="+mn-ea"/>
          <a:cs typeface="+mn-cs"/>
        </a:defRPr>
      </a:lvl3pPr>
      <a:lvl4pPr marL="1143000" indent="-282575" algn="l" defTabSz="914400" rtl="0" eaLnBrk="1" latinLnBrk="0" hangingPunct="1">
        <a:spcBef>
          <a:spcPts val="600"/>
        </a:spcBef>
        <a:buClr>
          <a:schemeClr val="bg2">
            <a:lumMod val="60000"/>
            <a:lumOff val="40000"/>
          </a:schemeClr>
        </a:buClr>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4pPr>
      <a:lvl5pPr marL="1425575" indent="-282575" algn="l" defTabSz="914400" rtl="0" eaLnBrk="1" latinLnBrk="0" hangingPunct="1">
        <a:spcBef>
          <a:spcPts val="600"/>
        </a:spcBef>
        <a:buFont typeface="Calisto MT" pitchFamily="18" charset="0"/>
        <a:buChar char="•"/>
        <a:defRPr sz="1800" kern="1200">
          <a:solidFill>
            <a:schemeClr val="bg2"/>
          </a:solidFill>
          <a:effectLst>
            <a:outerShdw blurRad="63500" dir="2700000" algn="tl" rotWithShape="0">
              <a:schemeClr val="tx1">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Chapter 5</a:t>
            </a:r>
            <a:br>
              <a:rPr lang="en-US" dirty="0" smtClean="0"/>
            </a:br>
            <a:r>
              <a:rPr lang="en-US" dirty="0" smtClean="0"/>
              <a:t>Fallacies of Argument</a:t>
            </a:r>
            <a:br>
              <a:rPr lang="en-US" dirty="0" smtClean="0"/>
            </a:br>
            <a:endParaRPr lang="en-US" dirty="0"/>
          </a:p>
        </p:txBody>
      </p:sp>
      <p:sp>
        <p:nvSpPr>
          <p:cNvPr id="3" name="Subtitle 2"/>
          <p:cNvSpPr>
            <a:spLocks noGrp="1"/>
          </p:cNvSpPr>
          <p:nvPr>
            <p:ph type="subTitle" idx="1"/>
          </p:nvPr>
        </p:nvSpPr>
        <p:spPr/>
        <p:txBody>
          <a:bodyPr/>
          <a:lstStyle/>
          <a:p>
            <a:r>
              <a:rPr lang="en-US" dirty="0" smtClean="0"/>
              <a:t>Fallacy: A </a:t>
            </a:r>
            <a:r>
              <a:rPr lang="en-US" dirty="0"/>
              <a:t>flaw in the structure of </a:t>
            </a:r>
            <a:r>
              <a:rPr lang="en-US" dirty="0" smtClean="0"/>
              <a:t>an </a:t>
            </a:r>
            <a:r>
              <a:rPr lang="en-US" dirty="0"/>
              <a:t>argument that renders its conclusion invalid or suspect</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Dogmatism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claim is supported on the grounds that it’s the </a:t>
            </a:r>
            <a:r>
              <a:rPr lang="en-US" dirty="0"/>
              <a:t>only acceptable conclusion in a </a:t>
            </a:r>
            <a:r>
              <a:rPr lang="en-US" dirty="0" smtClean="0"/>
              <a:t>community</a:t>
            </a:r>
          </a:p>
          <a:p>
            <a:r>
              <a:rPr lang="en-US" dirty="0" smtClean="0"/>
              <a:t>Proposing that there simply cannot be any other possible way of making sense of and engaging with an issue but the one you represent.</a:t>
            </a:r>
            <a:br>
              <a:rPr lang="en-US" dirty="0" smtClean="0"/>
            </a:br>
            <a:r>
              <a:rPr lang="en-US" dirty="0" smtClean="0"/>
              <a:t/>
            </a:r>
            <a:br>
              <a:rPr lang="en-US" dirty="0" smtClean="0"/>
            </a:br>
            <a:r>
              <a:rPr lang="en-US" i="1" dirty="0" smtClean="0"/>
              <a:t>Example:</a:t>
            </a:r>
            <a:r>
              <a:rPr lang="en-US" dirty="0" smtClean="0"/>
              <a:t> There’s no way that anyone can argue that abortion is anything other than murder.</a:t>
            </a:r>
            <a:br>
              <a:rPr lang="en-US" dirty="0" smtClean="0"/>
            </a:br>
            <a:r>
              <a:rPr lang="en-US" dirty="0" smtClean="0"/>
              <a:t/>
            </a:r>
            <a:br>
              <a:rPr lang="en-US" dirty="0" smtClean="0"/>
            </a:br>
            <a:r>
              <a:rPr lang="en-US" i="1" dirty="0" smtClean="0"/>
              <a:t>Example: </a:t>
            </a:r>
            <a:r>
              <a:rPr lang="en-US" dirty="0" smtClean="0"/>
              <a:t>There’s no way a man could ever love a man or a woman could ever love a woman as much as a man and a woman can love each other.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Hominem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claim is answered by irrelevant attacks on the writer or speaker’s </a:t>
            </a:r>
            <a:r>
              <a:rPr lang="en-US" dirty="0"/>
              <a:t>character</a:t>
            </a:r>
            <a:r>
              <a:rPr lang="en-US" dirty="0" smtClean="0"/>
              <a:t> rather </a:t>
            </a:r>
            <a:r>
              <a:rPr lang="en-US" dirty="0"/>
              <a:t>than </a:t>
            </a:r>
            <a:r>
              <a:rPr lang="en-US" dirty="0" smtClean="0"/>
              <a:t>the argument that is being presented</a:t>
            </a:r>
          </a:p>
          <a:p>
            <a:r>
              <a:rPr lang="en-US" dirty="0" smtClean="0"/>
              <a:t>Attacking the character of a person rather than engaging with the claim, reasons, and evidence she or he is setting forth.</a:t>
            </a:r>
            <a:br>
              <a:rPr lang="en-US" dirty="0" smtClean="0"/>
            </a:br>
            <a:r>
              <a:rPr lang="en-US" dirty="0" smtClean="0"/>
              <a:t/>
            </a:r>
            <a:br>
              <a:rPr lang="en-US" dirty="0" smtClean="0"/>
            </a:br>
            <a:r>
              <a:rPr lang="en-US" i="1" dirty="0" smtClean="0"/>
              <a:t>Example: </a:t>
            </a:r>
            <a:r>
              <a:rPr lang="en-US" dirty="0" smtClean="0"/>
              <a:t>In listening to what you have to say I have this to say in reply: only an idiot would argue for pursuing a peaceful solution to this conflict.</a:t>
            </a:r>
            <a:br>
              <a:rPr lang="en-US" dirty="0" smtClean="0"/>
            </a:br>
            <a:r>
              <a:rPr lang="en-US" dirty="0" smtClean="0"/>
              <a:t/>
            </a:r>
            <a:br>
              <a:rPr lang="en-US" dirty="0" smtClean="0"/>
            </a:br>
            <a:r>
              <a:rPr lang="en-US" i="1" dirty="0" smtClean="0"/>
              <a:t>Example:</a:t>
            </a:r>
            <a:r>
              <a:rPr lang="en-US" dirty="0" smtClean="0"/>
              <a:t> Here’s what I think about what you have written: anyone who opposes the death penalty for murder is a criminal at heart.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Stacking the Deck</a:t>
            </a:r>
            <a:endParaRPr lang="en-US" dirty="0"/>
          </a:p>
        </p:txBody>
      </p:sp>
      <p:sp>
        <p:nvSpPr>
          <p:cNvPr id="3" name="Content Placeholder 2"/>
          <p:cNvSpPr>
            <a:spLocks noGrp="1"/>
          </p:cNvSpPr>
          <p:nvPr>
            <p:ph idx="1"/>
          </p:nvPr>
        </p:nvSpPr>
        <p:spPr/>
        <p:txBody>
          <a:bodyPr>
            <a:normAutofit lnSpcReduction="10000"/>
          </a:bodyPr>
          <a:lstStyle/>
          <a:p>
            <a:r>
              <a:rPr lang="en-US" dirty="0" smtClean="0"/>
              <a:t>When a writer tries to prove a point by focusing on only one side of the argument while ignoring the other. </a:t>
            </a:r>
          </a:p>
          <a:p>
            <a:r>
              <a:rPr lang="en-US" dirty="0" smtClean="0"/>
              <a:t>Just as gamblers attempt to  stack the deck in their favor, writers stack the deck when they show only one side of an argument. </a:t>
            </a:r>
          </a:p>
          <a:p>
            <a:pPr>
              <a:buNone/>
            </a:pPr>
            <a:r>
              <a:rPr lang="en-US" i="1" dirty="0" smtClean="0"/>
              <a:t>Example</a:t>
            </a:r>
            <a:r>
              <a:rPr lang="en-US" dirty="0" smtClean="0"/>
              <a:t>: When a person who’s less than honest is trying to sell his old car, he’ll list all the good qualities and omit all the faults: the tires are new, the stereo is fantastic, and I just changed the oil (but he fails to mention the oil and radiator leaks and the nearly broken transmission).</a:t>
            </a:r>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
            </a:r>
            <a:br>
              <a:rPr lang="en-US" smtClean="0"/>
            </a:br>
            <a:r>
              <a:rPr lang="en-US" smtClean="0"/>
              <a:t>Fallacies </a:t>
            </a:r>
            <a:r>
              <a:rPr lang="en-US" dirty="0" smtClean="0"/>
              <a:t>Of Logical Arguments</a:t>
            </a:r>
            <a:br>
              <a:rPr lang="en-US" dirty="0" smtClean="0"/>
            </a:br>
            <a:endParaRPr lang="en-US" dirty="0"/>
          </a:p>
        </p:txBody>
      </p:sp>
      <p:pic>
        <p:nvPicPr>
          <p:cNvPr id="4" name="Content Placeholder 3" descr="humor-penguins.jpg"/>
          <p:cNvPicPr>
            <a:picLocks noGrp="1" noChangeAspect="1"/>
          </p:cNvPicPr>
          <p:nvPr>
            <p:ph idx="1"/>
          </p:nvPr>
        </p:nvPicPr>
        <p:blipFill>
          <a:blip r:embed="rId2">
            <a:duotone>
              <a:schemeClr val="bg2">
                <a:shade val="45000"/>
                <a:satMod val="135000"/>
              </a:schemeClr>
              <a:prstClr val="white"/>
            </a:duotone>
          </a:blip>
          <a:srcRect l="-39125" r="-39125"/>
          <a:stretch>
            <a:fillRect/>
          </a:stretch>
        </p:blip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Hasty Generalization</a:t>
            </a:r>
            <a:endParaRPr lang="en-US" dirty="0"/>
          </a:p>
        </p:txBody>
      </p:sp>
      <p:sp>
        <p:nvSpPr>
          <p:cNvPr id="3" name="Content Placeholder 2"/>
          <p:cNvSpPr>
            <a:spLocks noGrp="1"/>
          </p:cNvSpPr>
          <p:nvPr>
            <p:ph idx="1"/>
          </p:nvPr>
        </p:nvSpPr>
        <p:spPr/>
        <p:txBody>
          <a:bodyPr>
            <a:normAutofit/>
          </a:bodyPr>
          <a:lstStyle/>
          <a:p>
            <a:r>
              <a:rPr lang="en-US" dirty="0" smtClean="0"/>
              <a:t>An inference </a:t>
            </a:r>
            <a:r>
              <a:rPr lang="en-US" dirty="0"/>
              <a:t>drawn from insufficient </a:t>
            </a:r>
            <a:r>
              <a:rPr lang="en-US" dirty="0" smtClean="0"/>
              <a:t>data</a:t>
            </a:r>
          </a:p>
          <a:p>
            <a:r>
              <a:rPr lang="en-US" dirty="0" smtClean="0"/>
              <a:t>Drawing a conclusion, especially a sweeping one, from insufficient evidence.</a:t>
            </a:r>
            <a:br>
              <a:rPr lang="en-US" dirty="0" smtClean="0"/>
            </a:br>
            <a:r>
              <a:rPr lang="en-US" dirty="0" smtClean="0"/>
              <a:t/>
            </a:r>
            <a:br>
              <a:rPr lang="en-US" dirty="0" smtClean="0"/>
            </a:br>
            <a:r>
              <a:rPr lang="en-US" i="1" dirty="0" smtClean="0"/>
              <a:t>Example: </a:t>
            </a:r>
            <a:r>
              <a:rPr lang="en-US" dirty="0" smtClean="0"/>
              <a:t>English teachers are nitpicky.</a:t>
            </a:r>
            <a:br>
              <a:rPr lang="en-US" dirty="0" smtClean="0"/>
            </a:br>
            <a:r>
              <a:rPr lang="en-US" dirty="0" smtClean="0"/>
              <a:t/>
            </a:r>
            <a:br>
              <a:rPr lang="en-US" dirty="0" smtClean="0"/>
            </a:br>
            <a:r>
              <a:rPr lang="en-US" i="1" dirty="0" smtClean="0"/>
              <a:t>Example: </a:t>
            </a:r>
            <a:r>
              <a:rPr lang="en-US" dirty="0" smtClean="0"/>
              <a:t>Because my Honda broke down, then all Hondas must be junk.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Faulty Causality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a:t>A</a:t>
            </a:r>
            <a:r>
              <a:rPr lang="en-US" dirty="0" smtClean="0"/>
              <a:t>ssumption </a:t>
            </a:r>
            <a:r>
              <a:rPr lang="en-US" dirty="0"/>
              <a:t>that one event is caused by another sequential </a:t>
            </a:r>
            <a:r>
              <a:rPr lang="en-US" dirty="0" smtClean="0"/>
              <a:t>event</a:t>
            </a:r>
            <a:endParaRPr lang="en-US" dirty="0"/>
          </a:p>
          <a:p>
            <a:r>
              <a:rPr lang="en-US" dirty="0" smtClean="0"/>
              <a:t>Also referred to as “Post Hoc, Ergo Propter Hoc,” which translates as “After This, Therefore, Because of This” </a:t>
            </a:r>
          </a:p>
          <a:p>
            <a:r>
              <a:rPr lang="en-US" dirty="0" smtClean="0"/>
              <a:t>The faulty assumption that because one event follows another, the first necessarily caused the second.</a:t>
            </a:r>
            <a:br>
              <a:rPr lang="en-US" dirty="0" smtClean="0"/>
            </a:br>
            <a:r>
              <a:rPr lang="en-US" dirty="0" smtClean="0"/>
              <a:t/>
            </a:r>
            <a:br>
              <a:rPr lang="en-US" dirty="0" smtClean="0"/>
            </a:br>
            <a:r>
              <a:rPr lang="en-US" i="1" dirty="0" smtClean="0"/>
              <a:t>Example:</a:t>
            </a:r>
            <a:r>
              <a:rPr lang="en-US" dirty="0" smtClean="0"/>
              <a:t> The administration closed the smoking court in our school at the end of last year, and fights among students have gone down this year; therefore, closing the smoking court caused the reduction in fights among students.</a:t>
            </a:r>
            <a:br>
              <a:rPr lang="en-US" dirty="0" smtClean="0"/>
            </a:br>
            <a:r>
              <a:rPr lang="en-US" dirty="0" smtClean="0"/>
              <a:t/>
            </a:r>
            <a:br>
              <a:rPr lang="en-US" dirty="0" smtClean="0"/>
            </a:br>
            <a:r>
              <a:rPr lang="en-US" i="1" dirty="0" smtClean="0"/>
              <a:t>Example: </a:t>
            </a:r>
            <a:r>
              <a:rPr lang="en-US" dirty="0" smtClean="0"/>
              <a:t>Bill bleached his hair blonde last week, and this week three other guys at the same school did the same; therefore the latter all changed their hair color because Bill did.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Begging the Question</a:t>
            </a:r>
            <a:endParaRPr lang="en-US" dirty="0"/>
          </a:p>
        </p:txBody>
      </p:sp>
      <p:sp>
        <p:nvSpPr>
          <p:cNvPr id="3" name="Content Placeholder 2"/>
          <p:cNvSpPr>
            <a:spLocks noGrp="1"/>
          </p:cNvSpPr>
          <p:nvPr>
            <p:ph idx="1"/>
          </p:nvPr>
        </p:nvSpPr>
        <p:spPr/>
        <p:txBody>
          <a:bodyPr>
            <a:normAutofit/>
          </a:bodyPr>
          <a:lstStyle/>
          <a:p>
            <a:r>
              <a:rPr lang="en-US" dirty="0" smtClean="0"/>
              <a:t>A claim is based </a:t>
            </a:r>
            <a:r>
              <a:rPr lang="en-US" dirty="0"/>
              <a:t>on the very grounds that are in </a:t>
            </a:r>
            <a:r>
              <a:rPr lang="en-US" dirty="0" smtClean="0"/>
              <a:t>doubt/dispute</a:t>
            </a:r>
          </a:p>
          <a:p>
            <a:r>
              <a:rPr lang="en-US" dirty="0" smtClean="0"/>
              <a:t>Assuming as true the very claim that is disputed, in a circular argument</a:t>
            </a:r>
            <a:br>
              <a:rPr lang="en-US" dirty="0" smtClean="0"/>
            </a:br>
            <a:r>
              <a:rPr lang="en-US" dirty="0" smtClean="0"/>
              <a:t/>
            </a:r>
            <a:br>
              <a:rPr lang="en-US" dirty="0" smtClean="0"/>
            </a:br>
            <a:r>
              <a:rPr lang="en-US" i="1" dirty="0" smtClean="0"/>
              <a:t>Example:</a:t>
            </a:r>
            <a:r>
              <a:rPr lang="en-US" dirty="0" smtClean="0"/>
              <a:t> I can’t be guilty of embezzlement; I’m an honest person.</a:t>
            </a:r>
            <a:br>
              <a:rPr lang="en-US" dirty="0" smtClean="0"/>
            </a:br>
            <a:r>
              <a:rPr lang="en-US" dirty="0" smtClean="0"/>
              <a:t/>
            </a:r>
            <a:br>
              <a:rPr lang="en-US" dirty="0" smtClean="0"/>
            </a:br>
            <a:r>
              <a:rPr lang="en-US" i="1" dirty="0" smtClean="0"/>
              <a:t>Example:</a:t>
            </a:r>
            <a:r>
              <a:rPr lang="en-US" dirty="0" smtClean="0"/>
              <a:t> You can’t give me a C; I’m an A student.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Equivocation</a:t>
            </a:r>
            <a:endParaRPr lang="en-US" dirty="0"/>
          </a:p>
        </p:txBody>
      </p:sp>
      <p:sp>
        <p:nvSpPr>
          <p:cNvPr id="3" name="Content Placeholder 2"/>
          <p:cNvSpPr>
            <a:spLocks noGrp="1"/>
          </p:cNvSpPr>
          <p:nvPr>
            <p:ph idx="1"/>
          </p:nvPr>
        </p:nvSpPr>
        <p:spPr/>
        <p:txBody>
          <a:bodyPr>
            <a:normAutofit lnSpcReduction="10000"/>
          </a:bodyPr>
          <a:lstStyle/>
          <a:p>
            <a:r>
              <a:rPr lang="en-US" dirty="0"/>
              <a:t>A</a:t>
            </a:r>
            <a:r>
              <a:rPr lang="en-US" dirty="0" smtClean="0"/>
              <a:t> </a:t>
            </a:r>
            <a:r>
              <a:rPr lang="en-US" dirty="0"/>
              <a:t>lie given the appearance of truth using deceptive language</a:t>
            </a:r>
            <a:r>
              <a:rPr lang="en-US" dirty="0" smtClean="0"/>
              <a:t> </a:t>
            </a:r>
          </a:p>
          <a:p>
            <a:r>
              <a:rPr lang="en-US" dirty="0" smtClean="0"/>
              <a:t>An argument that gives a lie an honest appearance, by insisting on what is only partially or formally true.</a:t>
            </a:r>
            <a:br>
              <a:rPr lang="en-US" dirty="0" smtClean="0"/>
            </a:br>
            <a:r>
              <a:rPr lang="en-US" dirty="0" smtClean="0"/>
              <a:t/>
            </a:r>
            <a:br>
              <a:rPr lang="en-US" dirty="0" smtClean="0"/>
            </a:br>
            <a:r>
              <a:rPr lang="en-US" i="1" dirty="0" smtClean="0"/>
              <a:t>Example:</a:t>
            </a:r>
            <a:r>
              <a:rPr lang="en-US" dirty="0" smtClean="0"/>
              <a:t> I did not have sex with that woman (if by sex you mean intercourse).  [ Bill Clinton, in response to the nature of his relationship with Monica Lewinsky]</a:t>
            </a:r>
            <a:br>
              <a:rPr lang="en-US" dirty="0" smtClean="0"/>
            </a:br>
            <a:r>
              <a:rPr lang="en-US" dirty="0" smtClean="0"/>
              <a:t/>
            </a:r>
            <a:br>
              <a:rPr lang="en-US" dirty="0" smtClean="0"/>
            </a:br>
            <a:r>
              <a:rPr lang="en-US" i="1" dirty="0" smtClean="0"/>
              <a:t>Example: </a:t>
            </a:r>
            <a:r>
              <a:rPr lang="en-US" dirty="0" smtClean="0"/>
              <a:t>Yes, I smoked marijuana, but I did not inhale it.  [ Bill Clinton, in response to accusations that he smoked marijuana in college.]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Sequitur</a:t>
            </a:r>
            <a:endParaRPr lang="en-US" dirty="0"/>
          </a:p>
        </p:txBody>
      </p:sp>
      <p:sp>
        <p:nvSpPr>
          <p:cNvPr id="3" name="Content Placeholder 2"/>
          <p:cNvSpPr>
            <a:spLocks noGrp="1"/>
          </p:cNvSpPr>
          <p:nvPr>
            <p:ph idx="1"/>
          </p:nvPr>
        </p:nvSpPr>
        <p:spPr/>
        <p:txBody>
          <a:bodyPr>
            <a:normAutofit/>
          </a:bodyPr>
          <a:lstStyle/>
          <a:p>
            <a:r>
              <a:rPr lang="en-US" dirty="0" smtClean="0"/>
              <a:t>Claims, reasons, and warrants fail to connect logically</a:t>
            </a:r>
          </a:p>
          <a:p>
            <a:r>
              <a:rPr lang="en-US" dirty="0" smtClean="0"/>
              <a:t>An argument which leaves out a necessary portion in a logical sequence, seeming to suggest a logical connection when in fact one does not exist.</a:t>
            </a:r>
            <a:br>
              <a:rPr lang="en-US" dirty="0" smtClean="0"/>
            </a:br>
            <a:r>
              <a:rPr lang="en-US" dirty="0" smtClean="0"/>
              <a:t/>
            </a:r>
            <a:br>
              <a:rPr lang="en-US" dirty="0" smtClean="0"/>
            </a:br>
            <a:r>
              <a:rPr lang="en-US" i="1" dirty="0" smtClean="0"/>
              <a:t>Example: </a:t>
            </a:r>
            <a:r>
              <a:rPr lang="en-US" dirty="0" smtClean="0"/>
              <a:t>If you are really my friend, you’ll lend me five hundred dollars. </a:t>
            </a:r>
            <a:br>
              <a:rPr lang="en-US" dirty="0" smtClean="0"/>
            </a:br>
            <a:r>
              <a:rPr lang="en-US" dirty="0" smtClean="0"/>
              <a:t/>
            </a:r>
            <a:br>
              <a:rPr lang="en-US" dirty="0" smtClean="0"/>
            </a:br>
            <a:r>
              <a:rPr lang="en-US" i="1" dirty="0" smtClean="0"/>
              <a:t>Example: </a:t>
            </a:r>
            <a:r>
              <a:rPr lang="en-US" dirty="0" smtClean="0"/>
              <a:t>She is a feminist; she must hate men.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Straw </a:t>
            </a:r>
            <a:r>
              <a:rPr lang="en-US" dirty="0"/>
              <a:t>M</a:t>
            </a:r>
            <a:r>
              <a:rPr lang="en-US" dirty="0" smtClean="0"/>
              <a:t>an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An opponent’s position </a:t>
            </a:r>
            <a:r>
              <a:rPr lang="en-US" dirty="0"/>
              <a:t>is</a:t>
            </a:r>
            <a:r>
              <a:rPr lang="en-US" dirty="0" smtClean="0"/>
              <a:t> misrepresented as being </a:t>
            </a:r>
            <a:r>
              <a:rPr lang="en-US" dirty="0"/>
              <a:t>more extreme than it actually </a:t>
            </a:r>
            <a:r>
              <a:rPr lang="en-US" dirty="0" smtClean="0"/>
              <a:t>is, so that it’s easier to refute  </a:t>
            </a:r>
          </a:p>
          <a:p>
            <a:r>
              <a:rPr lang="en-US" dirty="0" smtClean="0"/>
              <a:t>Straw man arguments often oversimplify opposing views or disregard inconvenient points in favor of points that are easy to argue against. </a:t>
            </a:r>
          </a:p>
          <a:p>
            <a:r>
              <a:rPr lang="en-US" dirty="0" smtClean="0"/>
              <a:t>In many instances, the person committing the straw man fallacy highlights the most extreme position of the opposing side</a:t>
            </a:r>
            <a:br>
              <a:rPr lang="en-US" dirty="0" smtClean="0"/>
            </a:br>
            <a:endParaRPr lang="en-US" dirty="0" smtClean="0"/>
          </a:p>
          <a:p>
            <a:pPr marL="0" indent="0">
              <a:buNone/>
            </a:pPr>
            <a:r>
              <a:rPr lang="en-US" i="1" dirty="0" smtClean="0"/>
              <a:t>Example:</a:t>
            </a:r>
            <a:endParaRPr lang="en-US" dirty="0" smtClean="0"/>
          </a:p>
          <a:p>
            <a:r>
              <a:rPr lang="en-US" b="1" dirty="0" smtClean="0"/>
              <a:t>Opposing argument:</a:t>
            </a:r>
            <a:r>
              <a:rPr lang="en-US" dirty="0" smtClean="0"/>
              <a:t> Teens should be taught about contraception methods so they can practice safe sex should they choose to have intercourse.</a:t>
            </a:r>
          </a:p>
          <a:p>
            <a:r>
              <a:rPr lang="en-US" b="1" dirty="0" smtClean="0"/>
              <a:t>Straw man argument:</a:t>
            </a:r>
            <a:r>
              <a:rPr lang="en-US" dirty="0" smtClean="0"/>
              <a:t> Proponents of sex education want to give kids license to have sex with no consequences.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Fallacies Of Emotional Arguments</a:t>
            </a:r>
            <a:br>
              <a:rPr lang="en-US" dirty="0" smtClean="0"/>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345920"/>
            <a:ext cx="4744634" cy="2666484"/>
          </a:xfrm>
        </p:spPr>
      </p:pic>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159044" y="3060291"/>
            <a:ext cx="4984955" cy="3738716"/>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 Herring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Changes the subjects abruptly to throw readers or listeners off the trail. </a:t>
            </a:r>
          </a:p>
          <a:p>
            <a:r>
              <a:rPr lang="en-US" dirty="0" smtClean="0"/>
              <a:t>Gets its name from the old British hunting practice of dragging a dried herring across the path of a fox in order to throw the hounds off the trail. </a:t>
            </a:r>
          </a:p>
          <a:p>
            <a:pPr>
              <a:buNone/>
            </a:pPr>
            <a:r>
              <a:rPr lang="en-US" i="1" dirty="0" smtClean="0"/>
              <a:t>Example</a:t>
            </a:r>
            <a:r>
              <a:rPr lang="en-US" dirty="0" smtClean="0"/>
              <a:t>:</a:t>
            </a:r>
          </a:p>
          <a:p>
            <a:pPr>
              <a:buNone/>
            </a:pPr>
            <a:r>
              <a:rPr lang="en-US" dirty="0" smtClean="0"/>
              <a:t> There's too much fuss and concern about saving the environment. We can't create an Eden on earth. And even if we could, remember Adam and Eve got bored in the Garden of Eden anyway!</a:t>
            </a:r>
          </a:p>
          <a:p>
            <a:pPr>
              <a:buNone/>
            </a:pPr>
            <a:r>
              <a:rPr lang="en-US" i="1" dirty="0"/>
              <a:t>Example</a:t>
            </a:r>
            <a:r>
              <a:rPr lang="en-US" i="1" dirty="0" smtClean="0"/>
              <a:t>:</a:t>
            </a:r>
          </a:p>
          <a:p>
            <a:pPr>
              <a:buNone/>
            </a:pPr>
            <a:r>
              <a:rPr lang="en-US" dirty="0"/>
              <a:t>Why should I study math? I don't want to be a math teacher. </a:t>
            </a:r>
            <a:endParaRPr lang="en-US" dirty="0" smtClean="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Faulty Analogy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comparison </a:t>
            </a:r>
            <a:r>
              <a:rPr lang="en-US" dirty="0"/>
              <a:t>between</a:t>
            </a:r>
            <a:r>
              <a:rPr lang="en-US" dirty="0" smtClean="0"/>
              <a:t> two </a:t>
            </a:r>
            <a:r>
              <a:rPr lang="en-US" dirty="0"/>
              <a:t>objects or concepts that is </a:t>
            </a:r>
            <a:r>
              <a:rPr lang="en-US" dirty="0" smtClean="0"/>
              <a:t>inaccurate or inconsequential</a:t>
            </a:r>
          </a:p>
          <a:p>
            <a:r>
              <a:rPr lang="en-US" dirty="0" smtClean="0"/>
              <a:t>Drawing an analogy that is based upon faulty equations or identifications of terms</a:t>
            </a:r>
            <a:br>
              <a:rPr lang="en-US" dirty="0" smtClean="0"/>
            </a:br>
            <a:r>
              <a:rPr lang="en-US" dirty="0" smtClean="0"/>
              <a:t/>
            </a:r>
            <a:br>
              <a:rPr lang="en-US" dirty="0" smtClean="0"/>
            </a:br>
            <a:r>
              <a:rPr lang="en-US" i="1" dirty="0" smtClean="0"/>
              <a:t>Example:</a:t>
            </a:r>
            <a:r>
              <a:rPr lang="en-US" dirty="0" smtClean="0"/>
              <a:t> It has been scientifically proven that people need to drink a certain amount of water every day to keep healthy.   Water is a liquid and so is beer.   Therefore, people should be able to substitute beer for water, drinking as much beer each day as doctors recommend people drink water, in order to keep healthy.</a:t>
            </a:r>
            <a:br>
              <a:rPr lang="en-US" dirty="0" smtClean="0"/>
            </a:br>
            <a:r>
              <a:rPr lang="en-US" dirty="0" smtClean="0"/>
              <a:t/>
            </a:r>
            <a:br>
              <a:rPr lang="en-US" dirty="0" smtClean="0"/>
            </a:br>
            <a:r>
              <a:rPr lang="en-US" i="1" dirty="0" smtClean="0"/>
              <a:t>Example:</a:t>
            </a:r>
            <a:r>
              <a:rPr lang="en-US" dirty="0" smtClean="0"/>
              <a:t> Students in Kindergarten at Jefferson Elementary School did better when given milk and cookies in class than when not; therefore, students at CSUF will do better too if they are given milk and cookies in class.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Scare Tactic or Appeal to fear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Presents an issue in terms of exaggerated threats or dangers</a:t>
            </a:r>
          </a:p>
          <a:p>
            <a:r>
              <a:rPr lang="en-US" dirty="0" smtClean="0"/>
              <a:t>To reduce complicated issues to simple threats or to exaggerate a possible danger well beyond its actual likelihood.  </a:t>
            </a:r>
            <a:br>
              <a:rPr lang="en-US" dirty="0" smtClean="0"/>
            </a:br>
            <a:r>
              <a:rPr lang="en-US" dirty="0" smtClean="0"/>
              <a:t/>
            </a:r>
            <a:br>
              <a:rPr lang="en-US" dirty="0" smtClean="0"/>
            </a:br>
            <a:r>
              <a:rPr lang="en-US" i="1" dirty="0" smtClean="0"/>
              <a:t>Example:</a:t>
            </a:r>
            <a:r>
              <a:rPr lang="en-US" dirty="0" smtClean="0"/>
              <a:t> Because of the possibility of a terrorist hijacking or a mechanical failure, flying on a plane is too dangerous and should be avoided altogether.</a:t>
            </a:r>
            <a:br>
              <a:rPr lang="en-US" dirty="0" smtClean="0"/>
            </a:br>
            <a:r>
              <a:rPr lang="en-US" dirty="0" smtClean="0"/>
              <a:t/>
            </a:r>
            <a:br>
              <a:rPr lang="en-US" dirty="0" smtClean="0"/>
            </a:br>
            <a:r>
              <a:rPr lang="en-US" i="1" dirty="0" smtClean="0"/>
              <a:t>Example:</a:t>
            </a:r>
            <a:r>
              <a:rPr lang="en-US" dirty="0" smtClean="0"/>
              <a:t> Because of the possibility of poisoning of Halloween candy by some people who give it out to trick-or-treaters, communities should ban trick-or-treating.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Either-or</a:t>
            </a:r>
            <a:r>
              <a:rPr lang="en-US" dirty="0" smtClean="0"/>
              <a:t> Choice or false dichotomy</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a:t>O</a:t>
            </a:r>
            <a:r>
              <a:rPr lang="en-US" dirty="0" smtClean="0"/>
              <a:t>nly presenting two possible alternatives to an issue, with one being obviously better than the other</a:t>
            </a:r>
          </a:p>
          <a:p>
            <a:r>
              <a:rPr lang="en-US" dirty="0" smtClean="0"/>
              <a:t>To reduce complicated questions, which can be effectively answered in multiple different ways to only two opposing answers.</a:t>
            </a:r>
            <a:br>
              <a:rPr lang="en-US" dirty="0" smtClean="0"/>
            </a:br>
            <a:r>
              <a:rPr lang="en-US" dirty="0" smtClean="0"/>
              <a:t/>
            </a:r>
            <a:br>
              <a:rPr lang="en-US" dirty="0" smtClean="0"/>
            </a:br>
            <a:r>
              <a:rPr lang="en-US" i="1" dirty="0" smtClean="0"/>
              <a:t>Example:</a:t>
            </a:r>
            <a:r>
              <a:rPr lang="en-US" dirty="0" smtClean="0"/>
              <a:t> Either you support the President in everything he says and does or you are not a patriotic American.</a:t>
            </a:r>
            <a:br>
              <a:rPr lang="en-US" dirty="0" smtClean="0"/>
            </a:br>
            <a:r>
              <a:rPr lang="en-US" dirty="0" smtClean="0"/>
              <a:t/>
            </a:r>
            <a:br>
              <a:rPr lang="en-US" dirty="0" smtClean="0"/>
            </a:br>
            <a:r>
              <a:rPr lang="en-US" i="1" dirty="0" smtClean="0"/>
              <a:t>Example:</a:t>
            </a:r>
            <a:r>
              <a:rPr lang="en-US" dirty="0" smtClean="0"/>
              <a:t> Either you worship God or you worship Satan.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Slippery Slope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 exaggeration that a relatively </a:t>
            </a:r>
            <a:r>
              <a:rPr lang="en-US" dirty="0"/>
              <a:t>inconsequential action will have serious adverse consequences in the future</a:t>
            </a:r>
            <a:endParaRPr lang="en-US" dirty="0" smtClean="0"/>
          </a:p>
          <a:p>
            <a:r>
              <a:rPr lang="en-US" dirty="0" smtClean="0"/>
              <a:t>To greatly exaggerate the supposedly inevitable future consequences of an action by suggesting one small step will initiate a process that will necessarily lead the way to a much bigger result.</a:t>
            </a:r>
            <a:br>
              <a:rPr lang="en-US" dirty="0" smtClean="0"/>
            </a:br>
            <a:r>
              <a:rPr lang="en-US" dirty="0" smtClean="0"/>
              <a:t/>
            </a:r>
            <a:br>
              <a:rPr lang="en-US" dirty="0" smtClean="0"/>
            </a:br>
            <a:r>
              <a:rPr lang="en-US" i="1" dirty="0" smtClean="0"/>
              <a:t>Example:</a:t>
            </a:r>
            <a:r>
              <a:rPr lang="en-US" dirty="0" smtClean="0"/>
              <a:t> If you restrict my right to say whatever I want anywhere I want however I want this is the beginning of totalitarianism in America.</a:t>
            </a:r>
            <a:br>
              <a:rPr lang="en-US" dirty="0" smtClean="0"/>
            </a:br>
            <a:r>
              <a:rPr lang="en-US" dirty="0" smtClean="0"/>
              <a:t/>
            </a:r>
            <a:br>
              <a:rPr lang="en-US" dirty="0" smtClean="0"/>
            </a:br>
            <a:r>
              <a:rPr lang="en-US" i="1" dirty="0" smtClean="0"/>
              <a:t>Example:</a:t>
            </a:r>
            <a:r>
              <a:rPr lang="en-US" dirty="0" smtClean="0"/>
              <a:t> If we let one homosexual couple live on our street before you know it our neighborhood will start to become like Greenwich Village in New York or the Castro District in San Francisco.</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Overly Sentimental Appeal</a:t>
            </a:r>
            <a:endParaRPr lang="en-US" dirty="0"/>
          </a:p>
        </p:txBody>
      </p:sp>
      <p:sp>
        <p:nvSpPr>
          <p:cNvPr id="3" name="Content Placeholder 2"/>
          <p:cNvSpPr>
            <a:spLocks noGrp="1"/>
          </p:cNvSpPr>
          <p:nvPr>
            <p:ph idx="1"/>
          </p:nvPr>
        </p:nvSpPr>
        <p:spPr/>
        <p:txBody>
          <a:bodyPr>
            <a:normAutofit fontScale="92500"/>
          </a:bodyPr>
          <a:lstStyle/>
          <a:p>
            <a:r>
              <a:rPr lang="en-US" dirty="0" smtClean="0"/>
              <a:t>An appeal that is based </a:t>
            </a:r>
            <a:r>
              <a:rPr lang="en-US" dirty="0"/>
              <a:t>on excessive </a:t>
            </a:r>
            <a:r>
              <a:rPr lang="en-US" dirty="0" smtClean="0"/>
              <a:t>emotion</a:t>
            </a:r>
          </a:p>
          <a:p>
            <a:r>
              <a:rPr lang="en-US" dirty="0" smtClean="0"/>
              <a:t>Relying entirely on manipulatively heart-warming or heart-wrenching appeals to emotion to win support for what has not been otherwise rationally justified.</a:t>
            </a:r>
            <a:endParaRPr lang="en-US" dirty="0"/>
          </a:p>
          <a:p>
            <a:pPr marL="0" indent="0">
              <a:buNone/>
            </a:pPr>
            <a:r>
              <a:rPr lang="en-US" i="1" dirty="0" smtClean="0"/>
              <a:t>Example: </a:t>
            </a:r>
            <a:r>
              <a:rPr lang="en-US" dirty="0" smtClean="0"/>
              <a:t>“I don</a:t>
            </a:r>
            <a:r>
              <a:rPr lang="fr-FR" dirty="0" smtClean="0"/>
              <a:t>’</a:t>
            </a:r>
            <a:r>
              <a:rPr lang="en-US" dirty="0" smtClean="0"/>
              <a:t>t care of you are full. Eat all of your dinner. Someone somewhere in the world is starving right now.”  </a:t>
            </a:r>
          </a:p>
          <a:p>
            <a:pPr marL="0" indent="0">
              <a:buNone/>
            </a:pPr>
            <a:r>
              <a:rPr lang="en-US" i="1" dirty="0" smtClean="0"/>
              <a:t>Example</a:t>
            </a:r>
            <a:r>
              <a:rPr lang="en-US" dirty="0" smtClean="0"/>
              <a:t>: “After marrying Kim </a:t>
            </a:r>
            <a:r>
              <a:rPr lang="en-US" dirty="0" err="1" smtClean="0"/>
              <a:t>Kardashian</a:t>
            </a:r>
            <a:r>
              <a:rPr lang="en-US" dirty="0" smtClean="0"/>
              <a:t> and buying a 20 million dollar mansion, </a:t>
            </a:r>
            <a:r>
              <a:rPr lang="en-US" dirty="0" err="1" smtClean="0"/>
              <a:t>Kanye</a:t>
            </a:r>
            <a:r>
              <a:rPr lang="en-US" dirty="0" smtClean="0"/>
              <a:t> West is in debt and has asked for funding for his next album. Since we are fans, we should donate money to him.”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Bandwagon Appeal</a:t>
            </a:r>
            <a:endParaRPr lang="en-US" dirty="0"/>
          </a:p>
        </p:txBody>
      </p:sp>
      <p:sp>
        <p:nvSpPr>
          <p:cNvPr id="3" name="Content Placeholder 2"/>
          <p:cNvSpPr>
            <a:spLocks noGrp="1"/>
          </p:cNvSpPr>
          <p:nvPr>
            <p:ph idx="1"/>
          </p:nvPr>
        </p:nvSpPr>
        <p:spPr/>
        <p:txBody>
          <a:bodyPr>
            <a:normAutofit/>
          </a:bodyPr>
          <a:lstStyle/>
          <a:p>
            <a:r>
              <a:rPr lang="en-US" dirty="0" smtClean="0"/>
              <a:t>A course of action is recommended because everyone </a:t>
            </a:r>
            <a:r>
              <a:rPr lang="en-US" dirty="0"/>
              <a:t>else is doing </a:t>
            </a:r>
            <a:r>
              <a:rPr lang="en-US" dirty="0" smtClean="0"/>
              <a:t>it</a:t>
            </a:r>
          </a:p>
          <a:p>
            <a:r>
              <a:rPr lang="en-US" dirty="0" smtClean="0"/>
              <a:t>Suggesting that simply because a lot of others are doing it, you should too.</a:t>
            </a:r>
            <a:br>
              <a:rPr lang="en-US" dirty="0" smtClean="0"/>
            </a:br>
            <a:r>
              <a:rPr lang="en-US" dirty="0" smtClean="0"/>
              <a:t/>
            </a:r>
            <a:br>
              <a:rPr lang="en-US" dirty="0" smtClean="0"/>
            </a:br>
            <a:r>
              <a:rPr lang="en-US" i="1" dirty="0" smtClean="0"/>
              <a:t>Example:</a:t>
            </a:r>
            <a:r>
              <a:rPr lang="en-US" dirty="0" smtClean="0"/>
              <a:t> Everyone else has the iPhone 6s; therefore, you should too.</a:t>
            </a:r>
            <a:br>
              <a:rPr lang="en-US" dirty="0" smtClean="0"/>
            </a:br>
            <a:r>
              <a:rPr lang="en-US" dirty="0" smtClean="0"/>
              <a:t/>
            </a:r>
            <a:br>
              <a:rPr lang="en-US" dirty="0" smtClean="0"/>
            </a:br>
            <a:r>
              <a:rPr lang="en-US" i="1" dirty="0" smtClean="0"/>
              <a:t>Example: </a:t>
            </a:r>
            <a:r>
              <a:rPr lang="en-US" dirty="0" smtClean="0"/>
              <a:t>Everyone else is going out and getting drunk tonight, so you should too.</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Fallacies Of Ethical Arguments</a:t>
            </a:r>
            <a:br>
              <a:rPr lang="en-US" dirty="0" smtClean="0"/>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422525" y="1828800"/>
            <a:ext cx="4297363" cy="4297363"/>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False Authority</a:t>
            </a:r>
            <a:endParaRPr lang="en-US" dirty="0"/>
          </a:p>
        </p:txBody>
      </p:sp>
      <p:sp>
        <p:nvSpPr>
          <p:cNvPr id="3" name="Content Placeholder 2"/>
          <p:cNvSpPr>
            <a:spLocks noGrp="1"/>
          </p:cNvSpPr>
          <p:nvPr>
            <p:ph idx="1"/>
          </p:nvPr>
        </p:nvSpPr>
        <p:spPr/>
        <p:txBody>
          <a:bodyPr>
            <a:normAutofit/>
          </a:bodyPr>
          <a:lstStyle/>
          <a:p>
            <a:r>
              <a:rPr lang="en-US" dirty="0" smtClean="0"/>
              <a:t>A claim is based on the expertise of someone who lacks </a:t>
            </a:r>
            <a:r>
              <a:rPr lang="en-US" dirty="0"/>
              <a:t>appropriate credentials</a:t>
            </a:r>
            <a:endParaRPr lang="en-US" dirty="0" smtClean="0"/>
          </a:p>
          <a:p>
            <a:r>
              <a:rPr lang="en-US" dirty="0" smtClean="0"/>
              <a:t>Suggesting that you should listen and follow what someone has to say about something that he or she is in fact not a credible, reliable authority on.</a:t>
            </a:r>
            <a:endParaRPr lang="en-US" dirty="0"/>
          </a:p>
          <a:p>
            <a:pPr marL="0" indent="0">
              <a:buNone/>
            </a:pPr>
            <a:r>
              <a:rPr lang="en-US" dirty="0" smtClean="0"/>
              <a:t/>
            </a:r>
            <a:br>
              <a:rPr lang="en-US" dirty="0" smtClean="0"/>
            </a:br>
            <a:r>
              <a:rPr lang="en-US" i="1" dirty="0" smtClean="0"/>
              <a:t>Example:</a:t>
            </a:r>
            <a:endParaRPr lang="en-US" dirty="0"/>
          </a:p>
        </p:txBody>
      </p:sp>
      <p:pic>
        <p:nvPicPr>
          <p:cNvPr id="4" name="Picture 3" descr="false_advertising-1.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776031" y="4194321"/>
            <a:ext cx="3638720" cy="2295702"/>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ecedent">
  <a:themeElements>
    <a:clrScheme name="Precedent">
      <a:dk1>
        <a:srgbClr val="921F07"/>
      </a:dk1>
      <a:lt1>
        <a:sysClr val="window" lastClr="FFFFFF"/>
      </a:lt1>
      <a:dk2>
        <a:srgbClr val="333333"/>
      </a:dk2>
      <a:lt2>
        <a:srgbClr val="E5E5D3"/>
      </a:lt2>
      <a:accent1>
        <a:srgbClr val="993232"/>
      </a:accent1>
      <a:accent2>
        <a:srgbClr val="9B6C34"/>
      </a:accent2>
      <a:accent3>
        <a:srgbClr val="736C5D"/>
      </a:accent3>
      <a:accent4>
        <a:srgbClr val="C9972B"/>
      </a:accent4>
      <a:accent5>
        <a:srgbClr val="C95F2B"/>
      </a:accent5>
      <a:accent6>
        <a:srgbClr val="8F7A05"/>
      </a:accent6>
      <a:hlink>
        <a:srgbClr val="933926"/>
      </a:hlink>
      <a:folHlink>
        <a:srgbClr val="916019"/>
      </a:folHlink>
    </a:clrScheme>
    <a:fontScheme name="Precedent">
      <a:majorFont>
        <a:latin typeface="Perpetua Titling MT"/>
        <a:ea typeface=""/>
        <a:cs typeface=""/>
        <a:font script="Jpan" typeface="ＭＳ Ｐ明朝"/>
      </a:majorFont>
      <a:minorFont>
        <a:latin typeface="Calisto MT"/>
        <a:ea typeface=""/>
        <a:cs typeface=""/>
        <a:font script="Jpan" typeface="ＭＳ Ｐ明朝"/>
      </a:minorFont>
    </a:fontScheme>
    <a:fmtScheme name="Precedent">
      <a:fillStyleLst>
        <a:solidFill>
          <a:schemeClr val="phClr"/>
        </a:solidFill>
        <a:gradFill rotWithShape="1">
          <a:gsLst>
            <a:gs pos="0">
              <a:schemeClr val="phClr">
                <a:tint val="100000"/>
                <a:shade val="90000"/>
                <a:satMod val="135000"/>
              </a:schemeClr>
            </a:gs>
            <a:gs pos="100000">
              <a:schemeClr val="phClr">
                <a:tint val="100000"/>
                <a:shade val="30000"/>
                <a:satMod val="135000"/>
              </a:schemeClr>
            </a:gs>
          </a:gsLst>
          <a:path path="circle">
            <a:fillToRect l="70000" t="10000" b="70000"/>
          </a:path>
        </a:gradFill>
        <a:blipFill rotWithShape="1">
          <a:blip xmlns:r="http://schemas.openxmlformats.org/officeDocument/2006/relationships" r:embed="rId1">
            <a:duotone>
              <a:schemeClr val="phClr">
                <a:shade val="10000"/>
                <a:satMod val="135000"/>
              </a:schemeClr>
              <a:schemeClr val="phClr">
                <a:satMod val="150000"/>
                <a:lumMod val="110000"/>
              </a:schemeClr>
            </a:duotone>
          </a:blip>
          <a:stretch/>
        </a:blip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25400" dir="4800000" sx="103000" sy="103000" rotWithShape="0">
              <a:srgbClr val="000000">
                <a:alpha val="45000"/>
              </a:srgbClr>
            </a:outerShdw>
          </a:effectLst>
          <a:scene3d>
            <a:camera prst="orthographicFront">
              <a:rot lat="0" lon="0" rev="0"/>
            </a:camera>
            <a:lightRig rig="balanced" dir="tl">
              <a:rot lat="0" lon="0" rev="3000000"/>
            </a:lightRig>
          </a:scene3d>
          <a:sp3d prstMaterial="softEdge">
            <a:bevelT w="0" h="0"/>
          </a:sp3d>
        </a:effectStyle>
        <a:effectStyle>
          <a:effectLst>
            <a:innerShdw blurRad="127000" dist="38100" dir="13200000">
              <a:srgbClr val="000000">
                <a:alpha val="75000"/>
              </a:srgbClr>
            </a:innerShdw>
            <a:outerShdw blurRad="38100" dist="12700" dir="1800000" sx="101000" sy="101000" rotWithShape="0">
              <a:srgbClr val="000000">
                <a:alpha val="40000"/>
              </a:srgbClr>
            </a:outerShdw>
            <a:reflection blurRad="127000" stA="25000" endPos="30000" dist="12700" dir="5400000" sy="-100000" rotWithShape="0"/>
          </a:effectLst>
          <a:scene3d>
            <a:camera prst="orthographicFront">
              <a:rot lat="0" lon="0" rev="0"/>
            </a:camera>
            <a:lightRig rig="twoPt" dir="t">
              <a:rot lat="0" lon="0" rev="1200000"/>
            </a:lightRig>
          </a:scene3d>
          <a:sp3d>
            <a:bevelT w="0" h="0"/>
          </a:sp3d>
        </a:effectStyle>
      </a:effectStyleLst>
      <a:bgFillStyleLst>
        <a:solidFill>
          <a:schemeClr val="phClr"/>
        </a:solidFill>
        <a:gradFill rotWithShape="1">
          <a:gsLst>
            <a:gs pos="0">
              <a:schemeClr val="phClr">
                <a:tint val="100000"/>
                <a:shade val="90000"/>
                <a:satMod val="135000"/>
              </a:schemeClr>
            </a:gs>
            <a:gs pos="100000">
              <a:schemeClr val="phClr">
                <a:shade val="30000"/>
                <a:satMod val="150000"/>
              </a:schemeClr>
            </a:gs>
          </a:gsLst>
          <a:path path="circle">
            <a:fillToRect t="10000" r="70000" b="70000"/>
          </a:path>
        </a:gradFill>
        <a:blipFill rotWithShape="1">
          <a:blip xmlns:r="http://schemas.openxmlformats.org/officeDocument/2006/relationships" r:embed="rId2">
            <a:duotone>
              <a:schemeClr val="phClr">
                <a:shade val="10000"/>
                <a:satMod val="130000"/>
                <a:lumMod val="80000"/>
              </a:schemeClr>
              <a:schemeClr val="phClr">
                <a:satMod val="15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Precedent.thmx</Template>
  <TotalTime>1868</TotalTime>
  <Words>875</Words>
  <Application>Microsoft Office PowerPoint</Application>
  <PresentationFormat>On-screen Show (4:3)</PresentationFormat>
  <Paragraphs>69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Precedent</vt:lpstr>
      <vt:lpstr>Chapter 5 Fallacies of Argument </vt:lpstr>
      <vt:lpstr> Fallacies Of Emotional Arguments </vt:lpstr>
      <vt:lpstr>Scare Tactic or Appeal to fear</vt:lpstr>
      <vt:lpstr>Either-or Choice or false dichotomy </vt:lpstr>
      <vt:lpstr>Slippery Slope</vt:lpstr>
      <vt:lpstr>Overly Sentimental Appeal</vt:lpstr>
      <vt:lpstr>Bandwagon Appeal</vt:lpstr>
      <vt:lpstr> Fallacies Of Ethical Arguments </vt:lpstr>
      <vt:lpstr>False Authority</vt:lpstr>
      <vt:lpstr>Dogmatism</vt:lpstr>
      <vt:lpstr>Ad Hominem</vt:lpstr>
      <vt:lpstr>Stacking the Deck</vt:lpstr>
      <vt:lpstr> Fallacies Of Logical Arguments </vt:lpstr>
      <vt:lpstr>Hasty Generalization</vt:lpstr>
      <vt:lpstr>Faulty Causality</vt:lpstr>
      <vt:lpstr>Begging the Question</vt:lpstr>
      <vt:lpstr>Equivocation</vt:lpstr>
      <vt:lpstr>Non Sequitur</vt:lpstr>
      <vt:lpstr>The Straw Man</vt:lpstr>
      <vt:lpstr>Red Herring</vt:lpstr>
      <vt:lpstr>Faulty Analogy</vt:lpstr>
    </vt:vector>
  </TitlesOfParts>
  <Company>Cal State Fullerton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Fallacy of Argument</dc:title>
  <dc:creator>April Dominguez</dc:creator>
  <cp:lastModifiedBy>Marlyne</cp:lastModifiedBy>
  <cp:revision>22</cp:revision>
  <dcterms:created xsi:type="dcterms:W3CDTF">2015-02-23T18:25:24Z</dcterms:created>
  <dcterms:modified xsi:type="dcterms:W3CDTF">2017-12-08T07:38:10Z</dcterms:modified>
</cp:coreProperties>
</file>