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PT Sans Narrow" charset="0"/>
      <p:regular r:id="rId17"/>
      <p:bold r:id="rId18"/>
    </p:embeddedFont>
    <p:embeddedFont>
      <p:font typeface="Open Sans"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32079" autoAdjust="0"/>
  </p:normalViewPr>
  <p:slideViewPr>
    <p:cSldViewPr>
      <p:cViewPr varScale="1">
        <p:scale>
          <a:sx n="27" d="100"/>
          <a:sy n="27" d="100"/>
        </p:scale>
        <p:origin x="-1746" y="-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latin typeface="Times New Roman"/>
                <a:ea typeface="Times New Roman"/>
                <a:cs typeface="Times New Roman"/>
                <a:sym typeface="Times New Roman"/>
              </a:rPr>
              <a:t>One of the earliest reported anomalies in which the stock market did not appear to be efficient is called the </a:t>
            </a:r>
            <a:r>
              <a:rPr lang="en" sz="1200" b="1">
                <a:latin typeface="Times New Roman"/>
                <a:ea typeface="Times New Roman"/>
                <a:cs typeface="Times New Roman"/>
                <a:sym typeface="Times New Roman"/>
              </a:rPr>
              <a:t>small-firm effect.</a:t>
            </a:r>
            <a:r>
              <a:rPr lang="en" sz="1200">
                <a:latin typeface="Times New Roman"/>
                <a:ea typeface="Times New Roman"/>
                <a:cs typeface="Times New Roman"/>
                <a:sym typeface="Times New Roman"/>
              </a:rPr>
              <a:t> Many empirical studies have shown that small firms have earned abnormally high returns over long periods of time, even when the greater risk for these firms has been taken into account. The small-firm effect seems to have diminished in recent years, but is still a challenge to the efficient market hypothesis. Over long periods of time, stock prices have tended to experience an abnormal price rise from December to January that is predictable and hence inconsistent with random-walk behavior. This so-called </a:t>
            </a:r>
            <a:r>
              <a:rPr lang="en" sz="1200" b="1">
                <a:latin typeface="Times New Roman"/>
                <a:ea typeface="Times New Roman"/>
                <a:cs typeface="Times New Roman"/>
                <a:sym typeface="Times New Roman"/>
              </a:rPr>
              <a:t>January effect </a:t>
            </a:r>
            <a:r>
              <a:rPr lang="en" sz="1200">
                <a:latin typeface="Times New Roman"/>
                <a:ea typeface="Times New Roman"/>
                <a:cs typeface="Times New Roman"/>
                <a:sym typeface="Times New Roman"/>
              </a:rPr>
              <a:t>seems to have diminished in recent years for shares of large companies but still occurs for shares of small companies. Some financial economists argue that the January effect is due to tax issues. </a:t>
            </a:r>
          </a:p>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solidFill>
                  <a:srgbClr val="222222"/>
                </a:solidFill>
                <a:highlight>
                  <a:srgbClr val="FFFFFF"/>
                </a:highlight>
                <a:latin typeface="Times New Roman"/>
                <a:ea typeface="Times New Roman"/>
                <a:cs typeface="Times New Roman"/>
                <a:sym typeface="Times New Roman"/>
              </a:rPr>
              <a:t>Business governance is the formal establishment of a mission, vision and objectives that company owners or leaders oversee in small businesses. Historically, businesses have made maximizing profits a primary focus of governance and business operations. However, social responsibility has prompted many companies to balance social and environmental responsibilities with profits. Social responsibility in business has existed for some time, but some companies have chosen to play a more active role in environmental preservation and social responsibility because of pressure from the government and society.</a:t>
            </a:r>
            <a:r>
              <a:rPr lang="en" sz="1200">
                <a:latin typeface="Times New Roman"/>
                <a:ea typeface="Times New Roman"/>
                <a:cs typeface="Times New Roman"/>
                <a:sym typeface="Times New Roman"/>
              </a:rPr>
              <a:t> Company owners usually have a strong voice in the direction a company takes. In a partnership, each owner-partner has a financial interest in the profit potential of the business.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latin typeface="Times New Roman"/>
                <a:ea typeface="Times New Roman"/>
                <a:cs typeface="Times New Roman"/>
                <a:sym typeface="Times New Roman"/>
              </a:rPr>
              <a:t>For example, Matthew is a broker working at the New York Stock Exchange. He has developed a recent interest in investments and has no prior experience. He observed that the price of Nike Sports Equipment drops on Monday and rises on Friday. On 7 January 2017, he purchased 100 shares of NYSE's stock for $11 per share. He was quite saddened to see that the price was $10.5 per share on Friday, 11 January 2017. The market seems to be weak-form efficient, because it is not letting Matthew earn excess return by just picking stocks based on some past price pattern. </a:t>
            </a:r>
          </a:p>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latin typeface="Times New Roman"/>
                <a:ea typeface="Times New Roman"/>
                <a:cs typeface="Times New Roman"/>
                <a:sym typeface="Times New Roman"/>
              </a:rPr>
              <a:t>Some possible answers to this question are:</a:t>
            </a:r>
          </a:p>
          <a:p>
            <a:pPr lvl="0">
              <a:spcBef>
                <a:spcPts val="0"/>
              </a:spcBef>
              <a:buNone/>
            </a:pPr>
            <a:r>
              <a:rPr lang="en" sz="1200">
                <a:latin typeface="Times New Roman"/>
                <a:ea typeface="Times New Roman"/>
                <a:cs typeface="Times New Roman"/>
                <a:sym typeface="Times New Roman"/>
              </a:rPr>
              <a:t>In circumstances of Market Economy; it would then be for the great capital, the oligarchy, the wealth of the privileged group at the socioeconomic level.</a:t>
            </a:r>
          </a:p>
          <a:p>
            <a:pPr lvl="0">
              <a:spcBef>
                <a:spcPts val="0"/>
              </a:spcBef>
              <a:buNone/>
            </a:pPr>
            <a:r>
              <a:rPr lang="en" sz="1200">
                <a:latin typeface="Times New Roman"/>
                <a:ea typeface="Times New Roman"/>
                <a:cs typeface="Times New Roman"/>
                <a:sym typeface="Times New Roman"/>
              </a:rPr>
              <a:t>Under War Economy circumstances; efficient Market would be for the great powers manufacturers and distributors of armament who are often the instigators of armed conflicts.</a:t>
            </a:r>
          </a:p>
          <a:p>
            <a:pPr lvl="0">
              <a:spcBef>
                <a:spcPts val="0"/>
              </a:spcBef>
              <a:buNone/>
            </a:pPr>
            <a:r>
              <a:rPr lang="en" sz="1200">
                <a:latin typeface="Times New Roman"/>
                <a:ea typeface="Times New Roman"/>
                <a:cs typeface="Times New Roman"/>
                <a:sym typeface="Times New Roman"/>
              </a:rPr>
              <a:t>In circumstances of Social-Democracy and Humanist Economy;  the Efficient Market would have to be for society; that is, for those who have the least, the dispossessed and the poor.</a:t>
            </a:r>
          </a:p>
          <a:p>
            <a:pPr lvl="0">
              <a:spcBef>
                <a:spcPts val="0"/>
              </a:spcBef>
              <a:buNone/>
            </a:pPr>
            <a:r>
              <a:rPr lang="en" sz="1200">
                <a:latin typeface="Times New Roman"/>
                <a:ea typeface="Times New Roman"/>
                <a:cs typeface="Times New Roman"/>
                <a:sym typeface="Times New Roman"/>
              </a:rPr>
              <a:t>As you can see, the answer to the question depends on the perspective and the circumstance in which "The Market and the Economy” is in.</a:t>
            </a:r>
          </a:p>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dirty="0">
                <a:latin typeface="Times New Roman"/>
                <a:ea typeface="Times New Roman"/>
                <a:cs typeface="Times New Roman"/>
                <a:sym typeface="Times New Roman"/>
              </a:rPr>
              <a:t>In this Efficiency Market Hypothesis presentation, I will explain in great detail what the Efficiency Market Hypothesis commonly abbreviated as EMH is. The different forms of market efficiency hypothesis which are weak, semi-strong and strong will be examined to get a clear understanding of each. Furthermore, the technical analysis of the same will be compare against the fundamental analysis. The evidence for and against the Efficiency Market Hypothesis will be delved into as this is of very great importance. I will later formulate and provide conclusions and recommendations on this subject as I see suitable. Finally, I will explain the role of financial stakeholders in effecting the efficiency of the market.</a:t>
            </a:r>
          </a:p>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latin typeface="Times New Roman"/>
                <a:ea typeface="Times New Roman"/>
                <a:cs typeface="Times New Roman"/>
                <a:sym typeface="Times New Roman"/>
              </a:rPr>
              <a:t>The EMH states that the market price for shares incorporates all the known information about that stock. This means that the stock is accurately valued until a future event changes that valuation. Because the future is uncertain, an adherent to EMH is far better off owning a wide swath of stocks and profiting from the general rise of the market. According to the EMH, stocks always trade at their fair value on stock exchanges, making it impossible for investors to either purchase undervalued stocks or sell stocks for inflated prices. As such, it should be impossible to outperform the overall market through expert stock selection or market timing, and the only way an investor can possibly obtain higher returns is by purchasing riskier investments. Opponents of EMH point to Warren Buffett and other investors who have consistently beat the market by finding irrational prices within the overall market.</a:t>
            </a:r>
          </a:p>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latin typeface="Times New Roman"/>
                <a:ea typeface="Times New Roman"/>
                <a:cs typeface="Times New Roman"/>
                <a:sym typeface="Times New Roman"/>
              </a:rPr>
              <a:t>The Weak Form has tests which include; one, the Statistical Tests for Independence which assumes that the rates of return on the market are independent. Given that assumption, the tests used to examine the weak form of the EMH test for the independence assumption. Examples of these tests are the autocorrelation tests (returns are not significantly correlated over time) and runs tests (stock price changes are independent over time).Two, the Trading Tests where past returns are not indicative of future results, therefore, the rules that traders follow are invalid. An example of a trading test would be the filter rule, which shows that after transaction costs, an investor cannot earn an abnormal return.</a:t>
            </a:r>
          </a:p>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latin typeface="Times New Roman"/>
                <a:ea typeface="Times New Roman"/>
                <a:cs typeface="Times New Roman"/>
                <a:sym typeface="Times New Roman"/>
              </a:rPr>
              <a:t>The hypothesis assumes that investors, who trade their securities based on newly available information, should expect an average risk rate of return. To outperform the market, investors should accept a higher level of risk. The tests of the semi-strong form of the EMH are event tests and regression tests. For Event Tests, the semi-strong form assumes that the market is reflective of all publicly available information. An event test analyzes the security both before and after an event, such as earnings. The idea behind the event test is that an investor will not be able to reap an above average return by trading on an event. For Regression or Time Series Tests, remember that a time series forecasts returns based historical data. As a result, an investor should not be able to achieve an abnormal return using this method.</a:t>
            </a:r>
          </a:p>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latin typeface="Times New Roman"/>
                <a:ea typeface="Times New Roman"/>
                <a:cs typeface="Times New Roman"/>
                <a:sym typeface="Times New Roman"/>
              </a:rPr>
              <a:t>When a market is at strong form efficient, neither technical analysis nor fundamental analysis nor inside information can help predict future price movements. The tests for the strong-form center around groups of investors with excess information. These investors are as follows</a:t>
            </a:r>
            <a:r>
              <a:rPr lang="en" sz="1200" b="1">
                <a:latin typeface="Times New Roman"/>
                <a:ea typeface="Times New Roman"/>
                <a:cs typeface="Times New Roman"/>
                <a:sym typeface="Times New Roman"/>
              </a:rPr>
              <a:t>: Insiders -</a:t>
            </a:r>
            <a:r>
              <a:rPr lang="en" sz="1200">
                <a:latin typeface="Times New Roman"/>
                <a:ea typeface="Times New Roman"/>
                <a:cs typeface="Times New Roman"/>
                <a:sym typeface="Times New Roman"/>
              </a:rPr>
              <a:t> Insiders to a company have access to inside information. Regulations forbid insiders for using this information to achieve abnormal returns. </a:t>
            </a:r>
            <a:r>
              <a:rPr lang="en" sz="1200" b="1">
                <a:latin typeface="Times New Roman"/>
                <a:ea typeface="Times New Roman"/>
                <a:cs typeface="Times New Roman"/>
                <a:sym typeface="Times New Roman"/>
              </a:rPr>
              <a:t>Exchange Specialists -</a:t>
            </a:r>
            <a:r>
              <a:rPr lang="en" sz="1200">
                <a:latin typeface="Times New Roman"/>
                <a:ea typeface="Times New Roman"/>
                <a:cs typeface="Times New Roman"/>
                <a:sym typeface="Times New Roman"/>
              </a:rPr>
              <a:t> An exchange specialist recalls runs on the orders for a specific equity. It has been found however, that exchange specialists can achieve above average returns with this specific order information. </a:t>
            </a:r>
            <a:r>
              <a:rPr lang="en" sz="1200" b="1">
                <a:latin typeface="Times New Roman"/>
                <a:ea typeface="Times New Roman"/>
                <a:cs typeface="Times New Roman"/>
                <a:sym typeface="Times New Roman"/>
              </a:rPr>
              <a:t>Analysts -</a:t>
            </a:r>
            <a:r>
              <a:rPr lang="en" sz="1200">
                <a:latin typeface="Times New Roman"/>
                <a:ea typeface="Times New Roman"/>
                <a:cs typeface="Times New Roman"/>
                <a:sym typeface="Times New Roman"/>
              </a:rPr>
              <a:t> It analyzes whether an analyst's opinion can help an investor achieve above average returns. Analysts do typically cause movements in the equities they focus on</a:t>
            </a:r>
            <a:r>
              <a:rPr lang="en" sz="1200" b="1">
                <a:latin typeface="Times New Roman"/>
                <a:ea typeface="Times New Roman"/>
                <a:cs typeface="Times New Roman"/>
                <a:sym typeface="Times New Roman"/>
              </a:rPr>
              <a:t>. Institutional money managers </a:t>
            </a:r>
            <a:r>
              <a:rPr lang="en" sz="1200">
                <a:latin typeface="Times New Roman"/>
                <a:ea typeface="Times New Roman"/>
                <a:cs typeface="Times New Roman"/>
                <a:sym typeface="Times New Roman"/>
              </a:rPr>
              <a:t>have been found to have typically not to perform above the overall market benchmark on a consistent basis.</a:t>
            </a:r>
          </a:p>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latin typeface="Times New Roman"/>
                <a:ea typeface="Times New Roman"/>
                <a:cs typeface="Times New Roman"/>
                <a:sym typeface="Times New Roman"/>
              </a:rPr>
              <a:t>Technical analysts typically begin their analysis with charts, while fundamental analysts start with a company’s financial statements.  Fundamental analysts try to determine a company’s value by looking at its income statement, balance sheet, and cash flow statement. In financial terms, the analyst tries to measure a company’s intrinsic value by discounting the value of future projected cash flows to a net present value. A stock price that trades below a company’s intrinsic value is considered a good investment opportunity and vice versa. The analyst focuses on analyzing the stock chart itself for hints into where the price may be headed. Technical analysis and fundamental analysis have different goals in mind. Technical analysts try to identify many short- to medium-term trades where they can flip a stock, while fundamental analysts try to make long-term investments in a stock’s underlying business. </a:t>
            </a:r>
          </a:p>
          <a:p>
            <a:pPr lvl="0">
              <a:spcBef>
                <a:spcPts val="0"/>
              </a:spcBef>
              <a:buNone/>
            </a:pPr>
            <a:endParaRPr sz="1200">
              <a:latin typeface="Times New Roman"/>
              <a:ea typeface="Times New Roman"/>
              <a:cs typeface="Times New Roman"/>
              <a:sym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latin typeface="Times New Roman"/>
                <a:ea typeface="Times New Roman"/>
                <a:cs typeface="Times New Roman"/>
                <a:sym typeface="Times New Roman"/>
              </a:rPr>
              <a:t>For example, an investor may use fundamental analysis to identify an undervalued stock and use technical analysis to find a specific entry and exit point for the position. Often times, this combination works best when a security is severely oversold and entering the position too early could prove costly. </a:t>
            </a:r>
            <a:r>
              <a:rPr lang="en" sz="1200">
                <a:highlight>
                  <a:srgbClr val="FFFFFF"/>
                </a:highlight>
                <a:latin typeface="Times New Roman"/>
                <a:ea typeface="Times New Roman"/>
                <a:cs typeface="Times New Roman"/>
                <a:sym typeface="Times New Roman"/>
              </a:rPr>
              <a:t>Fundamental and technical analysis do not have to be contrary or held within bounds. At times there may be a single indicator that provides information for both the technician and fundamentalist. For example, price volatility is an important technical indicator of risk - the greater the volatility, the greater the risk. This may be a leading indicator that the fundamentals are changing. As a result, both would agree on the buy/sell decision.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200">
                <a:latin typeface="Times New Roman"/>
                <a:ea typeface="Times New Roman"/>
                <a:cs typeface="Times New Roman"/>
                <a:sym typeface="Times New Roman"/>
              </a:rPr>
              <a:t>Many studies shed light on whether investment advisers and mutual can beat the market. One common test that has been performed is to take buy and sell recommendations from a group of advisers or mutual funds and compare the performance of the resulting selection of stocks with the market as a whole. The conclusion from the study of investment advisers and mutual fund performance is this: Having performed well in the past does not indicate that an investment adviser or a mutual fund will perform well in the future</a:t>
            </a:r>
          </a:p>
          <a:p>
            <a:pPr lvl="0">
              <a:spcBef>
                <a:spcPts val="0"/>
              </a:spcBef>
              <a:buNone/>
            </a:pPr>
            <a:r>
              <a:rPr lang="en" sz="1200">
                <a:latin typeface="Times New Roman"/>
                <a:ea typeface="Times New Roman"/>
                <a:cs typeface="Times New Roman"/>
                <a:sym typeface="Times New Roman"/>
              </a:rPr>
              <a:t>Do Stock Prices Reflect Publicly Available Information? The efficient market hypothesis predicts that stock prices will reflect all publicly available information. Thus, if information is already publicly available, a positive announcement about a company will not, on average, raise the price of its stock because this information is already reflected in the stock price.</a:t>
            </a:r>
          </a:p>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cxnSp>
        <p:nvCxnSpPr>
          <p:cNvPr id="10" name="Shape 10"/>
          <p:cNvCxnSpPr/>
          <p:nvPr/>
        </p:nvCxnSpPr>
        <p:spPr>
          <a:xfrm>
            <a:off x="7007735" y="3176888"/>
            <a:ext cx="562200" cy="0"/>
          </a:xfrm>
          <a:prstGeom prst="straightConnector1">
            <a:avLst/>
          </a:prstGeom>
          <a:noFill/>
          <a:ln w="76200" cap="flat" cmpd="sng">
            <a:solidFill>
              <a:schemeClr val="lt2"/>
            </a:solidFill>
            <a:prstDash val="solid"/>
            <a:round/>
            <a:headEnd type="none" w="med" len="med"/>
            <a:tailEnd type="none" w="med" len="med"/>
          </a:ln>
        </p:spPr>
      </p:cxnSp>
      <p:cxnSp>
        <p:nvCxnSpPr>
          <p:cNvPr id="11" name="Shape 11"/>
          <p:cNvCxnSpPr/>
          <p:nvPr/>
        </p:nvCxnSpPr>
        <p:spPr>
          <a:xfrm>
            <a:off x="1575035" y="3158252"/>
            <a:ext cx="562200" cy="0"/>
          </a:xfrm>
          <a:prstGeom prst="straightConnector1">
            <a:avLst/>
          </a:prstGeom>
          <a:noFill/>
          <a:ln w="76200" cap="flat" cmpd="sng">
            <a:solidFill>
              <a:schemeClr val="lt2"/>
            </a:solidFill>
            <a:prstDash val="solid"/>
            <a:round/>
            <a:headEnd type="none" w="med" len="med"/>
            <a:tailEnd type="none" w="med" len="med"/>
          </a:ln>
        </p:spPr>
      </p:cxnSp>
      <p:grpSp>
        <p:nvGrpSpPr>
          <p:cNvPr id="12" name="Shape 12"/>
          <p:cNvGrpSpPr/>
          <p:nvPr/>
        </p:nvGrpSpPr>
        <p:grpSpPr>
          <a:xfrm>
            <a:off x="1004144" y="1022025"/>
            <a:ext cx="7136668" cy="152400"/>
            <a:chOff x="1346429" y="1011300"/>
            <a:chExt cx="6452100" cy="152400"/>
          </a:xfrm>
        </p:grpSpPr>
        <p:cxnSp>
          <p:nvCxnSpPr>
            <p:cNvPr id="13" name="Shape 13"/>
            <p:cNvCxnSpPr/>
            <p:nvPr/>
          </p:nvCxnSpPr>
          <p:spPr>
            <a:xfrm rot="10800000">
              <a:off x="1346429" y="1011300"/>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4" name="Shape 14"/>
            <p:cNvCxnSpPr/>
            <p:nvPr/>
          </p:nvCxnSpPr>
          <p:spPr>
            <a:xfrm rot="10800000">
              <a:off x="1346429" y="1163700"/>
              <a:ext cx="6452100" cy="0"/>
            </a:xfrm>
            <a:prstGeom prst="straightConnector1">
              <a:avLst/>
            </a:prstGeom>
            <a:noFill/>
            <a:ln w="9525" cap="flat" cmpd="sng">
              <a:solidFill>
                <a:schemeClr val="accent3"/>
              </a:solidFill>
              <a:prstDash val="solid"/>
              <a:round/>
              <a:headEnd type="none" w="med" len="med"/>
              <a:tailEnd type="none" w="med" len="med"/>
            </a:ln>
          </p:spPr>
        </p:cxnSp>
      </p:grpSp>
      <p:grpSp>
        <p:nvGrpSpPr>
          <p:cNvPr id="15" name="Shape 15"/>
          <p:cNvGrpSpPr/>
          <p:nvPr/>
        </p:nvGrpSpPr>
        <p:grpSpPr>
          <a:xfrm>
            <a:off x="1004151" y="3969100"/>
            <a:ext cx="7136668" cy="152400"/>
            <a:chOff x="1346435" y="3969088"/>
            <a:chExt cx="6452100" cy="152400"/>
          </a:xfrm>
        </p:grpSpPr>
        <p:cxnSp>
          <p:nvCxnSpPr>
            <p:cNvPr id="16" name="Shape 16"/>
            <p:cNvCxnSpPr/>
            <p:nvPr/>
          </p:nvCxnSpPr>
          <p:spPr>
            <a:xfrm>
              <a:off x="1346435" y="4121488"/>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7" name="Shape 17"/>
            <p:cNvCxnSpPr/>
            <p:nvPr/>
          </p:nvCxnSpPr>
          <p:spPr>
            <a:xfrm>
              <a:off x="1346435" y="3969088"/>
              <a:ext cx="6452100" cy="0"/>
            </a:xfrm>
            <a:prstGeom prst="straightConnector1">
              <a:avLst/>
            </a:prstGeom>
            <a:noFill/>
            <a:ln w="9525" cap="flat" cmpd="sng">
              <a:solidFill>
                <a:schemeClr val="accent3"/>
              </a:solidFill>
              <a:prstDash val="solid"/>
              <a:round/>
              <a:headEnd type="none" w="med" len="med"/>
              <a:tailEnd type="none" w="med" len="med"/>
            </a:ln>
          </p:spPr>
        </p:cxnSp>
      </p:grpSp>
      <p:sp>
        <p:nvSpPr>
          <p:cNvPr id="18" name="Shape 18"/>
          <p:cNvSpPr txBox="1">
            <a:spLocks noGrp="1"/>
          </p:cNvSpPr>
          <p:nvPr>
            <p:ph type="ctrTitle"/>
          </p:nvPr>
        </p:nvSpPr>
        <p:spPr>
          <a:xfrm>
            <a:off x="1004150" y="1751764"/>
            <a:ext cx="7136700" cy="1022400"/>
          </a:xfrm>
          <a:prstGeom prst="rect">
            <a:avLst/>
          </a:prstGeom>
        </p:spPr>
        <p:txBody>
          <a:bodyPr wrap="square"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19" name="Shape 19"/>
          <p:cNvSpPr txBox="1">
            <a:spLocks noGrp="1"/>
          </p:cNvSpPr>
          <p:nvPr>
            <p:ph type="subTitle" idx="1"/>
          </p:nvPr>
        </p:nvSpPr>
        <p:spPr>
          <a:xfrm>
            <a:off x="2137225" y="2850039"/>
            <a:ext cx="4870500" cy="7926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a:endParaRPr/>
          </a:p>
        </p:txBody>
      </p:sp>
      <p:sp>
        <p:nvSpPr>
          <p:cNvPr id="20" name="Shape 2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5"/>
        <p:cNvGrpSpPr/>
        <p:nvPr/>
      </p:nvGrpSpPr>
      <p:grpSpPr>
        <a:xfrm>
          <a:off x="0" y="0"/>
          <a:ext cx="0" cy="0"/>
          <a:chOff x="0" y="0"/>
          <a:chExt cx="0" cy="0"/>
        </a:xfrm>
      </p:grpSpPr>
      <p:sp>
        <p:nvSpPr>
          <p:cNvPr id="56" name="Shape 56"/>
          <p:cNvSpPr/>
          <p:nvPr/>
        </p:nvSpPr>
        <p:spPr>
          <a:xfrm>
            <a:off x="-75" y="5045700"/>
            <a:ext cx="9144000" cy="97800"/>
          </a:xfrm>
          <a:prstGeom prst="rect">
            <a:avLst/>
          </a:prstGeom>
          <a:solidFill>
            <a:schemeClr val="lt2"/>
          </a:solidFill>
          <a:ln>
            <a:noFill/>
          </a:ln>
        </p:spPr>
        <p:txBody>
          <a:bodyPr wrap="square" lIns="91425" tIns="91425" rIns="91425" bIns="91425" anchor="ctr" anchorCtr="0">
            <a:noAutofit/>
          </a:bodyPr>
          <a:lstStyle/>
          <a:p>
            <a:pPr lvl="0">
              <a:spcBef>
                <a:spcPts val="0"/>
              </a:spcBef>
              <a:buNone/>
            </a:pPr>
            <a:endParaRPr/>
          </a:p>
        </p:txBody>
      </p:sp>
      <p:sp>
        <p:nvSpPr>
          <p:cNvPr id="57" name="Shape 57"/>
          <p:cNvSpPr txBox="1">
            <a:spLocks noGrp="1"/>
          </p:cNvSpPr>
          <p:nvPr>
            <p:ph type="title"/>
          </p:nvPr>
        </p:nvSpPr>
        <p:spPr>
          <a:xfrm>
            <a:off x="311700" y="1304850"/>
            <a:ext cx="8520600" cy="1538400"/>
          </a:xfrm>
          <a:prstGeom prst="rect">
            <a:avLst/>
          </a:prstGeom>
        </p:spPr>
        <p:txBody>
          <a:bodyPr wrap="square" lIns="91425" tIns="91425" rIns="91425" bIns="91425" anchor="ctr" anchorCtr="0"/>
          <a:lstStyle>
            <a:lvl1pPr lvl="0" algn="ctr">
              <a:spcBef>
                <a:spcPts val="0"/>
              </a:spcBef>
              <a:buClr>
                <a:schemeClr val="accent3"/>
              </a:buClr>
              <a:buSzPct val="100000"/>
              <a:defRPr sz="13000">
                <a:solidFill>
                  <a:schemeClr val="accent3"/>
                </a:solidFill>
              </a:defRPr>
            </a:lvl1pPr>
            <a:lvl2pPr lvl="1" algn="ctr">
              <a:spcBef>
                <a:spcPts val="0"/>
              </a:spcBef>
              <a:buClr>
                <a:schemeClr val="accent3"/>
              </a:buClr>
              <a:buSzPct val="100000"/>
              <a:defRPr sz="13000">
                <a:solidFill>
                  <a:schemeClr val="accent3"/>
                </a:solidFill>
              </a:defRPr>
            </a:lvl2pPr>
            <a:lvl3pPr lvl="2" algn="ctr">
              <a:spcBef>
                <a:spcPts val="0"/>
              </a:spcBef>
              <a:buClr>
                <a:schemeClr val="accent3"/>
              </a:buClr>
              <a:buSzPct val="100000"/>
              <a:defRPr sz="13000">
                <a:solidFill>
                  <a:schemeClr val="accent3"/>
                </a:solidFill>
              </a:defRPr>
            </a:lvl3pPr>
            <a:lvl4pPr lvl="3" algn="ctr">
              <a:spcBef>
                <a:spcPts val="0"/>
              </a:spcBef>
              <a:buClr>
                <a:schemeClr val="accent3"/>
              </a:buClr>
              <a:buSzPct val="100000"/>
              <a:defRPr sz="13000">
                <a:solidFill>
                  <a:schemeClr val="accent3"/>
                </a:solidFill>
              </a:defRPr>
            </a:lvl4pPr>
            <a:lvl5pPr lvl="4" algn="ctr">
              <a:spcBef>
                <a:spcPts val="0"/>
              </a:spcBef>
              <a:buClr>
                <a:schemeClr val="accent3"/>
              </a:buClr>
              <a:buSzPct val="100000"/>
              <a:defRPr sz="13000">
                <a:solidFill>
                  <a:schemeClr val="accent3"/>
                </a:solidFill>
              </a:defRPr>
            </a:lvl5pPr>
            <a:lvl6pPr lvl="5" algn="ctr">
              <a:spcBef>
                <a:spcPts val="0"/>
              </a:spcBef>
              <a:buClr>
                <a:schemeClr val="accent3"/>
              </a:buClr>
              <a:buSzPct val="100000"/>
              <a:defRPr sz="13000">
                <a:solidFill>
                  <a:schemeClr val="accent3"/>
                </a:solidFill>
              </a:defRPr>
            </a:lvl6pPr>
            <a:lvl7pPr lvl="6" algn="ctr">
              <a:spcBef>
                <a:spcPts val="0"/>
              </a:spcBef>
              <a:buClr>
                <a:schemeClr val="accent3"/>
              </a:buClr>
              <a:buSzPct val="100000"/>
              <a:defRPr sz="13000">
                <a:solidFill>
                  <a:schemeClr val="accent3"/>
                </a:solidFill>
              </a:defRPr>
            </a:lvl7pPr>
            <a:lvl8pPr lvl="7" algn="ctr">
              <a:spcBef>
                <a:spcPts val="0"/>
              </a:spcBef>
              <a:buClr>
                <a:schemeClr val="accent3"/>
              </a:buClr>
              <a:buSzPct val="100000"/>
              <a:defRPr sz="13000">
                <a:solidFill>
                  <a:schemeClr val="accent3"/>
                </a:solidFill>
              </a:defRPr>
            </a:lvl8pPr>
            <a:lvl9pPr lvl="8" algn="ctr">
              <a:spcBef>
                <a:spcPts val="0"/>
              </a:spcBef>
              <a:buClr>
                <a:schemeClr val="accent3"/>
              </a:buClr>
              <a:buSzPct val="100000"/>
              <a:defRPr sz="13000">
                <a:solidFill>
                  <a:schemeClr val="accent3"/>
                </a:solidFill>
              </a:defRPr>
            </a:lvl9pPr>
          </a:lstStyle>
          <a:p>
            <a:endParaRPr/>
          </a:p>
        </p:txBody>
      </p:sp>
      <p:sp>
        <p:nvSpPr>
          <p:cNvPr id="58" name="Shape 58"/>
          <p:cNvSpPr txBox="1">
            <a:spLocks noGrp="1"/>
          </p:cNvSpPr>
          <p:nvPr>
            <p:ph type="body" idx="1"/>
          </p:nvPr>
        </p:nvSpPr>
        <p:spPr>
          <a:xfrm>
            <a:off x="311700" y="2995650"/>
            <a:ext cx="8520600" cy="1071600"/>
          </a:xfrm>
          <a:prstGeom prst="rect">
            <a:avLst/>
          </a:prstGeom>
        </p:spPr>
        <p:txBody>
          <a:bodyPr wrap="square"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9" name="Shape 5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0"/>
        <p:cNvGrpSpPr/>
        <p:nvPr/>
      </p:nvGrpSpPr>
      <p:grpSpPr>
        <a:xfrm>
          <a:off x="0" y="0"/>
          <a:ext cx="0" cy="0"/>
          <a:chOff x="0" y="0"/>
          <a:chExt cx="0" cy="0"/>
        </a:xfrm>
      </p:grpSpPr>
      <p:sp>
        <p:nvSpPr>
          <p:cNvPr id="61" name="Shape 6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1"/>
        <p:cNvGrpSpPr/>
        <p:nvPr/>
      </p:nvGrpSpPr>
      <p:grpSpPr>
        <a:xfrm>
          <a:off x="0" y="0"/>
          <a:ext cx="0" cy="0"/>
          <a:chOff x="0" y="0"/>
          <a:chExt cx="0" cy="0"/>
        </a:xfrm>
      </p:grpSpPr>
      <p:sp>
        <p:nvSpPr>
          <p:cNvPr id="22" name="Shape 22"/>
          <p:cNvSpPr/>
          <p:nvPr/>
        </p:nvSpPr>
        <p:spPr>
          <a:xfrm>
            <a:off x="-50" y="2571900"/>
            <a:ext cx="9144000" cy="2571600"/>
          </a:xfrm>
          <a:prstGeom prst="rect">
            <a:avLst/>
          </a:prstGeom>
          <a:solidFill>
            <a:schemeClr val="accent3"/>
          </a:solidFill>
          <a:ln>
            <a:noFill/>
          </a:ln>
        </p:spPr>
        <p:txBody>
          <a:bodyPr wrap="square" lIns="91425" tIns="91425" rIns="91425" bIns="91425" anchor="ctr" anchorCtr="0">
            <a:noAutofit/>
          </a:bodyPr>
          <a:lstStyle/>
          <a:p>
            <a:pPr lvl="0">
              <a:spcBef>
                <a:spcPts val="0"/>
              </a:spcBef>
              <a:buNone/>
            </a:pPr>
            <a:endParaRPr/>
          </a:p>
        </p:txBody>
      </p:sp>
      <p:sp>
        <p:nvSpPr>
          <p:cNvPr id="23" name="Shape 23"/>
          <p:cNvSpPr txBox="1">
            <a:spLocks noGrp="1"/>
          </p:cNvSpPr>
          <p:nvPr>
            <p:ph type="title"/>
          </p:nvPr>
        </p:nvSpPr>
        <p:spPr>
          <a:xfrm>
            <a:off x="311700" y="814800"/>
            <a:ext cx="8571300" cy="942000"/>
          </a:xfrm>
          <a:prstGeom prst="rect">
            <a:avLst/>
          </a:prstGeom>
        </p:spPr>
        <p:txBody>
          <a:bodyPr wrap="square"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pPr lvl="0">
                <a:spcBef>
                  <a:spcPts val="0"/>
                </a:spcBef>
                <a:buNone/>
              </a:p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5"/>
        <p:cNvGrpSpPr/>
        <p:nvPr/>
      </p:nvGrpSpPr>
      <p:grpSpPr>
        <a:xfrm>
          <a:off x="0" y="0"/>
          <a:ext cx="0" cy="0"/>
          <a:chOff x="0" y="0"/>
          <a:chExt cx="0" cy="0"/>
        </a:xfrm>
      </p:grpSpPr>
      <p:sp>
        <p:nvSpPr>
          <p:cNvPr id="26" name="Shape 26"/>
          <p:cNvSpPr/>
          <p:nvPr/>
        </p:nvSpPr>
        <p:spPr>
          <a:xfrm>
            <a:off x="-75" y="5045700"/>
            <a:ext cx="9144000" cy="97800"/>
          </a:xfrm>
          <a:prstGeom prst="rect">
            <a:avLst/>
          </a:prstGeom>
          <a:solidFill>
            <a:schemeClr val="accent3"/>
          </a:solidFill>
          <a:ln>
            <a:noFill/>
          </a:ln>
        </p:spPr>
        <p:txBody>
          <a:bodyPr wrap="square"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311700" y="445025"/>
            <a:ext cx="8520600" cy="7074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11700" y="1266325"/>
            <a:ext cx="8520600" cy="33027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445025"/>
            <a:ext cx="8520600" cy="7074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body" idx="1"/>
          </p:nvPr>
        </p:nvSpPr>
        <p:spPr>
          <a:xfrm>
            <a:off x="311700" y="1266175"/>
            <a:ext cx="3999900" cy="33027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3" name="Shape 33"/>
          <p:cNvSpPr txBox="1">
            <a:spLocks noGrp="1"/>
          </p:cNvSpPr>
          <p:nvPr>
            <p:ph type="body" idx="2"/>
          </p:nvPr>
        </p:nvSpPr>
        <p:spPr>
          <a:xfrm>
            <a:off x="4832400" y="1266175"/>
            <a:ext cx="3999900" cy="33027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11700" y="445025"/>
            <a:ext cx="8520600" cy="7074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1" name="Shape 4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6"/>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526350"/>
            <a:ext cx="5613600" cy="4090800"/>
          </a:xfrm>
          <a:prstGeom prst="rect">
            <a:avLst/>
          </a:prstGeom>
        </p:spPr>
        <p:txBody>
          <a:bodyPr wrap="square" lIns="91425" tIns="91425" rIns="91425" bIns="91425" anchor="ctr" anchorCtr="0"/>
          <a:lstStyle>
            <a:lvl1pPr lvl="0">
              <a:spcBef>
                <a:spcPts val="0"/>
              </a:spcBef>
              <a:buClr>
                <a:schemeClr val="dk2"/>
              </a:buClr>
              <a:buSzPct val="100000"/>
              <a:defRPr sz="5400" b="0">
                <a:solidFill>
                  <a:schemeClr val="dk2"/>
                </a:solidFill>
              </a:defRPr>
            </a:lvl1pPr>
            <a:lvl2pPr lvl="1">
              <a:spcBef>
                <a:spcPts val="0"/>
              </a:spcBef>
              <a:buClr>
                <a:schemeClr val="dk2"/>
              </a:buClr>
              <a:buSzPct val="100000"/>
              <a:defRPr sz="5400" b="0">
                <a:solidFill>
                  <a:schemeClr val="dk2"/>
                </a:solidFill>
              </a:defRPr>
            </a:lvl2pPr>
            <a:lvl3pPr lvl="2">
              <a:spcBef>
                <a:spcPts val="0"/>
              </a:spcBef>
              <a:buClr>
                <a:schemeClr val="dk2"/>
              </a:buClr>
              <a:buSzPct val="100000"/>
              <a:defRPr sz="5400" b="0">
                <a:solidFill>
                  <a:schemeClr val="dk2"/>
                </a:solidFill>
              </a:defRPr>
            </a:lvl3pPr>
            <a:lvl4pPr lvl="3">
              <a:spcBef>
                <a:spcPts val="0"/>
              </a:spcBef>
              <a:buClr>
                <a:schemeClr val="dk2"/>
              </a:buClr>
              <a:buSzPct val="100000"/>
              <a:defRPr sz="5400" b="0">
                <a:solidFill>
                  <a:schemeClr val="dk2"/>
                </a:solidFill>
              </a:defRPr>
            </a:lvl4pPr>
            <a:lvl5pPr lvl="4">
              <a:spcBef>
                <a:spcPts val="0"/>
              </a:spcBef>
              <a:buClr>
                <a:schemeClr val="dk2"/>
              </a:buClr>
              <a:buSzPct val="100000"/>
              <a:defRPr sz="5400" b="0">
                <a:solidFill>
                  <a:schemeClr val="dk2"/>
                </a:solidFill>
              </a:defRPr>
            </a:lvl5pPr>
            <a:lvl6pPr lvl="5">
              <a:spcBef>
                <a:spcPts val="0"/>
              </a:spcBef>
              <a:buClr>
                <a:schemeClr val="dk2"/>
              </a:buClr>
              <a:buSzPct val="100000"/>
              <a:defRPr sz="5400" b="0">
                <a:solidFill>
                  <a:schemeClr val="dk2"/>
                </a:solidFill>
              </a:defRPr>
            </a:lvl6pPr>
            <a:lvl7pPr lvl="6">
              <a:spcBef>
                <a:spcPts val="0"/>
              </a:spcBef>
              <a:buClr>
                <a:schemeClr val="dk2"/>
              </a:buClr>
              <a:buSzPct val="100000"/>
              <a:defRPr sz="5400" b="0">
                <a:solidFill>
                  <a:schemeClr val="dk2"/>
                </a:solidFill>
              </a:defRPr>
            </a:lvl7pPr>
            <a:lvl8pPr lvl="7">
              <a:spcBef>
                <a:spcPts val="0"/>
              </a:spcBef>
              <a:buClr>
                <a:schemeClr val="dk2"/>
              </a:buClr>
              <a:buSzPct val="100000"/>
              <a:defRPr sz="5400" b="0">
                <a:solidFill>
                  <a:schemeClr val="dk2"/>
                </a:solidFill>
              </a:defRPr>
            </a:lvl8pPr>
            <a:lvl9pPr lvl="8">
              <a:spcBef>
                <a:spcPts val="0"/>
              </a:spcBef>
              <a:buClr>
                <a:schemeClr val="dk2"/>
              </a:buClr>
              <a:buSzPct val="100000"/>
              <a:defRPr sz="5400" b="0">
                <a:solidFill>
                  <a:schemeClr val="dk2"/>
                </a:solidFill>
              </a:defRPr>
            </a:lvl9pPr>
          </a:lstStyle>
          <a:p>
            <a:endParaRPr/>
          </a:p>
        </p:txBody>
      </p:sp>
      <p:sp>
        <p:nvSpPr>
          <p:cNvPr id="44" name="Shape 4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a:off x="4572000" y="0"/>
            <a:ext cx="4572000" cy="5143500"/>
          </a:xfrm>
          <a:prstGeom prst="rect">
            <a:avLst/>
          </a:prstGeom>
          <a:solidFill>
            <a:schemeClr val="accent3"/>
          </a:solidFill>
          <a:ln>
            <a:noFill/>
          </a:ln>
        </p:spPr>
        <p:txBody>
          <a:bodyPr wrap="square" lIns="91425" tIns="91425" rIns="91425" bIns="91425" anchor="ctr" anchorCtr="0">
            <a:noAutofit/>
          </a:bodyPr>
          <a:lstStyle/>
          <a:p>
            <a:pPr lvl="0">
              <a:spcBef>
                <a:spcPts val="0"/>
              </a:spcBef>
              <a:buNone/>
            </a:pPr>
            <a:endParaRPr/>
          </a:p>
        </p:txBody>
      </p:sp>
      <p:cxnSp>
        <p:nvCxnSpPr>
          <p:cNvPr id="47" name="Shape 47"/>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8" name="Shape 48"/>
          <p:cNvSpPr txBox="1">
            <a:spLocks noGrp="1"/>
          </p:cNvSpPr>
          <p:nvPr>
            <p:ph type="title"/>
          </p:nvPr>
        </p:nvSpPr>
        <p:spPr>
          <a:xfrm>
            <a:off x="265500" y="1039675"/>
            <a:ext cx="4045200" cy="1675800"/>
          </a:xfrm>
          <a:prstGeom prst="rect">
            <a:avLst/>
          </a:prstGeom>
        </p:spPr>
        <p:txBody>
          <a:bodyPr wrap="square"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9" name="Shape 49"/>
          <p:cNvSpPr txBox="1">
            <a:spLocks noGrp="1"/>
          </p:cNvSpPr>
          <p:nvPr>
            <p:ph type="subTitle" idx="1"/>
          </p:nvPr>
        </p:nvSpPr>
        <p:spPr>
          <a:xfrm>
            <a:off x="265500" y="2726875"/>
            <a:ext cx="4045200" cy="12351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100"/>
          </a:xfrm>
          <a:prstGeom prst="rect">
            <a:avLst/>
          </a:prstGeom>
        </p:spPr>
        <p:txBody>
          <a:bodyPr wrap="square"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pPr lvl="0">
                <a:spcBef>
                  <a:spcPts val="0"/>
                </a:spcBef>
                <a:buNone/>
              </a:p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311700" y="4230725"/>
            <a:ext cx="5998800" cy="598800"/>
          </a:xfrm>
          <a:prstGeom prst="rect">
            <a:avLst/>
          </a:prstGeom>
        </p:spPr>
        <p:txBody>
          <a:bodyPr wrap="square" lIns="91425" tIns="91425" rIns="91425" bIns="91425" anchor="ctr" anchorCtr="0"/>
          <a:lstStyle>
            <a:lvl1pPr lvl="0">
              <a:lnSpc>
                <a:spcPct val="100000"/>
              </a:lnSpc>
              <a:spcBef>
                <a:spcPts val="0"/>
              </a:spcBef>
              <a:spcAft>
                <a:spcPts val="0"/>
              </a:spcAft>
              <a:buSzPct val="100000"/>
              <a:buFont typeface="PT Sans Narrow"/>
              <a:buNone/>
              <a:defRPr sz="2400">
                <a:latin typeface="PT Sans Narrow"/>
                <a:ea typeface="PT Sans Narrow"/>
                <a:cs typeface="PT Sans Narrow"/>
                <a:sym typeface="PT Sans Narrow"/>
              </a:defRPr>
            </a:lvl1pPr>
          </a:lstStyle>
          <a:p>
            <a:endParaRPr/>
          </a:p>
        </p:txBody>
      </p:sp>
      <p:sp>
        <p:nvSpPr>
          <p:cNvPr id="54" name="Shape 5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707400"/>
          </a:xfrm>
          <a:prstGeom prst="rect">
            <a:avLst/>
          </a:prstGeom>
          <a:noFill/>
          <a:ln>
            <a:noFill/>
          </a:ln>
        </p:spPr>
        <p:txBody>
          <a:bodyPr wrap="square" lIns="91425" tIns="91425" rIns="91425" bIns="91425" anchor="t" anchorCtr="0"/>
          <a:lstStyle>
            <a:lvl1pPr lvl="0">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1pPr>
            <a:lvl2pPr lvl="1">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2pPr>
            <a:lvl3pPr lvl="2">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3pPr>
            <a:lvl4pPr lvl="3">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4pPr>
            <a:lvl5pPr lvl="4">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5pPr>
            <a:lvl6pPr lvl="5">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6pPr>
            <a:lvl7pPr lvl="6">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7pPr>
            <a:lvl8pPr lvl="7">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8pPr>
            <a:lvl9pPr lvl="8">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Shape 7"/>
          <p:cNvSpPr txBox="1">
            <a:spLocks noGrp="1"/>
          </p:cNvSpPr>
          <p:nvPr>
            <p:ph type="body" idx="1"/>
          </p:nvPr>
        </p:nvSpPr>
        <p:spPr>
          <a:xfrm>
            <a:off x="311700" y="1266325"/>
            <a:ext cx="8520600" cy="33027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ct val="100000"/>
              <a:buFont typeface="Open Sans"/>
              <a:buChar char="●"/>
              <a:defRPr sz="1800">
                <a:solidFill>
                  <a:schemeClr val="dk2"/>
                </a:solidFill>
                <a:latin typeface="Open Sans"/>
                <a:ea typeface="Open Sans"/>
                <a:cs typeface="Open Sans"/>
                <a:sym typeface="Open Sans"/>
              </a:defRPr>
            </a:lvl1pPr>
            <a:lvl2pPr lvl="1">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2pPr>
            <a:lvl3pPr lvl="2">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3pPr>
            <a:lvl4pPr lvl="3">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4pPr>
            <a:lvl5pPr lvl="4">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5pPr>
            <a:lvl6pPr lvl="5">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6pPr>
            <a:lvl7pPr lvl="6">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7pPr>
            <a:lvl8pPr lvl="7">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8pPr>
            <a:lvl9pPr lvl="8">
              <a:lnSpc>
                <a:spcPct val="115000"/>
              </a:lnSpc>
              <a:spcBef>
                <a:spcPts val="0"/>
              </a:spcBef>
              <a:spcAft>
                <a:spcPts val="1600"/>
              </a:spcAft>
              <a:buClr>
                <a:schemeClr val="dk2"/>
              </a:buClr>
              <a:buFont typeface="Open Sans"/>
              <a:buChar char="■"/>
              <a:defRPr>
                <a:solidFill>
                  <a:schemeClr val="dk2"/>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 sz="1000">
                <a:solidFill>
                  <a:schemeClr val="dk2"/>
                </a:solidFill>
                <a:latin typeface="Open Sans"/>
                <a:ea typeface="Open Sans"/>
                <a:cs typeface="Open Sans"/>
                <a:sym typeface="Open Sans"/>
              </a:rPr>
              <a:pPr lvl="0" algn="r">
                <a:spcBef>
                  <a:spcPts val="0"/>
                </a:spcBef>
                <a:buNone/>
              </a:pPr>
              <a:t>‹#›</a:t>
            </a:fld>
            <a:endParaRPr lang="en" sz="1000">
              <a:solidFill>
                <a:schemeClr val="dk2"/>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1003650" y="1292539"/>
            <a:ext cx="7136700" cy="1022400"/>
          </a:xfrm>
          <a:prstGeom prst="rect">
            <a:avLst/>
          </a:prstGeom>
        </p:spPr>
        <p:txBody>
          <a:bodyPr wrap="square" lIns="91425" tIns="91425" rIns="91425" bIns="91425" anchor="b" anchorCtr="0">
            <a:noAutofit/>
          </a:bodyPr>
          <a:lstStyle/>
          <a:p>
            <a:pPr lvl="0">
              <a:spcBef>
                <a:spcPts val="0"/>
              </a:spcBef>
              <a:buNone/>
            </a:pPr>
            <a:r>
              <a:rPr lang="en" sz="3600">
                <a:solidFill>
                  <a:srgbClr val="000000"/>
                </a:solidFill>
                <a:latin typeface="Times New Roman"/>
                <a:ea typeface="Times New Roman"/>
                <a:cs typeface="Times New Roman"/>
                <a:sym typeface="Times New Roman"/>
              </a:rPr>
              <a:t>Efficiency Market Hypothesis</a:t>
            </a:r>
          </a:p>
        </p:txBody>
      </p:sp>
      <p:sp>
        <p:nvSpPr>
          <p:cNvPr id="67" name="Shape 67"/>
          <p:cNvSpPr txBox="1">
            <a:spLocks noGrp="1"/>
          </p:cNvSpPr>
          <p:nvPr>
            <p:ph type="subTitle" idx="1"/>
          </p:nvPr>
        </p:nvSpPr>
        <p:spPr>
          <a:xfrm>
            <a:off x="2136750" y="2828829"/>
            <a:ext cx="4870500" cy="1094400"/>
          </a:xfrm>
          <a:prstGeom prst="rect">
            <a:avLst/>
          </a:prstGeom>
        </p:spPr>
        <p:txBody>
          <a:bodyPr wrap="square" lIns="91425" tIns="91425" rIns="91425" bIns="91425" anchor="t" anchorCtr="0">
            <a:noAutofit/>
          </a:bodyPr>
          <a:lstStyle/>
          <a:p>
            <a:pPr lvl="0">
              <a:spcBef>
                <a:spcPts val="0"/>
              </a:spcBef>
              <a:buNone/>
            </a:pPr>
            <a:r>
              <a:rPr lang="en">
                <a:solidFill>
                  <a:srgbClr val="000000"/>
                </a:solidFill>
                <a:latin typeface="Times New Roman"/>
                <a:ea typeface="Times New Roman"/>
                <a:cs typeface="Times New Roman"/>
                <a:sym typeface="Times New Roman"/>
              </a:rPr>
              <a:t>Thomas J. Powell</a:t>
            </a:r>
          </a:p>
          <a:p>
            <a:pPr lvl="0">
              <a:spcBef>
                <a:spcPts val="0"/>
              </a:spcBef>
              <a:buNone/>
            </a:pPr>
            <a:r>
              <a:rPr lang="en">
                <a:solidFill>
                  <a:srgbClr val="000000"/>
                </a:solidFill>
                <a:latin typeface="Times New Roman"/>
                <a:ea typeface="Times New Roman"/>
                <a:cs typeface="Times New Roman"/>
                <a:sym typeface="Times New Roman"/>
              </a:rPr>
              <a:t>NorthCentral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rtl="0">
              <a:spcBef>
                <a:spcPts val="0"/>
              </a:spcBef>
              <a:buNone/>
            </a:pPr>
            <a:r>
              <a:rPr lang="en" sz="3000">
                <a:solidFill>
                  <a:srgbClr val="000000"/>
                </a:solidFill>
                <a:latin typeface="Times New Roman"/>
                <a:ea typeface="Times New Roman"/>
                <a:cs typeface="Times New Roman"/>
                <a:sym typeface="Times New Roman"/>
              </a:rPr>
              <a:t>Evidence Against Efficiency Market Hypothesis</a:t>
            </a:r>
          </a:p>
        </p:txBody>
      </p:sp>
      <p:sp>
        <p:nvSpPr>
          <p:cNvPr id="121" name="Shape 121"/>
          <p:cNvSpPr txBox="1">
            <a:spLocks noGrp="1"/>
          </p:cNvSpPr>
          <p:nvPr>
            <p:ph type="body" idx="1"/>
          </p:nvPr>
        </p:nvSpPr>
        <p:spPr>
          <a:xfrm>
            <a:off x="311700" y="1712450"/>
            <a:ext cx="8520600" cy="2197800"/>
          </a:xfrm>
          <a:prstGeom prst="rect">
            <a:avLst/>
          </a:prstGeom>
        </p:spPr>
        <p:txBody>
          <a:bodyPr wrap="square" lIns="91425" tIns="91425" rIns="91425" bIns="91425" anchor="t" anchorCtr="0">
            <a:noAutofit/>
          </a:bodyPr>
          <a:lstStyle/>
          <a:p>
            <a:pPr marL="457200" lvl="0" indent="-355600" algn="ctr">
              <a:lnSpc>
                <a:spcPct val="200000"/>
              </a:lnSpc>
              <a:spcBef>
                <a:spcPts val="0"/>
              </a:spcBef>
              <a:spcAft>
                <a:spcPts val="0"/>
              </a:spcAft>
              <a:buClr>
                <a:srgbClr val="000000"/>
              </a:buClr>
              <a:buSzPct val="100000"/>
              <a:buFont typeface="Times New Roman"/>
              <a:buAutoNum type="arabicPeriod"/>
            </a:pPr>
            <a:r>
              <a:rPr lang="en" sz="2000">
                <a:solidFill>
                  <a:srgbClr val="000000"/>
                </a:solidFill>
                <a:latin typeface="Times New Roman"/>
                <a:ea typeface="Times New Roman"/>
                <a:cs typeface="Times New Roman"/>
                <a:sym typeface="Times New Roman"/>
              </a:rPr>
              <a:t>Small-Firm Effect</a:t>
            </a:r>
          </a:p>
          <a:p>
            <a:pPr marL="457200" lvl="0" indent="-355600" algn="ctr">
              <a:lnSpc>
                <a:spcPct val="200000"/>
              </a:lnSpc>
              <a:spcBef>
                <a:spcPts val="0"/>
              </a:spcBef>
              <a:buClr>
                <a:srgbClr val="000000"/>
              </a:buClr>
              <a:buSzPct val="100000"/>
              <a:buFont typeface="Times New Roman"/>
              <a:buAutoNum type="arabicPeriod"/>
            </a:pPr>
            <a:r>
              <a:rPr lang="en" sz="2000">
                <a:solidFill>
                  <a:srgbClr val="000000"/>
                </a:solidFill>
                <a:latin typeface="Times New Roman"/>
                <a:ea typeface="Times New Roman"/>
                <a:cs typeface="Times New Roman"/>
                <a:sym typeface="Times New Roman"/>
              </a:rPr>
              <a:t>January Effect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47127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sz="3000">
                <a:solidFill>
                  <a:srgbClr val="000000"/>
                </a:solidFill>
                <a:latin typeface="Times New Roman"/>
                <a:ea typeface="Times New Roman"/>
                <a:cs typeface="Times New Roman"/>
                <a:sym typeface="Times New Roman"/>
              </a:rPr>
              <a:t>Role Of Financial Stakeholders</a:t>
            </a:r>
          </a:p>
        </p:txBody>
      </p:sp>
      <p:sp>
        <p:nvSpPr>
          <p:cNvPr id="127" name="Shape 127"/>
          <p:cNvSpPr txBox="1">
            <a:spLocks noGrp="1"/>
          </p:cNvSpPr>
          <p:nvPr>
            <p:ph type="body" idx="1"/>
          </p:nvPr>
        </p:nvSpPr>
        <p:spPr>
          <a:xfrm>
            <a:off x="311700" y="1840800"/>
            <a:ext cx="8520600" cy="3302700"/>
          </a:xfrm>
          <a:prstGeom prst="rect">
            <a:avLst/>
          </a:prstGeom>
        </p:spPr>
        <p:txBody>
          <a:bodyPr wrap="square" lIns="91425" tIns="91425" rIns="91425" bIns="91425" anchor="t" anchorCtr="0">
            <a:noAutofit/>
          </a:bodyPr>
          <a:lstStyle/>
          <a:p>
            <a:pPr marL="457200" lvl="0" indent="-355600">
              <a:lnSpc>
                <a:spcPct val="200000"/>
              </a:lnSpc>
              <a:spcBef>
                <a:spcPts val="0"/>
              </a:spcBef>
              <a:spcAft>
                <a:spcPts val="0"/>
              </a:spcAft>
              <a:buClr>
                <a:srgbClr val="000000"/>
              </a:buClr>
              <a:buSzPct val="100000"/>
              <a:buFont typeface="Times New Roman"/>
            </a:pPr>
            <a:r>
              <a:rPr lang="en" sz="2000">
                <a:solidFill>
                  <a:srgbClr val="000000"/>
                </a:solidFill>
                <a:latin typeface="Times New Roman"/>
                <a:ea typeface="Times New Roman"/>
                <a:cs typeface="Times New Roman"/>
                <a:sym typeface="Times New Roman"/>
              </a:rPr>
              <a:t>Governance </a:t>
            </a:r>
          </a:p>
          <a:p>
            <a:pPr marL="457200" lvl="0" indent="-355600">
              <a:lnSpc>
                <a:spcPct val="200000"/>
              </a:lnSpc>
              <a:spcBef>
                <a:spcPts val="0"/>
              </a:spcBef>
              <a:spcAft>
                <a:spcPts val="0"/>
              </a:spcAft>
              <a:buClr>
                <a:srgbClr val="000000"/>
              </a:buClr>
              <a:buSzPct val="100000"/>
              <a:buFont typeface="Times New Roman"/>
            </a:pPr>
            <a:r>
              <a:rPr lang="en" sz="2000">
                <a:solidFill>
                  <a:srgbClr val="000000"/>
                </a:solidFill>
                <a:latin typeface="Times New Roman"/>
                <a:ea typeface="Times New Roman"/>
                <a:cs typeface="Times New Roman"/>
                <a:sym typeface="Times New Roman"/>
              </a:rPr>
              <a:t>Social Responsibility</a:t>
            </a:r>
          </a:p>
          <a:p>
            <a:pPr marL="457200" lvl="0" indent="-355600">
              <a:lnSpc>
                <a:spcPct val="200000"/>
              </a:lnSpc>
              <a:spcBef>
                <a:spcPts val="0"/>
              </a:spcBef>
              <a:buClr>
                <a:srgbClr val="000000"/>
              </a:buClr>
              <a:buSzPct val="100000"/>
              <a:buFont typeface="Times New Roman"/>
            </a:pPr>
            <a:r>
              <a:rPr lang="en" sz="2000">
                <a:solidFill>
                  <a:srgbClr val="000000"/>
                </a:solidFill>
                <a:latin typeface="Times New Roman"/>
                <a:ea typeface="Times New Roman"/>
                <a:cs typeface="Times New Roman"/>
                <a:sym typeface="Times New Roman"/>
              </a:rPr>
              <a:t>Business Partners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sz="3000">
                <a:solidFill>
                  <a:srgbClr val="000000"/>
                </a:solidFill>
                <a:latin typeface="Times New Roman"/>
                <a:ea typeface="Times New Roman"/>
                <a:cs typeface="Times New Roman"/>
                <a:sym typeface="Times New Roman"/>
              </a:rPr>
              <a:t>Conclusion</a:t>
            </a:r>
          </a:p>
          <a:p>
            <a:pPr lvl="0">
              <a:spcBef>
                <a:spcPts val="0"/>
              </a:spcBef>
              <a:buNone/>
            </a:pPr>
            <a:endParaRPr/>
          </a:p>
        </p:txBody>
      </p:sp>
      <p:sp>
        <p:nvSpPr>
          <p:cNvPr id="133" name="Shape 133"/>
          <p:cNvSpPr txBox="1">
            <a:spLocks noGrp="1"/>
          </p:cNvSpPr>
          <p:nvPr>
            <p:ph type="body" idx="1"/>
          </p:nvPr>
        </p:nvSpPr>
        <p:spPr>
          <a:xfrm>
            <a:off x="311700" y="1725575"/>
            <a:ext cx="8520600" cy="2105700"/>
          </a:xfrm>
          <a:prstGeom prst="rect">
            <a:avLst/>
          </a:prstGeom>
        </p:spPr>
        <p:txBody>
          <a:bodyPr wrap="square" lIns="91425" tIns="91425" rIns="91425" bIns="91425" anchor="t" anchorCtr="0">
            <a:noAutofit/>
          </a:bodyPr>
          <a:lstStyle/>
          <a:p>
            <a:pPr lvl="0" algn="ctr">
              <a:spcBef>
                <a:spcPts val="0"/>
              </a:spcBef>
              <a:buNone/>
            </a:pPr>
            <a:r>
              <a:rPr lang="en" sz="2000">
                <a:solidFill>
                  <a:srgbClr val="000000"/>
                </a:solidFill>
                <a:latin typeface="Times New Roman"/>
                <a:ea typeface="Times New Roman"/>
                <a:cs typeface="Times New Roman"/>
                <a:sym typeface="Times New Roman"/>
              </a:rPr>
              <a:t>The three forms of EMH are relevant but it is easier to find evidence of weak form and the semi-strong form because most of the markets in the world are weak form or semi strong form efficient. Strong form efficiency is hard to find in practical situations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sz="3000">
                <a:solidFill>
                  <a:srgbClr val="000000"/>
                </a:solidFill>
                <a:latin typeface="Times New Roman"/>
                <a:ea typeface="Times New Roman"/>
                <a:cs typeface="Times New Roman"/>
                <a:sym typeface="Times New Roman"/>
              </a:rPr>
              <a:t>Recommendations</a:t>
            </a:r>
          </a:p>
        </p:txBody>
      </p:sp>
      <p:sp>
        <p:nvSpPr>
          <p:cNvPr id="139" name="Shape 139"/>
          <p:cNvSpPr txBox="1">
            <a:spLocks noGrp="1"/>
          </p:cNvSpPr>
          <p:nvPr>
            <p:ph type="body" idx="1"/>
          </p:nvPr>
        </p:nvSpPr>
        <p:spPr>
          <a:xfrm>
            <a:off x="416675" y="1909250"/>
            <a:ext cx="8520600" cy="1082400"/>
          </a:xfrm>
          <a:prstGeom prst="rect">
            <a:avLst/>
          </a:prstGeom>
        </p:spPr>
        <p:txBody>
          <a:bodyPr wrap="square" lIns="91425" tIns="91425" rIns="91425" bIns="91425" anchor="t" anchorCtr="0">
            <a:noAutofit/>
          </a:bodyPr>
          <a:lstStyle/>
          <a:p>
            <a:pPr lvl="0" algn="ctr">
              <a:spcBef>
                <a:spcPts val="0"/>
              </a:spcBef>
              <a:buNone/>
            </a:pPr>
            <a:r>
              <a:rPr lang="en" sz="2000" b="1">
                <a:solidFill>
                  <a:srgbClr val="000000"/>
                </a:solidFill>
                <a:latin typeface="Times New Roman"/>
                <a:ea typeface="Times New Roman"/>
                <a:cs typeface="Times New Roman"/>
                <a:sym typeface="Times New Roman"/>
              </a:rPr>
              <a:t>An important question to consider is "For whom is the Efficient Market and under what circumstances?”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a:solidFill>
                  <a:srgbClr val="000000"/>
                </a:solidFill>
                <a:latin typeface="Times New Roman"/>
                <a:ea typeface="Times New Roman"/>
                <a:cs typeface="Times New Roman"/>
                <a:sym typeface="Times New Roman"/>
              </a:rPr>
              <a:t>References</a:t>
            </a:r>
          </a:p>
        </p:txBody>
      </p:sp>
      <p:sp>
        <p:nvSpPr>
          <p:cNvPr id="145" name="Shape 145"/>
          <p:cNvSpPr txBox="1">
            <a:spLocks noGrp="1"/>
          </p:cNvSpPr>
          <p:nvPr>
            <p:ph type="body" idx="1"/>
          </p:nvPr>
        </p:nvSpPr>
        <p:spPr>
          <a:xfrm>
            <a:off x="311700" y="1152425"/>
            <a:ext cx="8520600" cy="3773700"/>
          </a:xfrm>
          <a:prstGeom prst="rect">
            <a:avLst/>
          </a:prstGeom>
        </p:spPr>
        <p:txBody>
          <a:bodyPr wrap="square" lIns="91425" tIns="91425" rIns="91425" bIns="91425" anchor="t" anchorCtr="0">
            <a:noAutofit/>
          </a:bodyPr>
          <a:lstStyle/>
          <a:p>
            <a:pPr lvl="0" rtl="0">
              <a:lnSpc>
                <a:spcPct val="100000"/>
              </a:lnSpc>
              <a:spcBef>
                <a:spcPts val="0"/>
              </a:spcBef>
              <a:buNone/>
            </a:pPr>
            <a:r>
              <a:rPr lang="en" sz="1400">
                <a:solidFill>
                  <a:srgbClr val="000000"/>
                </a:solidFill>
                <a:latin typeface="Times New Roman"/>
                <a:ea typeface="Times New Roman"/>
                <a:cs typeface="Times New Roman"/>
                <a:sym typeface="Times New Roman"/>
              </a:rPr>
              <a:t>Ang, A., Goetzmann, W. &amp; Schefer, S. (2011). </a:t>
            </a:r>
            <a:r>
              <a:rPr lang="en" sz="1400" i="1">
                <a:solidFill>
                  <a:srgbClr val="000000"/>
                </a:solidFill>
                <a:latin typeface="Times New Roman"/>
                <a:ea typeface="Times New Roman"/>
                <a:cs typeface="Times New Roman"/>
                <a:sym typeface="Times New Roman"/>
              </a:rPr>
              <a:t>Review of the Efficient Market Theory and Evidence</a:t>
            </a:r>
            <a:r>
              <a:rPr lang="en" sz="1400">
                <a:solidFill>
                  <a:srgbClr val="000000"/>
                </a:solidFill>
                <a:latin typeface="Times New Roman"/>
                <a:ea typeface="Times New Roman"/>
                <a:cs typeface="Times New Roman"/>
                <a:sym typeface="Times New Roman"/>
              </a:rPr>
              <a:t>: Implications for Active Investment Management. Evolution of Active Management of the Norwegian Government Pension Fund- Global.</a:t>
            </a:r>
            <a:br>
              <a:rPr lang="en" sz="1400">
                <a:solidFill>
                  <a:srgbClr val="000000"/>
                </a:solidFill>
                <a:latin typeface="Times New Roman"/>
                <a:ea typeface="Times New Roman"/>
                <a:cs typeface="Times New Roman"/>
                <a:sym typeface="Times New Roman"/>
              </a:rPr>
            </a:br>
            <a:endParaRPr lang="en" sz="1400">
              <a:solidFill>
                <a:srgbClr val="000000"/>
              </a:solidFill>
              <a:latin typeface="Times New Roman"/>
              <a:ea typeface="Times New Roman"/>
              <a:cs typeface="Times New Roman"/>
              <a:sym typeface="Times New Roman"/>
            </a:endParaRPr>
          </a:p>
          <a:p>
            <a:pPr lvl="0" rtl="0">
              <a:lnSpc>
                <a:spcPct val="100000"/>
              </a:lnSpc>
              <a:spcBef>
                <a:spcPts val="0"/>
              </a:spcBef>
              <a:buNone/>
            </a:pPr>
            <a:r>
              <a:rPr lang="en" sz="1400">
                <a:solidFill>
                  <a:srgbClr val="000000"/>
                </a:solidFill>
                <a:latin typeface="Times New Roman"/>
                <a:ea typeface="Times New Roman"/>
                <a:cs typeface="Times New Roman"/>
                <a:sym typeface="Times New Roman"/>
              </a:rPr>
              <a:t>Bradley, D., Gokkaya, S., Liu, X. &amp; Xie, F. (2017). </a:t>
            </a:r>
            <a:r>
              <a:rPr lang="en" sz="1400" i="1">
                <a:solidFill>
                  <a:srgbClr val="000000"/>
                </a:solidFill>
                <a:latin typeface="Times New Roman"/>
                <a:ea typeface="Times New Roman"/>
                <a:cs typeface="Times New Roman"/>
                <a:sym typeface="Times New Roman"/>
              </a:rPr>
              <a:t>Are All Analysts Created Equal? Industry Expertise and Monitoring Effectiveness of Financial Analysts. </a:t>
            </a:r>
            <a:r>
              <a:rPr lang="en" sz="1400">
                <a:solidFill>
                  <a:srgbClr val="000000"/>
                </a:solidFill>
                <a:latin typeface="Times New Roman"/>
                <a:ea typeface="Times New Roman"/>
                <a:cs typeface="Times New Roman"/>
                <a:sym typeface="Times New Roman"/>
              </a:rPr>
              <a:t>Journal of Accounting and Economics (63) 179-206.</a:t>
            </a:r>
            <a:br>
              <a:rPr lang="en" sz="1400">
                <a:solidFill>
                  <a:srgbClr val="000000"/>
                </a:solidFill>
                <a:latin typeface="Times New Roman"/>
                <a:ea typeface="Times New Roman"/>
                <a:cs typeface="Times New Roman"/>
                <a:sym typeface="Times New Roman"/>
              </a:rPr>
            </a:br>
            <a:endParaRPr lang="en" sz="1400">
              <a:solidFill>
                <a:srgbClr val="000000"/>
              </a:solidFill>
              <a:latin typeface="Times New Roman"/>
              <a:ea typeface="Times New Roman"/>
              <a:cs typeface="Times New Roman"/>
              <a:sym typeface="Times New Roman"/>
            </a:endParaRPr>
          </a:p>
          <a:p>
            <a:pPr lvl="0">
              <a:lnSpc>
                <a:spcPct val="100000"/>
              </a:lnSpc>
              <a:spcBef>
                <a:spcPts val="0"/>
              </a:spcBef>
              <a:buNone/>
            </a:pPr>
            <a:r>
              <a:rPr lang="en" sz="1400">
                <a:solidFill>
                  <a:srgbClr val="000000"/>
                </a:solidFill>
                <a:latin typeface="Times New Roman"/>
                <a:ea typeface="Times New Roman"/>
                <a:cs typeface="Times New Roman"/>
                <a:sym typeface="Times New Roman"/>
              </a:rPr>
              <a:t>Da, Z. &amp; Ernst, S. (2010). </a:t>
            </a:r>
            <a:r>
              <a:rPr lang="en" sz="1400" i="1">
                <a:solidFill>
                  <a:srgbClr val="000000"/>
                </a:solidFill>
                <a:latin typeface="Times New Roman"/>
                <a:ea typeface="Times New Roman"/>
                <a:cs typeface="Times New Roman"/>
                <a:sym typeface="Times New Roman"/>
              </a:rPr>
              <a:t>Relative Valuation and Analyst Target Price Forecast.</a:t>
            </a:r>
            <a:r>
              <a:rPr lang="en" sz="1400">
                <a:solidFill>
                  <a:srgbClr val="000000"/>
                </a:solidFill>
                <a:latin typeface="Times New Roman"/>
                <a:ea typeface="Times New Roman"/>
                <a:cs typeface="Times New Roman"/>
                <a:sym typeface="Times New Roman"/>
              </a:rPr>
              <a:t> Journal of Financial Markets 14, 161-192.</a:t>
            </a:r>
          </a:p>
          <a:p>
            <a:pPr lvl="0">
              <a:lnSpc>
                <a:spcPct val="100000"/>
              </a:lnSpc>
              <a:spcBef>
                <a:spcPts val="0"/>
              </a:spcBef>
              <a:buNone/>
            </a:pPr>
            <a:r>
              <a:rPr lang="en" sz="1400">
                <a:solidFill>
                  <a:srgbClr val="000000"/>
                </a:solidFill>
                <a:latin typeface="Times New Roman"/>
                <a:ea typeface="Times New Roman"/>
                <a:cs typeface="Times New Roman"/>
                <a:sym typeface="Times New Roman"/>
              </a:rPr>
              <a:t>Ippolito, R. A. </a:t>
            </a:r>
            <a:r>
              <a:rPr lang="en" sz="1400" i="1">
                <a:solidFill>
                  <a:srgbClr val="000000"/>
                </a:solidFill>
                <a:latin typeface="Times New Roman"/>
                <a:ea typeface="Times New Roman"/>
                <a:cs typeface="Times New Roman"/>
                <a:sym typeface="Times New Roman"/>
              </a:rPr>
              <a:t>Efficiency with Costly Information</a:t>
            </a:r>
            <a:r>
              <a:rPr lang="en" sz="1400">
                <a:solidFill>
                  <a:srgbClr val="000000"/>
                </a:solidFill>
                <a:latin typeface="Times New Roman"/>
                <a:ea typeface="Times New Roman"/>
                <a:cs typeface="Times New Roman"/>
                <a:sym typeface="Times New Roman"/>
              </a:rPr>
              <a:t>: A Study</a:t>
            </a:r>
            <a:br>
              <a:rPr lang="en" sz="1400">
                <a:solidFill>
                  <a:srgbClr val="000000"/>
                </a:solidFill>
                <a:latin typeface="Times New Roman"/>
                <a:ea typeface="Times New Roman"/>
                <a:cs typeface="Times New Roman"/>
                <a:sym typeface="Times New Roman"/>
              </a:rPr>
            </a:br>
            <a:r>
              <a:rPr lang="en" sz="1400">
                <a:solidFill>
                  <a:srgbClr val="000000"/>
                </a:solidFill>
                <a:latin typeface="Times New Roman"/>
                <a:ea typeface="Times New Roman"/>
                <a:cs typeface="Times New Roman"/>
                <a:sym typeface="Times New Roman"/>
              </a:rPr>
              <a:t>of Mutual Fund Performance, 1965–84.</a:t>
            </a:r>
          </a:p>
          <a:p>
            <a:pPr lvl="0">
              <a:lnSpc>
                <a:spcPct val="100000"/>
              </a:lnSpc>
              <a:spcBef>
                <a:spcPts val="0"/>
              </a:spcBef>
              <a:buNone/>
            </a:pPr>
            <a:r>
              <a:rPr lang="en" sz="1400">
                <a:solidFill>
                  <a:srgbClr val="000000"/>
                </a:solidFill>
                <a:latin typeface="Times New Roman"/>
                <a:ea typeface="Times New Roman"/>
                <a:cs typeface="Times New Roman"/>
                <a:sym typeface="Times New Roman"/>
              </a:rPr>
              <a:t>Investopedia. </a:t>
            </a:r>
            <a:r>
              <a:rPr lang="en" sz="1400" i="1">
                <a:solidFill>
                  <a:srgbClr val="000000"/>
                </a:solidFill>
                <a:latin typeface="Times New Roman"/>
                <a:ea typeface="Times New Roman"/>
                <a:cs typeface="Times New Roman"/>
                <a:sym typeface="Times New Roman"/>
              </a:rPr>
              <a:t>Weak, Semi-Strong and Strong EMH. </a:t>
            </a:r>
            <a:r>
              <a:rPr lang="en" sz="1400">
                <a:solidFill>
                  <a:srgbClr val="000000"/>
                </a:solidFill>
                <a:latin typeface="Times New Roman"/>
                <a:ea typeface="Times New Roman"/>
                <a:cs typeface="Times New Roman"/>
                <a:sym typeface="Times New Roman"/>
              </a:rPr>
              <a:t>Retrieved from https://www.investopedia.com/exam-guide/cfa-level-1/securities-markets/weak-semistrong-strong-emh-efficient-market-hypothesis.asp</a:t>
            </a:r>
            <a:r>
              <a:rPr lang="en" sz="1400" i="1">
                <a:solidFill>
                  <a:srgbClr val="000000"/>
                </a:solidFill>
                <a:latin typeface="Times New Roman"/>
                <a:ea typeface="Times New Roman"/>
                <a:cs typeface="Times New Roman"/>
                <a:sym typeface="Times New Roman"/>
              </a:rPr>
              <a:t/>
            </a:r>
            <a:br>
              <a:rPr lang="en" sz="1400" i="1">
                <a:solidFill>
                  <a:srgbClr val="000000"/>
                </a:solidFill>
                <a:latin typeface="Times New Roman"/>
                <a:ea typeface="Times New Roman"/>
                <a:cs typeface="Times New Roman"/>
                <a:sym typeface="Times New Roman"/>
              </a:rPr>
            </a:br>
            <a:r>
              <a:rPr lang="en" sz="1400">
                <a:latin typeface="Times New Roman"/>
                <a:ea typeface="Times New Roman"/>
                <a:cs typeface="Times New Roman"/>
                <a:sym typeface="Times New Roman"/>
              </a:rPr>
              <a:t/>
            </a:r>
            <a:br>
              <a:rPr lang="en" sz="1400">
                <a:latin typeface="Times New Roman"/>
                <a:ea typeface="Times New Roman"/>
                <a:cs typeface="Times New Roman"/>
                <a:sym typeface="Times New Roman"/>
              </a:rPr>
            </a:br>
            <a:endParaRPr lang="en" sz="1400">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19572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sz="3000">
                <a:solidFill>
                  <a:srgbClr val="000000"/>
                </a:solidFill>
                <a:latin typeface="Times New Roman"/>
                <a:ea typeface="Times New Roman"/>
                <a:cs typeface="Times New Roman"/>
                <a:sym typeface="Times New Roman"/>
              </a:rPr>
              <a:t>Presentation Summary</a:t>
            </a:r>
          </a:p>
        </p:txBody>
      </p:sp>
      <p:sp>
        <p:nvSpPr>
          <p:cNvPr id="73" name="Shape 73"/>
          <p:cNvSpPr txBox="1">
            <a:spLocks noGrp="1"/>
          </p:cNvSpPr>
          <p:nvPr>
            <p:ph type="body" idx="1"/>
          </p:nvPr>
        </p:nvSpPr>
        <p:spPr>
          <a:xfrm>
            <a:off x="311700" y="1082625"/>
            <a:ext cx="8520600" cy="3641100"/>
          </a:xfrm>
          <a:prstGeom prst="rect">
            <a:avLst/>
          </a:prstGeom>
        </p:spPr>
        <p:txBody>
          <a:bodyPr wrap="square" lIns="91425" tIns="91425" rIns="91425" bIns="91425" anchor="t" anchorCtr="0">
            <a:noAutofit/>
          </a:bodyPr>
          <a:lstStyle/>
          <a:p>
            <a:pPr marL="457200" lvl="0" indent="-355600">
              <a:lnSpc>
                <a:spcPct val="200000"/>
              </a:lnSpc>
              <a:spcBef>
                <a:spcPts val="0"/>
              </a:spcBef>
              <a:spcAft>
                <a:spcPts val="0"/>
              </a:spcAft>
              <a:buSzPct val="100000"/>
              <a:buFont typeface="Times New Roman"/>
            </a:pPr>
            <a:r>
              <a:rPr lang="en" sz="2000">
                <a:latin typeface="Times New Roman"/>
                <a:ea typeface="Times New Roman"/>
                <a:cs typeface="Times New Roman"/>
                <a:sym typeface="Times New Roman"/>
              </a:rPr>
              <a:t>Efficient Market Hypothesis</a:t>
            </a:r>
          </a:p>
          <a:p>
            <a:pPr marL="457200" lvl="0" indent="-355600">
              <a:lnSpc>
                <a:spcPct val="200000"/>
              </a:lnSpc>
              <a:spcBef>
                <a:spcPts val="0"/>
              </a:spcBef>
              <a:spcAft>
                <a:spcPts val="0"/>
              </a:spcAft>
              <a:buSzPct val="100000"/>
              <a:buFont typeface="Times New Roman"/>
            </a:pPr>
            <a:r>
              <a:rPr lang="en" sz="2000">
                <a:latin typeface="Times New Roman"/>
                <a:ea typeface="Times New Roman"/>
                <a:cs typeface="Times New Roman"/>
                <a:sym typeface="Times New Roman"/>
              </a:rPr>
              <a:t>Weak, semi-strong and strong efficiency theories</a:t>
            </a:r>
          </a:p>
          <a:p>
            <a:pPr marL="457200" lvl="0" indent="-355600">
              <a:lnSpc>
                <a:spcPct val="200000"/>
              </a:lnSpc>
              <a:spcBef>
                <a:spcPts val="0"/>
              </a:spcBef>
              <a:spcAft>
                <a:spcPts val="0"/>
              </a:spcAft>
              <a:buSzPct val="100000"/>
              <a:buFont typeface="Times New Roman"/>
            </a:pPr>
            <a:r>
              <a:rPr lang="en" sz="2000">
                <a:latin typeface="Times New Roman"/>
                <a:ea typeface="Times New Roman"/>
                <a:cs typeface="Times New Roman"/>
                <a:sym typeface="Times New Roman"/>
              </a:rPr>
              <a:t>Technical vs fundamental analysis of Efficient Market Hypothesis</a:t>
            </a:r>
          </a:p>
          <a:p>
            <a:pPr marL="457200" lvl="0" indent="-355600">
              <a:lnSpc>
                <a:spcPct val="200000"/>
              </a:lnSpc>
              <a:spcBef>
                <a:spcPts val="0"/>
              </a:spcBef>
              <a:spcAft>
                <a:spcPts val="0"/>
              </a:spcAft>
              <a:buSzPct val="100000"/>
              <a:buFont typeface="Times New Roman"/>
            </a:pPr>
            <a:r>
              <a:rPr lang="en" sz="2000">
                <a:latin typeface="Times New Roman"/>
                <a:ea typeface="Times New Roman"/>
                <a:cs typeface="Times New Roman"/>
                <a:sym typeface="Times New Roman"/>
              </a:rPr>
              <a:t>Evidence for and against the Efficiency Market Hypothesis</a:t>
            </a:r>
          </a:p>
          <a:p>
            <a:pPr marL="457200" lvl="0" indent="-355600">
              <a:lnSpc>
                <a:spcPct val="200000"/>
              </a:lnSpc>
              <a:spcBef>
                <a:spcPts val="0"/>
              </a:spcBef>
              <a:spcAft>
                <a:spcPts val="0"/>
              </a:spcAft>
              <a:buSzPct val="100000"/>
              <a:buFont typeface="Times New Roman"/>
            </a:pPr>
            <a:r>
              <a:rPr lang="en" sz="2000">
                <a:latin typeface="Times New Roman"/>
                <a:ea typeface="Times New Roman"/>
                <a:cs typeface="Times New Roman"/>
                <a:sym typeface="Times New Roman"/>
              </a:rPr>
              <a:t>Conclusion and recommendations on the Efficiency Market Hypothesis</a:t>
            </a:r>
          </a:p>
          <a:p>
            <a:pPr marL="457200" lvl="0" indent="-355600">
              <a:lnSpc>
                <a:spcPct val="200000"/>
              </a:lnSpc>
              <a:spcBef>
                <a:spcPts val="0"/>
              </a:spcBef>
              <a:buSzPct val="100000"/>
              <a:buFont typeface="Times New Roman"/>
            </a:pPr>
            <a:r>
              <a:rPr lang="en" sz="2000">
                <a:latin typeface="Times New Roman"/>
                <a:ea typeface="Times New Roman"/>
                <a:cs typeface="Times New Roman"/>
                <a:sym typeface="Times New Roman"/>
              </a:rPr>
              <a:t>Roles of financial stakeholders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sz="3000">
                <a:solidFill>
                  <a:srgbClr val="000000"/>
                </a:solidFill>
                <a:latin typeface="Times New Roman"/>
                <a:ea typeface="Times New Roman"/>
                <a:cs typeface="Times New Roman"/>
                <a:sym typeface="Times New Roman"/>
              </a:rPr>
              <a:t>Efficient Market Hypothesis</a:t>
            </a:r>
          </a:p>
        </p:txBody>
      </p:sp>
      <p:sp>
        <p:nvSpPr>
          <p:cNvPr id="79" name="Shape 79"/>
          <p:cNvSpPr txBox="1">
            <a:spLocks noGrp="1"/>
          </p:cNvSpPr>
          <p:nvPr>
            <p:ph type="body" idx="1"/>
          </p:nvPr>
        </p:nvSpPr>
        <p:spPr>
          <a:xfrm>
            <a:off x="311700" y="1840800"/>
            <a:ext cx="8520600" cy="1360800"/>
          </a:xfrm>
          <a:prstGeom prst="rect">
            <a:avLst/>
          </a:prstGeom>
        </p:spPr>
        <p:txBody>
          <a:bodyPr wrap="square" lIns="91425" tIns="91425" rIns="91425" bIns="91425" anchor="t" anchorCtr="0">
            <a:noAutofit/>
          </a:bodyPr>
          <a:lstStyle/>
          <a:p>
            <a:pPr lvl="0" algn="ctr">
              <a:spcBef>
                <a:spcPts val="0"/>
              </a:spcBef>
              <a:buNone/>
            </a:pPr>
            <a:r>
              <a:rPr lang="en" sz="2000">
                <a:solidFill>
                  <a:srgbClr val="000000"/>
                </a:solidFill>
                <a:latin typeface="Times New Roman"/>
                <a:ea typeface="Times New Roman"/>
                <a:cs typeface="Times New Roman"/>
                <a:sym typeface="Times New Roman"/>
              </a:rPr>
              <a:t>It is impossible to "beat the market" because stock market efficiency causes existing share prices to always incorporate and reflect all relevant information.</a:t>
            </a:r>
            <a:br>
              <a:rPr lang="en" sz="2000">
                <a:solidFill>
                  <a:srgbClr val="000000"/>
                </a:solidFill>
                <a:latin typeface="Times New Roman"/>
                <a:ea typeface="Times New Roman"/>
                <a:cs typeface="Times New Roman"/>
                <a:sym typeface="Times New Roman"/>
              </a:rPr>
            </a:br>
            <a:r>
              <a:rPr lang="en" sz="2000">
                <a:solidFill>
                  <a:srgbClr val="000000"/>
                </a:solidFill>
                <a:latin typeface="Times New Roman"/>
                <a:ea typeface="Times New Roman"/>
                <a:cs typeface="Times New Roman"/>
                <a:sym typeface="Times New Roman"/>
              </a:rPr>
              <a:t/>
            </a:r>
            <a:br>
              <a:rPr lang="en" sz="2000">
                <a:solidFill>
                  <a:srgbClr val="000000"/>
                </a:solidFill>
                <a:latin typeface="Times New Roman"/>
                <a:ea typeface="Times New Roman"/>
                <a:cs typeface="Times New Roman"/>
                <a:sym typeface="Times New Roman"/>
              </a:rPr>
            </a:br>
            <a:endParaRPr lang="en" sz="200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sz="3000">
                <a:solidFill>
                  <a:srgbClr val="000000"/>
                </a:solidFill>
                <a:latin typeface="Times New Roman"/>
                <a:ea typeface="Times New Roman"/>
                <a:cs typeface="Times New Roman"/>
                <a:sym typeface="Times New Roman"/>
              </a:rPr>
              <a:t>Weak Form Efficiency Market Hypothesis</a:t>
            </a:r>
          </a:p>
        </p:txBody>
      </p:sp>
      <p:sp>
        <p:nvSpPr>
          <p:cNvPr id="85" name="Shape 85"/>
          <p:cNvSpPr txBox="1">
            <a:spLocks noGrp="1"/>
          </p:cNvSpPr>
          <p:nvPr>
            <p:ph type="body" idx="1"/>
          </p:nvPr>
        </p:nvSpPr>
        <p:spPr>
          <a:xfrm>
            <a:off x="311700" y="1928800"/>
            <a:ext cx="8520600" cy="2243700"/>
          </a:xfrm>
          <a:prstGeom prst="rect">
            <a:avLst/>
          </a:prstGeom>
        </p:spPr>
        <p:txBody>
          <a:bodyPr wrap="square" lIns="91425" tIns="91425" rIns="91425" bIns="91425" anchor="t" anchorCtr="0">
            <a:noAutofit/>
          </a:bodyPr>
          <a:lstStyle/>
          <a:p>
            <a:pPr lvl="0" algn="ctr">
              <a:spcBef>
                <a:spcPts val="0"/>
              </a:spcBef>
              <a:buNone/>
            </a:pPr>
            <a:r>
              <a:rPr lang="en" sz="2000">
                <a:solidFill>
                  <a:srgbClr val="000000"/>
                </a:solidFill>
                <a:latin typeface="Times New Roman"/>
                <a:ea typeface="Times New Roman"/>
                <a:cs typeface="Times New Roman"/>
                <a:sym typeface="Times New Roman"/>
              </a:rPr>
              <a:t>Implies that the market is efficient, reflecting all market information. This hypothesis assumes that the rates of return on the market should be independent; past rates of return have no effect on future rates. Given this assumption, rules such as the ones traders use to buy or sell a stock, are invalid.</a:t>
            </a:r>
          </a:p>
          <a:p>
            <a:pPr lvl="0">
              <a:spcBef>
                <a:spcPts val="0"/>
              </a:spcBef>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sz="3000">
                <a:solidFill>
                  <a:srgbClr val="000000"/>
                </a:solidFill>
                <a:latin typeface="Times New Roman"/>
                <a:ea typeface="Times New Roman"/>
                <a:cs typeface="Times New Roman"/>
                <a:sym typeface="Times New Roman"/>
              </a:rPr>
              <a:t>Semi-Strong Form Efficiency Market Hypothesis</a:t>
            </a:r>
          </a:p>
        </p:txBody>
      </p:sp>
      <p:sp>
        <p:nvSpPr>
          <p:cNvPr id="91" name="Shape 91"/>
          <p:cNvSpPr txBox="1">
            <a:spLocks noGrp="1"/>
          </p:cNvSpPr>
          <p:nvPr>
            <p:ph type="body" idx="1"/>
          </p:nvPr>
        </p:nvSpPr>
        <p:spPr>
          <a:xfrm>
            <a:off x="311700" y="2155700"/>
            <a:ext cx="8520600" cy="1715100"/>
          </a:xfrm>
          <a:prstGeom prst="rect">
            <a:avLst/>
          </a:prstGeom>
        </p:spPr>
        <p:txBody>
          <a:bodyPr wrap="square" lIns="91425" tIns="91425" rIns="91425" bIns="91425" anchor="t" anchorCtr="0">
            <a:noAutofit/>
          </a:bodyPr>
          <a:lstStyle/>
          <a:p>
            <a:pPr lvl="0" algn="ctr">
              <a:spcBef>
                <a:spcPts val="0"/>
              </a:spcBef>
              <a:buNone/>
            </a:pPr>
            <a:r>
              <a:rPr lang="en" sz="2000">
                <a:solidFill>
                  <a:srgbClr val="000000"/>
                </a:solidFill>
                <a:latin typeface="Times New Roman"/>
                <a:ea typeface="Times New Roman"/>
                <a:cs typeface="Times New Roman"/>
                <a:sym typeface="Times New Roman"/>
              </a:rPr>
              <a:t>Holds that security prices adjust quickly to newly available information, thus eliminating the use of fundamental or technical analysis to achieving a higher return.</a:t>
            </a:r>
          </a:p>
          <a:p>
            <a:pPr lvl="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sz="3000">
                <a:solidFill>
                  <a:srgbClr val="000000"/>
                </a:solidFill>
                <a:latin typeface="Times New Roman"/>
                <a:ea typeface="Times New Roman"/>
                <a:cs typeface="Times New Roman"/>
                <a:sym typeface="Times New Roman"/>
              </a:rPr>
              <a:t>Strong Form Efficiency Market Hypothesis</a:t>
            </a:r>
          </a:p>
        </p:txBody>
      </p:sp>
      <p:sp>
        <p:nvSpPr>
          <p:cNvPr id="97" name="Shape 97"/>
          <p:cNvSpPr txBox="1">
            <a:spLocks noGrp="1"/>
          </p:cNvSpPr>
          <p:nvPr>
            <p:ph type="body" idx="1"/>
          </p:nvPr>
        </p:nvSpPr>
        <p:spPr>
          <a:xfrm>
            <a:off x="364200" y="1764925"/>
            <a:ext cx="8520600" cy="3302700"/>
          </a:xfrm>
          <a:prstGeom prst="rect">
            <a:avLst/>
          </a:prstGeom>
        </p:spPr>
        <p:txBody>
          <a:bodyPr wrap="square" lIns="91425" tIns="91425" rIns="91425" bIns="91425" anchor="t" anchorCtr="0">
            <a:noAutofit/>
          </a:bodyPr>
          <a:lstStyle/>
          <a:p>
            <a:pPr lvl="0" algn="ctr">
              <a:spcBef>
                <a:spcPts val="0"/>
              </a:spcBef>
              <a:buNone/>
            </a:pPr>
            <a:r>
              <a:rPr lang="en" sz="2000">
                <a:solidFill>
                  <a:srgbClr val="000000"/>
                </a:solidFill>
                <a:latin typeface="Times New Roman"/>
                <a:ea typeface="Times New Roman"/>
                <a:cs typeface="Times New Roman"/>
                <a:sym typeface="Times New Roman"/>
              </a:rPr>
              <a:t>When prices already reflect both publically available information and inside information. In strong form of market efficiency, it is not possible to earn excess return by any means.</a:t>
            </a:r>
            <a:br>
              <a:rPr lang="en" sz="2000">
                <a:solidFill>
                  <a:srgbClr val="000000"/>
                </a:solidFill>
                <a:latin typeface="Times New Roman"/>
                <a:ea typeface="Times New Roman"/>
                <a:cs typeface="Times New Roman"/>
                <a:sym typeface="Times New Roman"/>
              </a:rPr>
            </a:br>
            <a:r>
              <a:rPr lang="en" sz="2000">
                <a:solidFill>
                  <a:srgbClr val="000000"/>
                </a:solidFill>
                <a:latin typeface="Times New Roman"/>
                <a:ea typeface="Times New Roman"/>
                <a:cs typeface="Times New Roman"/>
                <a:sym typeface="Times New Roman"/>
              </a:rPr>
              <a:t/>
            </a:r>
            <a:br>
              <a:rPr lang="en" sz="2000">
                <a:solidFill>
                  <a:srgbClr val="000000"/>
                </a:solidFill>
                <a:latin typeface="Times New Roman"/>
                <a:ea typeface="Times New Roman"/>
                <a:cs typeface="Times New Roman"/>
                <a:sym typeface="Times New Roman"/>
              </a:rPr>
            </a:br>
            <a:r>
              <a:rPr lang="en" sz="2000">
                <a:solidFill>
                  <a:srgbClr val="000000"/>
                </a:solidFill>
                <a:latin typeface="Times New Roman"/>
                <a:ea typeface="Times New Roman"/>
                <a:cs typeface="Times New Roman"/>
                <a:sym typeface="Times New Roman"/>
              </a:rPr>
              <a:t>Strong form of market efficiency is the strongest form of efficient market hypothesis.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sz="3000">
                <a:solidFill>
                  <a:srgbClr val="000000"/>
                </a:solidFill>
                <a:latin typeface="Times New Roman"/>
                <a:ea typeface="Times New Roman"/>
                <a:cs typeface="Times New Roman"/>
                <a:sym typeface="Times New Roman"/>
              </a:rPr>
              <a:t>Technical Analysis vs Fundamental Analysis</a:t>
            </a:r>
          </a:p>
        </p:txBody>
      </p:sp>
      <p:sp>
        <p:nvSpPr>
          <p:cNvPr id="103" name="Shape 103"/>
          <p:cNvSpPr txBox="1">
            <a:spLocks noGrp="1"/>
          </p:cNvSpPr>
          <p:nvPr>
            <p:ph type="body" idx="1"/>
          </p:nvPr>
        </p:nvSpPr>
        <p:spPr>
          <a:xfrm>
            <a:off x="311700" y="1613900"/>
            <a:ext cx="8520600" cy="2955000"/>
          </a:xfrm>
          <a:prstGeom prst="rect">
            <a:avLst/>
          </a:prstGeom>
        </p:spPr>
        <p:txBody>
          <a:bodyPr wrap="square" lIns="91425" tIns="91425" rIns="91425" bIns="91425" anchor="t" anchorCtr="0">
            <a:noAutofit/>
          </a:bodyPr>
          <a:lstStyle/>
          <a:p>
            <a:pPr lvl="0" algn="ctr" rtl="0">
              <a:lnSpc>
                <a:spcPct val="200000"/>
              </a:lnSpc>
              <a:spcBef>
                <a:spcPts val="0"/>
              </a:spcBef>
              <a:buNone/>
            </a:pPr>
            <a:r>
              <a:rPr lang="en" sz="2000">
                <a:solidFill>
                  <a:srgbClr val="000000"/>
                </a:solidFill>
                <a:latin typeface="Times New Roman"/>
                <a:ea typeface="Times New Roman"/>
                <a:cs typeface="Times New Roman"/>
                <a:sym typeface="Times New Roman"/>
              </a:rPr>
              <a:t>Technical analysis looks at the price movement of a security and uses this data to predict future price movements. </a:t>
            </a:r>
          </a:p>
          <a:p>
            <a:pPr lvl="0" algn="ctr">
              <a:lnSpc>
                <a:spcPct val="200000"/>
              </a:lnSpc>
              <a:spcBef>
                <a:spcPts val="0"/>
              </a:spcBef>
              <a:buNone/>
            </a:pPr>
            <a:r>
              <a:rPr lang="en" sz="2000">
                <a:solidFill>
                  <a:srgbClr val="000000"/>
                </a:solidFill>
                <a:latin typeface="Times New Roman"/>
                <a:ea typeface="Times New Roman"/>
                <a:cs typeface="Times New Roman"/>
                <a:sym typeface="Times New Roman"/>
              </a:rPr>
              <a:t>Fundamental analysis instead looks at economic and financial factors that influence a business.</a:t>
            </a:r>
            <a:br>
              <a:rPr lang="en" sz="2000">
                <a:solidFill>
                  <a:srgbClr val="000000"/>
                </a:solidFill>
                <a:latin typeface="Times New Roman"/>
                <a:ea typeface="Times New Roman"/>
                <a:cs typeface="Times New Roman"/>
                <a:sym typeface="Times New Roman"/>
              </a:rPr>
            </a:br>
            <a:r>
              <a:rPr lang="en"/>
              <a:t/>
            </a:r>
            <a:br>
              <a:rPr lang="en"/>
            </a:br>
            <a:endParaRPr lang="e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rtl="0">
              <a:spcBef>
                <a:spcPts val="0"/>
              </a:spcBef>
              <a:buNone/>
            </a:pPr>
            <a:r>
              <a:rPr lang="en" sz="3000">
                <a:solidFill>
                  <a:srgbClr val="000000"/>
                </a:solidFill>
                <a:latin typeface="Times New Roman"/>
                <a:ea typeface="Times New Roman"/>
                <a:cs typeface="Times New Roman"/>
                <a:sym typeface="Times New Roman"/>
              </a:rPr>
              <a:t>Technical Analysis vs Fundamental Analysis</a:t>
            </a:r>
          </a:p>
          <a:p>
            <a:pPr lvl="0" algn="ctr">
              <a:spcBef>
                <a:spcPts val="0"/>
              </a:spcBef>
              <a:buNone/>
            </a:pPr>
            <a:endParaRPr sz="3000">
              <a:solidFill>
                <a:srgbClr val="000000"/>
              </a:solidFill>
              <a:latin typeface="Times New Roman"/>
              <a:ea typeface="Times New Roman"/>
              <a:cs typeface="Times New Roman"/>
              <a:sym typeface="Times New Roman"/>
            </a:endParaRPr>
          </a:p>
        </p:txBody>
      </p:sp>
      <p:sp>
        <p:nvSpPr>
          <p:cNvPr id="109" name="Shape 109"/>
          <p:cNvSpPr txBox="1">
            <a:spLocks noGrp="1"/>
          </p:cNvSpPr>
          <p:nvPr>
            <p:ph type="body" idx="1"/>
          </p:nvPr>
        </p:nvSpPr>
        <p:spPr>
          <a:xfrm>
            <a:off x="311700" y="1955050"/>
            <a:ext cx="8520600" cy="2613900"/>
          </a:xfrm>
          <a:prstGeom prst="rect">
            <a:avLst/>
          </a:prstGeom>
        </p:spPr>
        <p:txBody>
          <a:bodyPr wrap="square" lIns="91425" tIns="91425" rIns="91425" bIns="91425" anchor="t" anchorCtr="0">
            <a:noAutofit/>
          </a:bodyPr>
          <a:lstStyle/>
          <a:p>
            <a:pPr lvl="0" algn="ctr">
              <a:spcBef>
                <a:spcPts val="0"/>
              </a:spcBef>
              <a:buNone/>
            </a:pPr>
            <a:r>
              <a:rPr lang="en" sz="2000">
                <a:solidFill>
                  <a:srgbClr val="000000"/>
                </a:solidFill>
                <a:latin typeface="Times New Roman"/>
                <a:ea typeface="Times New Roman"/>
                <a:cs typeface="Times New Roman"/>
                <a:sym typeface="Times New Roman"/>
              </a:rPr>
              <a:t>Technical analysis and fundamental analysis are often seen as opposing approaches to analyzing securities, but many investors have experienced success by combining the two techniques.</a:t>
            </a:r>
            <a:r>
              <a:rPr lang="en"/>
              <a:t> </a:t>
            </a:r>
            <a:br>
              <a:rPr lang="en"/>
            </a:br>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600" cy="707400"/>
          </a:xfrm>
          <a:prstGeom prst="rect">
            <a:avLst/>
          </a:prstGeom>
          <a:solidFill>
            <a:srgbClr val="EA9999"/>
          </a:solidFill>
        </p:spPr>
        <p:txBody>
          <a:bodyPr wrap="square" lIns="91425" tIns="91425" rIns="91425" bIns="91425" anchor="t" anchorCtr="0">
            <a:noAutofit/>
          </a:bodyPr>
          <a:lstStyle/>
          <a:p>
            <a:pPr lvl="0" algn="ctr">
              <a:spcBef>
                <a:spcPts val="0"/>
              </a:spcBef>
              <a:buNone/>
            </a:pPr>
            <a:r>
              <a:rPr lang="en" sz="3000">
                <a:solidFill>
                  <a:srgbClr val="000000"/>
                </a:solidFill>
                <a:latin typeface="Times New Roman"/>
                <a:ea typeface="Times New Roman"/>
                <a:cs typeface="Times New Roman"/>
                <a:sym typeface="Times New Roman"/>
              </a:rPr>
              <a:t>Evidence For Efficiency Market Hypothesis</a:t>
            </a:r>
          </a:p>
        </p:txBody>
      </p:sp>
      <p:sp>
        <p:nvSpPr>
          <p:cNvPr id="115" name="Shape 115"/>
          <p:cNvSpPr txBox="1">
            <a:spLocks noGrp="1"/>
          </p:cNvSpPr>
          <p:nvPr>
            <p:ph type="body" idx="1"/>
          </p:nvPr>
        </p:nvSpPr>
        <p:spPr>
          <a:xfrm>
            <a:off x="311700" y="1673075"/>
            <a:ext cx="8520600" cy="3302700"/>
          </a:xfrm>
          <a:prstGeom prst="rect">
            <a:avLst/>
          </a:prstGeom>
        </p:spPr>
        <p:txBody>
          <a:bodyPr wrap="square" lIns="91425" tIns="91425" rIns="91425" bIns="91425" anchor="t" anchorCtr="0">
            <a:noAutofit/>
          </a:bodyPr>
          <a:lstStyle/>
          <a:p>
            <a:pPr lvl="0" algn="ctr">
              <a:spcBef>
                <a:spcPts val="0"/>
              </a:spcBef>
              <a:buNone/>
            </a:pPr>
            <a:r>
              <a:rPr lang="en" sz="2000">
                <a:solidFill>
                  <a:srgbClr val="000000"/>
                </a:solidFill>
                <a:latin typeface="Times New Roman"/>
                <a:ea typeface="Times New Roman"/>
                <a:cs typeface="Times New Roman"/>
                <a:sym typeface="Times New Roman"/>
              </a:rPr>
              <a:t>Evidence in favor of market efficiency has examined the performance of investment analysts and mutual funds, whether stock prices reflect publicly available information, the random-walk behavior of stock prices, and the success of technical analysis.</a:t>
            </a: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2122</Words>
  <PresentationFormat>On-screen Show (16:9)</PresentationFormat>
  <Paragraphs>59</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Times New Roman</vt:lpstr>
      <vt:lpstr>PT Sans Narrow</vt:lpstr>
      <vt:lpstr>Open Sans</vt:lpstr>
      <vt:lpstr>Tropic</vt:lpstr>
      <vt:lpstr>Efficiency Market Hypothesis</vt:lpstr>
      <vt:lpstr>Presentation Summary</vt:lpstr>
      <vt:lpstr>Efficient Market Hypothesis</vt:lpstr>
      <vt:lpstr>Weak Form Efficiency Market Hypothesis</vt:lpstr>
      <vt:lpstr>Semi-Strong Form Efficiency Market Hypothesis</vt:lpstr>
      <vt:lpstr>Strong Form Efficiency Market Hypothesis</vt:lpstr>
      <vt:lpstr>Technical Analysis vs Fundamental Analysis</vt:lpstr>
      <vt:lpstr>Technical Analysis vs Fundamental Analysis </vt:lpstr>
      <vt:lpstr>Evidence For Efficiency Market Hypothesis</vt:lpstr>
      <vt:lpstr>Evidence Against Efficiency Market Hypothesis</vt:lpstr>
      <vt:lpstr>Role Of Financial Stakeholders</vt:lpstr>
      <vt:lpstr>Conclusion </vt:lpstr>
      <vt:lpstr>Recommendations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Efficiency Market Hypothesis</dc:title>
  <dc:creator>Kyeni</dc:creator>
  <cp:lastModifiedBy>Kyeni</cp:lastModifiedBy>
  <cp:revision>1</cp:revision>
  <dcterms:modified xsi:type="dcterms:W3CDTF">2017-12-20T07:46:51Z</dcterms:modified>
</cp:coreProperties>
</file>