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256" r:id="rId5"/>
    <p:sldId id="281" r:id="rId6"/>
    <p:sldId id="277" r:id="rId7"/>
    <p:sldId id="291" r:id="rId8"/>
    <p:sldId id="278" r:id="rId9"/>
    <p:sldId id="271" r:id="rId10"/>
    <p:sldId id="288" r:id="rId11"/>
    <p:sldId id="289" r:id="rId12"/>
    <p:sldId id="290" r:id="rId13"/>
    <p:sldId id="292" r:id="rId14"/>
    <p:sldId id="293" r:id="rId15"/>
    <p:sldId id="28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2" d="100"/>
          <a:sy n="102" d="100"/>
        </p:scale>
        <p:origin x="-72" y="66"/>
      </p:cViewPr>
      <p:guideLst>
        <p:guide orient="horz" pos="1800"/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5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txPr>
        <a:bodyPr/>
        <a:lstStyle/>
        <a:p>
          <a:pPr>
            <a:defRPr sz="3600">
              <a:latin typeface="Segoe UI Light" panose="020B0502040204020203" pitchFamily="34" charset="0"/>
              <a:cs typeface="Segoe UI Light" panose="020B0502040204020203" pitchFamily="34" charset="0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Average Wage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pictureOptions>
            <c:pictureFormat val="stack"/>
          </c:pictureOptions>
          <c:dPt>
            <c:idx val="2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38100">
                <a:solidFill>
                  <a:schemeClr val="accent2">
                    <a:lumMod val="75000"/>
                  </a:schemeClr>
                </a:solidFill>
              </a:ln>
            </c:spPr>
            <c:pictureOptions>
              <c:pictureFormat val="stack"/>
            </c:pictureOptions>
          </c:dPt>
          <c:dLbls>
            <c:dLbl>
              <c:idx val="2"/>
              <c:spPr>
                <a:ln w="38100">
                  <a:solidFill>
                    <a:schemeClr val="accent2">
                      <a:lumMod val="7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United States</c:v>
                </c:pt>
                <c:pt idx="1">
                  <c:v>Alabama</c:v>
                </c:pt>
                <c:pt idx="2">
                  <c:v>Tech Industry
(in AL)</c:v>
                </c:pt>
                <c:pt idx="3">
                  <c:v>Accountants Auditors
(in AL)</c:v>
                </c:pt>
                <c:pt idx="4">
                  <c:v>Marketing
(in AL)</c:v>
                </c:pt>
              </c:strCache>
            </c:strRef>
          </c:cat>
          <c:val>
            <c:numRef>
              <c:f>Sheet1!$B$2:$B$6</c:f>
              <c:numCache>
                <c:formatCode>_("$"* #,##0.00_);_("$"* \(#,##0.00\);_("$"* "-"??_);_(@_)</c:formatCode>
                <c:ptCount val="5"/>
                <c:pt idx="0">
                  <c:v>45230</c:v>
                </c:pt>
                <c:pt idx="1">
                  <c:v>39180</c:v>
                </c:pt>
                <c:pt idx="2">
                  <c:v>70760</c:v>
                </c:pt>
                <c:pt idx="3">
                  <c:v>62270</c:v>
                </c:pt>
                <c:pt idx="4">
                  <c:v>58120</c:v>
                </c:pt>
              </c:numCache>
            </c:numRef>
          </c:val>
        </c:ser>
        <c:dLbls/>
        <c:axId val="80451456"/>
        <c:axId val="80452992"/>
      </c:barChart>
      <c:catAx>
        <c:axId val="80451456"/>
        <c:scaling>
          <c:orientation val="minMax"/>
        </c:scaling>
        <c:axPos val="b"/>
        <c:numFmt formatCode="General" sourceLinked="0"/>
        <c:tickLblPos val="nextTo"/>
        <c:crossAx val="80452992"/>
        <c:crosses val="autoZero"/>
        <c:auto val="1"/>
        <c:lblAlgn val="ctr"/>
        <c:lblOffset val="100"/>
      </c:catAx>
      <c:valAx>
        <c:axId val="80452992"/>
        <c:scaling>
          <c:orientation val="minMax"/>
        </c:scaling>
        <c:axPos val="l"/>
        <c:majorGridlines/>
        <c:numFmt formatCode="&quot;$&quot;#,##0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0451456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sz="1400"/>
            </a:pPr>
            <a:endParaRPr lang="en-US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txPr>
        <a:bodyPr/>
        <a:lstStyle/>
        <a:p>
          <a:pPr>
            <a:defRPr sz="3600">
              <a:latin typeface="Segoe UI Light" panose="020B0502040204020203" pitchFamily="34" charset="0"/>
              <a:cs typeface="Segoe UI Light" panose="020B0502040204020203" pitchFamily="34" charset="0"/>
            </a:defRPr>
          </a:pPr>
          <a:endParaRPr lang="en-US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(%)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spPr>
              <a:solidFill>
                <a:schemeClr val="accent1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2.1052631578947312E-2"/>
                  <c:y val="8.483290488431871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315789473684216E-2"/>
                  <c:y val="9.51156812339331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298245614035103E-2"/>
                  <c:y val="7.96915167095115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United States</c:v>
                </c:pt>
                <c:pt idx="1">
                  <c:v>Alabama</c:v>
                </c:pt>
                <c:pt idx="2">
                  <c:v>Tech (US)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7.8000000000000014E-2</c:v>
                </c:pt>
                <c:pt idx="1">
                  <c:v>8.5000000000000006E-2</c:v>
                </c:pt>
                <c:pt idx="2">
                  <c:v>3.3000000000000002E-2</c:v>
                </c:pt>
              </c:numCache>
            </c:numRef>
          </c:val>
        </c:ser>
        <c:dLbls>
          <c:showVal val="1"/>
        </c:dLbls>
        <c:gapWidth val="75"/>
        <c:shape val="cylinder"/>
        <c:axId val="91251072"/>
        <c:axId val="91252608"/>
        <c:axId val="0"/>
      </c:bar3DChart>
      <c:catAx>
        <c:axId val="9125107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pPr>
            <a:endParaRPr lang="en-US"/>
          </a:p>
        </c:txPr>
        <c:crossAx val="91252608"/>
        <c:crosses val="autoZero"/>
        <c:auto val="1"/>
        <c:lblAlgn val="ctr"/>
        <c:lblOffset val="100"/>
      </c:catAx>
      <c:valAx>
        <c:axId val="91252608"/>
        <c:scaling>
          <c:orientation val="minMax"/>
        </c:scaling>
        <c:axPos val="l"/>
        <c:numFmt formatCode="0.00%" sourceLinked="1"/>
        <c:majorTickMark val="none"/>
        <c:tickLblPos val="nextTo"/>
        <c:txPr>
          <a:bodyPr/>
          <a:lstStyle/>
          <a:p>
            <a: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pPr>
            <a:endParaRPr lang="en-US"/>
          </a:p>
        </c:txPr>
        <c:crossAx val="912510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0.72904</cdr:x>
      <cdr:y>0.28163</cdr:y>
    </cdr:from>
    <cdr:to>
      <cdr:x>0.92904</cdr:x>
      <cdr:y>0.57469</cdr:y>
    </cdr:to>
    <cdr:sp macro="" textlink="">
      <cdr:nvSpPr>
        <cdr:cNvPr id="2" name="Down Arrow Callout 1"/>
        <cdr:cNvSpPr/>
      </cdr:nvSpPr>
      <cdr:spPr>
        <a:xfrm xmlns:a="http://schemas.openxmlformats.org/drawingml/2006/main" rot="964389">
          <a:off x="5277525" y="1391323"/>
          <a:ext cx="1447800" cy="1447800"/>
        </a:xfrm>
        <a:prstGeom xmlns:a="http://schemas.openxmlformats.org/drawingml/2006/main" prst="downArrowCallou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/>
            <a:t>Down from </a:t>
          </a:r>
          <a:r>
            <a:rPr lang="en-US" sz="1600" dirty="0" smtClean="0"/>
            <a:t>4.10%</a:t>
          </a:r>
          <a:br>
            <a:rPr lang="en-US" sz="1600" dirty="0" smtClean="0"/>
          </a:br>
          <a:r>
            <a:rPr lang="en-US" sz="1600" b="1" dirty="0" smtClean="0"/>
            <a:t>last year!</a:t>
          </a:r>
          <a:endParaRPr lang="en-US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FBE06-99A2-487A-9D9D-CAD442155D92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D3B38-B1B7-4CBD-B924-62C60E2E13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4554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97820"/>
            <a:ext cx="68580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914650"/>
            <a:ext cx="68580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CC2-50F8-49BA-84A3-37069829C4A7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CDD1-6009-456B-ABDA-AB9A20DF1F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694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CC2-50F8-49BA-84A3-37069829C4A7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CDD1-6009-456B-ABDA-AB9A20DF1F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787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205979"/>
            <a:ext cx="4876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CC2-50F8-49BA-84A3-37069829C4A7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CDD1-6009-456B-ABDA-AB9A20DF1F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7593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CC2-50F8-49BA-84A3-37069829C4A7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CDD1-6009-456B-ABDA-AB9A20DF1F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233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3305176"/>
            <a:ext cx="6970713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1" y="914402"/>
            <a:ext cx="6970713" cy="23907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CC2-50F8-49BA-84A3-37069829C4A7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CDD1-6009-456B-ABDA-AB9A20DF1F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1232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200150"/>
            <a:ext cx="34290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200150"/>
            <a:ext cx="34290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CC2-50F8-49BA-84A3-37069829C4A7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CDD1-6009-456B-ABDA-AB9A20DF1F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8818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143000"/>
            <a:ext cx="342900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1622822"/>
            <a:ext cx="34290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2" y="1143000"/>
            <a:ext cx="343034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2" y="1622822"/>
            <a:ext cx="3430347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CC2-50F8-49BA-84A3-37069829C4A7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CDD1-6009-456B-ABDA-AB9A20DF1F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9151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CC2-50F8-49BA-84A3-37069829C4A7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CDD1-6009-456B-ABDA-AB9A20DF1F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55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CC2-50F8-49BA-84A3-37069829C4A7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CDD1-6009-456B-ABDA-AB9A20DF1F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539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2" y="204788"/>
            <a:ext cx="1865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2" y="1076326"/>
            <a:ext cx="1865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CC2-50F8-49BA-84A3-37069829C4A7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CDD1-6009-456B-ABDA-AB9A20DF1F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7697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575446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434578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4000500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ECC2-50F8-49BA-84A3-37069829C4A7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CDD1-6009-456B-ABDA-AB9A20DF1F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736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205978"/>
            <a:ext cx="7086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200150"/>
            <a:ext cx="7086600" cy="348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0200" y="4800600"/>
            <a:ext cx="838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6ECC2-50F8-49BA-84A3-37069829C4A7}" type="datetimeFigureOut">
              <a:rPr lang="en-US" smtClean="0"/>
              <a:pPr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4800600"/>
            <a:ext cx="533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4800600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1CDD1-6009-456B-ABDA-AB9A20DF1F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937"/>
          <a:stretch/>
        </p:blipFill>
        <p:spPr>
          <a:xfrm>
            <a:off x="-215049" y="0"/>
            <a:ext cx="1483801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3524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hehaner@troy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 radius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199" y="0"/>
            <a:ext cx="9135879" cy="5143500"/>
          </a:xfrm>
          <a:prstGeom prst="rect">
            <a:avLst/>
          </a:prstGeom>
          <a:noFill/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000251"/>
            <a:ext cx="6621332" cy="14859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Sorrell College of Business</a:t>
            </a:r>
            <a:endParaRPr lang="en-US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Systems</a:t>
            </a:r>
            <a:endParaRPr lang="en-US" sz="4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1" y="121731"/>
            <a:ext cx="3976999" cy="2055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199" y="3287736"/>
            <a:ext cx="2456688" cy="186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410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0">
        <p14:prism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7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– Do You Qualify?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Do you enjoy working with people?</a:t>
            </a:r>
          </a:p>
          <a:p>
            <a:pPr lvl="0"/>
            <a:r>
              <a:rPr lang="en-US" dirty="0" smtClean="0"/>
              <a:t>Would you enjoy the chance to work on global problems with people from all over the world?</a:t>
            </a:r>
          </a:p>
          <a:p>
            <a:pPr lvl="0"/>
            <a:r>
              <a:rPr lang="en-US" dirty="0" smtClean="0"/>
              <a:t>Do you enjoy analyzing and solving problems?</a:t>
            </a:r>
          </a:p>
          <a:p>
            <a:pPr lvl="0"/>
            <a:r>
              <a:rPr lang="en-US" dirty="0" smtClean="0"/>
              <a:t>Do you want to create innovative, cutting-edge technology solutions and be recognized for doing it?</a:t>
            </a:r>
          </a:p>
          <a:p>
            <a:pPr lvl="0"/>
            <a:r>
              <a:rPr lang="en-US" dirty="0" smtClean="0"/>
              <a:t>Do you want to learn how to make businesses more efficient, effective and competitive?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– Do You Qualify?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Then you should consider IS - the field that is experiencing a critical shortage of professionally trained individuals. A field where demand is skyrocketing with projected growth rates of 38 percent – the fastest of any business discipline.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Interested 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Troy University has a new online offering in </a:t>
            </a:r>
            <a:r>
              <a:rPr lang="en-US" b="1" dirty="0" smtClean="0"/>
              <a:t>Information Systems </a:t>
            </a:r>
            <a:r>
              <a:rPr lang="en-US" dirty="0" smtClean="0"/>
              <a:t>as part of its bachelor's degree in business program. </a:t>
            </a:r>
          </a:p>
          <a:p>
            <a:r>
              <a:rPr lang="en-US" dirty="0" smtClean="0"/>
              <a:t>Students interested in acquiring in-depth specialization in Information Systems are encouraged to apply.  </a:t>
            </a:r>
          </a:p>
          <a:p>
            <a:r>
              <a:rPr lang="en-US" dirty="0" smtClean="0"/>
              <a:t>Contact Dr. Ronald </a:t>
            </a:r>
            <a:r>
              <a:rPr lang="en-US" dirty="0" err="1" smtClean="0"/>
              <a:t>Shehane</a:t>
            </a:r>
            <a:r>
              <a:rPr lang="en-US" dirty="0" smtClean="0"/>
              <a:t> at </a:t>
            </a:r>
            <a:r>
              <a:rPr lang="en-US" u="sng" dirty="0" smtClean="0">
                <a:hlinkClick r:id="rId2"/>
              </a:rPr>
              <a:t>shehaner@troy.edu</a:t>
            </a:r>
            <a:r>
              <a:rPr lang="en-US" dirty="0" smtClean="0"/>
              <a:t> to discuss your career plans and what IS can do for you.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377190"/>
            <a:ext cx="7086600" cy="430911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Why should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</a:t>
            </a:r>
            <a:r>
              <a:rPr lang="en-US" sz="4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sz="4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4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consider a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career</a:t>
            </a:r>
            <a:r>
              <a:rPr lang="en-US" sz="4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sz="4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4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Systems</a:t>
            </a:r>
            <a:r>
              <a:rPr lang="en-US" sz="4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?</a:t>
            </a:r>
          </a:p>
          <a:p>
            <a:pPr marL="0" indent="0" algn="ctr">
              <a:buNone/>
            </a:pPr>
            <a:endParaRPr lang="en-US" sz="44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00B0F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74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00800700"/>
              </p:ext>
            </p:extLst>
          </p:nvPr>
        </p:nvGraphicFramePr>
        <p:xfrm>
          <a:off x="1371600" y="232698"/>
          <a:ext cx="7772400" cy="444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0200" y="469773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Source: Bureau of Labor Statistics, Department of Labor (May 2011)</a:t>
            </a:r>
            <a:endParaRPr lang="en-US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20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Systems Salaries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IS majors have one of the highest starting salaries of all the undergraduate degree programs in Business Schools. The average starting salaries of our IS graduates in 2012 was $57,705 with top students commanding salaries as high as $72,000.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5039408"/>
              </p:ext>
            </p:extLst>
          </p:nvPr>
        </p:nvGraphicFramePr>
        <p:xfrm>
          <a:off x="1447800" y="240030"/>
          <a:ext cx="7239000" cy="444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469773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Source: Bureau of Labor Statistics, Department of Labor, Aug-Sep 2012</a:t>
            </a:r>
            <a:endParaRPr lang="en-US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31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Information Systems (IS) is the study of people, technology, organizations and the relationships among them. </a:t>
            </a:r>
          </a:p>
          <a:p>
            <a:r>
              <a:rPr lang="en-US" dirty="0" smtClean="0"/>
              <a:t>IS professionals help firms realize maximum benefit from investment in personnel, equipment, and business processes. </a:t>
            </a:r>
          </a:p>
          <a:p>
            <a:r>
              <a:rPr lang="en-US" dirty="0" smtClean="0"/>
              <a:t>Information Systems is a people-oriented field with an emphasis on service through technology. If you have an interest in technology and have the desire to use technology to improve people’s lives, a degree in IS may be for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7823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Systems Need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Businesses use information systems at all levels of operation to collect, process and store data. IS professionals are an invaluable member of the management team.</a:t>
            </a:r>
          </a:p>
          <a:p>
            <a:r>
              <a:rPr lang="en-US" dirty="0" smtClean="0"/>
              <a:t>IS professionals create </a:t>
            </a:r>
            <a:r>
              <a:rPr lang="en-US" dirty="0" err="1" smtClean="0"/>
              <a:t>andmanage</a:t>
            </a:r>
            <a:r>
              <a:rPr lang="en-US" dirty="0" smtClean="0"/>
              <a:t> information systems for data management (i.e., storing, searching and analyzing data).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common misconception is that IS only concerns computer programming. However, programming is just a small part of the IS curriculum.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Systems Careers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Business Analyst</a:t>
            </a:r>
          </a:p>
          <a:p>
            <a:pPr lvl="0"/>
            <a:r>
              <a:rPr lang="en-US" dirty="0" smtClean="0"/>
              <a:t>Privacy Analyst</a:t>
            </a:r>
          </a:p>
          <a:p>
            <a:pPr lvl="0"/>
            <a:r>
              <a:rPr lang="en-US" dirty="0" smtClean="0"/>
              <a:t>Web Developer </a:t>
            </a:r>
          </a:p>
          <a:p>
            <a:pPr lvl="0"/>
            <a:r>
              <a:rPr lang="en-US" dirty="0" smtClean="0"/>
              <a:t>Technical Support Specialist</a:t>
            </a:r>
          </a:p>
          <a:p>
            <a:pPr lvl="0"/>
            <a:r>
              <a:rPr lang="en-US" dirty="0" smtClean="0"/>
              <a:t>Business Intelligence Analyst </a:t>
            </a:r>
          </a:p>
          <a:p>
            <a:pPr lvl="0"/>
            <a:r>
              <a:rPr lang="en-US" dirty="0" smtClean="0"/>
              <a:t>Security Specialist</a:t>
            </a:r>
          </a:p>
          <a:p>
            <a:pPr lvl="0"/>
            <a:r>
              <a:rPr lang="en-US" dirty="0" smtClean="0"/>
              <a:t>IT Consultant </a:t>
            </a:r>
          </a:p>
          <a:p>
            <a:pPr lvl="0"/>
            <a:r>
              <a:rPr lang="en-US" dirty="0" smtClean="0"/>
              <a:t>Database Administrator</a:t>
            </a:r>
          </a:p>
          <a:p>
            <a:pPr lvl="0"/>
            <a:r>
              <a:rPr lang="en-US" dirty="0" smtClean="0"/>
              <a:t>Systems Developer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Y 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8B60D1A2D5254AB7053268B95A570A" ma:contentTypeVersion="0" ma:contentTypeDescription="Create a new document." ma:contentTypeScope="" ma:versionID="ca0e89955ab5a28a5fae2633dafbe96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334B95-7931-4BDE-A225-D29F26B252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F048C6-E55D-41B7-8441-A13011ECF86F}">
  <ds:schemaRefs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4BF9B48-2516-4DBE-8C04-CCFBC3306B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TROY Red</Template>
  <TotalTime>814</TotalTime>
  <Words>455</Words>
  <Application>Microsoft Office PowerPoint</Application>
  <PresentationFormat>On-screen Show (16:9)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TROY Red</vt:lpstr>
      <vt:lpstr>Sorrell College of Business</vt:lpstr>
      <vt:lpstr>Slide 2</vt:lpstr>
      <vt:lpstr>Slide 3</vt:lpstr>
      <vt:lpstr>Information Systems Salaries</vt:lpstr>
      <vt:lpstr>Slide 5</vt:lpstr>
      <vt:lpstr>Information Systems</vt:lpstr>
      <vt:lpstr>Information Systems Need</vt:lpstr>
      <vt:lpstr>Information Systems</vt:lpstr>
      <vt:lpstr>Information Systems Careers</vt:lpstr>
      <vt:lpstr>IS – Do You Qualify? </vt:lpstr>
      <vt:lpstr>IS – Do You Qualify?</vt:lpstr>
      <vt:lpstr>Interested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Sorrell College of Business Information Systems</dc:title>
  <dc:creator>M. Joann Rouse;Sven Aelterman</dc:creator>
  <cp:lastModifiedBy>Kyeni</cp:lastModifiedBy>
  <cp:revision>73</cp:revision>
  <dcterms:created xsi:type="dcterms:W3CDTF">2011-10-15T02:29:28Z</dcterms:created>
  <dcterms:modified xsi:type="dcterms:W3CDTF">2018-01-14T03:14:17Z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0x0101008E8B60D1A2D5254AB7053268B95A570A</vt:lpwstr>
  </property>
  <property fmtid="{D5CDD505-2E9C-101B-9397-08002B2CF9AE}" pid="3" name="Order">
    <vt:r8>200</vt:r8>
  </property>
  <property fmtid="{D5CDD505-2E9C-101B-9397-08002B2CF9AE}" pid="4" name="TemplateUrl">
    <vt:lpwstr/>
  </property>
  <property fmtid="{D5CDD505-2E9C-101B-9397-08002B2CF9AE}" pid="5" name="_CopySource">
    <vt:lpwstr/>
  </property>
  <property fmtid="{D5CDD505-2E9C-101B-9397-08002B2CF9AE}" pid="6" name="xd_ProgID">
    <vt:lpwstr/>
  </property>
</Properties>
</file>