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3"/>
    <p:sldMasterId id="2147483685" r:id="rId4"/>
  </p:sldMasterIdLst>
  <p:notesMasterIdLst>
    <p:notesMasterId r:id="rId11"/>
  </p:notesMasterIdLst>
  <p:handoutMasterIdLst>
    <p:handoutMasterId r:id="rId12"/>
  </p:handoutMasterIdLst>
  <p:sldIdLst>
    <p:sldId id="256" r:id="rId5"/>
    <p:sldId id="257" r:id="rId6"/>
    <p:sldId id="258" r:id="rId7"/>
    <p:sldId id="274" r:id="rId8"/>
    <p:sldId id="260"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3"/>
    <a:srgbClr val="F0AB00"/>
    <a:srgbClr val="CD202C"/>
    <a:srgbClr val="662046"/>
    <a:srgbClr val="772432"/>
    <a:srgbClr val="004953"/>
    <a:srgbClr val="CE8E00"/>
    <a:srgbClr val="C75B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33" autoAdjust="0"/>
    <p:restoredTop sz="94364" autoAdjust="0"/>
  </p:normalViewPr>
  <p:slideViewPr>
    <p:cSldViewPr>
      <p:cViewPr varScale="1">
        <p:scale>
          <a:sx n="107" d="100"/>
          <a:sy n="107" d="100"/>
        </p:scale>
        <p:origin x="215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07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1.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D8745613-3EDB-49D8-9D2A-FE91C756B684}" type="datetimeFigureOut">
              <a:rPr lang="en-US"/>
              <a:pPr>
                <a:defRPr/>
              </a:pPr>
              <a:t>1/16/2019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F9D60D07-2F5E-404A-8757-2FD67DB608D5}" type="slidenum">
              <a:rPr lang="en-US" altLang="en-US"/>
              <a:pPr>
                <a:defRPr/>
              </a:pPr>
              <a:t>‹#›</a:t>
            </a:fld>
            <a:endParaRPr lang="en-US" altLang="en-US"/>
          </a:p>
        </p:txBody>
      </p:sp>
    </p:spTree>
    <p:extLst>
      <p:ext uri="{BB962C8B-B14F-4D97-AF65-F5344CB8AC3E}">
        <p14:creationId xmlns:p14="http://schemas.microsoft.com/office/powerpoint/2010/main" val="2990186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fld id="{C471175C-C88E-43DC-A37C-392F53636197}" type="datetimeFigureOut">
              <a:rPr lang="en-US"/>
              <a:pPr>
                <a:defRPr/>
              </a:pPr>
              <a:t>1/16/2019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DDDE551-18EA-49D9-B8D4-60EA68BBF415}" type="slidenum">
              <a:rPr lang="en-US" altLang="en-US"/>
              <a:pPr>
                <a:defRPr/>
              </a:pPr>
              <a:t>‹#›</a:t>
            </a:fld>
            <a:endParaRPr lang="en-US" altLang="en-US"/>
          </a:p>
        </p:txBody>
      </p:sp>
    </p:spTree>
    <p:extLst>
      <p:ext uri="{BB962C8B-B14F-4D97-AF65-F5344CB8AC3E}">
        <p14:creationId xmlns:p14="http://schemas.microsoft.com/office/powerpoint/2010/main" val="197029327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Choose a title for your presentation.</a:t>
            </a:r>
          </a:p>
          <a:p>
            <a:pPr eaLnBrk="1" hangingPunct="1">
              <a:spcBef>
                <a:spcPct val="0"/>
              </a:spcBef>
            </a:pPr>
            <a:r>
              <a:rPr lang="en-US" altLang="en-US">
                <a:ea typeface="ＭＳ Ｐゴシック" panose="020B0600070205080204" pitchFamily="34" charset="-128"/>
              </a:rPr>
              <a:t>Include your name, the course name and the assignment name.</a:t>
            </a:r>
          </a:p>
          <a:p>
            <a:pPr eaLnBrk="1" hangingPunct="1">
              <a:spcBef>
                <a:spcPct val="0"/>
              </a:spcBef>
            </a:pPr>
            <a:endParaRPr lang="en-US" altLang="en-US">
              <a:ea typeface="ＭＳ Ｐゴシック" panose="020B0600070205080204" pitchFamily="34" charset="-128"/>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1254AB1-2796-4E90-AAA3-2FFF863DFFDE}"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1060881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Write a brief overview of the time period you chose.</a:t>
            </a:r>
          </a:p>
          <a:p>
            <a:pPr eaLnBrk="1" hangingPunct="1">
              <a:spcBef>
                <a:spcPct val="0"/>
              </a:spcBef>
            </a:pPr>
            <a:r>
              <a:rPr lang="en-US" altLang="en-US">
                <a:ea typeface="ＭＳ Ｐゴシック" panose="020B0600070205080204" pitchFamily="34" charset="-128"/>
              </a:rPr>
              <a:t>To give greater impact make sure to be brief in the slide and explain in the speaker’s notes.</a:t>
            </a:r>
          </a:p>
          <a:p>
            <a:pPr eaLnBrk="1" hangingPunct="1">
              <a:spcBef>
                <a:spcPct val="0"/>
              </a:spcBef>
            </a:pPr>
            <a:r>
              <a:rPr lang="en-US" altLang="en-US">
                <a:ea typeface="ＭＳ Ｐゴシック" panose="020B0600070205080204" pitchFamily="34" charset="-128"/>
              </a:rPr>
              <a:t>Imagine that you have to present the PPT to an audience.</a:t>
            </a:r>
          </a:p>
          <a:p>
            <a:pPr eaLnBrk="1" hangingPunct="1">
              <a:spcBef>
                <a:spcPct val="0"/>
              </a:spcBef>
            </a:pPr>
            <a:r>
              <a:rPr lang="en-US" altLang="en-US">
                <a:ea typeface="ＭＳ Ｐゴシック" panose="020B0600070205080204" pitchFamily="34" charset="-128"/>
              </a:rPr>
              <a:t>The slides are an outline for the audience to follow your presentation.</a:t>
            </a:r>
          </a:p>
          <a:p>
            <a:pPr eaLnBrk="1" hangingPunct="1">
              <a:spcBef>
                <a:spcPct val="0"/>
              </a:spcBef>
            </a:pPr>
            <a:r>
              <a:rPr lang="en-US" altLang="en-US">
                <a:ea typeface="ＭＳ Ｐゴシック" panose="020B0600070205080204" pitchFamily="34" charset="-128"/>
              </a:rPr>
              <a:t>The speaker’s notes would be what you are going to say.</a:t>
            </a: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9A4C521-9648-4FB9-BA12-D240D4AB200E}" type="slidenum">
              <a:rPr lang="en-US" altLang="en-US">
                <a:latin typeface="Arial" panose="020B0604020202020204" pitchFamily="34" charset="0"/>
              </a:rPr>
              <a:pPr>
                <a:spcBef>
                  <a:spcPct val="0"/>
                </a:spcBef>
              </a:pPr>
              <a:t>2</a:t>
            </a:fld>
            <a:endParaRPr lang="en-US" altLang="en-US">
              <a:latin typeface="Arial" panose="020B0604020202020204" pitchFamily="34" charset="0"/>
            </a:endParaRPr>
          </a:p>
        </p:txBody>
      </p:sp>
    </p:spTree>
    <p:extLst>
      <p:ext uri="{BB962C8B-B14F-4D97-AF65-F5344CB8AC3E}">
        <p14:creationId xmlns:p14="http://schemas.microsoft.com/office/powerpoint/2010/main" val="65411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*Note: to access hyperlinks, go to Slide Show view.</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Start with the first topic you want to present.</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First research the main idea you want to talk about, research sources, images/graphs/diagrams/tables.</a:t>
            </a:r>
          </a:p>
          <a:p>
            <a:pPr eaLnBrk="1" hangingPunct="1">
              <a:spcBef>
                <a:spcPct val="0"/>
              </a:spcBef>
            </a:pPr>
            <a:r>
              <a:rPr lang="en-US" altLang="en-US" dirty="0">
                <a:ea typeface="ＭＳ Ｐゴシック" panose="020B0600070205080204" pitchFamily="34" charset="-128"/>
              </a:rPr>
              <a:t>Try to express the main concepts in a brief manner, such as bullet points, images with key words.</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Explain the slide in the speaker’s notes.</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4B4CFC2-4B55-41FD-8068-23CEA8097399}" type="slidenum">
              <a:rPr lang="en-US" altLang="en-US">
                <a:latin typeface="Arial" panose="020B0604020202020204" pitchFamily="34" charset="0"/>
              </a:rPr>
              <a:pPr>
                <a:spcBef>
                  <a:spcPct val="0"/>
                </a:spcBef>
              </a:pPr>
              <a:t>3</a:t>
            </a:fld>
            <a:endParaRPr lang="en-US" altLang="en-US">
              <a:latin typeface="Arial" panose="020B0604020202020204" pitchFamily="34" charset="0"/>
            </a:endParaRPr>
          </a:p>
        </p:txBody>
      </p:sp>
    </p:spTree>
    <p:extLst>
      <p:ext uri="{BB962C8B-B14F-4D97-AF65-F5344CB8AC3E}">
        <p14:creationId xmlns:p14="http://schemas.microsoft.com/office/powerpoint/2010/main" val="1538768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Make sure to include speaker’s notes.</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3CB9F4-AA87-4CDE-8DDD-69FD4683015B}" type="slidenum">
              <a:rPr lang="en-US" altLang="en-US">
                <a:latin typeface="Arial" panose="020B0604020202020204" pitchFamily="34" charset="0"/>
              </a:rPr>
              <a:pPr>
                <a:spcBef>
                  <a:spcPct val="0"/>
                </a:spcBef>
              </a:pPr>
              <a:t>4</a:t>
            </a:fld>
            <a:endParaRPr lang="en-US" altLang="en-US">
              <a:latin typeface="Arial" panose="020B0604020202020204" pitchFamily="34" charset="0"/>
            </a:endParaRPr>
          </a:p>
        </p:txBody>
      </p:sp>
    </p:spTree>
    <p:extLst>
      <p:ext uri="{BB962C8B-B14F-4D97-AF65-F5344CB8AC3E}">
        <p14:creationId xmlns:p14="http://schemas.microsoft.com/office/powerpoint/2010/main" val="1686767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Include Speaker’s notes.</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849D106-396D-4D53-9082-7A4AF654820E}" type="slidenum">
              <a:rPr lang="en-US" altLang="en-US">
                <a:latin typeface="Arial" panose="020B0604020202020204" pitchFamily="34" charset="0"/>
              </a:rPr>
              <a:pPr>
                <a:spcBef>
                  <a:spcPct val="0"/>
                </a:spcBef>
              </a:pPr>
              <a:t>5</a:t>
            </a:fld>
            <a:endParaRPr lang="en-US" altLang="en-US">
              <a:latin typeface="Arial" panose="020B0604020202020204" pitchFamily="34" charset="0"/>
            </a:endParaRPr>
          </a:p>
        </p:txBody>
      </p:sp>
    </p:spTree>
    <p:extLst>
      <p:ext uri="{BB962C8B-B14F-4D97-AF65-F5344CB8AC3E}">
        <p14:creationId xmlns:p14="http://schemas.microsoft.com/office/powerpoint/2010/main" val="3908495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C8F97C9-196A-498D-8E00-412121272124}" type="slidenum">
              <a:rPr lang="en-US" altLang="en-US">
                <a:latin typeface="Arial" panose="020B0604020202020204" pitchFamily="34" charset="0"/>
              </a:rPr>
              <a:pPr>
                <a:spcBef>
                  <a:spcPct val="0"/>
                </a:spcBef>
              </a:pPr>
              <a:t>6</a:t>
            </a:fld>
            <a:endParaRPr lang="en-US" altLang="en-US">
              <a:latin typeface="Arial" panose="020B0604020202020204" pitchFamily="34" charset="0"/>
            </a:endParaRPr>
          </a:p>
        </p:txBody>
      </p:sp>
    </p:spTree>
    <p:extLst>
      <p:ext uri="{BB962C8B-B14F-4D97-AF65-F5344CB8AC3E}">
        <p14:creationId xmlns:p14="http://schemas.microsoft.com/office/powerpoint/2010/main" val="3331129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
            <a:ext cx="9144000" cy="3828288"/>
          </a:xfrm>
          <a:prstGeom prst="rect">
            <a:avLst/>
          </a:prstGeom>
        </p:spPr>
      </p:pic>
      <p:sp>
        <p:nvSpPr>
          <p:cNvPr id="10" name="Rectangle 9"/>
          <p:cNvSpPr/>
          <p:nvPr/>
        </p:nvSpPr>
        <p:spPr>
          <a:xfrm>
            <a:off x="0" y="3759201"/>
            <a:ext cx="9144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784558" y="4160837"/>
            <a:ext cx="5364957"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2784558" y="5749925"/>
            <a:ext cx="5364957"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4" name="Rectangle 13"/>
          <p:cNvSpPr/>
          <p:nvPr/>
        </p:nvSpPr>
        <p:spPr>
          <a:xfrm>
            <a:off x="2417727" y="4160837"/>
            <a:ext cx="3428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789" y="4525926"/>
            <a:ext cx="2097251" cy="1635312"/>
          </a:xfrm>
          <a:prstGeom prst="rect">
            <a:avLst/>
          </a:prstGeom>
        </p:spPr>
      </p:pic>
    </p:spTree>
    <p:extLst>
      <p:ext uri="{BB962C8B-B14F-4D97-AF65-F5344CB8AC3E}">
        <p14:creationId xmlns:p14="http://schemas.microsoft.com/office/powerpoint/2010/main" val="1984550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7" y="482517"/>
            <a:ext cx="8241637" cy="2869528"/>
          </a:xfrm>
        </p:spPr>
        <p:txBody>
          <a:bodyPr anchor="b">
            <a:normAutofit/>
          </a:bodyPr>
          <a:lstStyle>
            <a:lvl1pPr>
              <a:defRPr sz="4050"/>
            </a:lvl1pPr>
          </a:lstStyle>
          <a:p>
            <a:r>
              <a:rPr lang="en-US" dirty="0"/>
              <a:t>CLICK TO EDIT MASTER TITLE STYLE</a:t>
            </a:r>
          </a:p>
        </p:txBody>
      </p:sp>
      <p:sp>
        <p:nvSpPr>
          <p:cNvPr id="3" name="Text Placeholder 2"/>
          <p:cNvSpPr>
            <a:spLocks noGrp="1"/>
          </p:cNvSpPr>
          <p:nvPr>
            <p:ph type="body" idx="1" hasCustomPrompt="1"/>
          </p:nvPr>
        </p:nvSpPr>
        <p:spPr>
          <a:xfrm>
            <a:off x="628044" y="3511876"/>
            <a:ext cx="8241637" cy="1509017"/>
          </a:xfrm>
        </p:spPr>
        <p:txBody>
          <a:bodyPr/>
          <a:lstStyle>
            <a:lvl1pPr marL="0" indent="0">
              <a:buNone/>
              <a:defRPr sz="18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3934552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628650" y="1531158"/>
            <a:ext cx="8258175" cy="44646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1624275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dirty="0"/>
              <a:t>CLICK TO EDIT MASTER TITLE STYLE</a:t>
            </a:r>
          </a:p>
        </p:txBody>
      </p:sp>
      <p:sp>
        <p:nvSpPr>
          <p:cNvPr id="3" name="Content Placeholder 2"/>
          <p:cNvSpPr>
            <a:spLocks noGrp="1"/>
          </p:cNvSpPr>
          <p:nvPr>
            <p:ph sz="half" idx="1" hasCustomPrompt="1"/>
          </p:nvPr>
        </p:nvSpPr>
        <p:spPr>
          <a:xfrm>
            <a:off x="628650" y="1532466"/>
            <a:ext cx="4019550" cy="4463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756150" y="1532466"/>
            <a:ext cx="4130675" cy="4463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1529518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8649" y="1532466"/>
            <a:ext cx="401955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4756150" y="1532466"/>
            <a:ext cx="41306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2" name="Title 1"/>
          <p:cNvSpPr>
            <a:spLocks noGrp="1"/>
          </p:cNvSpPr>
          <p:nvPr>
            <p:ph type="title" hasCustomPrompt="1"/>
          </p:nvPr>
        </p:nvSpPr>
        <p:spPr>
          <a:xfrm>
            <a:off x="628650" y="152401"/>
            <a:ext cx="8258175" cy="1193800"/>
          </a:xfrm>
        </p:spPr>
        <p:txBody>
          <a:bodyPr anchor="ctr"/>
          <a:lstStyle/>
          <a:p>
            <a:r>
              <a:rPr lang="en-US" dirty="0"/>
              <a:t>CLICK TO EDIT MASTER TITLE STYLE</a:t>
            </a:r>
          </a:p>
        </p:txBody>
      </p:sp>
      <p:sp>
        <p:nvSpPr>
          <p:cNvPr id="13" name="Content Placeholder 2"/>
          <p:cNvSpPr>
            <a:spLocks noGrp="1"/>
          </p:cNvSpPr>
          <p:nvPr>
            <p:ph sz="half" idx="13" hasCustomPrompt="1"/>
          </p:nvPr>
        </p:nvSpPr>
        <p:spPr>
          <a:xfrm>
            <a:off x="628650" y="2356378"/>
            <a:ext cx="4019550" cy="36394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2" hasCustomPrompt="1"/>
          </p:nvPr>
        </p:nvSpPr>
        <p:spPr>
          <a:xfrm>
            <a:off x="4756150" y="2356378"/>
            <a:ext cx="4130675" cy="36394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p:cNvSpPr>
            <a:spLocks noGrp="1"/>
          </p:cNvSpPr>
          <p:nvPr>
            <p:ph type="sldNum" sz="quarter" idx="12"/>
          </p:nvPr>
        </p:nvSpPr>
        <p:spPr>
          <a:xfrm>
            <a:off x="628650" y="6236057"/>
            <a:ext cx="2057400" cy="365125"/>
          </a:xfrm>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4204480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2065466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1579308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220134"/>
            <a:ext cx="2949178" cy="1837267"/>
          </a:xfrm>
        </p:spPr>
        <p:txBody>
          <a:bodyPr anchor="t"/>
          <a:lstStyle>
            <a:lvl1pPr>
              <a:defRPr sz="2400"/>
            </a:lvl1pPr>
          </a:lstStyle>
          <a:p>
            <a:r>
              <a:rPr lang="en-US" dirty="0"/>
              <a:t>CLICK TO EDIT MASTER TITLE STYLE</a:t>
            </a:r>
          </a:p>
        </p:txBody>
      </p:sp>
      <p:sp>
        <p:nvSpPr>
          <p:cNvPr id="3" name="Content Placeholder 2"/>
          <p:cNvSpPr>
            <a:spLocks noGrp="1"/>
          </p:cNvSpPr>
          <p:nvPr>
            <p:ph idx="1" hasCustomPrompt="1"/>
          </p:nvPr>
        </p:nvSpPr>
        <p:spPr>
          <a:xfrm>
            <a:off x="3887391" y="220133"/>
            <a:ext cx="5015309" cy="57262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629841" y="2057400"/>
            <a:ext cx="2949178" cy="39305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258533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220134"/>
            <a:ext cx="2949178" cy="1837267"/>
          </a:xfrm>
        </p:spPr>
        <p:txBody>
          <a:bodyPr anchor="t"/>
          <a:lstStyle>
            <a:lvl1pPr>
              <a:defRPr sz="2400"/>
            </a:lvl1pPr>
          </a:lstStyle>
          <a:p>
            <a:r>
              <a:rPr lang="en-US" dirty="0"/>
              <a:t>CLICK TO EDIT MASTER TITLE STYLE</a:t>
            </a:r>
          </a:p>
        </p:txBody>
      </p:sp>
      <p:sp>
        <p:nvSpPr>
          <p:cNvPr id="4" name="Text Placeholder 3"/>
          <p:cNvSpPr>
            <a:spLocks noGrp="1"/>
          </p:cNvSpPr>
          <p:nvPr>
            <p:ph type="body" sz="half" idx="2" hasCustomPrompt="1"/>
          </p:nvPr>
        </p:nvSpPr>
        <p:spPr>
          <a:xfrm>
            <a:off x="629841" y="2057400"/>
            <a:ext cx="2949178" cy="39305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
        <p:nvSpPr>
          <p:cNvPr id="6" name="Picture Placeholder 2"/>
          <p:cNvSpPr>
            <a:spLocks noGrp="1"/>
          </p:cNvSpPr>
          <p:nvPr>
            <p:ph type="pic" idx="1"/>
          </p:nvPr>
        </p:nvSpPr>
        <p:spPr>
          <a:xfrm>
            <a:off x="3887391" y="220133"/>
            <a:ext cx="5034359" cy="577571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extLst>
      <p:ext uri="{BB962C8B-B14F-4D97-AF65-F5344CB8AC3E}">
        <p14:creationId xmlns:p14="http://schemas.microsoft.com/office/powerpoint/2010/main" val="278202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8169" y="5843356"/>
            <a:ext cx="2685832" cy="1014645"/>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3949613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424"/>
          <a:stretch/>
        </p:blipFill>
        <p:spPr>
          <a:xfrm>
            <a:off x="6467954" y="5843356"/>
            <a:ext cx="2676047" cy="1014644"/>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4274654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
            <a:ext cx="9144000" cy="3828288"/>
          </a:xfrm>
          <a:prstGeom prst="rect">
            <a:avLst/>
          </a:prstGeom>
        </p:spPr>
      </p:pic>
      <p:sp>
        <p:nvSpPr>
          <p:cNvPr id="7" name="Rectangle 6"/>
          <p:cNvSpPr/>
          <p:nvPr/>
        </p:nvSpPr>
        <p:spPr>
          <a:xfrm>
            <a:off x="0" y="3759201"/>
            <a:ext cx="9144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2784558" y="4160837"/>
            <a:ext cx="5364957"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9" name="Subtitle 2"/>
          <p:cNvSpPr>
            <a:spLocks noGrp="1"/>
          </p:cNvSpPr>
          <p:nvPr>
            <p:ph type="subTitle" idx="1" hasCustomPrompt="1"/>
          </p:nvPr>
        </p:nvSpPr>
        <p:spPr>
          <a:xfrm>
            <a:off x="2784558" y="5749925"/>
            <a:ext cx="5364957"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Rectangle 9"/>
          <p:cNvSpPr/>
          <p:nvPr/>
        </p:nvSpPr>
        <p:spPr>
          <a:xfrm>
            <a:off x="2417727" y="4160837"/>
            <a:ext cx="3428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637538" y="4564225"/>
            <a:ext cx="1142652" cy="1049174"/>
          </a:xfrm>
          <a:prstGeom prst="rect">
            <a:avLst/>
          </a:prstGeom>
        </p:spPr>
      </p:pic>
    </p:spTree>
    <p:extLst>
      <p:ext uri="{BB962C8B-B14F-4D97-AF65-F5344CB8AC3E}">
        <p14:creationId xmlns:p14="http://schemas.microsoft.com/office/powerpoint/2010/main" val="3757225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7303" y="1320802"/>
            <a:ext cx="8701640" cy="41574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nchor="ct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8930" y="5843356"/>
            <a:ext cx="2687340" cy="1014644"/>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3117423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289"/>
          <a:stretch/>
        </p:blipFill>
        <p:spPr>
          <a:xfrm>
            <a:off x="6463517" y="5843356"/>
            <a:ext cx="2684149" cy="1014644"/>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1344812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671"/>
          <a:stretch/>
        </p:blipFill>
        <p:spPr>
          <a:xfrm>
            <a:off x="6463797" y="5843356"/>
            <a:ext cx="2680203" cy="1014644"/>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3612055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8929" y="5839752"/>
            <a:ext cx="2685071" cy="1030865"/>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2062622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257303" y="1320801"/>
            <a:ext cx="8701640" cy="4157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2573"/>
          <a:stretch/>
        </p:blipFill>
        <p:spPr>
          <a:xfrm>
            <a:off x="6458929" y="5843357"/>
            <a:ext cx="2685071" cy="1018223"/>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1388919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257303" y="1320801"/>
            <a:ext cx="8701640" cy="4157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8930" y="5843357"/>
            <a:ext cx="2685008" cy="1012405"/>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440822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257303" y="1320802"/>
            <a:ext cx="8701640" cy="41574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8929" y="5843356"/>
            <a:ext cx="2685071" cy="1014644"/>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718271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8929" y="5843356"/>
            <a:ext cx="2685071" cy="1026676"/>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2198904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257303" y="1320801"/>
            <a:ext cx="8701640" cy="4157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3516" y="5843356"/>
            <a:ext cx="2686736" cy="1014644"/>
          </a:xfrm>
          <a:prstGeom prst="rect">
            <a:avLst/>
          </a:prstGeom>
        </p:spPr>
      </p:pic>
      <p:sp>
        <p:nvSpPr>
          <p:cNvPr id="8"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2075236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8662" y="0"/>
            <a:ext cx="4593431" cy="6858000"/>
          </a:xfrm>
          <a:prstGeom prst="rect">
            <a:avLst/>
          </a:prstGeom>
        </p:spPr>
      </p:pic>
      <p:sp>
        <p:nvSpPr>
          <p:cNvPr id="7" name="Rectangle 6"/>
          <p:cNvSpPr/>
          <p:nvPr/>
        </p:nvSpPr>
        <p:spPr>
          <a:xfrm>
            <a:off x="0" y="1"/>
            <a:ext cx="4572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766" y="331731"/>
            <a:ext cx="2270210" cy="1770174"/>
          </a:xfrm>
          <a:prstGeom prst="rect">
            <a:avLst/>
          </a:prstGeom>
        </p:spPr>
      </p:pic>
      <p:sp>
        <p:nvSpPr>
          <p:cNvPr id="8" name="Rectangle 7"/>
          <p:cNvSpPr/>
          <p:nvPr/>
        </p:nvSpPr>
        <p:spPr>
          <a:xfrm>
            <a:off x="4538662" y="-2"/>
            <a:ext cx="34289" cy="6858001"/>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ctrTitle" hasCustomPrompt="1"/>
          </p:nvPr>
        </p:nvSpPr>
        <p:spPr>
          <a:xfrm>
            <a:off x="195262" y="2433637"/>
            <a:ext cx="4148138"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195262" y="4479925"/>
            <a:ext cx="4148138"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44279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137" y="0"/>
            <a:ext cx="4614863" cy="6858000"/>
          </a:xfrm>
          <a:prstGeom prst="rect">
            <a:avLst/>
          </a:prstGeom>
        </p:spPr>
      </p:pic>
      <p:sp>
        <p:nvSpPr>
          <p:cNvPr id="11" name="Rectangle 10"/>
          <p:cNvSpPr/>
          <p:nvPr/>
        </p:nvSpPr>
        <p:spPr>
          <a:xfrm>
            <a:off x="0" y="1"/>
            <a:ext cx="4572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38662" y="-2"/>
            <a:ext cx="34289" cy="6858001"/>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1693243" y="529390"/>
            <a:ext cx="1142652" cy="1049174"/>
          </a:xfrm>
          <a:prstGeom prst="rect">
            <a:avLst/>
          </a:prstGeom>
        </p:spPr>
      </p:pic>
      <p:sp>
        <p:nvSpPr>
          <p:cNvPr id="9" name="Title 1"/>
          <p:cNvSpPr>
            <a:spLocks noGrp="1"/>
          </p:cNvSpPr>
          <p:nvPr>
            <p:ph type="ctrTitle" hasCustomPrompt="1"/>
          </p:nvPr>
        </p:nvSpPr>
        <p:spPr>
          <a:xfrm>
            <a:off x="195262" y="2433637"/>
            <a:ext cx="4148138"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195262" y="4479925"/>
            <a:ext cx="4148138"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4529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771900"/>
          </a:xfrm>
          <a:prstGeom prst="rect">
            <a:avLst/>
          </a:prstGeom>
        </p:spPr>
      </p:pic>
      <p:sp>
        <p:nvSpPr>
          <p:cNvPr id="7" name="Rectangle 6"/>
          <p:cNvSpPr/>
          <p:nvPr/>
        </p:nvSpPr>
        <p:spPr>
          <a:xfrm>
            <a:off x="0" y="3759201"/>
            <a:ext cx="9144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2784558" y="4160837"/>
            <a:ext cx="5364957"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1" name="Subtitle 2"/>
          <p:cNvSpPr>
            <a:spLocks noGrp="1"/>
          </p:cNvSpPr>
          <p:nvPr>
            <p:ph type="subTitle" idx="1" hasCustomPrompt="1"/>
          </p:nvPr>
        </p:nvSpPr>
        <p:spPr>
          <a:xfrm>
            <a:off x="2784558" y="5749925"/>
            <a:ext cx="5364957"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Rectangle 11"/>
          <p:cNvSpPr/>
          <p:nvPr/>
        </p:nvSpPr>
        <p:spPr>
          <a:xfrm>
            <a:off x="2417727" y="4160837"/>
            <a:ext cx="3428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637538" y="4564225"/>
            <a:ext cx="1142652" cy="1049174"/>
          </a:xfrm>
          <a:prstGeom prst="rect">
            <a:avLst/>
          </a:prstGeom>
        </p:spPr>
      </p:pic>
    </p:spTree>
    <p:extLst>
      <p:ext uri="{BB962C8B-B14F-4D97-AF65-F5344CB8AC3E}">
        <p14:creationId xmlns:p14="http://schemas.microsoft.com/office/powerpoint/2010/main" val="485090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771900"/>
          </a:xfrm>
          <a:prstGeom prst="rect">
            <a:avLst/>
          </a:prstGeom>
        </p:spPr>
      </p:pic>
      <p:sp>
        <p:nvSpPr>
          <p:cNvPr id="7" name="Rectangle 6"/>
          <p:cNvSpPr/>
          <p:nvPr/>
        </p:nvSpPr>
        <p:spPr>
          <a:xfrm>
            <a:off x="0" y="3759201"/>
            <a:ext cx="9144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2784558" y="4160837"/>
            <a:ext cx="5364957"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2784558" y="5749925"/>
            <a:ext cx="5364957"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Rectangle 10"/>
          <p:cNvSpPr/>
          <p:nvPr/>
        </p:nvSpPr>
        <p:spPr>
          <a:xfrm>
            <a:off x="2417727" y="4160837"/>
            <a:ext cx="3428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789" y="4525926"/>
            <a:ext cx="2097251" cy="1635312"/>
          </a:xfrm>
          <a:prstGeom prst="rect">
            <a:avLst/>
          </a:prstGeom>
        </p:spPr>
      </p:pic>
    </p:spTree>
    <p:extLst>
      <p:ext uri="{BB962C8B-B14F-4D97-AF65-F5344CB8AC3E}">
        <p14:creationId xmlns:p14="http://schemas.microsoft.com/office/powerpoint/2010/main" val="343865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6275" y="0"/>
            <a:ext cx="4657725" cy="6858000"/>
          </a:xfrm>
          <a:prstGeom prst="rect">
            <a:avLst/>
          </a:prstGeom>
        </p:spPr>
      </p:pic>
      <p:sp>
        <p:nvSpPr>
          <p:cNvPr id="7" name="Rectangle 6"/>
          <p:cNvSpPr/>
          <p:nvPr/>
        </p:nvSpPr>
        <p:spPr>
          <a:xfrm>
            <a:off x="0" y="1"/>
            <a:ext cx="4572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95262" y="2433637"/>
            <a:ext cx="4148138"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95262" y="4479925"/>
            <a:ext cx="4148138"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Rectangle 12"/>
          <p:cNvSpPr/>
          <p:nvPr/>
        </p:nvSpPr>
        <p:spPr>
          <a:xfrm flipH="1">
            <a:off x="4571881" y="0"/>
            <a:ext cx="34289"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1693243" y="529390"/>
            <a:ext cx="1142652" cy="1049174"/>
          </a:xfrm>
          <a:prstGeom prst="rect">
            <a:avLst/>
          </a:prstGeom>
        </p:spPr>
      </p:pic>
    </p:spTree>
    <p:extLst>
      <p:ext uri="{BB962C8B-B14F-4D97-AF65-F5344CB8AC3E}">
        <p14:creationId xmlns:p14="http://schemas.microsoft.com/office/powerpoint/2010/main" val="926499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7418" y="1564943"/>
            <a:ext cx="4564856" cy="5295900"/>
          </a:xfrm>
          <a:prstGeom prst="rect">
            <a:avLst/>
          </a:prstGeom>
        </p:spPr>
      </p:pic>
      <p:sp>
        <p:nvSpPr>
          <p:cNvPr id="10" name="Rectangle 9"/>
          <p:cNvSpPr/>
          <p:nvPr/>
        </p:nvSpPr>
        <p:spPr>
          <a:xfrm>
            <a:off x="-2026" y="169862"/>
            <a:ext cx="4573906" cy="6688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95262" y="1915887"/>
            <a:ext cx="4205288" cy="1596571"/>
          </a:xfrm>
        </p:spPr>
        <p:txBody>
          <a:bodyPr anchor="t">
            <a:noAutofit/>
          </a:bodyPr>
          <a:lstStyle>
            <a:lvl1pPr algn="l">
              <a:defRPr sz="2700">
                <a:solidFill>
                  <a:srgbClr val="0A3370"/>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95262" y="3682320"/>
            <a:ext cx="4205288" cy="2673435"/>
          </a:xfrm>
        </p:spPr>
        <p:txBody>
          <a:bodyPr anchor="t"/>
          <a:lstStyle>
            <a:lvl1pPr marL="0" indent="0" algn="l">
              <a:buNone/>
              <a:defRPr sz="1800">
                <a:solidFill>
                  <a:schemeClr val="bg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Rectangle 12"/>
          <p:cNvSpPr/>
          <p:nvPr/>
        </p:nvSpPr>
        <p:spPr>
          <a:xfrm flipH="1">
            <a:off x="4571881" y="0"/>
            <a:ext cx="34289"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
            <a:ext cx="9144000" cy="16128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5302" y="239682"/>
            <a:ext cx="4376618" cy="960325"/>
          </a:xfrm>
          <a:prstGeom prst="rect">
            <a:avLst/>
          </a:prstGeom>
        </p:spPr>
      </p:pic>
      <p:sp>
        <p:nvSpPr>
          <p:cNvPr id="11" name="Slide Number Placeholder 5"/>
          <p:cNvSpPr>
            <a:spLocks noGrp="1"/>
          </p:cNvSpPr>
          <p:nvPr>
            <p:ph type="sldNum" sz="quarter" idx="12"/>
          </p:nvPr>
        </p:nvSpPr>
        <p:spPr>
          <a:xfrm>
            <a:off x="195262" y="6355756"/>
            <a:ext cx="2057400" cy="365125"/>
          </a:xfrm>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3517598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5" name="Rectangle 4"/>
          <p:cNvSpPr/>
          <p:nvPr/>
        </p:nvSpPr>
        <p:spPr>
          <a:xfrm>
            <a:off x="411480" y="-1"/>
            <a:ext cx="8732520" cy="6858001"/>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3887" y="482517"/>
            <a:ext cx="8241637" cy="2869528"/>
          </a:xfrm>
        </p:spPr>
        <p:txBody>
          <a:bodyPr anchor="b">
            <a:normAutofit/>
          </a:bodyPr>
          <a:lstStyle>
            <a:lvl1pPr>
              <a:defRPr sz="4050">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628044" y="3511876"/>
            <a:ext cx="8241637" cy="1509017"/>
          </a:xfrm>
        </p:spPr>
        <p:txBody>
          <a:bodyPr/>
          <a:lstStyle>
            <a:lvl1pPr marL="0" indent="0">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628650" y="6327507"/>
            <a:ext cx="2057400" cy="365125"/>
          </a:xfrm>
        </p:spPr>
        <p:txBody>
          <a:bodyPr/>
          <a:lstStyle>
            <a:lvl1pPr>
              <a:defRPr>
                <a:solidFill>
                  <a:schemeClr val="accent1"/>
                </a:solidFill>
              </a:defRPr>
            </a:lvl1pPr>
          </a:lstStyle>
          <a:p>
            <a:fld id="{2C2A6AE3-36F9-4B37-9E3B-E1F236E2353C}" type="slidenum">
              <a:rPr lang="en-US" smtClean="0"/>
              <a:pPr/>
              <a:t>‹#›</a:t>
            </a:fld>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250" t="6265" r="2070" b="6044"/>
          <a:stretch/>
        </p:blipFill>
        <p:spPr>
          <a:xfrm>
            <a:off x="6614361" y="6242777"/>
            <a:ext cx="2251163" cy="452706"/>
          </a:xfrm>
          <a:prstGeom prst="rect">
            <a:avLst/>
          </a:prstGeom>
        </p:spPr>
      </p:pic>
    </p:spTree>
    <p:extLst>
      <p:ext uri="{BB962C8B-B14F-4D97-AF65-F5344CB8AC3E}">
        <p14:creationId xmlns:p14="http://schemas.microsoft.com/office/powerpoint/2010/main" val="155762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4.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52401"/>
            <a:ext cx="8258175" cy="1193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36700"/>
            <a:ext cx="8258175" cy="45038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28650" y="6236057"/>
            <a:ext cx="2057400" cy="365125"/>
          </a:xfrm>
          <a:prstGeom prst="rect">
            <a:avLst/>
          </a:prstGeom>
        </p:spPr>
        <p:txBody>
          <a:bodyPr vert="horz" lIns="91440" tIns="45720" rIns="91440" bIns="45720" rtlCol="0" anchor="ctr"/>
          <a:lstStyle>
            <a:lvl1pPr algn="l">
              <a:defRPr sz="900">
                <a:solidFill>
                  <a:schemeClr val="tx1"/>
                </a:solidFill>
              </a:defRPr>
            </a:lvl1pPr>
          </a:lstStyle>
          <a:p>
            <a:fld id="{2C2A6AE3-36F9-4B37-9E3B-E1F236E2353C}" type="slidenum">
              <a:rPr lang="en-US" smtClean="0"/>
              <a:pPr/>
              <a:t>‹#›</a:t>
            </a:fld>
            <a:endParaRPr lang="en-US" dirty="0"/>
          </a:p>
        </p:txBody>
      </p:sp>
      <p:sp>
        <p:nvSpPr>
          <p:cNvPr id="7" name="Rectangle 6"/>
          <p:cNvSpPr/>
          <p:nvPr/>
        </p:nvSpPr>
        <p:spPr>
          <a:xfrm>
            <a:off x="1" y="0"/>
            <a:ext cx="335756" cy="6858000"/>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7183" y="0"/>
            <a:ext cx="85725"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23497" y="6159338"/>
            <a:ext cx="2363328" cy="518565"/>
          </a:xfrm>
          <a:prstGeom prst="rect">
            <a:avLst/>
          </a:prstGeom>
        </p:spPr>
      </p:pic>
      <p:sp>
        <p:nvSpPr>
          <p:cNvPr id="10" name="TextBox 1">
            <a:extLst>
              <a:ext uri="{FF2B5EF4-FFF2-40B4-BE49-F238E27FC236}">
                <a16:creationId xmlns:a16="http://schemas.microsoft.com/office/drawing/2014/main" id="{8E0AE724-D1DC-41E6-B92D-6ABCE0D5CE01}"/>
              </a:ext>
            </a:extLst>
          </p:cNvPr>
          <p:cNvSpPr txBox="1">
            <a:spLocks noChangeArrowheads="1"/>
          </p:cNvSpPr>
          <p:nvPr userDrawn="1"/>
        </p:nvSpPr>
        <p:spPr bwMode="auto">
          <a:xfrm>
            <a:off x="457200" y="6324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dirty="0">
                <a:solidFill>
                  <a:srgbClr val="002663"/>
                </a:solidFill>
              </a:rPr>
              <a:t>ECO 202</a:t>
            </a:r>
          </a:p>
        </p:txBody>
      </p:sp>
    </p:spTree>
    <p:extLst>
      <p:ext uri="{BB962C8B-B14F-4D97-AF65-F5344CB8AC3E}">
        <p14:creationId xmlns:p14="http://schemas.microsoft.com/office/powerpoint/2010/main" val="31833777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txStyles>
    <p:titleStyle>
      <a:lvl1pPr algn="l" defTabSz="685800" rtl="0" eaLnBrk="1" latinLnBrk="0" hangingPunct="1">
        <a:lnSpc>
          <a:spcPct val="90000"/>
        </a:lnSpc>
        <a:spcBef>
          <a:spcPct val="0"/>
        </a:spcBef>
        <a:buNone/>
        <a:defRPr sz="3200" b="1" kern="1200">
          <a:solidFill>
            <a:srgbClr val="0A3370"/>
          </a:solidFill>
          <a:latin typeface="Arial Narrow" panose="020B0606020202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7303" y="235975"/>
            <a:ext cx="8701640" cy="92988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57303" y="1320801"/>
            <a:ext cx="8701640" cy="415743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5843356"/>
            <a:ext cx="9144000" cy="1014644"/>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5" name="Picture 24"/>
          <p:cNvPicPr>
            <a:picLocks noChangeAspect="1"/>
          </p:cNvPicPr>
          <p:nvPr/>
        </p:nvPicPr>
        <p:blipFill rotWithShape="1">
          <a:blip r:embed="rId13" cstate="print">
            <a:extLst>
              <a:ext uri="{28A0092B-C50C-407E-A947-70E740481C1C}">
                <a14:useLocalDpi xmlns:a14="http://schemas.microsoft.com/office/drawing/2010/main" val="0"/>
              </a:ext>
            </a:extLst>
          </a:blip>
          <a:srcRect l="2250" t="6265" r="2070" b="6044"/>
          <a:stretch/>
        </p:blipFill>
        <p:spPr>
          <a:xfrm>
            <a:off x="257304" y="6091698"/>
            <a:ext cx="2575657" cy="517961"/>
          </a:xfrm>
          <a:prstGeom prst="rect">
            <a:avLst/>
          </a:prstGeom>
        </p:spPr>
      </p:pic>
      <p:pic>
        <p:nvPicPr>
          <p:cNvPr id="8" name="Picture 7"/>
          <p:cNvPicPr>
            <a:picLocks noChangeAspect="1"/>
          </p:cNvPicPr>
          <p:nvPr/>
        </p:nvPicPr>
        <p:blipFill rotWithShape="1">
          <a:blip r:embed="rId14">
            <a:extLst>
              <a:ext uri="{28A0092B-C50C-407E-A947-70E740481C1C}">
                <a14:useLocalDpi xmlns:a14="http://schemas.microsoft.com/office/drawing/2010/main" val="0"/>
              </a:ext>
            </a:extLst>
          </a:blip>
          <a:srcRect b="448"/>
          <a:stretch/>
        </p:blipFill>
        <p:spPr>
          <a:xfrm>
            <a:off x="6459976" y="5841926"/>
            <a:ext cx="2684024" cy="1016075"/>
          </a:xfrm>
          <a:prstGeom prst="rect">
            <a:avLst/>
          </a:prstGeom>
        </p:spPr>
      </p:pic>
      <p:sp>
        <p:nvSpPr>
          <p:cNvPr id="24" name="Rectangle 23"/>
          <p:cNvSpPr/>
          <p:nvPr/>
        </p:nvSpPr>
        <p:spPr>
          <a:xfrm>
            <a:off x="6426855" y="5843356"/>
            <a:ext cx="34289" cy="1014644"/>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262280079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685800" rtl="0" eaLnBrk="1" latinLnBrk="0" hangingPunct="1">
        <a:lnSpc>
          <a:spcPct val="90000"/>
        </a:lnSpc>
        <a:spcBef>
          <a:spcPct val="0"/>
        </a:spcBef>
        <a:buNone/>
        <a:defRPr sz="3200" b="1" kern="1200">
          <a:solidFill>
            <a:srgbClr val="0A3370"/>
          </a:solidFill>
          <a:latin typeface="Arial Narrow" panose="020B0606020202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fred.stlouisfed.org/series/GDPC1"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hyperlink" Target="http://media.pearsoncmg.com/ph/bp/bp_hubbard_econ_5/sectionvid/section1901.html" TargetMode="External"/><Relationship Id="rId5" Type="http://schemas.openxmlformats.org/officeDocument/2006/relationships/hyperlink" Target="https://youtu.be/1pPZhDZ1IpE" TargetMode="External"/><Relationship Id="rId4" Type="http://schemas.openxmlformats.org/officeDocument/2006/relationships/hyperlink" Target="https://youtu.be/kYd51YutYqo"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fred.stlouisfed.org/series/PPIACO" TargetMode="External"/><Relationship Id="rId3" Type="http://schemas.openxmlformats.org/officeDocument/2006/relationships/hyperlink" Target="http://media.pearsoncmg.com/ph/bp/bp_hubbard_econ_5/sectionvid/section2001.html" TargetMode="External"/><Relationship Id="rId7" Type="http://schemas.openxmlformats.org/officeDocument/2006/relationships/hyperlink" Target="https://fred.stlouisfed.org/series/CPILFESL"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https://fred.stlouisfed.org/series/CPIAUCSL#0" TargetMode="External"/><Relationship Id="rId5" Type="http://schemas.openxmlformats.org/officeDocument/2006/relationships/hyperlink" Target="https://youtu.be/1pPZhDZ1IpE" TargetMode="External"/><Relationship Id="rId4" Type="http://schemas.openxmlformats.org/officeDocument/2006/relationships/hyperlink" Target="http://media.pearsoncmg.com/ph/bp/bp_hubbard_econ_5/sectionvid/section2004.html" TargetMode="External"/><Relationship Id="rId9" Type="http://schemas.openxmlformats.org/officeDocument/2006/relationships/hyperlink" Target="https://fred.stlouisfed.org/series/UNRAT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research.stlouisfed.org/fred2/series/DFF"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http://media.pearsoncmg.com/ph/bp/bp_hubbard_econ_5/sectionvid/section2603.html" TargetMode="External"/><Relationship Id="rId5" Type="http://schemas.openxmlformats.org/officeDocument/2006/relationships/hyperlink" Target="https://research.stlouisfed.org/fred2/series/MPRIME" TargetMode="External"/><Relationship Id="rId4" Type="http://schemas.openxmlformats.org/officeDocument/2006/relationships/hyperlink" Target="https://research.stlouisfed.org/fred2/series/GS3"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BUKcy6kqtgE"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hyperlink" Target="https://asklibrary.com.edu/faq/12385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pPr algn="l" eaLnBrk="1" hangingPunct="1"/>
            <a:r>
              <a:rPr lang="en-US" altLang="en-US" sz="3200" dirty="0">
                <a:latin typeface="Arial" panose="020B0604020202020204" pitchFamily="34" charset="0"/>
                <a:ea typeface="ＭＳ Ｐゴシック" panose="020B0600070205080204" pitchFamily="34" charset="-128"/>
                <a:cs typeface="Arial" panose="020B0604020202020204" pitchFamily="34" charset="0"/>
              </a:rPr>
              <a:t>Presentation Title</a:t>
            </a:r>
          </a:p>
        </p:txBody>
      </p:sp>
      <p:sp>
        <p:nvSpPr>
          <p:cNvPr id="5" name="Subtitle 4"/>
          <p:cNvSpPr>
            <a:spLocks noGrp="1"/>
          </p:cNvSpPr>
          <p:nvPr>
            <p:ph type="body" idx="1"/>
          </p:nvPr>
        </p:nvSpPr>
        <p:spPr/>
        <p:txBody>
          <a:bodyPr rtlCol="0">
            <a:normAutofit/>
          </a:bodyPr>
          <a:lstStyle/>
          <a:p>
            <a:pPr>
              <a:buFont typeface="Arial" charset="0"/>
              <a:buNone/>
              <a:defRPr/>
            </a:pPr>
            <a:r>
              <a:rPr lang="en-US" sz="2400" dirty="0">
                <a:cs typeface="+mn-cs"/>
              </a:rPr>
              <a:t>Your Name</a:t>
            </a:r>
          </a:p>
          <a:p>
            <a:pPr>
              <a:buFont typeface="Arial" charset="0"/>
              <a:buNone/>
              <a:defRPr/>
            </a:pPr>
            <a:r>
              <a:rPr lang="en-US" sz="2400" dirty="0">
                <a:cs typeface="+mn-cs"/>
              </a:rPr>
              <a:t>ECO 202</a:t>
            </a:r>
          </a:p>
          <a:p>
            <a:pPr>
              <a:buFont typeface="Arial" charset="0"/>
              <a:buNone/>
              <a:defRPr/>
            </a:pPr>
            <a:r>
              <a:rPr lang="en-US" sz="2400">
                <a:cs typeface="+mn-cs"/>
              </a:rPr>
              <a:t>Instructor Name</a:t>
            </a:r>
            <a:endParaRPr lang="en-US" sz="2400" dirty="0">
              <a:cs typeface="+mn-cs"/>
            </a:endParaRPr>
          </a:p>
          <a:p>
            <a:pPr eaLnBrk="1" fontAlgn="auto" hangingPunct="1">
              <a:spcAft>
                <a:spcPts val="0"/>
              </a:spcAft>
              <a:defRPr/>
            </a:pPr>
            <a:endParaRPr lang="en-US" dirty="0">
              <a:ea typeface="+mn-ea"/>
              <a:cs typeface="+mn-cs"/>
            </a:endParaRPr>
          </a:p>
        </p:txBody>
      </p:sp>
      <p:sp>
        <p:nvSpPr>
          <p:cNvPr id="4100" name="TextBox 7"/>
          <p:cNvSpPr txBox="1">
            <a:spLocks noChangeArrowheads="1"/>
          </p:cNvSpPr>
          <p:nvPr/>
        </p:nvSpPr>
        <p:spPr bwMode="auto">
          <a:xfrm>
            <a:off x="379413" y="65325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75B12"/>
              </a:buClr>
              <a:buSzPct val="100000"/>
              <a:buFont typeface="Arial" panose="020B0604020202020204" pitchFamily="34" charset="0"/>
              <a:buChar char="•"/>
              <a:defRPr sz="24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ct val="20000"/>
              </a:spcBef>
              <a:buClr>
                <a:srgbClr val="C75B12"/>
              </a:buClr>
              <a:buSzPct val="100000"/>
              <a:buFont typeface="Arial" panose="020B0604020202020204" pitchFamily="34" charset="0"/>
              <a:buChar char="•"/>
              <a:defRPr sz="24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ct val="20000"/>
              </a:spcBef>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ct val="20000"/>
              </a:spcBef>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ct val="20000"/>
              </a:spcBef>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4000"/>
            <a:ext cx="8258175" cy="1193800"/>
          </a:xfrm>
        </p:spPr>
        <p:txBody>
          <a:bodyPr/>
          <a:lstStyle/>
          <a:p>
            <a:pPr>
              <a:defRPr/>
            </a:pPr>
            <a:r>
              <a:rPr lang="en-US" dirty="0">
                <a:ea typeface="+mj-ea"/>
                <a:cs typeface="+mj-cs"/>
              </a:rPr>
              <a:t>Ten-Year Period of U.S. Economic History Overview</a:t>
            </a:r>
            <a:endParaRPr lang="en-US" dirty="0">
              <a:cs typeface="+mj-cs"/>
            </a:endParaRPr>
          </a:p>
        </p:txBody>
      </p:sp>
      <p:sp>
        <p:nvSpPr>
          <p:cNvPr id="6147" name="Content Placeholder 2"/>
          <p:cNvSpPr>
            <a:spLocks noGrp="1"/>
          </p:cNvSpPr>
          <p:nvPr>
            <p:ph idx="1"/>
          </p:nvPr>
        </p:nvSpPr>
        <p:spPr/>
        <p:txBody>
          <a:bodyPr/>
          <a:lstStyle/>
          <a:p>
            <a:pPr>
              <a:buClrTx/>
            </a:pP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This slide should include a brief overview of the 10-year period between 1950 and today that you chose for this presentation.</a:t>
            </a:r>
          </a:p>
          <a:p>
            <a:endParaRPr lang="en-US" altLang="en-US" dirty="0">
              <a:latin typeface="Frank Goth ECd" pitchFamily="34"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US" altLang="en-US" sz="3200" dirty="0">
                <a:ea typeface="ＭＳ Ｐゴシック" panose="020B0600070205080204" pitchFamily="34" charset="-128"/>
                <a:cs typeface="Arial" panose="020B0604020202020204" pitchFamily="34" charset="0"/>
              </a:rPr>
              <a:t>GDP (2 slides)</a:t>
            </a:r>
          </a:p>
        </p:txBody>
      </p:sp>
      <p:sp>
        <p:nvSpPr>
          <p:cNvPr id="8195" name="Content Placeholder 2"/>
          <p:cNvSpPr>
            <a:spLocks noGrp="1"/>
          </p:cNvSpPr>
          <p:nvPr>
            <p:ph idx="1"/>
          </p:nvPr>
        </p:nvSpPr>
        <p:spPr>
          <a:xfrm>
            <a:off x="628650" y="1371600"/>
            <a:ext cx="8258175" cy="5181600"/>
          </a:xfrm>
        </p:spPr>
        <p:txBody>
          <a:bodyPr>
            <a:normAutofit lnSpcReduction="10000"/>
          </a:bodyPr>
          <a:lstStyle/>
          <a:p>
            <a:pPr marL="685800" lvl="1" indent="-342900">
              <a:spcBef>
                <a:spcPts val="600"/>
              </a:spcBef>
              <a:buFont typeface="+mj-lt"/>
              <a:buAutoNum type="arabicPeriod"/>
            </a:pPr>
            <a:r>
              <a:rPr lang="en-US" altLang="en-US" sz="1700" dirty="0">
                <a:latin typeface="+mn-lt"/>
                <a:ea typeface="ＭＳ Ｐゴシック" panose="020B0600070205080204" pitchFamily="34" charset="-128"/>
                <a:cs typeface="Times New Roman" panose="02020603050405020304" pitchFamily="18" charset="0"/>
              </a:rPr>
              <a:t>Gross Domestic Product (GDP) and Growth</a:t>
            </a:r>
          </a:p>
          <a:p>
            <a:pPr lvl="2">
              <a:spcBef>
                <a:spcPts val="600"/>
              </a:spcBef>
            </a:pPr>
            <a:r>
              <a:rPr lang="en-US" altLang="en-US" sz="1700" dirty="0">
                <a:latin typeface="+mn-lt"/>
                <a:ea typeface="ＭＳ Ｐゴシック" panose="020B0600070205080204" pitchFamily="34" charset="-128"/>
                <a:cs typeface="Times New Roman" panose="02020603050405020304" pitchFamily="18" charset="0"/>
              </a:rPr>
              <a:t>Show a graph of real GDP growth rates for each year of your decade and highlight significant changes in growth rates, such as dips or negative growth (recession) or booms (economic expansion)</a:t>
            </a:r>
          </a:p>
          <a:p>
            <a:pPr lvl="2">
              <a:spcBef>
                <a:spcPts val="600"/>
              </a:spcBef>
            </a:pPr>
            <a:r>
              <a:rPr lang="en-US" altLang="en-US" sz="1700" dirty="0">
                <a:latin typeface="+mn-lt"/>
                <a:ea typeface="ＭＳ Ｐゴシック" panose="020B0600070205080204" pitchFamily="34" charset="-128"/>
                <a:cs typeface="Times New Roman" panose="02020603050405020304" pitchFamily="18" charset="0"/>
              </a:rPr>
              <a:t>Real GDP data can be found </a:t>
            </a:r>
            <a:r>
              <a:rPr lang="en-US" altLang="en-US" sz="1700" dirty="0">
                <a:latin typeface="+mn-lt"/>
                <a:ea typeface="ＭＳ Ｐゴシック" panose="020B0600070205080204" pitchFamily="34" charset="-128"/>
                <a:cs typeface="Times New Roman" panose="02020603050405020304" pitchFamily="18" charset="0"/>
                <a:hlinkClick r:id="rId3"/>
              </a:rPr>
              <a:t>here</a:t>
            </a:r>
            <a:r>
              <a:rPr lang="en-US" altLang="en-US" sz="1700" dirty="0">
                <a:latin typeface="+mn-lt"/>
                <a:ea typeface="ＭＳ Ｐゴシック" panose="020B0600070205080204" pitchFamily="34" charset="-128"/>
                <a:cs typeface="Times New Roman" panose="02020603050405020304" pitchFamily="18" charset="0"/>
              </a:rPr>
              <a:t> at FRED, the research database of the St. Louis Federal Reserve – adjust the data to your 10 year period</a:t>
            </a:r>
          </a:p>
          <a:p>
            <a:pPr lvl="2">
              <a:spcBef>
                <a:spcPts val="600"/>
              </a:spcBef>
            </a:pPr>
            <a:r>
              <a:rPr lang="en-US" altLang="en-US" sz="1700" dirty="0">
                <a:latin typeface="+mn-lt"/>
                <a:ea typeface="ＭＳ Ｐゴシック" panose="020B0600070205080204" pitchFamily="34" charset="-128"/>
                <a:cs typeface="Times New Roman" panose="02020603050405020304" pitchFamily="18" charset="0"/>
              </a:rPr>
              <a:t>Here is a </a:t>
            </a:r>
            <a:r>
              <a:rPr lang="en-US" altLang="en-US" sz="1700" dirty="0">
                <a:latin typeface="+mn-lt"/>
                <a:ea typeface="ＭＳ Ｐゴシック" panose="020B0600070205080204" pitchFamily="34" charset="-128"/>
                <a:cs typeface="Times New Roman" panose="02020603050405020304" pitchFamily="18" charset="0"/>
                <a:hlinkClick r:id="rId4"/>
              </a:rPr>
              <a:t>video</a:t>
            </a:r>
            <a:r>
              <a:rPr lang="en-US" altLang="en-US" sz="1700" dirty="0">
                <a:latin typeface="+mn-lt"/>
                <a:ea typeface="ＭＳ Ｐゴシック" panose="020B0600070205080204" pitchFamily="34" charset="-128"/>
                <a:cs typeface="Times New Roman" panose="02020603050405020304" pitchFamily="18" charset="0"/>
              </a:rPr>
              <a:t> to introduce you to using the FRED site and this </a:t>
            </a:r>
            <a:r>
              <a:rPr lang="en-US" altLang="en-US" sz="1700" dirty="0">
                <a:latin typeface="+mn-lt"/>
                <a:ea typeface="ＭＳ Ｐゴシック" panose="020B0600070205080204" pitchFamily="34" charset="-128"/>
                <a:cs typeface="Times New Roman" panose="02020603050405020304" pitchFamily="18" charset="0"/>
                <a:hlinkClick r:id="rId5"/>
              </a:rPr>
              <a:t>video</a:t>
            </a:r>
            <a:r>
              <a:rPr lang="en-US" altLang="en-US" sz="1700" dirty="0">
                <a:latin typeface="+mn-lt"/>
                <a:ea typeface="ＭＳ Ｐゴシック" panose="020B0600070205080204" pitchFamily="34" charset="-128"/>
                <a:cs typeface="Times New Roman" panose="02020603050405020304" pitchFamily="18" charset="0"/>
              </a:rPr>
              <a:t> shows you how to adjust the units so you can get growth rate for each year – the data above will come up in dollars so it needs to be adjusted.</a:t>
            </a:r>
          </a:p>
          <a:p>
            <a:pPr marL="685800" lvl="1" indent="-342900">
              <a:spcBef>
                <a:spcPts val="600"/>
              </a:spcBef>
              <a:buFont typeface="+mj-lt"/>
              <a:buAutoNum type="arabicPeriod"/>
            </a:pPr>
            <a:r>
              <a:rPr lang="en-US" altLang="en-US" sz="1700" dirty="0">
                <a:latin typeface="+mn-lt"/>
                <a:ea typeface="ＭＳ Ｐゴシック" panose="020B0600070205080204" pitchFamily="34" charset="-128"/>
                <a:cs typeface="Times New Roman" panose="02020603050405020304" pitchFamily="18" charset="0"/>
              </a:rPr>
              <a:t>Choose two or three of the most relevant events from this time period that impacted the U.S. economy. Apply specific models developed throughout the course to demonstrate how these events influenced national output during this time period. </a:t>
            </a:r>
          </a:p>
          <a:p>
            <a:pPr lvl="2">
              <a:spcBef>
                <a:spcPts val="600"/>
              </a:spcBef>
            </a:pPr>
            <a:r>
              <a:rPr lang="en-US" altLang="en-US" sz="1700" dirty="0">
                <a:latin typeface="+mn-lt"/>
                <a:ea typeface="ＭＳ Ｐゴシック" panose="020B0600070205080204" pitchFamily="34" charset="-128"/>
                <a:cs typeface="Times New Roman" panose="02020603050405020304" pitchFamily="18" charset="0"/>
              </a:rPr>
              <a:t>You can use the </a:t>
            </a:r>
            <a:r>
              <a:rPr lang="en-US" altLang="en-US" sz="1700" dirty="0">
                <a:latin typeface="+mn-lt"/>
                <a:ea typeface="ＭＳ Ｐゴシック" panose="020B0600070205080204" pitchFamily="34" charset="-128"/>
                <a:cs typeface="Times New Roman" panose="02020603050405020304" pitchFamily="18" charset="0"/>
                <a:hlinkClick r:id="rId6"/>
              </a:rPr>
              <a:t>GDP formula</a:t>
            </a:r>
            <a:r>
              <a:rPr lang="en-US" altLang="en-US" sz="1700" dirty="0">
                <a:latin typeface="+mn-lt"/>
                <a:ea typeface="ＭＳ Ｐゴシック" panose="020B0600070205080204" pitchFamily="34" charset="-128"/>
                <a:cs typeface="Times New Roman" panose="02020603050405020304" pitchFamily="18" charset="0"/>
              </a:rPr>
              <a:t> to explain how an event impacted GDP growth.  For instance, if there was large increase in military spending because of a war, we would expect to see an increase in GDP through increased Government Spending.</a:t>
            </a:r>
          </a:p>
          <a:p>
            <a:pPr lvl="2">
              <a:spcBef>
                <a:spcPts val="600"/>
              </a:spcBef>
            </a:pPr>
            <a:r>
              <a:rPr lang="en-US" altLang="en-US" sz="1700" dirty="0">
                <a:latin typeface="+mn-lt"/>
                <a:ea typeface="ＭＳ Ｐゴシック" panose="020B0600070205080204" pitchFamily="34" charset="-128"/>
                <a:cs typeface="Times New Roman" panose="02020603050405020304" pitchFamily="18" charset="0"/>
              </a:rPr>
              <a:t>Be sure the connections you make are supported by the data you present.</a:t>
            </a:r>
          </a:p>
          <a:p>
            <a:pPr marL="342900" lvl="1" indent="0" algn="ctr">
              <a:spcBef>
                <a:spcPts val="600"/>
              </a:spcBef>
              <a:buNone/>
            </a:pPr>
            <a:br>
              <a:rPr lang="en-US" altLang="en-US" sz="1700" dirty="0">
                <a:latin typeface="+mn-lt"/>
                <a:ea typeface="ＭＳ Ｐゴシック" panose="020B0600070205080204" pitchFamily="34" charset="-128"/>
                <a:cs typeface="Times New Roman" panose="02020603050405020304" pitchFamily="18" charset="0"/>
              </a:rPr>
            </a:br>
            <a:r>
              <a:rPr lang="en-US" altLang="en-US" sz="1700" b="1" dirty="0">
                <a:latin typeface="+mn-lt"/>
                <a:ea typeface="ＭＳ Ｐゴシック" panose="020B0600070205080204" pitchFamily="34" charset="-128"/>
                <a:cs typeface="Times New Roman" panose="02020603050405020304" pitchFamily="18" charset="0"/>
              </a:rPr>
              <a:t>To access hyperlinks, view as Slide Show from top ribbon tab</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defRPr/>
            </a:pPr>
            <a:r>
              <a:rPr lang="en-US" sz="3200" dirty="0">
                <a:ea typeface="+mj-ea"/>
                <a:cs typeface="+mj-cs"/>
              </a:rPr>
              <a:t>Unemployment and Inflation (2+ slides)</a:t>
            </a:r>
            <a:endParaRPr lang="en-US" sz="3200" dirty="0">
              <a:cs typeface="+mj-cs"/>
            </a:endParaRPr>
          </a:p>
        </p:txBody>
      </p:sp>
      <p:sp>
        <p:nvSpPr>
          <p:cNvPr id="3" name="Content Placeholder 2"/>
          <p:cNvSpPr>
            <a:spLocks noGrp="1"/>
          </p:cNvSpPr>
          <p:nvPr>
            <p:ph idx="1"/>
          </p:nvPr>
        </p:nvSpPr>
        <p:spPr>
          <a:xfrm>
            <a:off x="494371" y="990600"/>
            <a:ext cx="8497229" cy="5486400"/>
          </a:xfrm>
        </p:spPr>
        <p:txBody>
          <a:bodyPr>
            <a:noAutofit/>
          </a:bodyPr>
          <a:lstStyle/>
          <a:p>
            <a:pPr marL="342900" lvl="2" indent="-342900">
              <a:spcBef>
                <a:spcPts val="600"/>
              </a:spcBef>
              <a:buFont typeface="+mj-lt"/>
              <a:buAutoNum type="arabicPeriod"/>
              <a:defRPr/>
            </a:pPr>
            <a:r>
              <a:rPr lang="en-US" sz="1600" dirty="0">
                <a:latin typeface="+mn-lt"/>
              </a:rPr>
              <a:t>Analyze </a:t>
            </a:r>
            <a:r>
              <a:rPr lang="en-US" sz="1600" dirty="0">
                <a:latin typeface="+mn-lt"/>
                <a:hlinkClick r:id="rId3"/>
              </a:rPr>
              <a:t>unemployment</a:t>
            </a:r>
            <a:r>
              <a:rPr lang="en-US" sz="1600" dirty="0">
                <a:latin typeface="+mn-lt"/>
              </a:rPr>
              <a:t> and </a:t>
            </a:r>
            <a:r>
              <a:rPr lang="en-US" sz="1600" dirty="0">
                <a:latin typeface="+mn-lt"/>
                <a:hlinkClick r:id="rId4"/>
              </a:rPr>
              <a:t>inflation</a:t>
            </a:r>
            <a:r>
              <a:rPr lang="en-US" sz="1600" dirty="0">
                <a:latin typeface="+mn-lt"/>
              </a:rPr>
              <a:t> data as to their relation to output and growth, using macroeconomic principles and models to explain their effect.</a:t>
            </a:r>
          </a:p>
          <a:p>
            <a:pPr marL="600075" lvl="3" indent="-257175">
              <a:spcBef>
                <a:spcPts val="600"/>
              </a:spcBef>
              <a:buFont typeface="Arial" charset="0"/>
              <a:buChar char="•"/>
              <a:defRPr/>
            </a:pPr>
            <a:r>
              <a:rPr lang="en-US" sz="1600" dirty="0">
                <a:latin typeface="+mn-lt"/>
                <a:cs typeface="Times New Roman" panose="02020603050405020304" pitchFamily="18" charset="0"/>
              </a:rPr>
              <a:t>Show graphs of both annual inflation rates and annual unemployment rates throughout your decade. </a:t>
            </a:r>
          </a:p>
          <a:p>
            <a:pPr marL="942975" lvl="4" indent="-257175">
              <a:spcBef>
                <a:spcPts val="600"/>
              </a:spcBef>
              <a:buFont typeface="Arial" charset="0"/>
              <a:buChar char="•"/>
              <a:defRPr/>
            </a:pPr>
            <a:r>
              <a:rPr lang="en-US" sz="1600" dirty="0">
                <a:latin typeface="+mn-lt"/>
                <a:cs typeface="Times New Roman" panose="02020603050405020304" pitchFamily="18" charset="0"/>
              </a:rPr>
              <a:t>Find data on inflation rates – here are some you could use (you do not need to use all), and be sure to </a:t>
            </a:r>
            <a:r>
              <a:rPr lang="en-US" sz="1600" dirty="0">
                <a:latin typeface="+mn-lt"/>
                <a:cs typeface="Times New Roman" panose="02020603050405020304" pitchFamily="18" charset="0"/>
                <a:hlinkClick r:id="rId5"/>
              </a:rPr>
              <a:t>change the units </a:t>
            </a:r>
            <a:r>
              <a:rPr lang="en-US" sz="1600" dirty="0">
                <a:latin typeface="+mn-lt"/>
                <a:cs typeface="Times New Roman" panose="02020603050405020304" pitchFamily="18" charset="0"/>
              </a:rPr>
              <a:t>to percent change from a year ago:</a:t>
            </a:r>
          </a:p>
          <a:p>
            <a:pPr marL="1285875" lvl="5" indent="-257175">
              <a:spcBef>
                <a:spcPts val="600"/>
              </a:spcBef>
              <a:buFont typeface="Arial" charset="0"/>
              <a:buChar char="•"/>
              <a:defRPr/>
            </a:pPr>
            <a:r>
              <a:rPr lang="en-US" sz="1600" dirty="0">
                <a:cs typeface="Times New Roman" panose="02020603050405020304" pitchFamily="18" charset="0"/>
                <a:hlinkClick r:id="rId6"/>
              </a:rPr>
              <a:t>Consumer Price Index</a:t>
            </a:r>
            <a:endParaRPr lang="en-US" sz="1600" dirty="0">
              <a:cs typeface="Times New Roman" panose="02020603050405020304" pitchFamily="18" charset="0"/>
            </a:endParaRPr>
          </a:p>
          <a:p>
            <a:pPr marL="1285875" lvl="5" indent="-257175">
              <a:spcBef>
                <a:spcPts val="600"/>
              </a:spcBef>
              <a:buFont typeface="Arial" charset="0"/>
              <a:buChar char="•"/>
              <a:defRPr/>
            </a:pPr>
            <a:r>
              <a:rPr lang="en-US" sz="1600" dirty="0">
                <a:cs typeface="Times New Roman" panose="02020603050405020304" pitchFamily="18" charset="0"/>
                <a:hlinkClick r:id="rId7"/>
              </a:rPr>
              <a:t>Consumer Price Index – Less Food and Energy </a:t>
            </a:r>
            <a:r>
              <a:rPr lang="en-US" sz="1600" dirty="0">
                <a:cs typeface="Times New Roman" panose="02020603050405020304" pitchFamily="18" charset="0"/>
              </a:rPr>
              <a:t>(less volatile and often uses for targeting purposes, often called “Core CPI”)</a:t>
            </a:r>
          </a:p>
          <a:p>
            <a:pPr marL="1285875" lvl="5" indent="-257175">
              <a:spcBef>
                <a:spcPts val="600"/>
              </a:spcBef>
              <a:buFont typeface="Arial" charset="0"/>
              <a:buChar char="•"/>
              <a:defRPr/>
            </a:pPr>
            <a:r>
              <a:rPr lang="en-US" sz="1600" dirty="0">
                <a:cs typeface="Times New Roman" panose="02020603050405020304" pitchFamily="18" charset="0"/>
                <a:hlinkClick r:id="rId8"/>
              </a:rPr>
              <a:t>Producer Price Index</a:t>
            </a:r>
            <a:endParaRPr lang="en-US" sz="1600" dirty="0">
              <a:cs typeface="Times New Roman" panose="02020603050405020304" pitchFamily="18" charset="0"/>
            </a:endParaRPr>
          </a:p>
          <a:p>
            <a:pPr marL="942975" lvl="4" indent="-257175">
              <a:spcBef>
                <a:spcPts val="600"/>
              </a:spcBef>
              <a:buFont typeface="Arial" charset="0"/>
              <a:buChar char="•"/>
              <a:defRPr/>
            </a:pPr>
            <a:r>
              <a:rPr lang="en-US" sz="1600" dirty="0">
                <a:latin typeface="+mn-lt"/>
                <a:cs typeface="Times New Roman" panose="02020603050405020304" pitchFamily="18" charset="0"/>
              </a:rPr>
              <a:t>Find data on unemployment </a:t>
            </a:r>
            <a:r>
              <a:rPr lang="en-US" sz="1600" dirty="0">
                <a:latin typeface="+mn-lt"/>
                <a:cs typeface="Times New Roman" panose="02020603050405020304" pitchFamily="18" charset="0"/>
                <a:hlinkClick r:id="rId9"/>
              </a:rPr>
              <a:t>here</a:t>
            </a:r>
            <a:endParaRPr lang="en-US" sz="1600" dirty="0">
              <a:latin typeface="+mn-lt"/>
              <a:cs typeface="Times New Roman" panose="02020603050405020304" pitchFamily="18" charset="0"/>
            </a:endParaRPr>
          </a:p>
          <a:p>
            <a:pPr marL="600075" lvl="3" indent="-257175">
              <a:spcBef>
                <a:spcPts val="600"/>
              </a:spcBef>
              <a:buFont typeface="Arial" charset="0"/>
              <a:buChar char="•"/>
              <a:defRPr/>
            </a:pPr>
            <a:r>
              <a:rPr lang="en-US" sz="1600" dirty="0">
                <a:latin typeface="+mn-lt"/>
                <a:cs typeface="Times New Roman" panose="02020603050405020304" pitchFamily="18" charset="0"/>
              </a:rPr>
              <a:t>Explain how inflation and unemployment are calculated for the data presented</a:t>
            </a:r>
          </a:p>
          <a:p>
            <a:pPr marL="600075" lvl="3" indent="-257175">
              <a:spcBef>
                <a:spcPts val="600"/>
              </a:spcBef>
              <a:buFont typeface="Arial" charset="0"/>
              <a:buChar char="•"/>
              <a:defRPr/>
            </a:pPr>
            <a:r>
              <a:rPr lang="en-US" sz="1600" dirty="0">
                <a:latin typeface="+mn-lt"/>
                <a:cs typeface="Times New Roman" panose="02020603050405020304" pitchFamily="18" charset="0"/>
              </a:rPr>
              <a:t>Discuss how changes in both are related to changes in GDP growth</a:t>
            </a:r>
          </a:p>
          <a:p>
            <a:pPr marL="342900" lvl="2" indent="-342900">
              <a:spcBef>
                <a:spcPts val="600"/>
              </a:spcBef>
              <a:buFont typeface="+mj-lt"/>
              <a:buAutoNum type="arabicPeriod"/>
              <a:defRPr/>
            </a:pPr>
            <a:r>
              <a:rPr lang="en-US" sz="1600" dirty="0">
                <a:latin typeface="+mn-lt"/>
              </a:rPr>
              <a:t>Apply specific models developed throughout the course to demonstrate how the previously selected events influenced both unemployment and inflation during this time period. </a:t>
            </a:r>
          </a:p>
          <a:p>
            <a:pPr marL="600075" lvl="3" indent="-257175">
              <a:spcBef>
                <a:spcPts val="600"/>
              </a:spcBef>
              <a:buFont typeface="Arial" charset="0"/>
              <a:buChar char="•"/>
              <a:defRPr/>
            </a:pPr>
            <a:r>
              <a:rPr lang="en-US" sz="1600" dirty="0">
                <a:latin typeface="+mn-lt"/>
              </a:rPr>
              <a:t>Discuss how the events impacted both economic indicators</a:t>
            </a:r>
          </a:p>
          <a:p>
            <a:pPr marL="600075" lvl="3" indent="-257175">
              <a:spcBef>
                <a:spcPts val="600"/>
              </a:spcBef>
              <a:buFont typeface="Arial" charset="0"/>
              <a:buChar char="•"/>
              <a:defRPr/>
            </a:pPr>
            <a:r>
              <a:rPr lang="en-US" sz="1600" dirty="0">
                <a:latin typeface="+mn-lt"/>
              </a:rPr>
              <a:t>For the final draft, look to include our AD-AS model to illustrate how events led the changes observed in both</a:t>
            </a:r>
          </a:p>
        </p:txBody>
      </p:sp>
    </p:spTree>
    <p:extLst>
      <p:ext uri="{BB962C8B-B14F-4D97-AF65-F5344CB8AC3E}">
        <p14:creationId xmlns:p14="http://schemas.microsoft.com/office/powerpoint/2010/main" val="1214179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200" dirty="0">
                <a:ea typeface="+mj-ea"/>
                <a:cs typeface="+mj-cs"/>
              </a:rPr>
              <a:t>Interest Rates</a:t>
            </a:r>
            <a:endParaRPr lang="en-US" sz="3200" dirty="0">
              <a:cs typeface="+mj-cs"/>
            </a:endParaRPr>
          </a:p>
        </p:txBody>
      </p:sp>
      <p:sp>
        <p:nvSpPr>
          <p:cNvPr id="3" name="Content Placeholder 2"/>
          <p:cNvSpPr>
            <a:spLocks noGrp="1"/>
          </p:cNvSpPr>
          <p:nvPr>
            <p:ph idx="1"/>
          </p:nvPr>
        </p:nvSpPr>
        <p:spPr>
          <a:xfrm>
            <a:off x="628650" y="1295400"/>
            <a:ext cx="8362950" cy="4525963"/>
          </a:xfrm>
        </p:spPr>
        <p:txBody>
          <a:bodyPr>
            <a:normAutofit/>
          </a:bodyPr>
          <a:lstStyle/>
          <a:p>
            <a:pPr marL="0" indent="0" eaLnBrk="1" fontAlgn="auto" hangingPunct="1">
              <a:spcAft>
                <a:spcPts val="0"/>
              </a:spcAft>
              <a:buClrTx/>
              <a:buSzTx/>
              <a:buFont typeface="Arial" charset="0"/>
              <a:buNone/>
              <a:defRPr/>
            </a:pPr>
            <a:r>
              <a:rPr lang="en-US" sz="1800" dirty="0"/>
              <a:t>Analyze interest rate fluctuations throughout this time period and their effects on other aspects of the economy.</a:t>
            </a:r>
          </a:p>
          <a:p>
            <a:pPr eaLnBrk="1" fontAlgn="auto" hangingPunct="1">
              <a:spcAft>
                <a:spcPts val="0"/>
              </a:spcAft>
              <a:buClrTx/>
              <a:buSzTx/>
              <a:defRPr/>
            </a:pPr>
            <a:r>
              <a:rPr lang="en-US" sz="1800" dirty="0"/>
              <a:t>Show graph of interest rates during your time period – there are different rate to choose from, like the </a:t>
            </a:r>
            <a:r>
              <a:rPr lang="en-US" sz="1800" dirty="0">
                <a:hlinkClick r:id="rId3"/>
              </a:rPr>
              <a:t>Federal Funds Rate</a:t>
            </a:r>
            <a:r>
              <a:rPr lang="en-US" sz="1800" dirty="0"/>
              <a:t>, the </a:t>
            </a:r>
            <a:r>
              <a:rPr lang="en-US" sz="1800" dirty="0">
                <a:hlinkClick r:id="rId4"/>
              </a:rPr>
              <a:t>3-Month Treasury Rate</a:t>
            </a:r>
            <a:r>
              <a:rPr lang="en-US" sz="1800" dirty="0"/>
              <a:t> or the </a:t>
            </a:r>
            <a:r>
              <a:rPr lang="en-US" sz="1800" dirty="0">
                <a:hlinkClick r:id="rId5"/>
              </a:rPr>
              <a:t>Bank Prime Loan Rate</a:t>
            </a:r>
            <a:r>
              <a:rPr lang="en-US" sz="1800" dirty="0"/>
              <a:t> which will each give a sense of the level of interest rates and the trend throughout the decade</a:t>
            </a:r>
          </a:p>
          <a:p>
            <a:pPr eaLnBrk="1" fontAlgn="auto" hangingPunct="1">
              <a:spcAft>
                <a:spcPts val="0"/>
              </a:spcAft>
              <a:buClrTx/>
              <a:buSzTx/>
              <a:defRPr/>
            </a:pPr>
            <a:r>
              <a:rPr lang="en-US" sz="1800" dirty="0"/>
              <a:t>Then discuss the following:</a:t>
            </a:r>
          </a:p>
          <a:p>
            <a:pPr lvl="1" eaLnBrk="1" fontAlgn="auto" hangingPunct="1">
              <a:spcAft>
                <a:spcPts val="0"/>
              </a:spcAft>
              <a:buClrTx/>
              <a:buSzTx/>
              <a:defRPr/>
            </a:pPr>
            <a:r>
              <a:rPr lang="en-US" dirty="0"/>
              <a:t>How would these fluctuations affect/be affected by inflation? </a:t>
            </a:r>
          </a:p>
          <a:p>
            <a:pPr lvl="1" eaLnBrk="1" fontAlgn="auto" hangingPunct="1">
              <a:spcAft>
                <a:spcPts val="0"/>
              </a:spcAft>
              <a:buClrTx/>
              <a:buSzTx/>
              <a:defRPr/>
            </a:pPr>
            <a:r>
              <a:rPr lang="en-US" dirty="0"/>
              <a:t>Would investments and foreign trade rates increase or decrease? </a:t>
            </a:r>
          </a:p>
          <a:p>
            <a:pPr lvl="1" eaLnBrk="1" fontAlgn="auto" hangingPunct="1">
              <a:spcAft>
                <a:spcPts val="0"/>
              </a:spcAft>
              <a:buClrTx/>
              <a:buSzTx/>
              <a:defRPr/>
            </a:pPr>
            <a:r>
              <a:rPr lang="en-US" dirty="0"/>
              <a:t>How would the GDP of the American economy be affected? </a:t>
            </a:r>
          </a:p>
          <a:p>
            <a:pPr lvl="1" eaLnBrk="1" fontAlgn="auto" hangingPunct="1">
              <a:spcAft>
                <a:spcPts val="0"/>
              </a:spcAft>
              <a:buClrTx/>
              <a:buSzTx/>
              <a:defRPr/>
            </a:pPr>
            <a:r>
              <a:rPr lang="en-US" dirty="0">
                <a:cs typeface="+mn-cs"/>
              </a:rPr>
              <a:t>To answer the above questions, consider the </a:t>
            </a:r>
            <a:r>
              <a:rPr lang="en-US" dirty="0">
                <a:cs typeface="+mn-cs"/>
                <a:hlinkClick r:id="rId6"/>
              </a:rPr>
              <a:t>relationship between interest rates and GDP</a:t>
            </a:r>
            <a:endParaRPr lang="en-US" dirty="0">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3200" dirty="0">
                <a:ea typeface="ＭＳ Ｐゴシック" panose="020B0600070205080204" pitchFamily="34" charset="-128"/>
                <a:cs typeface="Arial" panose="020B0604020202020204" pitchFamily="34" charset="0"/>
              </a:rPr>
              <a:t>References</a:t>
            </a:r>
            <a:endParaRPr lang="en-US" altLang="en-US" dirty="0">
              <a:ea typeface="ＭＳ Ｐゴシック" panose="020B0600070205080204" pitchFamily="34" charset="-128"/>
              <a:cs typeface="Arial" panose="020B0604020202020204" pitchFamily="34" charset="0"/>
            </a:endParaRPr>
          </a:p>
        </p:txBody>
      </p:sp>
      <p:sp>
        <p:nvSpPr>
          <p:cNvPr id="24579" name="Content Placeholder 2"/>
          <p:cNvSpPr>
            <a:spLocks noGrp="1"/>
          </p:cNvSpPr>
          <p:nvPr>
            <p:ph idx="1"/>
          </p:nvPr>
        </p:nvSpPr>
        <p:spPr/>
        <p:txBody>
          <a:bodyPr>
            <a:normAutofit/>
          </a:bodyPr>
          <a:lstStyle/>
          <a:p>
            <a:r>
              <a:rPr lang="en-US" altLang="en-US" sz="1800" dirty="0">
                <a:latin typeface="+mn-lt"/>
                <a:ea typeface="ＭＳ Ｐゴシック" panose="020B0600070205080204" pitchFamily="34" charset="-128"/>
                <a:cs typeface="Times New Roman" panose="02020603050405020304" pitchFamily="18" charset="0"/>
              </a:rPr>
              <a:t>Include references in </a:t>
            </a:r>
            <a:r>
              <a:rPr lang="en-US" altLang="en-US" sz="1800" dirty="0">
                <a:latin typeface="+mn-lt"/>
                <a:ea typeface="ＭＳ Ｐゴシック" panose="020B0600070205080204" pitchFamily="34" charset="-128"/>
                <a:cs typeface="Times New Roman" panose="02020603050405020304" pitchFamily="18" charset="0"/>
                <a:hlinkClick r:id="rId3"/>
              </a:rPr>
              <a:t>APA style</a:t>
            </a:r>
            <a:r>
              <a:rPr lang="en-US" altLang="en-US" sz="1800" dirty="0">
                <a:latin typeface="+mn-lt"/>
                <a:ea typeface="ＭＳ Ｐゴシック" panose="020B0600070205080204" pitchFamily="34" charset="-128"/>
                <a:cs typeface="Times New Roman" panose="02020603050405020304" pitchFamily="18" charset="0"/>
              </a:rPr>
              <a:t>.</a:t>
            </a:r>
          </a:p>
          <a:p>
            <a:r>
              <a:rPr lang="en-US" altLang="en-US" sz="1800" dirty="0">
                <a:latin typeface="+mn-lt"/>
                <a:ea typeface="ＭＳ Ｐゴシック" panose="020B0600070205080204" pitchFamily="34" charset="-128"/>
                <a:cs typeface="Times New Roman" panose="02020603050405020304" pitchFamily="18" charset="0"/>
              </a:rPr>
              <a:t>For help with what in-text citations and reference listings should look like in a PowerPoint, refer </a:t>
            </a:r>
            <a:r>
              <a:rPr lang="en-US" altLang="en-US" sz="1800" dirty="0">
                <a:latin typeface="+mn-lt"/>
                <a:ea typeface="ＭＳ Ｐゴシック" panose="020B0600070205080204" pitchFamily="34" charset="-128"/>
                <a:cs typeface="Times New Roman" panose="02020603050405020304" pitchFamily="18" charset="0"/>
                <a:hlinkClick r:id="rId4"/>
              </a:rPr>
              <a:t>here</a:t>
            </a:r>
            <a:r>
              <a:rPr lang="en-US" altLang="en-US" sz="1800" dirty="0">
                <a:latin typeface="+mn-lt"/>
                <a:ea typeface="ＭＳ Ｐゴシック" panose="020B0600070205080204" pitchFamily="34" charset="-128"/>
                <a:cs typeface="Times New Roman" panose="02020603050405020304" pitchFamily="18" charset="0"/>
              </a:rPr>
              <a:t>.</a:t>
            </a:r>
          </a:p>
        </p:txBody>
      </p:sp>
    </p:spTree>
  </p:cSld>
  <p:clrMapOvr>
    <a:masterClrMapping/>
  </p:clrMapOvr>
</p:sld>
</file>

<file path=ppt/theme/theme1.xml><?xml version="1.0" encoding="utf-8"?>
<a:theme xmlns:a="http://schemas.openxmlformats.org/drawingml/2006/main" name="1_Office Theme">
  <a:themeElements>
    <a:clrScheme name="SNHU Colors">
      <a:dk1>
        <a:srgbClr val="0A3370"/>
      </a:dk1>
      <a:lt1>
        <a:srgbClr val="FFFFFF"/>
      </a:lt1>
      <a:dk2>
        <a:srgbClr val="0A3370"/>
      </a:dk2>
      <a:lt2>
        <a:srgbClr val="3B97D3"/>
      </a:lt2>
      <a:accent1>
        <a:srgbClr val="FDB913"/>
      </a:accent1>
      <a:accent2>
        <a:srgbClr val="0A3370"/>
      </a:accent2>
      <a:accent3>
        <a:srgbClr val="3B97D3"/>
      </a:accent3>
      <a:accent4>
        <a:srgbClr val="3E63AD"/>
      </a:accent4>
      <a:accent5>
        <a:srgbClr val="1B6935"/>
      </a:accent5>
      <a:accent6>
        <a:srgbClr val="4B535B"/>
      </a:accent6>
      <a:hlink>
        <a:srgbClr val="0563C1"/>
      </a:hlink>
      <a:folHlink>
        <a:srgbClr val="954F72"/>
      </a:folHlink>
    </a:clrScheme>
    <a:fontScheme name="SNHU">
      <a:majorFont>
        <a:latin typeface="Franklin Gothic Demi C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HU Template 2017" id="{BFB0B150-455A-4CD3-9E88-47A8F88E2FAC}" vid="{33057809-0058-4550-A39A-F56CAD4E2EE1}"/>
    </a:ext>
  </a:extLst>
</a:theme>
</file>

<file path=ppt/theme/theme2.xml><?xml version="1.0" encoding="utf-8"?>
<a:theme xmlns:a="http://schemas.openxmlformats.org/drawingml/2006/main" name="Custom Design">
  <a:themeElements>
    <a:clrScheme name="SNHU Colors">
      <a:dk1>
        <a:srgbClr val="0A3370"/>
      </a:dk1>
      <a:lt1>
        <a:srgbClr val="FFFFFF"/>
      </a:lt1>
      <a:dk2>
        <a:srgbClr val="0A3370"/>
      </a:dk2>
      <a:lt2>
        <a:srgbClr val="3B97D3"/>
      </a:lt2>
      <a:accent1>
        <a:srgbClr val="FDB913"/>
      </a:accent1>
      <a:accent2>
        <a:srgbClr val="0A3370"/>
      </a:accent2>
      <a:accent3>
        <a:srgbClr val="3B97D3"/>
      </a:accent3>
      <a:accent4>
        <a:srgbClr val="3E63AD"/>
      </a:accent4>
      <a:accent5>
        <a:srgbClr val="1B6935"/>
      </a:accent5>
      <a:accent6>
        <a:srgbClr val="4B535B"/>
      </a:accent6>
      <a:hlink>
        <a:srgbClr val="0563C1"/>
      </a:hlink>
      <a:folHlink>
        <a:srgbClr val="954F72"/>
      </a:folHlink>
    </a:clrScheme>
    <a:fontScheme name="SNHU">
      <a:majorFont>
        <a:latin typeface="Franklin Gothic Demi C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HU Template 2017" id="{BFB0B150-455A-4CD3-9E88-47A8F88E2FAC}" vid="{644509B2-3049-43E0-A36F-BC5FB46888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267F6D1A260A4394C18F5AF72445EA" ma:contentTypeVersion="3" ma:contentTypeDescription="Create a new document." ma:contentTypeScope="" ma:versionID="d6a723735a0ade9a92961b83aee31dda">
  <xsd:schema xmlns:xsd="http://www.w3.org/2001/XMLSchema" xmlns:xs="http://www.w3.org/2001/XMLSchema" xmlns:p="http://schemas.microsoft.com/office/2006/metadata/properties" targetNamespace="http://schemas.microsoft.com/office/2006/metadata/properties" ma:root="true" ma:fieldsID="e345bd7673956a623930e5662e321f3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EE2164-4D9E-48A4-86EE-ED3C1CD771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257F50A-9BC7-43F3-A371-B337ED8D0765}">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SNHU PowerPoint Template 2017</Template>
  <TotalTime>5002</TotalTime>
  <Words>787</Words>
  <Application>Microsoft Office PowerPoint</Application>
  <PresentationFormat>On-screen Show (4:3)</PresentationFormat>
  <Paragraphs>62</Paragraphs>
  <Slides>6</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Arial Narrow</vt:lpstr>
      <vt:lpstr>Calibri</vt:lpstr>
      <vt:lpstr>Frank Goth ECd</vt:lpstr>
      <vt:lpstr>Times New Roman</vt:lpstr>
      <vt:lpstr>1_Office Theme</vt:lpstr>
      <vt:lpstr>Custom Design</vt:lpstr>
      <vt:lpstr>Presentation Title</vt:lpstr>
      <vt:lpstr>Ten-Year Period of U.S. Economic History Overview</vt:lpstr>
      <vt:lpstr>GDP (2 slides)</vt:lpstr>
      <vt:lpstr>Unemployment and Inflation (2+ slides)</vt:lpstr>
      <vt:lpstr>Interest Rates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j.mayeu</dc:creator>
  <cp:lastModifiedBy>Aneisa Charles</cp:lastModifiedBy>
  <cp:revision>103</cp:revision>
  <dcterms:created xsi:type="dcterms:W3CDTF">2010-01-07T21:36:39Z</dcterms:created>
  <dcterms:modified xsi:type="dcterms:W3CDTF">2019-01-16T22:54:13Z</dcterms:modified>
</cp:coreProperties>
</file>