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5"/>
  </p:notesMasterIdLst>
  <p:handoutMasterIdLst>
    <p:handoutMasterId r:id="rId56"/>
  </p:handoutMasterIdLst>
  <p:sldIdLst>
    <p:sldId id="303" r:id="rId2"/>
    <p:sldId id="305" r:id="rId3"/>
    <p:sldId id="306" r:id="rId4"/>
    <p:sldId id="310" r:id="rId5"/>
    <p:sldId id="258" r:id="rId6"/>
    <p:sldId id="259" r:id="rId7"/>
    <p:sldId id="280" r:id="rId8"/>
    <p:sldId id="260" r:id="rId9"/>
    <p:sldId id="261" r:id="rId10"/>
    <p:sldId id="311" r:id="rId11"/>
    <p:sldId id="262" r:id="rId12"/>
    <p:sldId id="265" r:id="rId13"/>
    <p:sldId id="268" r:id="rId14"/>
    <p:sldId id="264" r:id="rId15"/>
    <p:sldId id="267" r:id="rId16"/>
    <p:sldId id="312" r:id="rId17"/>
    <p:sldId id="266" r:id="rId18"/>
    <p:sldId id="269" r:id="rId19"/>
    <p:sldId id="270" r:id="rId20"/>
    <p:sldId id="271" r:id="rId21"/>
    <p:sldId id="272" r:id="rId22"/>
    <p:sldId id="273" r:id="rId23"/>
    <p:sldId id="274" r:id="rId24"/>
    <p:sldId id="275" r:id="rId25"/>
    <p:sldId id="276" r:id="rId26"/>
    <p:sldId id="277" r:id="rId27"/>
    <p:sldId id="278" r:id="rId28"/>
    <p:sldId id="279" r:id="rId29"/>
    <p:sldId id="281" r:id="rId30"/>
    <p:sldId id="282" r:id="rId31"/>
    <p:sldId id="283" r:id="rId32"/>
    <p:sldId id="284" r:id="rId33"/>
    <p:sldId id="285" r:id="rId34"/>
    <p:sldId id="301" r:id="rId35"/>
    <p:sldId id="302" r:id="rId36"/>
    <p:sldId id="286" r:id="rId37"/>
    <p:sldId id="287" r:id="rId38"/>
    <p:sldId id="289" r:id="rId39"/>
    <p:sldId id="288" r:id="rId40"/>
    <p:sldId id="290" r:id="rId41"/>
    <p:sldId id="291" r:id="rId42"/>
    <p:sldId id="292" r:id="rId43"/>
    <p:sldId id="294" r:id="rId44"/>
    <p:sldId id="293" r:id="rId45"/>
    <p:sldId id="295" r:id="rId46"/>
    <p:sldId id="296" r:id="rId47"/>
    <p:sldId id="297" r:id="rId48"/>
    <p:sldId id="299" r:id="rId49"/>
    <p:sldId id="298" r:id="rId50"/>
    <p:sldId id="300" r:id="rId51"/>
    <p:sldId id="307" r:id="rId52"/>
    <p:sldId id="308" r:id="rId53"/>
    <p:sldId id="309"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73929" autoAdjust="0"/>
  </p:normalViewPr>
  <p:slideViewPr>
    <p:cSldViewPr snapToGrid="0" snapToObjects="1">
      <p:cViewPr varScale="1">
        <p:scale>
          <a:sx n="53" d="100"/>
          <a:sy n="53" d="100"/>
        </p:scale>
        <p:origin x="-99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5520BE7-94DA-3043-A33A-481F04786F92}" type="datetimeFigureOut">
              <a:rPr lang="en-US" smtClean="0"/>
              <a:pPr/>
              <a:t>3/24/2018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2225BE5-24B8-DD4D-8C05-9C645B61E2CE}" type="slidenum">
              <a:rPr lang="en-US" smtClean="0"/>
              <a:pPr/>
              <a:t>‹#›</a:t>
            </a:fld>
            <a:endParaRPr lang="en-US"/>
          </a:p>
        </p:txBody>
      </p:sp>
    </p:spTree>
    <p:extLst>
      <p:ext uri="{BB962C8B-B14F-4D97-AF65-F5344CB8AC3E}">
        <p14:creationId xmlns="" xmlns:p14="http://schemas.microsoft.com/office/powerpoint/2010/main" val="39595988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296CCB-34CD-AE42-BE5A-6827BF9E2EB5}" type="datetimeFigureOut">
              <a:rPr lang="en-US" smtClean="0"/>
              <a:pPr/>
              <a:t>3/24/2018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B4FEB1-8F71-C14C-BD5D-E0892E730B2C}" type="slidenum">
              <a:rPr lang="en-US" smtClean="0"/>
              <a:pPr/>
              <a:t>‹#›</a:t>
            </a:fld>
            <a:endParaRPr lang="en-US"/>
          </a:p>
        </p:txBody>
      </p:sp>
    </p:spTree>
    <p:extLst>
      <p:ext uri="{BB962C8B-B14F-4D97-AF65-F5344CB8AC3E}">
        <p14:creationId xmlns="" xmlns:p14="http://schemas.microsoft.com/office/powerpoint/2010/main" val="23223994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Risk management principles have</a:t>
            </a:r>
            <a:r>
              <a:rPr lang="en-US" baseline="0" dirty="0" smtClean="0"/>
              <a:t> been around for years however have been used mostly in high-hazard industries and are designed around regulatory compliance or reported losses.. </a:t>
            </a:r>
            <a:endParaRPr lang="en-US" dirty="0"/>
          </a:p>
        </p:txBody>
      </p:sp>
      <p:sp>
        <p:nvSpPr>
          <p:cNvPr id="4" name="Slide Number Placeholder 3"/>
          <p:cNvSpPr>
            <a:spLocks noGrp="1"/>
          </p:cNvSpPr>
          <p:nvPr>
            <p:ph type="sldNum" sz="quarter" idx="10"/>
          </p:nvPr>
        </p:nvSpPr>
        <p:spPr/>
        <p:txBody>
          <a:bodyPr/>
          <a:lstStyle/>
          <a:p>
            <a:fld id="{A5B4FEB1-8F71-C14C-BD5D-E0892E730B2C}" type="slidenum">
              <a:rPr lang="en-US" smtClean="0"/>
              <a:pPr/>
              <a:t>5</a:t>
            </a:fld>
            <a:endParaRPr lang="en-US"/>
          </a:p>
        </p:txBody>
      </p:sp>
    </p:spTree>
    <p:extLst>
      <p:ext uri="{BB962C8B-B14F-4D97-AF65-F5344CB8AC3E}">
        <p14:creationId xmlns="" xmlns:p14="http://schemas.microsoft.com/office/powerpoint/2010/main" val="2758667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are management</a:t>
            </a:r>
            <a:r>
              <a:rPr lang="en-US" baseline="0" dirty="0" smtClean="0"/>
              <a:t> principles to risk management? Management principles include (1) planning, (2) Do, (3) Check/Study  and (4) Act/Evaluation. This is called the Deming Cycle. Deming Cycle: Plan-Design the change or test. Step 2. Do—Carry out the change or test. Step 3. Study—Examine the effects or results of the change test… Step 4. Act—Adopt, abandon, or repeat the cycle.. What are engineering principles of risk management? Engineering principles include understanding the risk involved with each piece of machinery…tasks… how the job is done…. </a:t>
            </a:r>
            <a:endParaRPr lang="en-US" dirty="0"/>
          </a:p>
        </p:txBody>
      </p:sp>
      <p:sp>
        <p:nvSpPr>
          <p:cNvPr id="4" name="Slide Number Placeholder 3"/>
          <p:cNvSpPr>
            <a:spLocks noGrp="1"/>
          </p:cNvSpPr>
          <p:nvPr>
            <p:ph type="sldNum" sz="quarter" idx="10"/>
          </p:nvPr>
        </p:nvSpPr>
        <p:spPr/>
        <p:txBody>
          <a:bodyPr/>
          <a:lstStyle/>
          <a:p>
            <a:fld id="{A5B4FEB1-8F71-C14C-BD5D-E0892E730B2C}" type="slidenum">
              <a:rPr lang="en-US" smtClean="0"/>
              <a:pPr/>
              <a:t>6</a:t>
            </a:fld>
            <a:endParaRPr lang="en-US"/>
          </a:p>
        </p:txBody>
      </p:sp>
    </p:spTree>
    <p:extLst>
      <p:ext uri="{BB962C8B-B14F-4D97-AF65-F5344CB8AC3E}">
        <p14:creationId xmlns="" xmlns:p14="http://schemas.microsoft.com/office/powerpoint/2010/main" val="420647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a:t>
            </a:r>
            <a:r>
              <a:rPr lang="en-US" baseline="0" dirty="0" smtClean="0"/>
              <a:t> times the longer a worker does a job without harm the degree of the risk is reduced in the minds of the worker. In the minds of worker No Loss equals No Risk. </a:t>
            </a:r>
            <a:endParaRPr lang="en-US" dirty="0"/>
          </a:p>
        </p:txBody>
      </p:sp>
      <p:sp>
        <p:nvSpPr>
          <p:cNvPr id="4" name="Slide Number Placeholder 3"/>
          <p:cNvSpPr>
            <a:spLocks noGrp="1"/>
          </p:cNvSpPr>
          <p:nvPr>
            <p:ph type="sldNum" sz="quarter" idx="10"/>
          </p:nvPr>
        </p:nvSpPr>
        <p:spPr/>
        <p:txBody>
          <a:bodyPr/>
          <a:lstStyle/>
          <a:p>
            <a:fld id="{A5B4FEB1-8F71-C14C-BD5D-E0892E730B2C}" type="slidenum">
              <a:rPr lang="en-US" smtClean="0"/>
              <a:pPr/>
              <a:t>7</a:t>
            </a:fld>
            <a:endParaRPr lang="en-US"/>
          </a:p>
        </p:txBody>
      </p:sp>
    </p:spTree>
    <p:extLst>
      <p:ext uri="{BB962C8B-B14F-4D97-AF65-F5344CB8AC3E}">
        <p14:creationId xmlns="" xmlns:p14="http://schemas.microsoft.com/office/powerpoint/2010/main" val="1845174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5M</a:t>
            </a:r>
            <a:r>
              <a:rPr lang="en-US" baseline="0" dirty="0" smtClean="0"/>
              <a:t> model of system engineering includes Media, Human, Machine, Management, and Objectives.</a:t>
            </a:r>
          </a:p>
          <a:p>
            <a:r>
              <a:rPr lang="en-US" baseline="0" dirty="0" smtClean="0"/>
              <a:t>Media is the environment where the system will operate</a:t>
            </a:r>
          </a:p>
          <a:p>
            <a:r>
              <a:rPr lang="en-US" baseline="0" dirty="0" smtClean="0"/>
              <a:t>Humans and machines interact to produce a successful risk assessment system</a:t>
            </a:r>
          </a:p>
          <a:p>
            <a:r>
              <a:rPr lang="en-US" baseline="0" dirty="0" smtClean="0"/>
              <a:t>Management provides the policies and procedures that govern humans and machine</a:t>
            </a:r>
          </a:p>
          <a:p>
            <a:r>
              <a:rPr lang="en-US" baseline="0" dirty="0" smtClean="0"/>
              <a:t>Management is often the controlling factor in the success or failure of the risk assessment </a:t>
            </a:r>
            <a:endParaRPr lang="en-US" dirty="0"/>
          </a:p>
        </p:txBody>
      </p:sp>
      <p:sp>
        <p:nvSpPr>
          <p:cNvPr id="4" name="Slide Number Placeholder 3"/>
          <p:cNvSpPr>
            <a:spLocks noGrp="1"/>
          </p:cNvSpPr>
          <p:nvPr>
            <p:ph type="sldNum" sz="quarter" idx="10"/>
          </p:nvPr>
        </p:nvSpPr>
        <p:spPr/>
        <p:txBody>
          <a:bodyPr/>
          <a:lstStyle/>
          <a:p>
            <a:fld id="{A5B4FEB1-8F71-C14C-BD5D-E0892E730B2C}" type="slidenum">
              <a:rPr lang="en-US" smtClean="0"/>
              <a:pPr/>
              <a:t>12</a:t>
            </a:fld>
            <a:endParaRPr lang="en-US"/>
          </a:p>
        </p:txBody>
      </p:sp>
    </p:spTree>
    <p:extLst>
      <p:ext uri="{BB962C8B-B14F-4D97-AF65-F5344CB8AC3E}">
        <p14:creationId xmlns="" xmlns:p14="http://schemas.microsoft.com/office/powerpoint/2010/main" val="895910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5M</a:t>
            </a:r>
            <a:r>
              <a:rPr lang="en-US" baseline="0" dirty="0" smtClean="0"/>
              <a:t> model of system engineering includes Media, Human, Machine, Management, and Objectives.</a:t>
            </a:r>
          </a:p>
          <a:p>
            <a:r>
              <a:rPr lang="en-US" baseline="0" dirty="0" smtClean="0"/>
              <a:t>Media is the environment where the system will operate</a:t>
            </a:r>
          </a:p>
          <a:p>
            <a:r>
              <a:rPr lang="en-US" baseline="0" dirty="0" smtClean="0"/>
              <a:t>Humans and machines interact to produce a successful risk assessment system</a:t>
            </a:r>
          </a:p>
          <a:p>
            <a:r>
              <a:rPr lang="en-US" baseline="0" dirty="0" smtClean="0"/>
              <a:t>Management provides the policies and procedures that govern humans and machine</a:t>
            </a:r>
          </a:p>
          <a:p>
            <a:r>
              <a:rPr lang="en-US" baseline="0" dirty="0" smtClean="0"/>
              <a:t>Management is often the controlling factor in the success or failure of the risk assessment </a:t>
            </a:r>
            <a:endParaRPr lang="en-US" dirty="0"/>
          </a:p>
        </p:txBody>
      </p:sp>
      <p:sp>
        <p:nvSpPr>
          <p:cNvPr id="4" name="Slide Number Placeholder 3"/>
          <p:cNvSpPr>
            <a:spLocks noGrp="1"/>
          </p:cNvSpPr>
          <p:nvPr>
            <p:ph type="sldNum" sz="quarter" idx="10"/>
          </p:nvPr>
        </p:nvSpPr>
        <p:spPr/>
        <p:txBody>
          <a:bodyPr/>
          <a:lstStyle/>
          <a:p>
            <a:fld id="{A5B4FEB1-8F71-C14C-BD5D-E0892E730B2C}" type="slidenum">
              <a:rPr lang="en-US" smtClean="0"/>
              <a:pPr/>
              <a:t>17</a:t>
            </a:fld>
            <a:endParaRPr lang="en-US"/>
          </a:p>
        </p:txBody>
      </p:sp>
    </p:spTree>
    <p:extLst>
      <p:ext uri="{BB962C8B-B14F-4D97-AF65-F5344CB8AC3E}">
        <p14:creationId xmlns="" xmlns:p14="http://schemas.microsoft.com/office/powerpoint/2010/main" val="895910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CF4985-3237-FD47-8A07-4BD350F2801D}" type="datetime1">
              <a:rPr lang="en-US" smtClean="0"/>
              <a:pPr/>
              <a:t>3/24/2018</a:t>
            </a:fld>
            <a:endParaRPr lang="en-US"/>
          </a:p>
        </p:txBody>
      </p:sp>
      <p:sp>
        <p:nvSpPr>
          <p:cNvPr id="5" name="Footer Placeholder 4"/>
          <p:cNvSpPr>
            <a:spLocks noGrp="1"/>
          </p:cNvSpPr>
          <p:nvPr>
            <p:ph type="ftr" sz="quarter" idx="11"/>
          </p:nvPr>
        </p:nvSpPr>
        <p:spPr/>
        <p:txBody>
          <a:bodyPr/>
          <a:lstStyle/>
          <a:p>
            <a:r>
              <a:rPr lang="en-US" smtClean="0"/>
              <a:t>OSH 366 W9 PPT1 Defining Associated Risk</a:t>
            </a:r>
            <a:endParaRPr lang="en-US"/>
          </a:p>
        </p:txBody>
      </p:sp>
      <p:sp>
        <p:nvSpPr>
          <p:cNvPr id="6" name="Slide Number Placeholder 5"/>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4266677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98F50-56E6-8649-83E9-785A0F05E2B1}" type="datetime1">
              <a:rPr lang="en-US" smtClean="0"/>
              <a:pPr/>
              <a:t>3/24/2018</a:t>
            </a:fld>
            <a:endParaRPr lang="en-US"/>
          </a:p>
        </p:txBody>
      </p:sp>
      <p:sp>
        <p:nvSpPr>
          <p:cNvPr id="5" name="Footer Placeholder 4"/>
          <p:cNvSpPr>
            <a:spLocks noGrp="1"/>
          </p:cNvSpPr>
          <p:nvPr>
            <p:ph type="ftr" sz="quarter" idx="11"/>
          </p:nvPr>
        </p:nvSpPr>
        <p:spPr/>
        <p:txBody>
          <a:bodyPr/>
          <a:lstStyle/>
          <a:p>
            <a:r>
              <a:rPr lang="en-US" smtClean="0"/>
              <a:t>OSH 366 W9 PPT1 Defining Associated Risk</a:t>
            </a:r>
            <a:endParaRPr lang="en-US"/>
          </a:p>
        </p:txBody>
      </p:sp>
      <p:sp>
        <p:nvSpPr>
          <p:cNvPr id="6" name="Slide Number Placeholder 5"/>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2241774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C2D3E2-6AE1-0541-BAFE-C0380DC5532E}" type="datetime1">
              <a:rPr lang="en-US" smtClean="0"/>
              <a:pPr/>
              <a:t>3/24/2018</a:t>
            </a:fld>
            <a:endParaRPr lang="en-US"/>
          </a:p>
        </p:txBody>
      </p:sp>
      <p:sp>
        <p:nvSpPr>
          <p:cNvPr id="5" name="Footer Placeholder 4"/>
          <p:cNvSpPr>
            <a:spLocks noGrp="1"/>
          </p:cNvSpPr>
          <p:nvPr>
            <p:ph type="ftr" sz="quarter" idx="11"/>
          </p:nvPr>
        </p:nvSpPr>
        <p:spPr/>
        <p:txBody>
          <a:bodyPr/>
          <a:lstStyle/>
          <a:p>
            <a:r>
              <a:rPr lang="en-US" smtClean="0"/>
              <a:t>OSH 366 W9 PPT1 Defining Associated Risk</a:t>
            </a:r>
            <a:endParaRPr lang="en-US"/>
          </a:p>
        </p:txBody>
      </p:sp>
      <p:sp>
        <p:nvSpPr>
          <p:cNvPr id="6" name="Slide Number Placeholder 5"/>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1341487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7CC9C0-04E0-B740-A9DE-4B4934EBE6C6}" type="datetime1">
              <a:rPr lang="en-US" smtClean="0"/>
              <a:pPr/>
              <a:t>3/24/2018</a:t>
            </a:fld>
            <a:endParaRPr lang="en-US"/>
          </a:p>
        </p:txBody>
      </p:sp>
      <p:sp>
        <p:nvSpPr>
          <p:cNvPr id="5" name="Footer Placeholder 4"/>
          <p:cNvSpPr>
            <a:spLocks noGrp="1"/>
          </p:cNvSpPr>
          <p:nvPr>
            <p:ph type="ftr" sz="quarter" idx="11"/>
          </p:nvPr>
        </p:nvSpPr>
        <p:spPr/>
        <p:txBody>
          <a:bodyPr/>
          <a:lstStyle/>
          <a:p>
            <a:r>
              <a:rPr lang="en-US" smtClean="0"/>
              <a:t>OSH 366 W9 PPT1 Defining Associated Risk</a:t>
            </a:r>
            <a:endParaRPr lang="en-US"/>
          </a:p>
        </p:txBody>
      </p:sp>
      <p:sp>
        <p:nvSpPr>
          <p:cNvPr id="6" name="Slide Number Placeholder 5"/>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543209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AAD6A4-6D67-5243-9543-A7103D9D5598}" type="datetime1">
              <a:rPr lang="en-US" smtClean="0"/>
              <a:pPr/>
              <a:t>3/24/2018</a:t>
            </a:fld>
            <a:endParaRPr lang="en-US"/>
          </a:p>
        </p:txBody>
      </p:sp>
      <p:sp>
        <p:nvSpPr>
          <p:cNvPr id="5" name="Footer Placeholder 4"/>
          <p:cNvSpPr>
            <a:spLocks noGrp="1"/>
          </p:cNvSpPr>
          <p:nvPr>
            <p:ph type="ftr" sz="quarter" idx="11"/>
          </p:nvPr>
        </p:nvSpPr>
        <p:spPr/>
        <p:txBody>
          <a:bodyPr/>
          <a:lstStyle/>
          <a:p>
            <a:r>
              <a:rPr lang="en-US" smtClean="0"/>
              <a:t>OSH 366 W9 PPT1 Defining Associated Risk</a:t>
            </a:r>
            <a:endParaRPr lang="en-US"/>
          </a:p>
        </p:txBody>
      </p:sp>
      <p:sp>
        <p:nvSpPr>
          <p:cNvPr id="6" name="Slide Number Placeholder 5"/>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162685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309BC0-3CD5-A04F-8391-EFAE0BF61968}" type="datetime1">
              <a:rPr lang="en-US" smtClean="0"/>
              <a:pPr/>
              <a:t>3/24/2018</a:t>
            </a:fld>
            <a:endParaRPr lang="en-US"/>
          </a:p>
        </p:txBody>
      </p:sp>
      <p:sp>
        <p:nvSpPr>
          <p:cNvPr id="6" name="Footer Placeholder 5"/>
          <p:cNvSpPr>
            <a:spLocks noGrp="1"/>
          </p:cNvSpPr>
          <p:nvPr>
            <p:ph type="ftr" sz="quarter" idx="11"/>
          </p:nvPr>
        </p:nvSpPr>
        <p:spPr/>
        <p:txBody>
          <a:bodyPr/>
          <a:lstStyle/>
          <a:p>
            <a:r>
              <a:rPr lang="en-US" smtClean="0"/>
              <a:t>OSH 366 W9 PPT1 Defining Associated Risk</a:t>
            </a:r>
            <a:endParaRPr lang="en-US"/>
          </a:p>
        </p:txBody>
      </p:sp>
      <p:sp>
        <p:nvSpPr>
          <p:cNvPr id="7" name="Slide Number Placeholder 6"/>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3100443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100728-801A-374E-BDB3-D238A16B5A53}" type="datetime1">
              <a:rPr lang="en-US" smtClean="0"/>
              <a:pPr/>
              <a:t>3/24/2018</a:t>
            </a:fld>
            <a:endParaRPr lang="en-US"/>
          </a:p>
        </p:txBody>
      </p:sp>
      <p:sp>
        <p:nvSpPr>
          <p:cNvPr id="8" name="Footer Placeholder 7"/>
          <p:cNvSpPr>
            <a:spLocks noGrp="1"/>
          </p:cNvSpPr>
          <p:nvPr>
            <p:ph type="ftr" sz="quarter" idx="11"/>
          </p:nvPr>
        </p:nvSpPr>
        <p:spPr/>
        <p:txBody>
          <a:bodyPr/>
          <a:lstStyle/>
          <a:p>
            <a:r>
              <a:rPr lang="en-US" smtClean="0"/>
              <a:t>OSH 366 W9 PPT1 Defining Associated Risk</a:t>
            </a:r>
            <a:endParaRPr lang="en-US"/>
          </a:p>
        </p:txBody>
      </p:sp>
      <p:sp>
        <p:nvSpPr>
          <p:cNvPr id="9" name="Slide Number Placeholder 8"/>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3171873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86B632-DCB9-344A-AA10-A7B3C046223D}" type="datetime1">
              <a:rPr lang="en-US" smtClean="0"/>
              <a:pPr/>
              <a:t>3/24/2018</a:t>
            </a:fld>
            <a:endParaRPr lang="en-US"/>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281000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7F0C1-488B-F848-BBA3-6D3485613431}" type="datetime1">
              <a:rPr lang="en-US" smtClean="0"/>
              <a:pPr/>
              <a:t>3/24/2018</a:t>
            </a:fld>
            <a:endParaRPr lang="en-US"/>
          </a:p>
        </p:txBody>
      </p:sp>
      <p:sp>
        <p:nvSpPr>
          <p:cNvPr id="3" name="Footer Placeholder 2"/>
          <p:cNvSpPr>
            <a:spLocks noGrp="1"/>
          </p:cNvSpPr>
          <p:nvPr>
            <p:ph type="ftr" sz="quarter" idx="11"/>
          </p:nvPr>
        </p:nvSpPr>
        <p:spPr/>
        <p:txBody>
          <a:bodyPr/>
          <a:lstStyle/>
          <a:p>
            <a:r>
              <a:rPr lang="en-US" smtClean="0"/>
              <a:t>OSH 366 W9 PPT1 Defining Associated Risk</a:t>
            </a:r>
            <a:endParaRPr lang="en-US"/>
          </a:p>
        </p:txBody>
      </p:sp>
      <p:sp>
        <p:nvSpPr>
          <p:cNvPr id="4" name="Slide Number Placeholder 3"/>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34004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5D5C63-AB58-644C-8696-659EA202F94F}" type="datetime1">
              <a:rPr lang="en-US" smtClean="0"/>
              <a:pPr/>
              <a:t>3/24/2018</a:t>
            </a:fld>
            <a:endParaRPr lang="en-US"/>
          </a:p>
        </p:txBody>
      </p:sp>
      <p:sp>
        <p:nvSpPr>
          <p:cNvPr id="6" name="Footer Placeholder 5"/>
          <p:cNvSpPr>
            <a:spLocks noGrp="1"/>
          </p:cNvSpPr>
          <p:nvPr>
            <p:ph type="ftr" sz="quarter" idx="11"/>
          </p:nvPr>
        </p:nvSpPr>
        <p:spPr/>
        <p:txBody>
          <a:bodyPr/>
          <a:lstStyle/>
          <a:p>
            <a:r>
              <a:rPr lang="en-US" smtClean="0"/>
              <a:t>OSH 366 W9 PPT1 Defining Associated Risk</a:t>
            </a:r>
            <a:endParaRPr lang="en-US"/>
          </a:p>
        </p:txBody>
      </p:sp>
      <p:sp>
        <p:nvSpPr>
          <p:cNvPr id="7" name="Slide Number Placeholder 6"/>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3799026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96C03-39AD-C040-977C-D9721B473C1B}" type="datetime1">
              <a:rPr lang="en-US" smtClean="0"/>
              <a:pPr/>
              <a:t>3/24/2018</a:t>
            </a:fld>
            <a:endParaRPr lang="en-US"/>
          </a:p>
        </p:txBody>
      </p:sp>
      <p:sp>
        <p:nvSpPr>
          <p:cNvPr id="6" name="Footer Placeholder 5"/>
          <p:cNvSpPr>
            <a:spLocks noGrp="1"/>
          </p:cNvSpPr>
          <p:nvPr>
            <p:ph type="ftr" sz="quarter" idx="11"/>
          </p:nvPr>
        </p:nvSpPr>
        <p:spPr/>
        <p:txBody>
          <a:bodyPr/>
          <a:lstStyle/>
          <a:p>
            <a:r>
              <a:rPr lang="en-US" smtClean="0"/>
              <a:t>OSH 366 W9 PPT1 Defining Associated Risk</a:t>
            </a:r>
            <a:endParaRPr lang="en-US"/>
          </a:p>
        </p:txBody>
      </p:sp>
      <p:sp>
        <p:nvSpPr>
          <p:cNvPr id="7" name="Slide Number Placeholder 6"/>
          <p:cNvSpPr>
            <a:spLocks noGrp="1"/>
          </p:cNvSpPr>
          <p:nvPr>
            <p:ph type="sldNum" sz="quarter" idx="12"/>
          </p:nvPr>
        </p:nvSpPr>
        <p:spPr/>
        <p:txBody>
          <a:body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2703569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F5BF2-9BD9-8847-BD52-D3ECD8B203A7}" type="datetime1">
              <a:rPr lang="en-US" smtClean="0"/>
              <a:pPr/>
              <a:t>3/24/2018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OSH 366 W9 PPT1 Defining Associated Risk</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77AC9-F65B-2B42-B091-A0B73546DCD3}" type="slidenum">
              <a:rPr lang="en-US" smtClean="0"/>
              <a:pPr/>
              <a:t>‹#›</a:t>
            </a:fld>
            <a:endParaRPr lang="en-US"/>
          </a:p>
        </p:txBody>
      </p:sp>
    </p:spTree>
    <p:extLst>
      <p:ext uri="{BB962C8B-B14F-4D97-AF65-F5344CB8AC3E}">
        <p14:creationId xmlns="" xmlns:p14="http://schemas.microsoft.com/office/powerpoint/2010/main" val="3055189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youtube.com/watch?v=nrthMJkTFG4"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582" y="535917"/>
            <a:ext cx="7772400" cy="1470025"/>
          </a:xfrm>
        </p:spPr>
        <p:txBody>
          <a:bodyPr>
            <a:normAutofit/>
          </a:bodyPr>
          <a:lstStyle/>
          <a:p>
            <a:r>
              <a:rPr lang="en-US" b="1" dirty="0" smtClean="0"/>
              <a:t>OSH 366 Hazard Identification and Control</a:t>
            </a:r>
            <a:endParaRPr lang="en-US" dirty="0"/>
          </a:p>
        </p:txBody>
      </p:sp>
      <p:sp>
        <p:nvSpPr>
          <p:cNvPr id="3" name="Subtitle 2"/>
          <p:cNvSpPr>
            <a:spLocks noGrp="1"/>
          </p:cNvSpPr>
          <p:nvPr>
            <p:ph type="subTitle" idx="1"/>
          </p:nvPr>
        </p:nvSpPr>
        <p:spPr>
          <a:xfrm>
            <a:off x="851975" y="2637505"/>
            <a:ext cx="7829764" cy="969854"/>
          </a:xfrm>
        </p:spPr>
        <p:txBody>
          <a:bodyPr>
            <a:normAutofit lnSpcReduction="10000"/>
          </a:bodyPr>
          <a:lstStyle/>
          <a:p>
            <a:r>
              <a:rPr lang="en-US" b="1" dirty="0" smtClean="0">
                <a:solidFill>
                  <a:srgbClr val="800000"/>
                </a:solidFill>
              </a:rPr>
              <a:t>Defining Associated Risk</a:t>
            </a:r>
          </a:p>
          <a:p>
            <a:r>
              <a:rPr lang="en-US" sz="2200" b="1" dirty="0" smtClean="0">
                <a:solidFill>
                  <a:srgbClr val="800000"/>
                </a:solidFill>
              </a:rPr>
              <a:t>A summary of the concepts necessary to evaluate risk</a:t>
            </a:r>
          </a:p>
          <a:p>
            <a:endParaRPr lang="en-US" b="1" dirty="0">
              <a:solidFill>
                <a:srgbClr val="800000"/>
              </a:solidFill>
            </a:endParaRPr>
          </a:p>
        </p:txBody>
      </p:sp>
      <p:pic>
        <p:nvPicPr>
          <p:cNvPr id="4" name="Picture 3"/>
          <p:cNvPicPr>
            <a:picLocks noChangeAspect="1"/>
          </p:cNvPicPr>
          <p:nvPr/>
        </p:nvPicPr>
        <p:blipFill>
          <a:blip r:embed="rId2"/>
          <a:stretch>
            <a:fillRect/>
          </a:stretch>
        </p:blipFill>
        <p:spPr>
          <a:xfrm>
            <a:off x="183305" y="4762500"/>
            <a:ext cx="3260220" cy="1941645"/>
          </a:xfrm>
          <a:prstGeom prst="rect">
            <a:avLst/>
          </a:prstGeom>
        </p:spPr>
      </p:pic>
      <p:sp>
        <p:nvSpPr>
          <p:cNvPr id="5" name="Subtitle 2"/>
          <p:cNvSpPr txBox="1">
            <a:spLocks/>
          </p:cNvSpPr>
          <p:nvPr/>
        </p:nvSpPr>
        <p:spPr>
          <a:xfrm>
            <a:off x="3613738" y="4367953"/>
            <a:ext cx="5330569" cy="173802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400" dirty="0" smtClean="0"/>
              <a:t>Week 9: Chapter </a:t>
            </a:r>
            <a:r>
              <a:rPr lang="en-US" sz="2400" dirty="0"/>
              <a:t>6</a:t>
            </a:r>
            <a:endParaRPr lang="en-US" sz="2400" dirty="0" smtClean="0"/>
          </a:p>
          <a:p>
            <a:r>
              <a:rPr lang="en-US" sz="2400" dirty="0" smtClean="0"/>
              <a:t>Dr. Troy A. Rawlins</a:t>
            </a:r>
          </a:p>
          <a:p>
            <a:r>
              <a:rPr lang="en-US" sz="2400" dirty="0" smtClean="0"/>
              <a:t>Assistant Professor; Program Coordinator</a:t>
            </a:r>
          </a:p>
          <a:p>
            <a:endParaRPr lang="en-US" sz="2400" dirty="0"/>
          </a:p>
        </p:txBody>
      </p:sp>
    </p:spTree>
    <p:extLst>
      <p:ext uri="{BB962C8B-B14F-4D97-AF65-F5344CB8AC3E}">
        <p14:creationId xmlns="" xmlns:p14="http://schemas.microsoft.com/office/powerpoint/2010/main" val="1056964175"/>
      </p:ext>
    </p:extLst>
  </p:cSld>
  <p:clrMapOvr>
    <a:masterClrMapping/>
  </p:clrMapOvr>
  <p:transition spd="slow" advClick="0" advTm="20000">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Group Think</a:t>
            </a:r>
            <a:endParaRPr lang="en-US" b="1" dirty="0"/>
          </a:p>
        </p:txBody>
      </p:sp>
      <p:sp>
        <p:nvSpPr>
          <p:cNvPr id="3" name="Content Placeholder 2"/>
          <p:cNvSpPr>
            <a:spLocks noGrp="1"/>
          </p:cNvSpPr>
          <p:nvPr>
            <p:ph idx="1"/>
          </p:nvPr>
        </p:nvSpPr>
        <p:spPr/>
        <p:txBody>
          <a:bodyPr>
            <a:normAutofit/>
          </a:bodyPr>
          <a:lstStyle/>
          <a:p>
            <a:r>
              <a:rPr lang="en-US" sz="2800" b="1" dirty="0" smtClean="0"/>
              <a:t>Write your name on a piece of paper and write down specific step-by-step instructions for how to change a flat tire on a car on the side of the road on a two lane, foggy, rainy day</a:t>
            </a:r>
            <a:r>
              <a:rPr lang="mr-IN" sz="2800" b="1" dirty="0" smtClean="0"/>
              <a:t>…</a:t>
            </a:r>
            <a:r>
              <a:rPr lang="en-US" sz="2800" b="1" dirty="0" smtClean="0"/>
              <a:t>. </a:t>
            </a:r>
            <a:endParaRPr lang="en-US" sz="2800" b="1" dirty="0"/>
          </a:p>
          <a:p>
            <a:pPr lvl="1"/>
            <a:r>
              <a:rPr lang="en-US" sz="2400" dirty="0" smtClean="0"/>
              <a:t>Provide specific information in detail as to the steps and hazards associated with the driver behavior, environment tools/equipment/materials used to change the tire</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10</a:t>
            </a:fld>
            <a:endParaRPr lang="en-US"/>
          </a:p>
        </p:txBody>
      </p:sp>
    </p:spTree>
    <p:extLst>
      <p:ext uri="{BB962C8B-B14F-4D97-AF65-F5344CB8AC3E}">
        <p14:creationId xmlns="" xmlns:p14="http://schemas.microsoft.com/office/powerpoint/2010/main" val="323166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General Risk Management Theories and Models</a:t>
            </a:r>
            <a:endParaRPr lang="en-US" sz="28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Specific methodology must be used by safety professionals to manage risk.</a:t>
            </a:r>
          </a:p>
          <a:p>
            <a:pPr lvl="1"/>
            <a:r>
              <a:rPr lang="en-US" sz="2400" dirty="0" smtClean="0"/>
              <a:t>Continuous risk management (CRN) is (see Fig. 6-1) methods used by NASA. It provides a framework for analyzing systems and determining the relationships between the elements that work together to perform a specific task.</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11</a:t>
            </a:fld>
            <a:endParaRPr lang="en-US"/>
          </a:p>
        </p:txBody>
      </p:sp>
    </p:spTree>
    <p:extLst>
      <p:ext uri="{BB962C8B-B14F-4D97-AF65-F5344CB8AC3E}">
        <p14:creationId xmlns="" xmlns:p14="http://schemas.microsoft.com/office/powerpoint/2010/main" val="3950474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12</a:t>
            </a:fld>
            <a:endParaRPr lang="en-US"/>
          </a:p>
        </p:txBody>
      </p:sp>
      <p:sp>
        <p:nvSpPr>
          <p:cNvPr id="4" name="Oval 3"/>
          <p:cNvSpPr/>
          <p:nvPr/>
        </p:nvSpPr>
        <p:spPr>
          <a:xfrm>
            <a:off x="782839" y="800172"/>
            <a:ext cx="7706620" cy="5409861"/>
          </a:xfrm>
          <a:prstGeom prst="ellipse">
            <a:avLst/>
          </a:prstGeom>
          <a:no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4662244" y="1774296"/>
            <a:ext cx="3183547" cy="2330937"/>
          </a:xfrm>
          <a:prstGeom prst="ellipse">
            <a:avLst/>
          </a:prstGeom>
          <a:solidFill>
            <a:srgbClr val="FFFFFF"/>
          </a:solid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1"/>
                </a:solidFill>
              </a:rPr>
              <a:t>Machine</a:t>
            </a:r>
            <a:endParaRPr lang="en-US" sz="2400" b="1" dirty="0">
              <a:solidFill>
                <a:schemeClr val="tx1"/>
              </a:solidFill>
            </a:endParaRPr>
          </a:p>
        </p:txBody>
      </p:sp>
      <p:sp>
        <p:nvSpPr>
          <p:cNvPr id="6" name="Oval 5"/>
          <p:cNvSpPr/>
          <p:nvPr/>
        </p:nvSpPr>
        <p:spPr>
          <a:xfrm>
            <a:off x="1547739" y="1774296"/>
            <a:ext cx="3570436" cy="2330937"/>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000000"/>
                </a:solidFill>
              </a:rPr>
              <a:t>Human</a:t>
            </a:r>
            <a:endParaRPr lang="en-US" sz="2400" b="1" dirty="0">
              <a:solidFill>
                <a:srgbClr val="000000"/>
              </a:solidFill>
            </a:endParaRPr>
          </a:p>
        </p:txBody>
      </p:sp>
      <p:sp>
        <p:nvSpPr>
          <p:cNvPr id="7" name="Oval 6"/>
          <p:cNvSpPr/>
          <p:nvPr/>
        </p:nvSpPr>
        <p:spPr>
          <a:xfrm>
            <a:off x="3369653" y="3440066"/>
            <a:ext cx="3183547" cy="2330937"/>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000000"/>
                </a:solidFill>
              </a:rPr>
              <a:t>Management</a:t>
            </a:r>
            <a:endParaRPr lang="en-US" sz="2400" b="1" dirty="0">
              <a:solidFill>
                <a:srgbClr val="000000"/>
              </a:solidFill>
            </a:endParaRPr>
          </a:p>
        </p:txBody>
      </p:sp>
      <p:sp>
        <p:nvSpPr>
          <p:cNvPr id="8" name="Rectangle 7"/>
          <p:cNvSpPr/>
          <p:nvPr/>
        </p:nvSpPr>
        <p:spPr>
          <a:xfrm>
            <a:off x="3914197" y="1078493"/>
            <a:ext cx="1809229" cy="452272"/>
          </a:xfrm>
          <a:prstGeom prst="rect">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000000"/>
                </a:solidFill>
              </a:rPr>
              <a:t>Media</a:t>
            </a:r>
            <a:endParaRPr lang="en-US" sz="2400" b="1" dirty="0">
              <a:solidFill>
                <a:srgbClr val="000000"/>
              </a:solidFill>
            </a:endParaRPr>
          </a:p>
        </p:txBody>
      </p:sp>
      <p:sp>
        <p:nvSpPr>
          <p:cNvPr id="9" name="Rectangle 8"/>
          <p:cNvSpPr/>
          <p:nvPr/>
        </p:nvSpPr>
        <p:spPr>
          <a:xfrm>
            <a:off x="3635855" y="3652961"/>
            <a:ext cx="2766032" cy="452272"/>
          </a:xfrm>
          <a:prstGeom prst="rect">
            <a:avLst/>
          </a:prstGeom>
          <a:no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Objectives</a:t>
            </a:r>
            <a:endParaRPr lang="en-US" b="1" dirty="0">
              <a:solidFill>
                <a:srgbClr val="000000"/>
              </a:solidFill>
            </a:endParaRPr>
          </a:p>
        </p:txBody>
      </p:sp>
      <p:sp>
        <p:nvSpPr>
          <p:cNvPr id="10" name="Rectangle 9"/>
          <p:cNvSpPr/>
          <p:nvPr/>
        </p:nvSpPr>
        <p:spPr>
          <a:xfrm>
            <a:off x="98716" y="108121"/>
            <a:ext cx="2898046" cy="1008913"/>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solidFill>
                  <a:srgbClr val="000000"/>
                </a:solidFill>
              </a:rPr>
              <a:t>Fig. 6-2 5M Model of System Engineering</a:t>
            </a:r>
            <a:endParaRPr lang="en-US" sz="2000" b="1" dirty="0">
              <a:solidFill>
                <a:srgbClr val="000000"/>
              </a:solidFill>
            </a:endParaRPr>
          </a:p>
        </p:txBody>
      </p:sp>
    </p:spTree>
    <p:extLst>
      <p:ext uri="{BB962C8B-B14F-4D97-AF65-F5344CB8AC3E}">
        <p14:creationId xmlns="" xmlns:p14="http://schemas.microsoft.com/office/powerpoint/2010/main" val="4231584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General Risk Management Theories and Models</a:t>
            </a:r>
            <a:endParaRPr lang="en-US" sz="2800" b="1" dirty="0"/>
          </a:p>
        </p:txBody>
      </p:sp>
      <p:sp>
        <p:nvSpPr>
          <p:cNvPr id="5" name="Content Placeholder 4"/>
          <p:cNvSpPr>
            <a:spLocks noGrp="1"/>
          </p:cNvSpPr>
          <p:nvPr>
            <p:ph idx="1"/>
          </p:nvPr>
        </p:nvSpPr>
        <p:spPr/>
        <p:txBody>
          <a:bodyPr>
            <a:normAutofit/>
          </a:bodyPr>
          <a:lstStyle/>
          <a:p>
            <a:r>
              <a:rPr lang="en-US" sz="2800" dirty="0" smtClean="0"/>
              <a:t>Adopted from the CRN model the 5M Model of Risk Management Success</a:t>
            </a:r>
          </a:p>
          <a:p>
            <a:r>
              <a:rPr lang="en-US" sz="2800" b="1" dirty="0" smtClean="0">
                <a:solidFill>
                  <a:srgbClr val="800000"/>
                </a:solidFill>
              </a:rPr>
              <a:t>The 5M Model provides a structured approach to assess the interactions that produce a successful “goal,” i.e. the completion of a task.</a:t>
            </a:r>
          </a:p>
          <a:p>
            <a:pPr lvl="1"/>
            <a:r>
              <a:rPr lang="en-US" sz="2400" dirty="0" smtClean="0"/>
              <a:t>Each component of the model interacts in varying amounts of overlap; therefore when incident occur you must question what broke down to permit the conditions for injury to exist. </a:t>
            </a:r>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13</a:t>
            </a:fld>
            <a:endParaRPr lang="en-US"/>
          </a:p>
        </p:txBody>
      </p:sp>
    </p:spTree>
    <p:extLst>
      <p:ext uri="{BB962C8B-B14F-4D97-AF65-F5344CB8AC3E}">
        <p14:creationId xmlns="" xmlns:p14="http://schemas.microsoft.com/office/powerpoint/2010/main" val="154250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General risk management theories and models</a:t>
            </a:r>
            <a:endParaRPr lang="en-US" sz="2800" b="1" dirty="0"/>
          </a:p>
        </p:txBody>
      </p:sp>
      <p:sp>
        <p:nvSpPr>
          <p:cNvPr id="5" name="Content Placeholder 4"/>
          <p:cNvSpPr>
            <a:spLocks noGrp="1"/>
          </p:cNvSpPr>
          <p:nvPr>
            <p:ph idx="1"/>
          </p:nvPr>
        </p:nvSpPr>
        <p:spPr/>
        <p:txBody>
          <a:bodyPr>
            <a:normAutofit/>
          </a:bodyPr>
          <a:lstStyle/>
          <a:p>
            <a:r>
              <a:rPr lang="en-US" sz="2800" b="1" dirty="0" smtClean="0"/>
              <a:t>Adopted Key concepts of 5M model:</a:t>
            </a:r>
          </a:p>
          <a:p>
            <a:pPr lvl="1"/>
            <a:r>
              <a:rPr lang="en-US" sz="2400" b="1" dirty="0" smtClean="0"/>
              <a:t>Es’ considerations </a:t>
            </a:r>
            <a:r>
              <a:rPr lang="en-US" sz="2400" dirty="0" smtClean="0"/>
              <a:t>(instead of human) which include both genders and incorporate all human demographics</a:t>
            </a:r>
          </a:p>
          <a:p>
            <a:pPr lvl="1"/>
            <a:r>
              <a:rPr lang="en-US" sz="2400" b="1" dirty="0" smtClean="0"/>
              <a:t>Environmental considerations </a:t>
            </a:r>
            <a:r>
              <a:rPr lang="en-US" sz="2400" dirty="0" smtClean="0"/>
              <a:t>(instead of media) include aspects such as lighting, weather, temperature, biohazards, area obstructions, animals, terrain, etc.</a:t>
            </a:r>
          </a:p>
          <a:p>
            <a:pPr lvl="1"/>
            <a:r>
              <a:rPr lang="en-US" sz="2400" b="1" dirty="0" smtClean="0"/>
              <a:t>Tools/Equipment/Materials considerations </a:t>
            </a:r>
            <a:r>
              <a:rPr lang="en-US" sz="2400" dirty="0" smtClean="0"/>
              <a:t>(instead of machines) are the various items needed to complete the job</a:t>
            </a:r>
          </a:p>
          <a:p>
            <a:pPr marL="457200" lvl="1" indent="0">
              <a:buNone/>
            </a:pPr>
            <a:endParaRPr lang="en-US" sz="2400" dirty="0" smtClean="0"/>
          </a:p>
          <a:p>
            <a:endParaRPr lang="en-US" sz="2800" dirty="0"/>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14</a:t>
            </a:fld>
            <a:endParaRPr lang="en-US"/>
          </a:p>
        </p:txBody>
      </p:sp>
    </p:spTree>
    <p:extLst>
      <p:ext uri="{BB962C8B-B14F-4D97-AF65-F5344CB8AC3E}">
        <p14:creationId xmlns="" xmlns:p14="http://schemas.microsoft.com/office/powerpoint/2010/main" val="3500057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General risk management theories and models</a:t>
            </a:r>
            <a:endParaRPr lang="en-US" sz="2800" b="1" dirty="0"/>
          </a:p>
        </p:txBody>
      </p:sp>
      <p:sp>
        <p:nvSpPr>
          <p:cNvPr id="5" name="Content Placeholder 4"/>
          <p:cNvSpPr>
            <a:spLocks noGrp="1"/>
          </p:cNvSpPr>
          <p:nvPr>
            <p:ph idx="1"/>
          </p:nvPr>
        </p:nvSpPr>
        <p:spPr/>
        <p:txBody>
          <a:bodyPr>
            <a:normAutofit/>
          </a:bodyPr>
          <a:lstStyle/>
          <a:p>
            <a:r>
              <a:rPr lang="en-US" sz="2800" b="1" dirty="0" smtClean="0"/>
              <a:t>Adopted Key concepts of 5M model:</a:t>
            </a:r>
          </a:p>
          <a:p>
            <a:pPr lvl="1"/>
            <a:r>
              <a:rPr lang="en-US" sz="2400" b="1" dirty="0" smtClean="0"/>
              <a:t>Management Support for Policies/Procedures considerations </a:t>
            </a:r>
            <a:r>
              <a:rPr lang="en-US" sz="2400" dirty="0" smtClean="0"/>
              <a:t>provides the management commitment and the structure, policies, procedures and rules that govern the interaction between the other elements</a:t>
            </a:r>
          </a:p>
          <a:p>
            <a:pPr lvl="1"/>
            <a:r>
              <a:rPr lang="en-US" sz="2400" b="1" dirty="0" smtClean="0"/>
              <a:t>Job </a:t>
            </a:r>
            <a:r>
              <a:rPr lang="en-US" sz="2400" dirty="0" smtClean="0"/>
              <a:t>(steps and tasks instead of objectives)</a:t>
            </a:r>
            <a:endParaRPr lang="en-US" sz="2400" b="1" dirty="0" smtClean="0"/>
          </a:p>
          <a:p>
            <a:endParaRPr lang="en-US" sz="2800" dirty="0"/>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15</a:t>
            </a:fld>
            <a:endParaRPr lang="en-US"/>
          </a:p>
        </p:txBody>
      </p:sp>
    </p:spTree>
    <p:extLst>
      <p:ext uri="{BB962C8B-B14F-4D97-AF65-F5344CB8AC3E}">
        <p14:creationId xmlns="" xmlns:p14="http://schemas.microsoft.com/office/powerpoint/2010/main" val="56212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Group Think</a:t>
            </a:r>
            <a:endParaRPr lang="en-US" b="1" dirty="0"/>
          </a:p>
        </p:txBody>
      </p:sp>
      <p:sp>
        <p:nvSpPr>
          <p:cNvPr id="5" name="Content Placeholder 4"/>
          <p:cNvSpPr>
            <a:spLocks noGrp="1"/>
          </p:cNvSpPr>
          <p:nvPr>
            <p:ph idx="1"/>
          </p:nvPr>
        </p:nvSpPr>
        <p:spPr/>
        <p:txBody>
          <a:bodyPr>
            <a:normAutofit/>
          </a:bodyPr>
          <a:lstStyle/>
          <a:p>
            <a:r>
              <a:rPr lang="en-US" b="1" dirty="0" smtClean="0">
                <a:solidFill>
                  <a:srgbClr val="800000"/>
                </a:solidFill>
              </a:rPr>
              <a:t>Reflecting on the changing the tires on a car:</a:t>
            </a:r>
          </a:p>
          <a:p>
            <a:pPr lvl="1"/>
            <a:r>
              <a:rPr lang="en-US" b="1" dirty="0" smtClean="0"/>
              <a:t>Media: environment</a:t>
            </a:r>
            <a:r>
              <a:rPr lang="mr-IN" dirty="0" smtClean="0"/>
              <a:t>…</a:t>
            </a:r>
            <a:r>
              <a:rPr lang="en-US" dirty="0" smtClean="0"/>
              <a:t> Two lane road on a rainy, foggy day</a:t>
            </a:r>
          </a:p>
          <a:p>
            <a:pPr lvl="1"/>
            <a:r>
              <a:rPr lang="en-US" b="1" dirty="0" smtClean="0"/>
              <a:t>Human and machine: </a:t>
            </a:r>
            <a:r>
              <a:rPr lang="en-US" dirty="0" smtClean="0"/>
              <a:t>Driver and car interaction prior to, during and after the task </a:t>
            </a:r>
          </a:p>
          <a:p>
            <a:pPr lvl="1"/>
            <a:r>
              <a:rPr lang="en-US" b="1" dirty="0" smtClean="0"/>
              <a:t>Management: Policies and procedures (Objectives)</a:t>
            </a:r>
            <a:r>
              <a:rPr lang="mr-IN" dirty="0" smtClean="0"/>
              <a:t>…</a:t>
            </a:r>
            <a:r>
              <a:rPr lang="en-US" dirty="0" smtClean="0"/>
              <a:t>. What does the car manufacturer recommend</a:t>
            </a:r>
            <a:endParaRPr lang="en-US" dirty="0"/>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16</a:t>
            </a:fld>
            <a:endParaRPr lang="en-US"/>
          </a:p>
        </p:txBody>
      </p:sp>
    </p:spTree>
    <p:extLst>
      <p:ext uri="{BB962C8B-B14F-4D97-AF65-F5344CB8AC3E}">
        <p14:creationId xmlns="" xmlns:p14="http://schemas.microsoft.com/office/powerpoint/2010/main" val="3909227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17</a:t>
            </a:fld>
            <a:endParaRPr lang="en-US"/>
          </a:p>
        </p:txBody>
      </p:sp>
      <p:sp>
        <p:nvSpPr>
          <p:cNvPr id="4" name="Oval 3"/>
          <p:cNvSpPr/>
          <p:nvPr/>
        </p:nvSpPr>
        <p:spPr>
          <a:xfrm>
            <a:off x="782839" y="800172"/>
            <a:ext cx="7706620" cy="5409861"/>
          </a:xfrm>
          <a:prstGeom prst="ellipse">
            <a:avLst/>
          </a:prstGeom>
          <a:no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4662244" y="1774296"/>
            <a:ext cx="3183547" cy="2330937"/>
          </a:xfrm>
          <a:prstGeom prst="ellipse">
            <a:avLst/>
          </a:prstGeom>
          <a:solidFill>
            <a:srgbClr val="FFFFFF"/>
          </a:solid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Tools/Equipment/Materials</a:t>
            </a:r>
            <a:endParaRPr lang="en-US" dirty="0">
              <a:solidFill>
                <a:schemeClr val="tx1"/>
              </a:solidFill>
            </a:endParaRPr>
          </a:p>
        </p:txBody>
      </p:sp>
      <p:sp>
        <p:nvSpPr>
          <p:cNvPr id="6" name="Oval 5"/>
          <p:cNvSpPr/>
          <p:nvPr/>
        </p:nvSpPr>
        <p:spPr>
          <a:xfrm>
            <a:off x="1547739" y="1774296"/>
            <a:ext cx="3570436" cy="2330937"/>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Employee Considerations</a:t>
            </a:r>
            <a:endParaRPr lang="en-US" dirty="0">
              <a:solidFill>
                <a:srgbClr val="000000"/>
              </a:solidFill>
            </a:endParaRPr>
          </a:p>
        </p:txBody>
      </p:sp>
      <p:sp>
        <p:nvSpPr>
          <p:cNvPr id="7" name="Oval 6"/>
          <p:cNvSpPr/>
          <p:nvPr/>
        </p:nvSpPr>
        <p:spPr>
          <a:xfrm>
            <a:off x="3369653" y="3440066"/>
            <a:ext cx="3183547" cy="2330937"/>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Management</a:t>
            </a:r>
            <a:endParaRPr lang="en-US" dirty="0">
              <a:solidFill>
                <a:srgbClr val="000000"/>
              </a:solidFill>
            </a:endParaRPr>
          </a:p>
        </p:txBody>
      </p:sp>
      <p:sp>
        <p:nvSpPr>
          <p:cNvPr id="8" name="Rectangle 7"/>
          <p:cNvSpPr/>
          <p:nvPr/>
        </p:nvSpPr>
        <p:spPr>
          <a:xfrm>
            <a:off x="3914197" y="1078493"/>
            <a:ext cx="1809229" cy="452272"/>
          </a:xfrm>
          <a:prstGeom prst="rect">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Environment</a:t>
            </a:r>
            <a:endParaRPr lang="en-US" dirty="0">
              <a:solidFill>
                <a:srgbClr val="000000"/>
              </a:solidFill>
            </a:endParaRPr>
          </a:p>
        </p:txBody>
      </p:sp>
      <p:sp>
        <p:nvSpPr>
          <p:cNvPr id="9" name="Rectangle 8"/>
          <p:cNvSpPr/>
          <p:nvPr/>
        </p:nvSpPr>
        <p:spPr>
          <a:xfrm>
            <a:off x="3635855" y="3652961"/>
            <a:ext cx="2766032" cy="452272"/>
          </a:xfrm>
          <a:prstGeom prst="rect">
            <a:avLst/>
          </a:prstGeom>
          <a:no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Objectives</a:t>
            </a:r>
            <a:endParaRPr lang="en-US" b="1" dirty="0">
              <a:solidFill>
                <a:srgbClr val="000000"/>
              </a:solidFill>
            </a:endParaRPr>
          </a:p>
        </p:txBody>
      </p:sp>
      <p:sp>
        <p:nvSpPr>
          <p:cNvPr id="10" name="Rectangle 9"/>
          <p:cNvSpPr/>
          <p:nvPr/>
        </p:nvSpPr>
        <p:spPr>
          <a:xfrm>
            <a:off x="226154" y="5479442"/>
            <a:ext cx="1896211" cy="1008913"/>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Fig. 6-2 5M Model of System Engineering</a:t>
            </a:r>
            <a:endParaRPr lang="en-US" b="1" dirty="0">
              <a:solidFill>
                <a:srgbClr val="000000"/>
              </a:solidFill>
            </a:endParaRPr>
          </a:p>
        </p:txBody>
      </p:sp>
    </p:spTree>
    <p:extLst>
      <p:ext uri="{BB962C8B-B14F-4D97-AF65-F5344CB8AC3E}">
        <p14:creationId xmlns="" xmlns:p14="http://schemas.microsoft.com/office/powerpoint/2010/main" val="1887999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err="1" smtClean="0"/>
              <a:t>Ee</a:t>
            </a:r>
            <a:r>
              <a:rPr lang="en-US" sz="4000" b="1" dirty="0" smtClean="0"/>
              <a:t>’ Considerations</a:t>
            </a:r>
            <a:endParaRPr lang="en-US" sz="4000" b="1" dirty="0"/>
          </a:p>
        </p:txBody>
      </p:sp>
      <p:sp>
        <p:nvSpPr>
          <p:cNvPr id="5" name="Content Placeholder 4"/>
          <p:cNvSpPr>
            <a:spLocks noGrp="1"/>
          </p:cNvSpPr>
          <p:nvPr>
            <p:ph idx="1"/>
          </p:nvPr>
        </p:nvSpPr>
        <p:spPr/>
        <p:txBody>
          <a:bodyPr>
            <a:normAutofit fontScale="92500"/>
          </a:bodyPr>
          <a:lstStyle/>
          <a:p>
            <a:r>
              <a:rPr lang="en-US" sz="2800" b="1" dirty="0" smtClean="0">
                <a:solidFill>
                  <a:srgbClr val="800000"/>
                </a:solidFill>
              </a:rPr>
              <a:t>Human factors differences in </a:t>
            </a:r>
            <a:r>
              <a:rPr lang="en-US" sz="2800" b="1" dirty="0" err="1" smtClean="0">
                <a:solidFill>
                  <a:srgbClr val="800000"/>
                </a:solidFill>
              </a:rPr>
              <a:t>Ee</a:t>
            </a:r>
            <a:r>
              <a:rPr lang="en-US" sz="2800" b="1" dirty="0" smtClean="0">
                <a:solidFill>
                  <a:srgbClr val="800000"/>
                </a:solidFill>
              </a:rPr>
              <a:t>’ values, personalities, skills, capabilities, etc. in reaction to their environment of workers expose them to risk. Examples include:</a:t>
            </a:r>
          </a:p>
          <a:p>
            <a:pPr lvl="1"/>
            <a:r>
              <a:rPr lang="en-US" sz="2400" dirty="0" smtClean="0"/>
              <a:t> Error of </a:t>
            </a:r>
            <a:r>
              <a:rPr lang="en-US" sz="2400" dirty="0" err="1" smtClean="0"/>
              <a:t>Ee’s</a:t>
            </a:r>
            <a:r>
              <a:rPr lang="en-US" sz="2400" dirty="0" smtClean="0"/>
              <a:t> bypassing safety rules</a:t>
            </a:r>
          </a:p>
          <a:p>
            <a:pPr lvl="1"/>
            <a:r>
              <a:rPr lang="en-US" sz="2400" dirty="0" smtClean="0"/>
              <a:t>Forgetting rules</a:t>
            </a:r>
          </a:p>
          <a:p>
            <a:pPr lvl="1"/>
            <a:r>
              <a:rPr lang="en-US" sz="2400" dirty="0" smtClean="0"/>
              <a:t>Avoiding safe procedures</a:t>
            </a:r>
          </a:p>
          <a:p>
            <a:pPr lvl="1"/>
            <a:endParaRPr lang="en-US" sz="2400" dirty="0"/>
          </a:p>
          <a:p>
            <a:pPr marL="457200" lvl="1" indent="0">
              <a:buNone/>
            </a:pPr>
            <a:r>
              <a:rPr lang="en-US" sz="2400" b="1" dirty="0" smtClean="0"/>
              <a:t>Safety professionals must assess the consequences of exposure and apply the correct behavioral concepts ---”motivational theory” as well as assess the physical and mental capabilities of </a:t>
            </a:r>
            <a:r>
              <a:rPr lang="en-US" sz="2400" b="1" dirty="0" err="1" smtClean="0"/>
              <a:t>Ee’s</a:t>
            </a:r>
            <a:r>
              <a:rPr lang="en-US" sz="2400" b="1" dirty="0" smtClean="0"/>
              <a:t> doing the job</a:t>
            </a:r>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18</a:t>
            </a:fld>
            <a:endParaRPr lang="en-US"/>
          </a:p>
        </p:txBody>
      </p:sp>
    </p:spTree>
    <p:extLst>
      <p:ext uri="{BB962C8B-B14F-4D97-AF65-F5344CB8AC3E}">
        <p14:creationId xmlns="" xmlns:p14="http://schemas.microsoft.com/office/powerpoint/2010/main" val="1863665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Table 6-1</a:t>
            </a:r>
            <a:br>
              <a:rPr lang="en-US" sz="3600" b="1" dirty="0" smtClean="0"/>
            </a:br>
            <a:r>
              <a:rPr lang="en-US" sz="3600" b="1" dirty="0" smtClean="0"/>
              <a:t>Employee Considerations </a:t>
            </a:r>
            <a:endParaRPr lang="en-US" sz="36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4013541830"/>
              </p:ext>
            </p:extLst>
          </p:nvPr>
        </p:nvGraphicFramePr>
        <p:xfrm>
          <a:off x="457200" y="1600198"/>
          <a:ext cx="8229600" cy="4450978"/>
        </p:xfrm>
        <a:graphic>
          <a:graphicData uri="http://schemas.openxmlformats.org/drawingml/2006/table">
            <a:tbl>
              <a:tblPr firstRow="1" bandRow="1">
                <a:tableStyleId>{5C22544A-7EE6-4342-B048-85BDC9FD1C3A}</a:tableStyleId>
              </a:tblPr>
              <a:tblGrid>
                <a:gridCol w="1634565"/>
                <a:gridCol w="6595035"/>
              </a:tblGrid>
              <a:tr h="925702">
                <a:tc>
                  <a:txBody>
                    <a:bodyPr/>
                    <a:lstStyle/>
                    <a:p>
                      <a:pPr marL="0" marR="0">
                        <a:spcBef>
                          <a:spcPts val="0"/>
                        </a:spcBef>
                        <a:spcAft>
                          <a:spcPts val="0"/>
                        </a:spcAft>
                      </a:pPr>
                      <a:r>
                        <a:rPr lang="en-US" sz="2800" dirty="0">
                          <a:solidFill>
                            <a:schemeClr val="tx1"/>
                          </a:solidFill>
                          <a:effectLst/>
                          <a:latin typeface="Cambria"/>
                          <a:ea typeface="ＭＳ 明朝"/>
                          <a:cs typeface="Times New Roman"/>
                        </a:rPr>
                        <a:t>Factors</a:t>
                      </a:r>
                      <a:endParaRPr lang="en-US" sz="4000" dirty="0">
                        <a:solidFill>
                          <a:schemeClr val="tx1"/>
                        </a:solidFill>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2800" dirty="0">
                          <a:solidFill>
                            <a:srgbClr val="000000"/>
                          </a:solidFill>
                          <a:effectLst/>
                          <a:latin typeface="Cambria"/>
                          <a:ea typeface="ＭＳ 明朝"/>
                          <a:cs typeface="Times New Roman"/>
                        </a:rPr>
                        <a:t>Examples</a:t>
                      </a:r>
                    </a:p>
                  </a:txBody>
                  <a:tcPr marL="68580" marR="68580" marT="0" marB="0"/>
                </a:tc>
              </a:tr>
              <a:tr h="925702">
                <a:tc>
                  <a:txBody>
                    <a:bodyPr/>
                    <a:lstStyle/>
                    <a:p>
                      <a:pPr marL="0" marR="0">
                        <a:spcBef>
                          <a:spcPts val="0"/>
                        </a:spcBef>
                        <a:spcAft>
                          <a:spcPts val="0"/>
                        </a:spcAft>
                      </a:pPr>
                      <a:r>
                        <a:rPr lang="en-US" sz="1800">
                          <a:effectLst/>
                          <a:latin typeface="Cambria"/>
                          <a:ea typeface="ＭＳ 明朝"/>
                          <a:cs typeface="Times New Roman"/>
                        </a:rPr>
                        <a:t>Selection</a:t>
                      </a:r>
                      <a:endParaRPr lang="en-US" sz="20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effectLst/>
                          <a:latin typeface="Cambria"/>
                          <a:ea typeface="ＭＳ 明朝"/>
                          <a:cs typeface="Times New Roman"/>
                        </a:rPr>
                        <a:t>Individual psychological and physically trained in event proficiency, procedures, and habit (behavior) patterns</a:t>
                      </a:r>
                      <a:endParaRPr lang="en-US" sz="2000">
                        <a:effectLst/>
                        <a:latin typeface="Cambria"/>
                        <a:ea typeface="ＭＳ 明朝"/>
                        <a:cs typeface="Times New Roman"/>
                      </a:endParaRPr>
                    </a:p>
                  </a:txBody>
                  <a:tcPr marL="68580" marR="68580" marT="0" marB="0"/>
                </a:tc>
              </a:tr>
              <a:tr h="1673872">
                <a:tc>
                  <a:txBody>
                    <a:bodyPr/>
                    <a:lstStyle/>
                    <a:p>
                      <a:pPr marL="0" marR="0">
                        <a:spcBef>
                          <a:spcPts val="0"/>
                        </a:spcBef>
                        <a:spcAft>
                          <a:spcPts val="0"/>
                        </a:spcAft>
                      </a:pPr>
                      <a:r>
                        <a:rPr lang="en-US" sz="1800">
                          <a:effectLst/>
                          <a:latin typeface="Cambria"/>
                          <a:ea typeface="ＭＳ 明朝"/>
                          <a:cs typeface="Times New Roman"/>
                        </a:rPr>
                        <a:t>Performance</a:t>
                      </a:r>
                      <a:endParaRPr lang="en-US" sz="20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effectLst/>
                          <a:latin typeface="Cambria"/>
                          <a:ea typeface="ＭＳ 明朝"/>
                          <a:cs typeface="Times New Roman"/>
                        </a:rPr>
                        <a:t>Awareness, pre-judgments, perceptions, task saturation, distraction, channeled attention, stress, peer pressure, confidence, insight, adaptive skills, pressure/workload, fatigue (Physical, motivational, sleep deprivation, circadian rhythm)</a:t>
                      </a:r>
                      <a:endParaRPr lang="en-US" sz="2000">
                        <a:effectLst/>
                        <a:latin typeface="Cambria"/>
                        <a:ea typeface="ＭＳ 明朝"/>
                        <a:cs typeface="Times New Roman"/>
                      </a:endParaRPr>
                    </a:p>
                  </a:txBody>
                  <a:tcPr marL="68580" marR="68580" marT="0" marB="0"/>
                </a:tc>
              </a:tr>
              <a:tr h="925702">
                <a:tc>
                  <a:txBody>
                    <a:bodyPr/>
                    <a:lstStyle/>
                    <a:p>
                      <a:pPr marL="0" marR="0">
                        <a:spcBef>
                          <a:spcPts val="0"/>
                        </a:spcBef>
                        <a:spcAft>
                          <a:spcPts val="0"/>
                        </a:spcAft>
                      </a:pPr>
                      <a:r>
                        <a:rPr lang="en-US" sz="1800">
                          <a:effectLst/>
                          <a:latin typeface="Cambria"/>
                          <a:ea typeface="ＭＳ 明朝"/>
                          <a:cs typeface="Times New Roman"/>
                        </a:rPr>
                        <a:t>Personal </a:t>
                      </a:r>
                      <a:endParaRPr lang="en-US" sz="20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dirty="0">
                          <a:effectLst/>
                          <a:latin typeface="Cambria"/>
                          <a:ea typeface="ＭＳ 明朝"/>
                          <a:cs typeface="Times New Roman"/>
                        </a:rPr>
                        <a:t>Expectancies, job satisfaction, values, families/friends, perceived pressure (over tasking) and communication skills</a:t>
                      </a:r>
                      <a:endParaRPr lang="en-US" sz="2000" dirty="0">
                        <a:effectLst/>
                        <a:latin typeface="Cambria"/>
                        <a:ea typeface="ＭＳ 明朝"/>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19</a:t>
            </a:fld>
            <a:endParaRPr lang="en-US"/>
          </a:p>
        </p:txBody>
      </p:sp>
    </p:spTree>
    <p:extLst>
      <p:ext uri="{BB962C8B-B14F-4D97-AF65-F5344CB8AC3E}">
        <p14:creationId xmlns="" xmlns:p14="http://schemas.microsoft.com/office/powerpoint/2010/main" val="297513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Goals</a:t>
            </a:r>
            <a:endParaRPr lang="en-US"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By the end of this chapter you should be able to:</a:t>
            </a:r>
          </a:p>
          <a:p>
            <a:pPr lvl="1"/>
            <a:r>
              <a:rPr lang="en-US" sz="2400" dirty="0" smtClean="0"/>
              <a:t>Define risk management  and its principles</a:t>
            </a:r>
          </a:p>
          <a:p>
            <a:pPr lvl="1"/>
            <a:r>
              <a:rPr lang="en-US" sz="2400" dirty="0" smtClean="0"/>
              <a:t>Utilize a model to follow in developing the elements of a system</a:t>
            </a:r>
          </a:p>
          <a:p>
            <a:pPr lvl="1"/>
            <a:r>
              <a:rPr lang="en-US" sz="2400" dirty="0" smtClean="0"/>
              <a:t>Classify risk using the risk matrix</a:t>
            </a:r>
          </a:p>
          <a:p>
            <a:pPr lvl="1"/>
            <a:r>
              <a:rPr lang="en-US" sz="2400" dirty="0" smtClean="0"/>
              <a:t>Cite the importance of incorporating risk into the JHA process</a:t>
            </a: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2A954356-9A8D-6144-B8B2-AC60526AEAEE}" type="slidenum">
              <a:rPr lang="en-US" smtClean="0"/>
              <a:pPr/>
              <a:t>2</a:t>
            </a:fld>
            <a:endParaRPr lang="en-US"/>
          </a:p>
        </p:txBody>
      </p:sp>
    </p:spTree>
    <p:extLst>
      <p:ext uri="{BB962C8B-B14F-4D97-AF65-F5344CB8AC3E}">
        <p14:creationId xmlns="" xmlns:p14="http://schemas.microsoft.com/office/powerpoint/2010/main" val="11096718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Environment </a:t>
            </a:r>
            <a:endParaRPr lang="en-US" sz="4000" b="1" dirty="0"/>
          </a:p>
        </p:txBody>
      </p:sp>
      <p:sp>
        <p:nvSpPr>
          <p:cNvPr id="3" name="Content Placeholder 2"/>
          <p:cNvSpPr>
            <a:spLocks noGrp="1"/>
          </p:cNvSpPr>
          <p:nvPr>
            <p:ph idx="1"/>
          </p:nvPr>
        </p:nvSpPr>
        <p:spPr/>
        <p:txBody>
          <a:bodyPr>
            <a:normAutofit/>
          </a:bodyPr>
          <a:lstStyle/>
          <a:p>
            <a:r>
              <a:rPr lang="en-US" sz="2800" b="1" dirty="0" smtClean="0"/>
              <a:t>Environmental considerations are defined as external environmental and internal conditions. </a:t>
            </a:r>
            <a:endParaRPr lang="en-US" sz="2800" b="1"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20</a:t>
            </a:fld>
            <a:endParaRPr lang="en-US"/>
          </a:p>
        </p:txBody>
      </p:sp>
    </p:spTree>
    <p:extLst>
      <p:ext uri="{BB962C8B-B14F-4D97-AF65-F5344CB8AC3E}">
        <p14:creationId xmlns="" xmlns:p14="http://schemas.microsoft.com/office/powerpoint/2010/main" val="2790606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Table 6-2</a:t>
            </a:r>
            <a:br>
              <a:rPr lang="en-US" b="1" dirty="0" smtClean="0"/>
            </a:br>
            <a:r>
              <a:rPr lang="en-US" b="1" dirty="0" smtClean="0"/>
              <a:t>Environmental Considerations</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455299497"/>
              </p:ext>
            </p:extLst>
          </p:nvPr>
        </p:nvGraphicFramePr>
        <p:xfrm>
          <a:off x="457200" y="1723017"/>
          <a:ext cx="8229600" cy="4298278"/>
        </p:xfrm>
        <a:graphic>
          <a:graphicData uri="http://schemas.openxmlformats.org/drawingml/2006/table">
            <a:tbl>
              <a:tblPr firstRow="1" bandRow="1">
                <a:tableStyleId>{5C22544A-7EE6-4342-B048-85BDC9FD1C3A}</a:tableStyleId>
              </a:tblPr>
              <a:tblGrid>
                <a:gridCol w="2037976"/>
                <a:gridCol w="6191624"/>
              </a:tblGrid>
              <a:tr h="547054">
                <a:tc>
                  <a:txBody>
                    <a:bodyPr/>
                    <a:lstStyle/>
                    <a:p>
                      <a:pPr marL="0" marR="0">
                        <a:spcBef>
                          <a:spcPts val="0"/>
                        </a:spcBef>
                        <a:spcAft>
                          <a:spcPts val="0"/>
                        </a:spcAft>
                      </a:pPr>
                      <a:r>
                        <a:rPr lang="en-US" sz="2800" dirty="0">
                          <a:effectLst/>
                          <a:latin typeface="Cambria"/>
                          <a:ea typeface="ＭＳ 明朝"/>
                          <a:cs typeface="Times New Roman"/>
                        </a:rPr>
                        <a:t>Factors</a:t>
                      </a:r>
                    </a:p>
                  </a:txBody>
                  <a:tcPr marL="68580" marR="68580" marT="0" marB="0"/>
                </a:tc>
                <a:tc>
                  <a:txBody>
                    <a:bodyPr/>
                    <a:lstStyle/>
                    <a:p>
                      <a:pPr marL="0" marR="0" algn="ctr">
                        <a:spcBef>
                          <a:spcPts val="0"/>
                        </a:spcBef>
                        <a:spcAft>
                          <a:spcPts val="0"/>
                        </a:spcAft>
                      </a:pPr>
                      <a:r>
                        <a:rPr lang="en-US" sz="2800">
                          <a:effectLst/>
                          <a:latin typeface="Cambria"/>
                          <a:ea typeface="ＭＳ 明朝"/>
                          <a:cs typeface="Times New Roman"/>
                        </a:rPr>
                        <a:t>Examples</a:t>
                      </a:r>
                    </a:p>
                  </a:txBody>
                  <a:tcPr marL="68580" marR="68580" marT="0" marB="0"/>
                </a:tc>
              </a:tr>
              <a:tr h="937806">
                <a:tc>
                  <a:txBody>
                    <a:bodyPr/>
                    <a:lstStyle/>
                    <a:p>
                      <a:pPr marL="0" marR="0">
                        <a:spcBef>
                          <a:spcPts val="0"/>
                        </a:spcBef>
                        <a:spcAft>
                          <a:spcPts val="0"/>
                        </a:spcAft>
                      </a:pPr>
                      <a:r>
                        <a:rPr lang="en-US" sz="2400" dirty="0">
                          <a:effectLst/>
                          <a:latin typeface="Cambria"/>
                          <a:ea typeface="ＭＳ 明朝"/>
                          <a:cs typeface="Times New Roman"/>
                        </a:rPr>
                        <a:t>Climatic</a:t>
                      </a:r>
                      <a:endParaRPr lang="en-US" sz="28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2400">
                          <a:effectLst/>
                          <a:latin typeface="Cambria"/>
                          <a:ea typeface="ＭＳ 明朝"/>
                          <a:cs typeface="Times New Roman"/>
                        </a:rPr>
                        <a:t>Visibility, temperature, humidity, wind, precipitation, daylight, darkness, etc.</a:t>
                      </a:r>
                      <a:endParaRPr lang="en-US" sz="2800">
                        <a:effectLst/>
                        <a:latin typeface="Cambria"/>
                        <a:ea typeface="ＭＳ 明朝"/>
                        <a:cs typeface="Times New Roman"/>
                      </a:endParaRPr>
                    </a:p>
                  </a:txBody>
                  <a:tcPr marL="68580" marR="68580" marT="0" marB="0"/>
                </a:tc>
              </a:tr>
              <a:tr h="1875612">
                <a:tc>
                  <a:txBody>
                    <a:bodyPr/>
                    <a:lstStyle/>
                    <a:p>
                      <a:pPr marL="0" marR="0">
                        <a:spcBef>
                          <a:spcPts val="0"/>
                        </a:spcBef>
                        <a:spcAft>
                          <a:spcPts val="0"/>
                        </a:spcAft>
                      </a:pPr>
                      <a:r>
                        <a:rPr lang="en-US" sz="2400">
                          <a:effectLst/>
                          <a:latin typeface="Cambria"/>
                          <a:ea typeface="ＭＳ 明朝"/>
                          <a:cs typeface="Times New Roman"/>
                        </a:rPr>
                        <a:t>Operational</a:t>
                      </a:r>
                      <a:endParaRPr lang="en-US" sz="2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2400" dirty="0">
                          <a:effectLst/>
                          <a:latin typeface="Cambria"/>
                          <a:ea typeface="ＭＳ 明朝"/>
                          <a:cs typeface="Times New Roman"/>
                        </a:rPr>
                        <a:t>Human-made obstructions, facility design, equipment configuration, new/modified/relocated equipment reviewed, pace and flow of product or service, machine guarding etc.</a:t>
                      </a:r>
                      <a:endParaRPr lang="en-US" sz="2800" dirty="0">
                        <a:effectLst/>
                        <a:latin typeface="Cambria"/>
                        <a:ea typeface="ＭＳ 明朝"/>
                        <a:cs typeface="Times New Roman"/>
                      </a:endParaRPr>
                    </a:p>
                  </a:txBody>
                  <a:tcPr marL="68580" marR="68580" marT="0" marB="0"/>
                </a:tc>
              </a:tr>
              <a:tr h="937806">
                <a:tc>
                  <a:txBody>
                    <a:bodyPr/>
                    <a:lstStyle/>
                    <a:p>
                      <a:pPr marL="0" marR="0">
                        <a:spcBef>
                          <a:spcPts val="0"/>
                        </a:spcBef>
                        <a:spcAft>
                          <a:spcPts val="0"/>
                        </a:spcAft>
                      </a:pPr>
                      <a:r>
                        <a:rPr lang="en-US" sz="2400" dirty="0">
                          <a:effectLst/>
                          <a:latin typeface="Cambria"/>
                          <a:ea typeface="ＭＳ 明朝"/>
                          <a:cs typeface="Times New Roman"/>
                        </a:rPr>
                        <a:t>Hygienic</a:t>
                      </a:r>
                      <a:endParaRPr lang="en-US" sz="2800" dirty="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2400" dirty="0">
                          <a:effectLst/>
                          <a:latin typeface="Cambria"/>
                          <a:ea typeface="ＭＳ 明朝"/>
                          <a:cs typeface="Times New Roman"/>
                        </a:rPr>
                        <a:t>Ventilation/air quality, noise/vibration, dust, and </a:t>
                      </a:r>
                      <a:r>
                        <a:rPr lang="en-US" sz="2400" dirty="0" smtClean="0">
                          <a:effectLst/>
                          <a:latin typeface="Cambria"/>
                          <a:ea typeface="ＭＳ 明朝"/>
                          <a:cs typeface="Times New Roman"/>
                        </a:rPr>
                        <a:t>contaminants</a:t>
                      </a:r>
                      <a:endParaRPr lang="en-US" sz="2800" dirty="0">
                        <a:effectLst/>
                        <a:latin typeface="Cambria"/>
                        <a:ea typeface="ＭＳ 明朝"/>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21</a:t>
            </a:fld>
            <a:endParaRPr lang="en-US"/>
          </a:p>
        </p:txBody>
      </p:sp>
    </p:spTree>
    <p:extLst>
      <p:ext uri="{BB962C8B-B14F-4D97-AF65-F5344CB8AC3E}">
        <p14:creationId xmlns="" xmlns:p14="http://schemas.microsoft.com/office/powerpoint/2010/main" val="3113564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Tools/Equipment/Material Consideration</a:t>
            </a:r>
            <a:endParaRPr lang="en-US" sz="32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Tools/equipment/material bring the items used or handled with their direct task into contact with </a:t>
            </a:r>
            <a:r>
              <a:rPr lang="en-US" sz="2800" b="1" dirty="0" err="1" smtClean="0">
                <a:solidFill>
                  <a:srgbClr val="800000"/>
                </a:solidFill>
              </a:rPr>
              <a:t>Ee’s</a:t>
            </a:r>
            <a:r>
              <a:rPr lang="en-US" sz="2800" b="1" dirty="0" smtClean="0">
                <a:solidFill>
                  <a:srgbClr val="800000"/>
                </a:solidFill>
              </a:rPr>
              <a:t> or others. </a:t>
            </a:r>
            <a:endParaRPr lang="en-US" sz="2800" b="1" dirty="0">
              <a:solidFill>
                <a:srgbClr val="800000"/>
              </a:solidFill>
            </a:endParaRP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22</a:t>
            </a:fld>
            <a:endParaRPr lang="en-US"/>
          </a:p>
        </p:txBody>
      </p:sp>
    </p:spTree>
    <p:extLst>
      <p:ext uri="{BB962C8B-B14F-4D97-AF65-F5344CB8AC3E}">
        <p14:creationId xmlns="" xmlns:p14="http://schemas.microsoft.com/office/powerpoint/2010/main" val="820020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Table 6-3</a:t>
            </a:r>
            <a:br>
              <a:rPr lang="en-US" sz="3200" b="1" dirty="0" smtClean="0"/>
            </a:br>
            <a:r>
              <a:rPr lang="en-US" sz="3200" b="1" dirty="0" smtClean="0"/>
              <a:t>Tools/Materials/Material Considerations</a:t>
            </a:r>
            <a:endParaRPr lang="en-US" sz="32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768452985"/>
              </p:ext>
            </p:extLst>
          </p:nvPr>
        </p:nvGraphicFramePr>
        <p:xfrm>
          <a:off x="457200" y="1600199"/>
          <a:ext cx="8229600" cy="4737548"/>
        </p:xfrm>
        <a:graphic>
          <a:graphicData uri="http://schemas.openxmlformats.org/drawingml/2006/table">
            <a:tbl>
              <a:tblPr firstRow="1" bandRow="1">
                <a:tableStyleId>{5C22544A-7EE6-4342-B048-85BDC9FD1C3A}</a:tableStyleId>
              </a:tblPr>
              <a:tblGrid>
                <a:gridCol w="1948329"/>
                <a:gridCol w="6281271"/>
              </a:tblGrid>
              <a:tr h="887207">
                <a:tc>
                  <a:txBody>
                    <a:bodyPr/>
                    <a:lstStyle/>
                    <a:p>
                      <a:r>
                        <a:rPr lang="en-US" sz="3200" dirty="0" smtClean="0"/>
                        <a:t>Factors</a:t>
                      </a:r>
                      <a:endParaRPr lang="en-US" sz="3200" dirty="0"/>
                    </a:p>
                  </a:txBody>
                  <a:tcPr/>
                </a:tc>
                <a:tc>
                  <a:txBody>
                    <a:bodyPr/>
                    <a:lstStyle/>
                    <a:p>
                      <a:pPr algn="ctr"/>
                      <a:r>
                        <a:rPr lang="en-US" sz="3200" dirty="0" smtClean="0"/>
                        <a:t>Examples</a:t>
                      </a:r>
                      <a:endParaRPr lang="en-US" sz="3200" dirty="0"/>
                    </a:p>
                  </a:txBody>
                  <a:tcPr/>
                </a:tc>
              </a:tr>
              <a:tr h="887207">
                <a:tc>
                  <a:txBody>
                    <a:bodyPr/>
                    <a:lstStyle/>
                    <a:p>
                      <a:r>
                        <a:rPr lang="en-US" sz="2400" dirty="0" smtClean="0"/>
                        <a:t>Design</a:t>
                      </a:r>
                      <a:endParaRPr lang="en-US" sz="2400" dirty="0"/>
                    </a:p>
                  </a:txBody>
                  <a:tcPr/>
                </a:tc>
                <a:tc>
                  <a:txBody>
                    <a:bodyPr/>
                    <a:lstStyle/>
                    <a:p>
                      <a:r>
                        <a:rPr lang="en-US" sz="2400" dirty="0" smtClean="0"/>
                        <a:t>Equipment and engineering</a:t>
                      </a:r>
                      <a:r>
                        <a:rPr lang="en-US" sz="2400" baseline="0" dirty="0" smtClean="0"/>
                        <a:t> reliability and performance and ergonomics</a:t>
                      </a:r>
                      <a:endParaRPr lang="en-US" sz="2400" dirty="0"/>
                    </a:p>
                  </a:txBody>
                  <a:tcPr/>
                </a:tc>
              </a:tr>
              <a:tr h="887207">
                <a:tc>
                  <a:txBody>
                    <a:bodyPr/>
                    <a:lstStyle/>
                    <a:p>
                      <a:r>
                        <a:rPr lang="en-US" sz="2400" dirty="0" smtClean="0"/>
                        <a:t>Maintenance</a:t>
                      </a:r>
                      <a:endParaRPr lang="en-US" sz="2400" dirty="0"/>
                    </a:p>
                  </a:txBody>
                  <a:tcPr/>
                </a:tc>
                <a:tc>
                  <a:txBody>
                    <a:bodyPr/>
                    <a:lstStyle/>
                    <a:p>
                      <a:r>
                        <a:rPr lang="en-US" sz="2400" dirty="0" smtClean="0"/>
                        <a:t>Availability of time, tools, and parts, ease of access</a:t>
                      </a:r>
                      <a:endParaRPr lang="en-US" sz="2400" dirty="0"/>
                    </a:p>
                  </a:txBody>
                  <a:tcPr/>
                </a:tc>
              </a:tr>
              <a:tr h="887207">
                <a:tc>
                  <a:txBody>
                    <a:bodyPr/>
                    <a:lstStyle/>
                    <a:p>
                      <a:r>
                        <a:rPr lang="en-US" sz="2400" dirty="0" smtClean="0"/>
                        <a:t>Logistics</a:t>
                      </a:r>
                      <a:endParaRPr lang="en-US" sz="2400" dirty="0"/>
                    </a:p>
                  </a:txBody>
                  <a:tcPr/>
                </a:tc>
                <a:tc>
                  <a:txBody>
                    <a:bodyPr/>
                    <a:lstStyle/>
                    <a:p>
                      <a:r>
                        <a:rPr lang="en-US" sz="2400" dirty="0" smtClean="0"/>
                        <a:t>Supply,</a:t>
                      </a:r>
                      <a:r>
                        <a:rPr lang="en-US" sz="2400" baseline="0" dirty="0" smtClean="0"/>
                        <a:t> maintenance, repair, hazardous materials and chemicals, tool and equipment purchase and design</a:t>
                      </a:r>
                      <a:endParaRPr lang="en-US" sz="2400" dirty="0"/>
                    </a:p>
                  </a:txBody>
                  <a:tcPr/>
                </a:tc>
              </a:tr>
              <a:tr h="887207">
                <a:tc>
                  <a:txBody>
                    <a:bodyPr/>
                    <a:lstStyle/>
                    <a:p>
                      <a:r>
                        <a:rPr lang="en-US" sz="2400" dirty="0" smtClean="0"/>
                        <a:t>Technical Data</a:t>
                      </a:r>
                      <a:endParaRPr lang="en-US" sz="2400" dirty="0"/>
                    </a:p>
                  </a:txBody>
                  <a:tcPr/>
                </a:tc>
                <a:tc>
                  <a:txBody>
                    <a:bodyPr/>
                    <a:lstStyle/>
                    <a:p>
                      <a:r>
                        <a:rPr lang="en-US" sz="2400" dirty="0" smtClean="0"/>
                        <a:t>Clear,</a:t>
                      </a:r>
                      <a:r>
                        <a:rPr lang="en-US" sz="2400" baseline="0" dirty="0" smtClean="0"/>
                        <a:t> accurate, useable, and available</a:t>
                      </a:r>
                      <a:endParaRPr lang="en-US" sz="24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23</a:t>
            </a:fld>
            <a:endParaRPr lang="en-US"/>
          </a:p>
        </p:txBody>
      </p:sp>
    </p:spTree>
    <p:extLst>
      <p:ext uri="{BB962C8B-B14F-4D97-AF65-F5344CB8AC3E}">
        <p14:creationId xmlns="" xmlns:p14="http://schemas.microsoft.com/office/powerpoint/2010/main" val="35196390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Management Support and Policies and Procedure Considerations</a:t>
            </a:r>
            <a:endParaRPr lang="en-US" sz="36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Management directs the process by showing leadership and support, defining and implementing the necessary safety policies, standards, and procedures along with engineering controls. </a:t>
            </a:r>
          </a:p>
          <a:p>
            <a:pPr lvl="1"/>
            <a:r>
              <a:rPr lang="en-US" sz="2400" dirty="0" smtClean="0"/>
              <a:t>NOTE: Management cannot completely control all aspects and rules to govern interactions, it cannot completely control all aspects of the system elements</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24</a:t>
            </a:fld>
            <a:endParaRPr lang="en-US"/>
          </a:p>
        </p:txBody>
      </p:sp>
    </p:spTree>
    <p:extLst>
      <p:ext uri="{BB962C8B-B14F-4D97-AF65-F5344CB8AC3E}">
        <p14:creationId xmlns="" xmlns:p14="http://schemas.microsoft.com/office/powerpoint/2010/main" val="7138881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Table 6-4</a:t>
            </a:r>
            <a:br>
              <a:rPr lang="en-US" sz="2800" b="1" dirty="0" smtClean="0"/>
            </a:br>
            <a:r>
              <a:rPr lang="en-US" sz="2800" b="1" dirty="0" smtClean="0"/>
              <a:t>Management Support and Policies and Procedure Considerations</a:t>
            </a:r>
            <a:endParaRPr lang="en-US" sz="28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742569245"/>
              </p:ext>
            </p:extLst>
          </p:nvPr>
        </p:nvGraphicFramePr>
        <p:xfrm>
          <a:off x="457200" y="1600200"/>
          <a:ext cx="8229600" cy="4937760"/>
        </p:xfrm>
        <a:graphic>
          <a:graphicData uri="http://schemas.openxmlformats.org/drawingml/2006/table">
            <a:tbl>
              <a:tblPr firstRow="1" bandRow="1">
                <a:tableStyleId>{5C22544A-7EE6-4342-B048-85BDC9FD1C3A}</a:tableStyleId>
              </a:tblPr>
              <a:tblGrid>
                <a:gridCol w="2277035"/>
                <a:gridCol w="5952565"/>
              </a:tblGrid>
              <a:tr h="370840">
                <a:tc>
                  <a:txBody>
                    <a:bodyPr/>
                    <a:lstStyle/>
                    <a:p>
                      <a:r>
                        <a:rPr lang="en-US" sz="2400" dirty="0" smtClean="0"/>
                        <a:t>Factors</a:t>
                      </a:r>
                      <a:endParaRPr lang="en-US" sz="2400" dirty="0"/>
                    </a:p>
                  </a:txBody>
                  <a:tcPr/>
                </a:tc>
                <a:tc>
                  <a:txBody>
                    <a:bodyPr/>
                    <a:lstStyle/>
                    <a:p>
                      <a:pPr algn="ctr"/>
                      <a:r>
                        <a:rPr lang="en-US" sz="2400" dirty="0" smtClean="0"/>
                        <a:t>Examples</a:t>
                      </a:r>
                      <a:endParaRPr lang="en-US" sz="2400" dirty="0"/>
                    </a:p>
                  </a:txBody>
                  <a:tcPr/>
                </a:tc>
              </a:tr>
              <a:tr h="370840">
                <a:tc>
                  <a:txBody>
                    <a:bodyPr/>
                    <a:lstStyle/>
                    <a:p>
                      <a:r>
                        <a:rPr lang="en-US" sz="2400" dirty="0" smtClean="0"/>
                        <a:t>Management Commitment</a:t>
                      </a:r>
                      <a:endParaRPr lang="en-US" sz="2400" dirty="0"/>
                    </a:p>
                  </a:txBody>
                  <a:tcPr/>
                </a:tc>
                <a:tc>
                  <a:txBody>
                    <a:bodyPr/>
                    <a:lstStyle/>
                    <a:p>
                      <a:r>
                        <a:rPr lang="en-US" sz="2400" dirty="0" smtClean="0"/>
                        <a:t>The level</a:t>
                      </a:r>
                      <a:r>
                        <a:rPr lang="en-US" sz="2400" baseline="0" dirty="0" smtClean="0"/>
                        <a:t> of commitment from management determines the success if support for the supervision and </a:t>
                      </a:r>
                      <a:r>
                        <a:rPr lang="en-US" sz="2400" baseline="0" dirty="0" err="1" smtClean="0"/>
                        <a:t>Ee’s</a:t>
                      </a:r>
                      <a:endParaRPr lang="en-US" sz="2400" dirty="0"/>
                    </a:p>
                  </a:txBody>
                  <a:tcPr/>
                </a:tc>
              </a:tr>
              <a:tr h="370840">
                <a:tc>
                  <a:txBody>
                    <a:bodyPr/>
                    <a:lstStyle/>
                    <a:p>
                      <a:r>
                        <a:rPr lang="en-US" sz="2400" dirty="0" smtClean="0"/>
                        <a:t>Standards</a:t>
                      </a:r>
                      <a:endParaRPr lang="en-US" sz="2400" dirty="0"/>
                    </a:p>
                  </a:txBody>
                  <a:tcPr/>
                </a:tc>
                <a:tc>
                  <a:txBody>
                    <a:bodyPr/>
                    <a:lstStyle/>
                    <a:p>
                      <a:r>
                        <a:rPr lang="en-US" sz="2400" dirty="0" smtClean="0"/>
                        <a:t>Regulatory requirements</a:t>
                      </a:r>
                      <a:r>
                        <a:rPr lang="en-US" sz="2400" baseline="0" dirty="0" smtClean="0"/>
                        <a:t> (OSHA, EPA, DOT, etc.) company policies and procedures</a:t>
                      </a:r>
                      <a:endParaRPr lang="en-US" sz="2400" dirty="0"/>
                    </a:p>
                  </a:txBody>
                  <a:tcPr/>
                </a:tc>
              </a:tr>
              <a:tr h="370840">
                <a:tc>
                  <a:txBody>
                    <a:bodyPr/>
                    <a:lstStyle/>
                    <a:p>
                      <a:r>
                        <a:rPr lang="en-US" sz="2400" dirty="0" smtClean="0"/>
                        <a:t>Procedure</a:t>
                      </a:r>
                      <a:endParaRPr lang="en-US" sz="2400" dirty="0"/>
                    </a:p>
                  </a:txBody>
                  <a:tcPr/>
                </a:tc>
                <a:tc>
                  <a:txBody>
                    <a:bodyPr/>
                    <a:lstStyle/>
                    <a:p>
                      <a:r>
                        <a:rPr lang="en-US" sz="2400" dirty="0" smtClean="0"/>
                        <a:t>JHA, audit checklists,</a:t>
                      </a:r>
                      <a:r>
                        <a:rPr lang="en-US" sz="2400" baseline="0" dirty="0" smtClean="0"/>
                        <a:t> manuals, policies, rules etc.</a:t>
                      </a:r>
                      <a:endParaRPr lang="en-US" sz="2400" dirty="0"/>
                    </a:p>
                  </a:txBody>
                  <a:tcPr/>
                </a:tc>
              </a:tr>
              <a:tr h="370840">
                <a:tc>
                  <a:txBody>
                    <a:bodyPr/>
                    <a:lstStyle/>
                    <a:p>
                      <a:r>
                        <a:rPr lang="en-US" sz="2400" dirty="0" smtClean="0"/>
                        <a:t>Controls</a:t>
                      </a:r>
                      <a:endParaRPr lang="en-US" sz="2400" dirty="0"/>
                    </a:p>
                  </a:txBody>
                  <a:tcPr/>
                </a:tc>
                <a:tc>
                  <a:txBody>
                    <a:bodyPr/>
                    <a:lstStyle/>
                    <a:p>
                      <a:r>
                        <a:rPr lang="en-US" sz="2400" dirty="0" smtClean="0"/>
                        <a:t>Rest, restrictions, training</a:t>
                      </a:r>
                      <a:r>
                        <a:rPr lang="en-US" sz="2400" baseline="0" dirty="0" smtClean="0"/>
                        <a:t> rules/limitations excessive hours of work</a:t>
                      </a:r>
                      <a:endParaRPr lang="en-US" sz="2400" dirty="0"/>
                    </a:p>
                  </a:txBody>
                  <a:tcPr/>
                </a:tc>
              </a:tr>
              <a:tr h="370840">
                <a:tc>
                  <a:txBody>
                    <a:bodyPr/>
                    <a:lstStyle/>
                    <a:p>
                      <a:r>
                        <a:rPr lang="en-US" sz="2400" dirty="0" smtClean="0"/>
                        <a:t>Objectives</a:t>
                      </a:r>
                      <a:endParaRPr lang="en-US" sz="2400" dirty="0"/>
                    </a:p>
                  </a:txBody>
                  <a:tcPr/>
                </a:tc>
                <a:tc>
                  <a:txBody>
                    <a:bodyPr/>
                    <a:lstStyle/>
                    <a:p>
                      <a:r>
                        <a:rPr lang="en-US" sz="2400" dirty="0" smtClean="0"/>
                        <a:t>The desired outcome, task analysis and completion</a:t>
                      </a:r>
                      <a:endParaRPr lang="en-US" sz="24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25</a:t>
            </a:fld>
            <a:endParaRPr lang="en-US"/>
          </a:p>
        </p:txBody>
      </p:sp>
    </p:spTree>
    <p:extLst>
      <p:ext uri="{BB962C8B-B14F-4D97-AF65-F5344CB8AC3E}">
        <p14:creationId xmlns="" xmlns:p14="http://schemas.microsoft.com/office/powerpoint/2010/main" val="3398053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Job Steps and Task Considerations</a:t>
            </a:r>
            <a:endParaRPr lang="en-US" sz="40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Job steps are the specific actions and movements required to achieve the successful completion through the interactions of the parts of the model. Job steps are the functions to be performed, an objective of each step.</a:t>
            </a:r>
            <a:endParaRPr lang="en-US" sz="2800" b="1" dirty="0">
              <a:solidFill>
                <a:srgbClr val="800000"/>
              </a:solidFill>
            </a:endParaRP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26</a:t>
            </a:fld>
            <a:endParaRPr lang="en-US"/>
          </a:p>
        </p:txBody>
      </p:sp>
    </p:spTree>
    <p:extLst>
      <p:ext uri="{BB962C8B-B14F-4D97-AF65-F5344CB8AC3E}">
        <p14:creationId xmlns="" xmlns:p14="http://schemas.microsoft.com/office/powerpoint/2010/main" val="946956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Table 6-5</a:t>
            </a:r>
            <a:br>
              <a:rPr lang="en-US" b="1" dirty="0" smtClean="0"/>
            </a:br>
            <a:r>
              <a:rPr lang="en-US" b="1" dirty="0" smtClean="0"/>
              <a:t>Job Step and Task Consideration</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07404618"/>
              </p:ext>
            </p:extLst>
          </p:nvPr>
        </p:nvGraphicFramePr>
        <p:xfrm>
          <a:off x="457200" y="1600200"/>
          <a:ext cx="8229600" cy="4023360"/>
        </p:xfrm>
        <a:graphic>
          <a:graphicData uri="http://schemas.openxmlformats.org/drawingml/2006/table">
            <a:tbl>
              <a:tblPr firstRow="1" bandRow="1">
                <a:tableStyleId>{5C22544A-7EE6-4342-B048-85BDC9FD1C3A}</a:tableStyleId>
              </a:tblPr>
              <a:tblGrid>
                <a:gridCol w="2321859"/>
                <a:gridCol w="5907741"/>
              </a:tblGrid>
              <a:tr h="370840">
                <a:tc>
                  <a:txBody>
                    <a:bodyPr/>
                    <a:lstStyle/>
                    <a:p>
                      <a:r>
                        <a:rPr lang="en-US" sz="2400" dirty="0" smtClean="0"/>
                        <a:t>Factors</a:t>
                      </a:r>
                      <a:endParaRPr lang="en-US" sz="2400" dirty="0"/>
                    </a:p>
                  </a:txBody>
                  <a:tcPr/>
                </a:tc>
                <a:tc>
                  <a:txBody>
                    <a:bodyPr/>
                    <a:lstStyle/>
                    <a:p>
                      <a:pPr algn="ctr"/>
                      <a:r>
                        <a:rPr lang="en-US" sz="2400" dirty="0" smtClean="0"/>
                        <a:t>Examples</a:t>
                      </a:r>
                      <a:endParaRPr lang="en-US" sz="2400" dirty="0"/>
                    </a:p>
                  </a:txBody>
                  <a:tcPr/>
                </a:tc>
              </a:tr>
              <a:tr h="370840">
                <a:tc>
                  <a:txBody>
                    <a:bodyPr/>
                    <a:lstStyle/>
                    <a:p>
                      <a:r>
                        <a:rPr lang="en-US" sz="2400" dirty="0" smtClean="0"/>
                        <a:t>Job</a:t>
                      </a:r>
                      <a:endParaRPr lang="en-US" sz="2400" dirty="0"/>
                    </a:p>
                  </a:txBody>
                  <a:tcPr/>
                </a:tc>
                <a:tc>
                  <a:txBody>
                    <a:bodyPr/>
                    <a:lstStyle/>
                    <a:p>
                      <a:r>
                        <a:rPr lang="en-US" sz="2400" dirty="0" smtClean="0"/>
                        <a:t>An overall activity based on performing specific steps to complete each</a:t>
                      </a:r>
                      <a:r>
                        <a:rPr lang="en-US" sz="2400" baseline="0" dirty="0" smtClean="0"/>
                        <a:t> task</a:t>
                      </a:r>
                      <a:endParaRPr lang="en-US" sz="2400" dirty="0"/>
                    </a:p>
                  </a:txBody>
                  <a:tcPr/>
                </a:tc>
              </a:tr>
              <a:tr h="370840">
                <a:tc>
                  <a:txBody>
                    <a:bodyPr/>
                    <a:lstStyle/>
                    <a:p>
                      <a:r>
                        <a:rPr lang="en-US" sz="2400" dirty="0" smtClean="0"/>
                        <a:t>Steps</a:t>
                      </a:r>
                      <a:endParaRPr lang="en-US" sz="2400" dirty="0"/>
                    </a:p>
                  </a:txBody>
                  <a:tcPr/>
                </a:tc>
                <a:tc>
                  <a:txBody>
                    <a:bodyPr/>
                    <a:lstStyle/>
                    <a:p>
                      <a:r>
                        <a:rPr lang="en-US" sz="2400" dirty="0" smtClean="0"/>
                        <a:t>Clearly defined actions that</a:t>
                      </a:r>
                      <a:r>
                        <a:rPr lang="en-US" sz="2400" baseline="0" dirty="0" smtClean="0"/>
                        <a:t> must be taken; define how each step is completed. Movements, lifting, travel, observation….</a:t>
                      </a:r>
                      <a:endParaRPr lang="en-US" sz="2400" dirty="0"/>
                    </a:p>
                  </a:txBody>
                  <a:tcPr/>
                </a:tc>
              </a:tr>
              <a:tr h="370840">
                <a:tc>
                  <a:txBody>
                    <a:bodyPr/>
                    <a:lstStyle/>
                    <a:p>
                      <a:r>
                        <a:rPr lang="en-US" sz="2400" dirty="0" smtClean="0"/>
                        <a:t>Task</a:t>
                      </a:r>
                      <a:endParaRPr lang="en-US" sz="2400" dirty="0"/>
                    </a:p>
                  </a:txBody>
                  <a:tcPr/>
                </a:tc>
                <a:tc>
                  <a:txBody>
                    <a:bodyPr/>
                    <a:lstStyle/>
                    <a:p>
                      <a:r>
                        <a:rPr lang="en-US" sz="2400" dirty="0" smtClean="0"/>
                        <a:t>A function</a:t>
                      </a:r>
                      <a:r>
                        <a:rPr lang="en-US" sz="2400" baseline="0" dirty="0" smtClean="0"/>
                        <a:t>, a series of functions, to be performed, based on the job steps, an objective. The finer details required to complete a step. </a:t>
                      </a:r>
                      <a:endParaRPr lang="en-US" sz="24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27</a:t>
            </a:fld>
            <a:endParaRPr lang="en-US"/>
          </a:p>
        </p:txBody>
      </p:sp>
    </p:spTree>
    <p:extLst>
      <p:ext uri="{BB962C8B-B14F-4D97-AF65-F5344CB8AC3E}">
        <p14:creationId xmlns="" xmlns:p14="http://schemas.microsoft.com/office/powerpoint/2010/main" val="3280150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System Engineering Model</a:t>
            </a:r>
            <a:endParaRPr lang="en-US" sz="4000" b="1" dirty="0"/>
          </a:p>
        </p:txBody>
      </p:sp>
      <p:sp>
        <p:nvSpPr>
          <p:cNvPr id="3" name="Content Placeholder 2"/>
          <p:cNvSpPr>
            <a:spLocks noGrp="1"/>
          </p:cNvSpPr>
          <p:nvPr>
            <p:ph idx="1"/>
          </p:nvPr>
        </p:nvSpPr>
        <p:spPr/>
        <p:txBody>
          <a:bodyPr>
            <a:normAutofit fontScale="92500" lnSpcReduction="10000"/>
          </a:bodyPr>
          <a:lstStyle/>
          <a:p>
            <a:r>
              <a:rPr lang="en-US" sz="2800" b="1" dirty="0" smtClean="0">
                <a:solidFill>
                  <a:srgbClr val="800000"/>
                </a:solidFill>
              </a:rPr>
              <a:t>Forgotten subpopulations of </a:t>
            </a:r>
            <a:r>
              <a:rPr lang="en-US" sz="2800" b="1" dirty="0" err="1" smtClean="0">
                <a:solidFill>
                  <a:srgbClr val="800000"/>
                </a:solidFill>
              </a:rPr>
              <a:t>Ee’s</a:t>
            </a:r>
            <a:r>
              <a:rPr lang="en-US" sz="2800" b="1" dirty="0" smtClean="0">
                <a:solidFill>
                  <a:srgbClr val="800000"/>
                </a:solidFill>
              </a:rPr>
              <a:t> that must be included in risk assessment</a:t>
            </a:r>
            <a:r>
              <a:rPr lang="en-US" sz="2400" b="1" dirty="0" smtClean="0">
                <a:solidFill>
                  <a:srgbClr val="800000"/>
                </a:solidFill>
              </a:rPr>
              <a:t>s </a:t>
            </a:r>
            <a:r>
              <a:rPr lang="en-US" sz="2800" b="1" dirty="0" smtClean="0">
                <a:solidFill>
                  <a:srgbClr val="800000"/>
                </a:solidFill>
              </a:rPr>
              <a:t>include:</a:t>
            </a:r>
          </a:p>
          <a:p>
            <a:r>
              <a:rPr lang="en-US" sz="2800" dirty="0" smtClean="0"/>
              <a:t>Temporary </a:t>
            </a:r>
            <a:r>
              <a:rPr lang="en-US" sz="2800" dirty="0" err="1" smtClean="0"/>
              <a:t>Ee’s</a:t>
            </a:r>
            <a:endParaRPr lang="en-US" sz="2800" dirty="0" smtClean="0"/>
          </a:p>
          <a:p>
            <a:r>
              <a:rPr lang="en-US" sz="2800" dirty="0" smtClean="0"/>
              <a:t>Relocated </a:t>
            </a:r>
            <a:r>
              <a:rPr lang="en-US" sz="2800" dirty="0" err="1" smtClean="0"/>
              <a:t>Ee’s</a:t>
            </a:r>
            <a:endParaRPr lang="en-US" sz="2800" dirty="0" smtClean="0"/>
          </a:p>
          <a:p>
            <a:r>
              <a:rPr lang="en-US" sz="2800" dirty="0" smtClean="0"/>
              <a:t>Transferred </a:t>
            </a:r>
            <a:r>
              <a:rPr lang="en-US" sz="2800" dirty="0" err="1" smtClean="0"/>
              <a:t>Ee’s</a:t>
            </a:r>
            <a:endParaRPr lang="en-US" sz="2800" dirty="0" smtClean="0"/>
          </a:p>
          <a:p>
            <a:endParaRPr lang="en-US" sz="2800" dirty="0"/>
          </a:p>
          <a:p>
            <a:r>
              <a:rPr lang="en-US" sz="2800" b="1" dirty="0" smtClean="0">
                <a:solidFill>
                  <a:srgbClr val="800000"/>
                </a:solidFill>
              </a:rPr>
              <a:t>Often overlooked by companies because:</a:t>
            </a:r>
          </a:p>
          <a:p>
            <a:pPr lvl="1"/>
            <a:r>
              <a:rPr lang="en-US" sz="2400" dirty="0" smtClean="0"/>
              <a:t>The company has no financial stake in their safety</a:t>
            </a:r>
          </a:p>
          <a:p>
            <a:pPr lvl="1"/>
            <a:r>
              <a:rPr lang="en-US" sz="2400" dirty="0" smtClean="0"/>
              <a:t>Relocated and Transferred </a:t>
            </a:r>
            <a:r>
              <a:rPr lang="en-US" sz="2400" dirty="0" err="1" smtClean="0"/>
              <a:t>Ee’s</a:t>
            </a:r>
            <a:r>
              <a:rPr lang="en-US" sz="2400" dirty="0" smtClean="0"/>
              <a:t> may be erroneously thought to be “experienced” even thought they are the equivalent to a new hire. </a:t>
            </a: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28</a:t>
            </a:fld>
            <a:endParaRPr lang="en-US"/>
          </a:p>
        </p:txBody>
      </p:sp>
    </p:spTree>
    <p:extLst>
      <p:ext uri="{BB962C8B-B14F-4D97-AF65-F5344CB8AC3E}">
        <p14:creationId xmlns="" xmlns:p14="http://schemas.microsoft.com/office/powerpoint/2010/main" val="1519634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Risk Management Responsibilities</a:t>
            </a:r>
            <a:endParaRPr lang="en-US" sz="36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To have effective risk management systems—i.e. safety management system level of responsibility must be clearly defined. </a:t>
            </a:r>
          </a:p>
          <a:p>
            <a:r>
              <a:rPr lang="en-US" sz="2800" dirty="0" smtClean="0"/>
              <a:t>Management responsibilities</a:t>
            </a:r>
          </a:p>
          <a:p>
            <a:pPr lvl="1"/>
            <a:r>
              <a:rPr lang="en-US" sz="2400" dirty="0" smtClean="0"/>
              <a:t>Assessing risk, developing risk alternatives</a:t>
            </a:r>
          </a:p>
          <a:p>
            <a:pPr lvl="1"/>
            <a:r>
              <a:rPr lang="en-US" sz="2400" dirty="0" smtClean="0"/>
              <a:t>Selecting risk reduction options from recommendation</a:t>
            </a:r>
          </a:p>
          <a:p>
            <a:pPr lvl="1"/>
            <a:r>
              <a:rPr lang="en-US" sz="2400" dirty="0" smtClean="0"/>
              <a:t>Training and motivating </a:t>
            </a:r>
            <a:r>
              <a:rPr lang="en-US" sz="2400" dirty="0" err="1" smtClean="0"/>
              <a:t>Ee’s</a:t>
            </a:r>
            <a:r>
              <a:rPr lang="en-US" sz="2400" dirty="0" smtClean="0"/>
              <a:t> to use risk management techniques</a:t>
            </a:r>
          </a:p>
          <a:p>
            <a:pPr lvl="1"/>
            <a:r>
              <a:rPr lang="en-US" sz="2400" dirty="0" smtClean="0"/>
              <a:t>Elevating risk decision to higher levels of management</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29</a:t>
            </a:fld>
            <a:endParaRPr lang="en-US"/>
          </a:p>
        </p:txBody>
      </p:sp>
    </p:spTree>
    <p:extLst>
      <p:ext uri="{BB962C8B-B14F-4D97-AF65-F5344CB8AC3E}">
        <p14:creationId xmlns="" xmlns:p14="http://schemas.microsoft.com/office/powerpoint/2010/main" val="4136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Chapter Outline</a:t>
            </a:r>
            <a:endParaRPr lang="en-US" b="1" dirty="0"/>
          </a:p>
        </p:txBody>
      </p:sp>
      <p:sp>
        <p:nvSpPr>
          <p:cNvPr id="3" name="Content Placeholder 2"/>
          <p:cNvSpPr>
            <a:spLocks noGrp="1"/>
          </p:cNvSpPr>
          <p:nvPr>
            <p:ph idx="1"/>
          </p:nvPr>
        </p:nvSpPr>
        <p:spPr/>
        <p:txBody>
          <a:bodyPr>
            <a:normAutofit lnSpcReduction="10000"/>
          </a:bodyPr>
          <a:lstStyle/>
          <a:p>
            <a:r>
              <a:rPr lang="en-US" sz="2800" b="1" dirty="0" smtClean="0">
                <a:solidFill>
                  <a:srgbClr val="800000"/>
                </a:solidFill>
              </a:rPr>
              <a:t>This weeks lesson will be guided by the following topics:</a:t>
            </a:r>
          </a:p>
          <a:p>
            <a:pPr lvl="1"/>
            <a:r>
              <a:rPr lang="en-US" sz="2400" dirty="0" smtClean="0"/>
              <a:t>Defining risk management</a:t>
            </a:r>
          </a:p>
          <a:p>
            <a:pPr lvl="1"/>
            <a:r>
              <a:rPr lang="en-US" sz="2400" dirty="0" smtClean="0"/>
              <a:t>Risk management theories and models</a:t>
            </a:r>
          </a:p>
          <a:p>
            <a:pPr lvl="1"/>
            <a:r>
              <a:rPr lang="en-US" sz="2400" dirty="0" err="1" smtClean="0"/>
              <a:t>Ee</a:t>
            </a:r>
            <a:r>
              <a:rPr lang="en-US" sz="2400" dirty="0" smtClean="0"/>
              <a:t>’ considerations</a:t>
            </a:r>
          </a:p>
          <a:p>
            <a:pPr lvl="1"/>
            <a:r>
              <a:rPr lang="en-US" sz="2400" dirty="0" smtClean="0"/>
              <a:t>The environment</a:t>
            </a:r>
          </a:p>
          <a:p>
            <a:pPr lvl="1"/>
            <a:r>
              <a:rPr lang="en-US" sz="2400" dirty="0" smtClean="0"/>
              <a:t>Tools/equipment/materials</a:t>
            </a:r>
          </a:p>
          <a:p>
            <a:pPr lvl="1"/>
            <a:r>
              <a:rPr lang="en-US" sz="2400" dirty="0" smtClean="0"/>
              <a:t>Management support and policies and procedures considerations</a:t>
            </a:r>
          </a:p>
          <a:p>
            <a:pPr lvl="1"/>
            <a:r>
              <a:rPr lang="en-US" sz="2400" dirty="0" smtClean="0"/>
              <a:t>Job steps and task considerations</a:t>
            </a:r>
          </a:p>
          <a:p>
            <a:pPr lvl="1"/>
            <a:r>
              <a:rPr lang="en-US" sz="2400" dirty="0" smtClean="0"/>
              <a:t>System Engineering Model</a:t>
            </a:r>
          </a:p>
          <a:p>
            <a:pPr lvl="1"/>
            <a:endParaRPr lang="en-US" sz="2400" dirty="0" smtClean="0"/>
          </a:p>
          <a:p>
            <a:pPr lvl="1"/>
            <a:endParaRPr lang="en-US" sz="2400" dirty="0" smtClean="0"/>
          </a:p>
          <a:p>
            <a:pPr lvl="1"/>
            <a:endParaRPr lang="en-US" sz="2400" dirty="0" smtClean="0"/>
          </a:p>
        </p:txBody>
      </p:sp>
      <p:sp>
        <p:nvSpPr>
          <p:cNvPr id="4" name="Footer Placeholder 3"/>
          <p:cNvSpPr>
            <a:spLocks noGrp="1"/>
          </p:cNvSpPr>
          <p:nvPr>
            <p:ph type="ftr" sz="quarter" idx="11"/>
          </p:nvPr>
        </p:nvSpPr>
        <p:spPr/>
        <p:txBody>
          <a:bodyPr/>
          <a:lstStyle/>
          <a:p>
            <a:r>
              <a:rPr lang="de-DE" smtClean="0"/>
              <a:t>OSH 366 W9 PPT1 Defining Associated Risk</a:t>
            </a:r>
            <a:endParaRPr lang="en-US"/>
          </a:p>
        </p:txBody>
      </p:sp>
      <p:sp>
        <p:nvSpPr>
          <p:cNvPr id="5" name="Slide Number Placeholder 4"/>
          <p:cNvSpPr>
            <a:spLocks noGrp="1"/>
          </p:cNvSpPr>
          <p:nvPr>
            <p:ph type="sldNum" sz="quarter" idx="12"/>
          </p:nvPr>
        </p:nvSpPr>
        <p:spPr/>
        <p:txBody>
          <a:bodyPr/>
          <a:lstStyle/>
          <a:p>
            <a:fld id="{EDF06FB3-4ECC-6642-B8DF-7C69547B6493}" type="slidenum">
              <a:rPr lang="en-US" smtClean="0"/>
              <a:pPr/>
              <a:t>3</a:t>
            </a:fld>
            <a:endParaRPr lang="en-US"/>
          </a:p>
        </p:txBody>
      </p:sp>
    </p:spTree>
    <p:extLst>
      <p:ext uri="{BB962C8B-B14F-4D97-AF65-F5344CB8AC3E}">
        <p14:creationId xmlns="" xmlns:p14="http://schemas.microsoft.com/office/powerpoint/2010/main" val="4705417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Risk Management Responsibilities</a:t>
            </a:r>
            <a:endParaRPr lang="en-US" sz="36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Supervisors responsibilities in risk management;</a:t>
            </a:r>
          </a:p>
          <a:p>
            <a:pPr lvl="1"/>
            <a:r>
              <a:rPr lang="en-US" sz="2400" dirty="0" smtClean="0"/>
              <a:t>Consistently using effective risk management concepts in identifying potential hazardous events</a:t>
            </a:r>
          </a:p>
          <a:p>
            <a:pPr lvl="1"/>
            <a:r>
              <a:rPr lang="en-US" sz="2400" dirty="0" smtClean="0"/>
              <a:t>Ensuring </a:t>
            </a:r>
            <a:r>
              <a:rPr lang="en-US" sz="2400" dirty="0" err="1" smtClean="0"/>
              <a:t>Ee’s</a:t>
            </a:r>
            <a:r>
              <a:rPr lang="en-US" sz="2400" dirty="0" smtClean="0"/>
              <a:t> follow appropriate risk control procedures</a:t>
            </a:r>
          </a:p>
          <a:p>
            <a:pPr lvl="1"/>
            <a:r>
              <a:rPr lang="en-US" sz="2400" dirty="0" smtClean="0"/>
              <a:t>Elevating risk issues beyond their control or authority to management</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30</a:t>
            </a:fld>
            <a:endParaRPr lang="en-US"/>
          </a:p>
        </p:txBody>
      </p:sp>
    </p:spTree>
    <p:extLst>
      <p:ext uri="{BB962C8B-B14F-4D97-AF65-F5344CB8AC3E}">
        <p14:creationId xmlns="" xmlns:p14="http://schemas.microsoft.com/office/powerpoint/2010/main" val="2822959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Risk Management Responsibilities</a:t>
            </a:r>
            <a:endParaRPr lang="en-US" sz="36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Employees role in risk management include:</a:t>
            </a:r>
          </a:p>
          <a:p>
            <a:pPr lvl="1"/>
            <a:r>
              <a:rPr lang="en-US" sz="2400" dirty="0" smtClean="0"/>
              <a:t>Understanding, accepting and implementing all risk principles</a:t>
            </a:r>
          </a:p>
          <a:p>
            <a:pPr lvl="1"/>
            <a:r>
              <a:rPr lang="en-US" sz="2400" dirty="0" smtClean="0"/>
              <a:t>Maintaining a constant awareness of the changing risk associated with specific procedures</a:t>
            </a:r>
          </a:p>
          <a:p>
            <a:pPr lvl="1"/>
            <a:r>
              <a:rPr lang="en-US" sz="2400" dirty="0" smtClean="0"/>
              <a:t>Making supervision immediately aware of any unrealistic risk reduction measures</a:t>
            </a:r>
          </a:p>
          <a:p>
            <a:pPr lvl="1"/>
            <a:r>
              <a:rPr lang="en-US" sz="2400" dirty="0" smtClean="0"/>
              <a:t>Ensuring that all coworkers follow procedures and assist in maintaining effective controls</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31</a:t>
            </a:fld>
            <a:endParaRPr lang="en-US"/>
          </a:p>
        </p:txBody>
      </p:sp>
    </p:spTree>
    <p:extLst>
      <p:ext uri="{BB962C8B-B14F-4D97-AF65-F5344CB8AC3E}">
        <p14:creationId xmlns="" xmlns:p14="http://schemas.microsoft.com/office/powerpoint/2010/main" val="22531934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Assessment Model </a:t>
            </a:r>
            <a:endParaRPr lang="en-US" sz="40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Eight (8) Step Process:</a:t>
            </a:r>
          </a:p>
          <a:p>
            <a:pPr lvl="1"/>
            <a:r>
              <a:rPr lang="en-US" sz="2400" dirty="0" smtClean="0"/>
              <a:t>1. Define the objective </a:t>
            </a:r>
          </a:p>
          <a:p>
            <a:pPr lvl="1"/>
            <a:r>
              <a:rPr lang="en-US" sz="2400" dirty="0" smtClean="0"/>
              <a:t>2. Define and describe the system</a:t>
            </a:r>
          </a:p>
          <a:p>
            <a:pPr lvl="1"/>
            <a:r>
              <a:rPr lang="en-US" sz="2400" dirty="0" smtClean="0"/>
              <a:t>3. Hazard Identification and consequence of exposure</a:t>
            </a:r>
          </a:p>
          <a:p>
            <a:pPr lvl="1"/>
            <a:r>
              <a:rPr lang="en-US" sz="2400" dirty="0" smtClean="0"/>
              <a:t>4. Risk Analysis and identify the risk</a:t>
            </a:r>
          </a:p>
          <a:p>
            <a:pPr lvl="1"/>
            <a:r>
              <a:rPr lang="en-US" sz="2400" dirty="0" smtClean="0"/>
              <a:t>5. Risk Assessment: Group steps/task and prioritize risk</a:t>
            </a:r>
          </a:p>
          <a:p>
            <a:pPr lvl="1"/>
            <a:r>
              <a:rPr lang="en-US" sz="2400" dirty="0" smtClean="0"/>
              <a:t>6. Decision-making developing action plans</a:t>
            </a:r>
          </a:p>
          <a:p>
            <a:pPr lvl="1"/>
            <a:r>
              <a:rPr lang="en-US" sz="2400" dirty="0" smtClean="0"/>
              <a:t>7. Validation and control: Evaluate results of action for further planning needs</a:t>
            </a:r>
          </a:p>
          <a:p>
            <a:pPr lvl="1"/>
            <a:r>
              <a:rPr lang="en-US" sz="2400" dirty="0" smtClean="0"/>
              <a:t>8. Modifying system/process as applicable</a:t>
            </a:r>
          </a:p>
          <a:p>
            <a:pPr lvl="1"/>
            <a:endParaRPr lang="en-US" sz="2400" dirty="0" smtClean="0"/>
          </a:p>
          <a:p>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32</a:t>
            </a:fld>
            <a:endParaRPr lang="en-US"/>
          </a:p>
        </p:txBody>
      </p:sp>
    </p:spTree>
    <p:extLst>
      <p:ext uri="{BB962C8B-B14F-4D97-AF65-F5344CB8AC3E}">
        <p14:creationId xmlns="" xmlns:p14="http://schemas.microsoft.com/office/powerpoint/2010/main" val="29679790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33</a:t>
            </a:fld>
            <a:endParaRPr lang="en-US"/>
          </a:p>
        </p:txBody>
      </p:sp>
      <p:sp>
        <p:nvSpPr>
          <p:cNvPr id="6" name="Rectangle 5"/>
          <p:cNvSpPr/>
          <p:nvPr/>
        </p:nvSpPr>
        <p:spPr>
          <a:xfrm>
            <a:off x="3451412" y="313765"/>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1. Define Objective</a:t>
            </a:r>
            <a:endParaRPr lang="en-US" b="1" dirty="0">
              <a:solidFill>
                <a:srgbClr val="000000"/>
              </a:solidFill>
            </a:endParaRPr>
          </a:p>
        </p:txBody>
      </p:sp>
      <p:sp>
        <p:nvSpPr>
          <p:cNvPr id="7" name="Rectangle 6"/>
          <p:cNvSpPr/>
          <p:nvPr/>
        </p:nvSpPr>
        <p:spPr>
          <a:xfrm>
            <a:off x="3451412" y="1243107"/>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rgbClr val="000000"/>
                </a:solidFill>
              </a:rPr>
              <a:t>2. Define and describe system</a:t>
            </a:r>
            <a:endParaRPr lang="en-US" b="1" dirty="0">
              <a:solidFill>
                <a:srgbClr val="000000"/>
              </a:solidFill>
            </a:endParaRPr>
          </a:p>
        </p:txBody>
      </p:sp>
      <p:sp>
        <p:nvSpPr>
          <p:cNvPr id="8" name="Rectangle 7"/>
          <p:cNvSpPr/>
          <p:nvPr/>
        </p:nvSpPr>
        <p:spPr>
          <a:xfrm>
            <a:off x="3451412" y="2049930"/>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rgbClr val="000000"/>
                </a:solidFill>
              </a:rPr>
              <a:t>3. Hazard(s) Identification</a:t>
            </a:r>
            <a:endParaRPr lang="en-US" b="1" dirty="0">
              <a:solidFill>
                <a:srgbClr val="000000"/>
              </a:solidFill>
            </a:endParaRPr>
          </a:p>
        </p:txBody>
      </p:sp>
      <p:sp>
        <p:nvSpPr>
          <p:cNvPr id="9" name="Rectangle 8"/>
          <p:cNvSpPr/>
          <p:nvPr/>
        </p:nvSpPr>
        <p:spPr>
          <a:xfrm>
            <a:off x="3451412" y="2931459"/>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600" b="1" dirty="0" smtClean="0">
                <a:solidFill>
                  <a:srgbClr val="000000"/>
                </a:solidFill>
              </a:rPr>
              <a:t>4. Risk Analysis: Analyze hazards and risk</a:t>
            </a:r>
            <a:endParaRPr lang="en-US" sz="1600" b="1" dirty="0">
              <a:solidFill>
                <a:srgbClr val="000000"/>
              </a:solidFill>
            </a:endParaRPr>
          </a:p>
        </p:txBody>
      </p:sp>
      <p:sp>
        <p:nvSpPr>
          <p:cNvPr id="10" name="Rectangle 9"/>
          <p:cNvSpPr/>
          <p:nvPr/>
        </p:nvSpPr>
        <p:spPr>
          <a:xfrm>
            <a:off x="3451412" y="3872753"/>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5. Risk Assessment: Prioritize risk</a:t>
            </a:r>
            <a:endParaRPr lang="en-US" b="1" dirty="0">
              <a:solidFill>
                <a:srgbClr val="000000"/>
              </a:solidFill>
            </a:endParaRPr>
          </a:p>
        </p:txBody>
      </p:sp>
      <p:sp>
        <p:nvSpPr>
          <p:cNvPr id="11" name="Rectangle 10"/>
          <p:cNvSpPr/>
          <p:nvPr/>
        </p:nvSpPr>
        <p:spPr>
          <a:xfrm>
            <a:off x="3451412" y="4814047"/>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6. Decision-Making: Develop a plan</a:t>
            </a:r>
            <a:endParaRPr lang="en-US" b="1" dirty="0">
              <a:solidFill>
                <a:srgbClr val="000000"/>
              </a:solidFill>
            </a:endParaRPr>
          </a:p>
        </p:txBody>
      </p:sp>
      <p:sp>
        <p:nvSpPr>
          <p:cNvPr id="12" name="Rectangle 11"/>
          <p:cNvSpPr/>
          <p:nvPr/>
        </p:nvSpPr>
        <p:spPr>
          <a:xfrm>
            <a:off x="3451412" y="5701927"/>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rgbClr val="000000"/>
                </a:solidFill>
              </a:rPr>
              <a:t>7. Validation of Controls: Evaluate</a:t>
            </a:r>
            <a:endParaRPr lang="en-US" b="1" dirty="0">
              <a:solidFill>
                <a:srgbClr val="000000"/>
              </a:solidFill>
            </a:endParaRPr>
          </a:p>
        </p:txBody>
      </p:sp>
      <p:sp>
        <p:nvSpPr>
          <p:cNvPr id="13" name="Rectangle 12"/>
          <p:cNvSpPr/>
          <p:nvPr/>
        </p:nvSpPr>
        <p:spPr>
          <a:xfrm>
            <a:off x="6609977" y="5713880"/>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8. Modify system/Process</a:t>
            </a:r>
            <a:endParaRPr lang="en-US" b="1" dirty="0">
              <a:solidFill>
                <a:srgbClr val="000000"/>
              </a:solidFill>
            </a:endParaRPr>
          </a:p>
        </p:txBody>
      </p:sp>
      <p:cxnSp>
        <p:nvCxnSpPr>
          <p:cNvPr id="15" name="Straight Arrow Connector 14"/>
          <p:cNvCxnSpPr>
            <a:stCxn id="12" idx="3"/>
            <a:endCxn id="13" idx="1"/>
          </p:cNvCxnSpPr>
          <p:nvPr/>
        </p:nvCxnSpPr>
        <p:spPr>
          <a:xfrm>
            <a:off x="5528235" y="6023162"/>
            <a:ext cx="1081742" cy="11953"/>
          </a:xfrm>
          <a:prstGeom prst="straightConnector1">
            <a:avLst/>
          </a:prstGeom>
          <a:ln w="571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13" idx="0"/>
          </p:cNvCxnSpPr>
          <p:nvPr/>
        </p:nvCxnSpPr>
        <p:spPr>
          <a:xfrm flipV="1">
            <a:off x="7648389" y="3212353"/>
            <a:ext cx="1493" cy="2501527"/>
          </a:xfrm>
          <a:prstGeom prst="straightConnector1">
            <a:avLst/>
          </a:prstGeom>
          <a:ln w="571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H="1">
            <a:off x="5528235" y="3212353"/>
            <a:ext cx="2120154" cy="0"/>
          </a:xfrm>
          <a:prstGeom prst="straightConnector1">
            <a:avLst/>
          </a:prstGeom>
          <a:ln w="571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6158754" y="3424518"/>
            <a:ext cx="2076823" cy="64247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Risk Management</a:t>
            </a:r>
            <a:endParaRPr lang="en-US" b="1" dirty="0">
              <a:solidFill>
                <a:srgbClr val="000000"/>
              </a:solidFill>
            </a:endParaRPr>
          </a:p>
        </p:txBody>
      </p:sp>
      <p:cxnSp>
        <p:nvCxnSpPr>
          <p:cNvPr id="22" name="Straight Arrow Connector 21"/>
          <p:cNvCxnSpPr/>
          <p:nvPr/>
        </p:nvCxnSpPr>
        <p:spPr>
          <a:xfrm flipV="1">
            <a:off x="657411" y="603625"/>
            <a:ext cx="14941" cy="5482291"/>
          </a:xfrm>
          <a:prstGeom prst="straightConnector1">
            <a:avLst/>
          </a:prstGeom>
          <a:ln w="57150"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V="1">
            <a:off x="2020047" y="603625"/>
            <a:ext cx="14941" cy="5482291"/>
          </a:xfrm>
          <a:prstGeom prst="straightConnector1">
            <a:avLst/>
          </a:prstGeom>
          <a:ln w="57150"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rot="16200000">
            <a:off x="1562846" y="1713753"/>
            <a:ext cx="2133600" cy="672353"/>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System/Process Review</a:t>
            </a:r>
            <a:endParaRPr lang="en-US" b="1" dirty="0">
              <a:solidFill>
                <a:srgbClr val="000000"/>
              </a:solidFill>
            </a:endParaRPr>
          </a:p>
        </p:txBody>
      </p:sp>
      <p:sp>
        <p:nvSpPr>
          <p:cNvPr id="26" name="Rectangle 25"/>
          <p:cNvSpPr/>
          <p:nvPr/>
        </p:nvSpPr>
        <p:spPr>
          <a:xfrm rot="16200000">
            <a:off x="-261471" y="2091765"/>
            <a:ext cx="2889625" cy="672353"/>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JHA Documentation Development</a:t>
            </a:r>
            <a:endParaRPr lang="en-US" b="1" dirty="0">
              <a:solidFill>
                <a:srgbClr val="000000"/>
              </a:solidFill>
            </a:endParaRPr>
          </a:p>
        </p:txBody>
      </p:sp>
      <p:sp>
        <p:nvSpPr>
          <p:cNvPr id="27" name="Rectangle 26"/>
          <p:cNvSpPr/>
          <p:nvPr/>
        </p:nvSpPr>
        <p:spPr>
          <a:xfrm>
            <a:off x="981635" y="6079005"/>
            <a:ext cx="2076823" cy="64247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Risk Management</a:t>
            </a:r>
            <a:endParaRPr lang="en-US" b="1" dirty="0">
              <a:solidFill>
                <a:srgbClr val="000000"/>
              </a:solidFill>
            </a:endParaRPr>
          </a:p>
        </p:txBody>
      </p:sp>
    </p:spTree>
    <p:extLst>
      <p:ext uri="{BB962C8B-B14F-4D97-AF65-F5344CB8AC3E}">
        <p14:creationId xmlns="" xmlns:p14="http://schemas.microsoft.com/office/powerpoint/2010/main" val="2669445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b="1" dirty="0" smtClean="0"/>
              <a:t>Table 6-6</a:t>
            </a:r>
            <a:br>
              <a:rPr lang="en-US" sz="3200" b="1" dirty="0" smtClean="0"/>
            </a:br>
            <a:r>
              <a:rPr lang="en-US" sz="3200" b="1" dirty="0" smtClean="0"/>
              <a:t>Eight Steps to Accomplish a Risk Management</a:t>
            </a:r>
            <a:endParaRPr lang="en-US" sz="32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962659361"/>
              </p:ext>
            </p:extLst>
          </p:nvPr>
        </p:nvGraphicFramePr>
        <p:xfrm>
          <a:off x="457200" y="1600200"/>
          <a:ext cx="8229600" cy="4302759"/>
        </p:xfrm>
        <a:graphic>
          <a:graphicData uri="http://schemas.openxmlformats.org/drawingml/2006/table">
            <a:tbl>
              <a:tblPr firstRow="1" bandRow="1">
                <a:tableStyleId>{5C22544A-7EE6-4342-B048-85BDC9FD1C3A}</a:tableStyleId>
              </a:tblPr>
              <a:tblGrid>
                <a:gridCol w="422057"/>
                <a:gridCol w="3462752"/>
                <a:gridCol w="4344791"/>
              </a:tblGrid>
              <a:tr h="370840">
                <a:tc>
                  <a:txBody>
                    <a:bodyPr/>
                    <a:lstStyle/>
                    <a:p>
                      <a:endParaRPr lang="en-US" dirty="0"/>
                    </a:p>
                  </a:txBody>
                  <a:tcPr/>
                </a:tc>
                <a:tc>
                  <a:txBody>
                    <a:bodyPr/>
                    <a:lstStyle/>
                    <a:p>
                      <a:r>
                        <a:rPr lang="en-US" dirty="0" smtClean="0"/>
                        <a:t>Process</a:t>
                      </a:r>
                      <a:endParaRPr lang="en-US" dirty="0"/>
                    </a:p>
                  </a:txBody>
                  <a:tcPr/>
                </a:tc>
                <a:tc>
                  <a:txBody>
                    <a:bodyPr/>
                    <a:lstStyle/>
                    <a:p>
                      <a:r>
                        <a:rPr lang="en-US" dirty="0" smtClean="0"/>
                        <a:t>Description</a:t>
                      </a:r>
                      <a:endParaRPr lang="en-US" dirty="0"/>
                    </a:p>
                  </a:txBody>
                  <a:tcPr/>
                </a:tc>
              </a:tr>
              <a:tr h="370840">
                <a:tc>
                  <a:txBody>
                    <a:bodyPr/>
                    <a:lstStyle/>
                    <a:p>
                      <a:r>
                        <a:rPr lang="en-US" dirty="0" smtClean="0"/>
                        <a:t>1.</a:t>
                      </a:r>
                      <a:endParaRPr lang="en-US" dirty="0"/>
                    </a:p>
                  </a:txBody>
                  <a:tcPr/>
                </a:tc>
                <a:tc>
                  <a:txBody>
                    <a:bodyPr/>
                    <a:lstStyle/>
                    <a:p>
                      <a:r>
                        <a:rPr lang="en-US" b="1" dirty="0" smtClean="0"/>
                        <a:t>Define the objective</a:t>
                      </a:r>
                      <a:endParaRPr lang="en-US" b="1" dirty="0"/>
                    </a:p>
                  </a:txBody>
                  <a:tcPr/>
                </a:tc>
                <a:tc>
                  <a:txBody>
                    <a:bodyPr/>
                    <a:lstStyle/>
                    <a:p>
                      <a:r>
                        <a:rPr lang="en-US" dirty="0" smtClean="0"/>
                        <a:t>The first step is to define</a:t>
                      </a:r>
                      <a:r>
                        <a:rPr lang="en-US" baseline="0" dirty="0" smtClean="0"/>
                        <a:t> the objective of the system and ask the question: What are we trying to accomplish?</a:t>
                      </a:r>
                      <a:endParaRPr lang="en-US" dirty="0"/>
                    </a:p>
                  </a:txBody>
                  <a:tcPr/>
                </a:tc>
              </a:tr>
              <a:tr h="370840">
                <a:tc>
                  <a:txBody>
                    <a:bodyPr/>
                    <a:lstStyle/>
                    <a:p>
                      <a:r>
                        <a:rPr lang="en-US" dirty="0" smtClean="0"/>
                        <a:t>2.</a:t>
                      </a:r>
                      <a:endParaRPr lang="en-US" dirty="0"/>
                    </a:p>
                  </a:txBody>
                  <a:tcPr/>
                </a:tc>
                <a:tc>
                  <a:txBody>
                    <a:bodyPr/>
                    <a:lstStyle/>
                    <a:p>
                      <a:r>
                        <a:rPr lang="en-US" b="1" dirty="0" smtClean="0"/>
                        <a:t>Define</a:t>
                      </a:r>
                      <a:r>
                        <a:rPr lang="en-US" b="1" baseline="0" dirty="0" smtClean="0"/>
                        <a:t> and describe the system</a:t>
                      </a:r>
                      <a:endParaRPr lang="en-US" b="1" dirty="0"/>
                    </a:p>
                  </a:txBody>
                  <a:tcPr/>
                </a:tc>
                <a:tc>
                  <a:txBody>
                    <a:bodyPr/>
                    <a:lstStyle/>
                    <a:p>
                      <a:r>
                        <a:rPr lang="en-US" dirty="0" smtClean="0"/>
                        <a:t>Describe how</a:t>
                      </a:r>
                      <a:r>
                        <a:rPr lang="en-US" baseline="0" dirty="0" smtClean="0"/>
                        <a:t> the system elements interact: </a:t>
                      </a:r>
                      <a:r>
                        <a:rPr lang="en-US" baseline="0" dirty="0" err="1" smtClean="0"/>
                        <a:t>Ee</a:t>
                      </a:r>
                      <a:r>
                        <a:rPr lang="en-US" baseline="0" dirty="0" smtClean="0"/>
                        <a:t>’, Tool/Equipment/Materials Environment and Policies and Procedures</a:t>
                      </a:r>
                      <a:endParaRPr lang="en-US" dirty="0"/>
                    </a:p>
                  </a:txBody>
                  <a:tcPr/>
                </a:tc>
              </a:tr>
              <a:tr h="370840">
                <a:tc>
                  <a:txBody>
                    <a:bodyPr/>
                    <a:lstStyle/>
                    <a:p>
                      <a:r>
                        <a:rPr lang="en-US" dirty="0" smtClean="0"/>
                        <a:t>3.</a:t>
                      </a:r>
                      <a:endParaRPr lang="en-US" dirty="0"/>
                    </a:p>
                  </a:txBody>
                  <a:tcPr/>
                </a:tc>
                <a:tc>
                  <a:txBody>
                    <a:bodyPr/>
                    <a:lstStyle/>
                    <a:p>
                      <a:r>
                        <a:rPr lang="en-US" b="1" dirty="0" smtClean="0"/>
                        <a:t>Hazard Identification:</a:t>
                      </a:r>
                      <a:r>
                        <a:rPr lang="en-US" b="1" baseline="0" dirty="0" smtClean="0"/>
                        <a:t> Id’ hazards and consequences of exposure</a:t>
                      </a:r>
                      <a:endParaRPr lang="en-US" b="1" dirty="0"/>
                    </a:p>
                  </a:txBody>
                  <a:tcPr/>
                </a:tc>
                <a:tc>
                  <a:txBody>
                    <a:bodyPr/>
                    <a:lstStyle/>
                    <a:p>
                      <a:r>
                        <a:rPr lang="en-US" dirty="0" smtClean="0"/>
                        <a:t>Hazards are identified by analyzing the tasks grouped</a:t>
                      </a:r>
                      <a:r>
                        <a:rPr lang="en-US" baseline="0" dirty="0" smtClean="0"/>
                        <a:t> by function. Problem-solving format “Who, What, Where, When, Why and How (How much? Many?)  </a:t>
                      </a:r>
                      <a:endParaRPr lang="en-US" dirty="0"/>
                    </a:p>
                  </a:txBody>
                  <a:tcPr/>
                </a:tc>
              </a:tr>
              <a:tr h="370840">
                <a:tc>
                  <a:txBody>
                    <a:bodyPr/>
                    <a:lstStyle/>
                    <a:p>
                      <a:r>
                        <a:rPr lang="en-US" dirty="0" smtClean="0"/>
                        <a:t>4.</a:t>
                      </a:r>
                      <a:endParaRPr lang="en-US" dirty="0"/>
                    </a:p>
                  </a:txBody>
                  <a:tcPr/>
                </a:tc>
                <a:tc>
                  <a:txBody>
                    <a:bodyPr/>
                    <a:lstStyle/>
                    <a:p>
                      <a:r>
                        <a:rPr lang="en-US" b="1" dirty="0" smtClean="0"/>
                        <a:t>Risk Analysis:</a:t>
                      </a:r>
                      <a:r>
                        <a:rPr lang="en-US" b="1" baseline="0" dirty="0" smtClean="0"/>
                        <a:t> Analyze hazards and identify risks</a:t>
                      </a:r>
                      <a:endParaRPr lang="en-US" b="1" dirty="0"/>
                    </a:p>
                  </a:txBody>
                  <a:tcPr/>
                </a:tc>
                <a:tc>
                  <a:txBody>
                    <a:bodyPr/>
                    <a:lstStyle/>
                    <a:p>
                      <a:r>
                        <a:rPr lang="en-US" dirty="0" smtClean="0"/>
                        <a:t>Assessment is the application of quantitative and qualitative</a:t>
                      </a:r>
                      <a:r>
                        <a:rPr lang="en-US" baseline="0" dirty="0" smtClean="0"/>
                        <a:t> measure to determine the level of risk involved with specific hazards, </a:t>
                      </a:r>
                      <a:endParaRPr lang="en-US" dirty="0"/>
                    </a:p>
                  </a:txBody>
                  <a:tcPr/>
                </a:tc>
              </a:tr>
            </a:tbl>
          </a:graphicData>
        </a:graphic>
      </p:graphicFrame>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34</a:t>
            </a:fld>
            <a:endParaRPr lang="en-US"/>
          </a:p>
        </p:txBody>
      </p:sp>
    </p:spTree>
    <p:extLst>
      <p:ext uri="{BB962C8B-B14F-4D97-AF65-F5344CB8AC3E}">
        <p14:creationId xmlns="" xmlns:p14="http://schemas.microsoft.com/office/powerpoint/2010/main" val="22190000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b="1" dirty="0" smtClean="0"/>
              <a:t>Table 6-6</a:t>
            </a:r>
            <a:br>
              <a:rPr lang="en-US" sz="3200" b="1" dirty="0" smtClean="0"/>
            </a:br>
            <a:r>
              <a:rPr lang="en-US" sz="3200" b="1" dirty="0" smtClean="0"/>
              <a:t>Eight Steps to Accomplish a Risk Management</a:t>
            </a:r>
            <a:endParaRPr lang="en-US" sz="3200"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776703537"/>
              </p:ext>
            </p:extLst>
          </p:nvPr>
        </p:nvGraphicFramePr>
        <p:xfrm>
          <a:off x="457200" y="1600200"/>
          <a:ext cx="8229600" cy="5125719"/>
        </p:xfrm>
        <a:graphic>
          <a:graphicData uri="http://schemas.openxmlformats.org/drawingml/2006/table">
            <a:tbl>
              <a:tblPr firstRow="1" bandRow="1">
                <a:tableStyleId>{5C22544A-7EE6-4342-B048-85BDC9FD1C3A}</a:tableStyleId>
              </a:tblPr>
              <a:tblGrid>
                <a:gridCol w="422057"/>
                <a:gridCol w="3462752"/>
                <a:gridCol w="4344791"/>
              </a:tblGrid>
              <a:tr h="370840">
                <a:tc>
                  <a:txBody>
                    <a:bodyPr/>
                    <a:lstStyle/>
                    <a:p>
                      <a:endParaRPr lang="en-US" dirty="0"/>
                    </a:p>
                  </a:txBody>
                  <a:tcPr/>
                </a:tc>
                <a:tc>
                  <a:txBody>
                    <a:bodyPr/>
                    <a:lstStyle/>
                    <a:p>
                      <a:r>
                        <a:rPr lang="en-US" dirty="0" smtClean="0"/>
                        <a:t>Process</a:t>
                      </a:r>
                      <a:endParaRPr lang="en-US" dirty="0"/>
                    </a:p>
                  </a:txBody>
                  <a:tcPr/>
                </a:tc>
                <a:tc>
                  <a:txBody>
                    <a:bodyPr/>
                    <a:lstStyle/>
                    <a:p>
                      <a:r>
                        <a:rPr lang="en-US" dirty="0" smtClean="0"/>
                        <a:t>Description</a:t>
                      </a:r>
                      <a:endParaRPr lang="en-US" dirty="0"/>
                    </a:p>
                  </a:txBody>
                  <a:tcPr/>
                </a:tc>
              </a:tr>
              <a:tr h="370840">
                <a:tc>
                  <a:txBody>
                    <a:bodyPr/>
                    <a:lstStyle/>
                    <a:p>
                      <a:r>
                        <a:rPr lang="en-US" dirty="0" smtClean="0"/>
                        <a:t>5.</a:t>
                      </a:r>
                      <a:endParaRPr lang="en-US" dirty="0"/>
                    </a:p>
                  </a:txBody>
                  <a:tcPr/>
                </a:tc>
                <a:tc>
                  <a:txBody>
                    <a:bodyPr/>
                    <a:lstStyle/>
                    <a:p>
                      <a:r>
                        <a:rPr lang="en-US" b="1" dirty="0" smtClean="0"/>
                        <a:t>Risk</a:t>
                      </a:r>
                      <a:r>
                        <a:rPr lang="en-US" b="1" baseline="0" dirty="0" smtClean="0"/>
                        <a:t> assessment: group steps/tasks and prioritize risks</a:t>
                      </a:r>
                      <a:r>
                        <a:rPr lang="en-US" b="1" dirty="0" smtClean="0"/>
                        <a:t> </a:t>
                      </a:r>
                      <a:endParaRPr lang="en-US" b="1" dirty="0"/>
                    </a:p>
                  </a:txBody>
                  <a:tcPr/>
                </a:tc>
                <a:tc>
                  <a:txBody>
                    <a:bodyPr/>
                    <a:lstStyle/>
                    <a:p>
                      <a:r>
                        <a:rPr lang="en-US" dirty="0" smtClean="0"/>
                        <a:t>Risk assessment combines</a:t>
                      </a:r>
                      <a:r>
                        <a:rPr lang="en-US" baseline="0" dirty="0" smtClean="0"/>
                        <a:t> the impact of risks and compares them against defined acceptable level criteria. Criteria can include the consolidation of risk into categories.</a:t>
                      </a:r>
                      <a:endParaRPr lang="en-US" dirty="0"/>
                    </a:p>
                  </a:txBody>
                  <a:tcPr/>
                </a:tc>
              </a:tr>
              <a:tr h="370840">
                <a:tc>
                  <a:txBody>
                    <a:bodyPr/>
                    <a:lstStyle/>
                    <a:p>
                      <a:r>
                        <a:rPr lang="en-US" dirty="0" smtClean="0"/>
                        <a:t>6.</a:t>
                      </a:r>
                      <a:endParaRPr lang="en-US" dirty="0"/>
                    </a:p>
                  </a:txBody>
                  <a:tcPr/>
                </a:tc>
                <a:tc>
                  <a:txBody>
                    <a:bodyPr/>
                    <a:lstStyle/>
                    <a:p>
                      <a:r>
                        <a:rPr lang="en-US" b="1" dirty="0" smtClean="0"/>
                        <a:t>Decision-making: Developing action plans</a:t>
                      </a:r>
                      <a:endParaRPr lang="en-US" b="1" dirty="0"/>
                    </a:p>
                  </a:txBody>
                  <a:tcPr/>
                </a:tc>
                <a:tc>
                  <a:txBody>
                    <a:bodyPr/>
                    <a:lstStyle/>
                    <a:p>
                      <a:r>
                        <a:rPr lang="en-US" dirty="0" smtClean="0"/>
                        <a:t>Once a list of tasks has been prioritized the list is reviewed to determine how to address each risk beginning</a:t>
                      </a:r>
                      <a:r>
                        <a:rPr lang="en-US" baseline="0" dirty="0" smtClean="0"/>
                        <a:t> with the highest priority or most severe. </a:t>
                      </a:r>
                      <a:endParaRPr lang="en-US" dirty="0"/>
                    </a:p>
                  </a:txBody>
                  <a:tcPr/>
                </a:tc>
              </a:tr>
              <a:tr h="370840">
                <a:tc>
                  <a:txBody>
                    <a:bodyPr/>
                    <a:lstStyle/>
                    <a:p>
                      <a:r>
                        <a:rPr lang="en-US" dirty="0" smtClean="0"/>
                        <a:t>7.</a:t>
                      </a:r>
                      <a:endParaRPr lang="en-US" dirty="0"/>
                    </a:p>
                  </a:txBody>
                  <a:tcPr/>
                </a:tc>
                <a:tc>
                  <a:txBody>
                    <a:bodyPr/>
                    <a:lstStyle/>
                    <a:p>
                      <a:r>
                        <a:rPr lang="en-US" b="1" dirty="0" smtClean="0"/>
                        <a:t>Validation and control: Evaluate the results of action</a:t>
                      </a:r>
                      <a:r>
                        <a:rPr lang="en-US" b="1" baseline="0" dirty="0" smtClean="0"/>
                        <a:t> for further planning needs</a:t>
                      </a:r>
                      <a:endParaRPr lang="en-US" b="1" dirty="0"/>
                    </a:p>
                  </a:txBody>
                  <a:tcPr/>
                </a:tc>
                <a:tc>
                  <a:txBody>
                    <a:bodyPr/>
                    <a:lstStyle/>
                    <a:p>
                      <a:r>
                        <a:rPr lang="en-US" dirty="0" smtClean="0"/>
                        <a:t>Evaluate the effectiveness of the action planning</a:t>
                      </a:r>
                      <a:r>
                        <a:rPr lang="en-US" baseline="0" dirty="0" smtClean="0"/>
                        <a:t> process. Id data to be collected etc. Evaluate residual risk as acceptable or not….</a:t>
                      </a:r>
                      <a:endParaRPr lang="en-US" dirty="0"/>
                    </a:p>
                  </a:txBody>
                  <a:tcPr/>
                </a:tc>
              </a:tr>
              <a:tr h="370840">
                <a:tc>
                  <a:txBody>
                    <a:bodyPr/>
                    <a:lstStyle/>
                    <a:p>
                      <a:r>
                        <a:rPr lang="en-US" dirty="0" smtClean="0"/>
                        <a:t>8.</a:t>
                      </a:r>
                      <a:endParaRPr lang="en-US" dirty="0"/>
                    </a:p>
                  </a:txBody>
                  <a:tcPr/>
                </a:tc>
                <a:tc>
                  <a:txBody>
                    <a:bodyPr/>
                    <a:lstStyle/>
                    <a:p>
                      <a:r>
                        <a:rPr lang="en-US" b="1" dirty="0" smtClean="0"/>
                        <a:t>Modify system/process as applicable</a:t>
                      </a:r>
                      <a:endParaRPr lang="en-US" b="1" dirty="0"/>
                    </a:p>
                  </a:txBody>
                  <a:tcPr/>
                </a:tc>
                <a:tc>
                  <a:txBody>
                    <a:bodyPr/>
                    <a:lstStyle/>
                    <a:p>
                      <a:r>
                        <a:rPr lang="en-US" dirty="0" smtClean="0"/>
                        <a:t>If the identified risk</a:t>
                      </a:r>
                      <a:r>
                        <a:rPr lang="en-US" baseline="0" dirty="0" smtClean="0"/>
                        <a:t> changes or action plans do not produce the intended effect, a determination must be made as to why. Was the wrong hazard addressed? Was the hazard missed?</a:t>
                      </a:r>
                      <a:endParaRPr lang="en-US" dirty="0"/>
                    </a:p>
                  </a:txBody>
                  <a:tcPr/>
                </a:tc>
              </a:tr>
            </a:tbl>
          </a:graphicData>
        </a:graphic>
      </p:graphicFrame>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35</a:t>
            </a:fld>
            <a:endParaRPr lang="en-US"/>
          </a:p>
        </p:txBody>
      </p:sp>
    </p:spTree>
    <p:extLst>
      <p:ext uri="{BB962C8B-B14F-4D97-AF65-F5344CB8AC3E}">
        <p14:creationId xmlns="" xmlns:p14="http://schemas.microsoft.com/office/powerpoint/2010/main" val="3756709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smtClean="0"/>
              <a:t>Risk Assessment Model</a:t>
            </a:r>
            <a:endParaRPr lang="en-US" sz="4000" b="1" dirty="0"/>
          </a:p>
        </p:txBody>
      </p:sp>
      <p:sp>
        <p:nvSpPr>
          <p:cNvPr id="5" name="Content Placeholder 4"/>
          <p:cNvSpPr>
            <a:spLocks noGrp="1"/>
          </p:cNvSpPr>
          <p:nvPr>
            <p:ph idx="1"/>
          </p:nvPr>
        </p:nvSpPr>
        <p:spPr/>
        <p:txBody>
          <a:bodyPr>
            <a:normAutofit/>
          </a:bodyPr>
          <a:lstStyle/>
          <a:p>
            <a:r>
              <a:rPr lang="en-US" sz="2800" b="1" dirty="0" smtClean="0">
                <a:solidFill>
                  <a:srgbClr val="800000"/>
                </a:solidFill>
              </a:rPr>
              <a:t>A continuous loop or assessment, identification, prioritization, action planning/implementation and evaluation provide validation of decision, desired results and determination of the need for further action as described in Fig. 6-3 to accomplish a successful risk assessment. </a:t>
            </a:r>
            <a:endParaRPr lang="en-US" sz="2800" b="1" dirty="0">
              <a:solidFill>
                <a:srgbClr val="800000"/>
              </a:solidFill>
            </a:endParaRPr>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36</a:t>
            </a:fld>
            <a:endParaRPr lang="en-US"/>
          </a:p>
        </p:txBody>
      </p:sp>
    </p:spTree>
    <p:extLst>
      <p:ext uri="{BB962C8B-B14F-4D97-AF65-F5344CB8AC3E}">
        <p14:creationId xmlns="" xmlns:p14="http://schemas.microsoft.com/office/powerpoint/2010/main" val="29306936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Classification and Ranking Hazards</a:t>
            </a:r>
            <a:endParaRPr lang="en-US" sz="40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One of the key to a successful risk management system is establishing priorities on related hazards to better communicate the various levels of risk. </a:t>
            </a:r>
          </a:p>
          <a:p>
            <a:endParaRPr lang="en-US" sz="2800" dirty="0"/>
          </a:p>
          <a:p>
            <a:r>
              <a:rPr lang="en-US" sz="2800" dirty="0" smtClean="0"/>
              <a:t>Identify the most severe risk even in the following video….. Rank them in order..</a:t>
            </a:r>
          </a:p>
          <a:p>
            <a:endParaRPr lang="en-US" sz="2800" dirty="0"/>
          </a:p>
          <a:p>
            <a:r>
              <a:rPr lang="en-US" sz="2800" dirty="0">
                <a:hlinkClick r:id="rId2"/>
              </a:rPr>
              <a:t>https://www.youtube.com/watch?v=</a:t>
            </a:r>
            <a:r>
              <a:rPr lang="en-US" sz="2800" dirty="0" smtClean="0">
                <a:hlinkClick r:id="rId2"/>
              </a:rPr>
              <a:t>nrthMJkTFG4</a:t>
            </a:r>
            <a:endParaRPr lang="en-US" sz="2800" dirty="0" smtClean="0"/>
          </a:p>
          <a:p>
            <a:endParaRPr lang="en-US" sz="2800" dirty="0"/>
          </a:p>
          <a:p>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37</a:t>
            </a:fld>
            <a:endParaRPr lang="en-US"/>
          </a:p>
        </p:txBody>
      </p:sp>
    </p:spTree>
    <p:extLst>
      <p:ext uri="{BB962C8B-B14F-4D97-AF65-F5344CB8AC3E}">
        <p14:creationId xmlns="" xmlns:p14="http://schemas.microsoft.com/office/powerpoint/2010/main" val="546655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38</a:t>
            </a:fld>
            <a:endParaRPr lang="en-US"/>
          </a:p>
        </p:txBody>
      </p:sp>
      <p:sp>
        <p:nvSpPr>
          <p:cNvPr id="6" name="Rectangle 5"/>
          <p:cNvSpPr/>
          <p:nvPr/>
        </p:nvSpPr>
        <p:spPr>
          <a:xfrm>
            <a:off x="3615765" y="418353"/>
            <a:ext cx="2151529" cy="552823"/>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List job steps and tasks</a:t>
            </a:r>
            <a:endParaRPr lang="en-US" b="1" dirty="0">
              <a:solidFill>
                <a:srgbClr val="000000"/>
              </a:solidFill>
            </a:endParaRPr>
          </a:p>
        </p:txBody>
      </p:sp>
      <p:sp>
        <p:nvSpPr>
          <p:cNvPr id="7" name="Rectangle 6"/>
          <p:cNvSpPr/>
          <p:nvPr/>
        </p:nvSpPr>
        <p:spPr>
          <a:xfrm>
            <a:off x="3690471" y="1336114"/>
            <a:ext cx="2076823" cy="875179"/>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Identify existing and potential hazards</a:t>
            </a:r>
            <a:endParaRPr lang="en-US" b="1" dirty="0">
              <a:solidFill>
                <a:srgbClr val="000000"/>
              </a:solidFill>
            </a:endParaRPr>
          </a:p>
        </p:txBody>
      </p:sp>
      <p:sp>
        <p:nvSpPr>
          <p:cNvPr id="9" name="Rectangle 8"/>
          <p:cNvSpPr/>
          <p:nvPr/>
        </p:nvSpPr>
        <p:spPr>
          <a:xfrm>
            <a:off x="3690471" y="2489573"/>
            <a:ext cx="2076823" cy="875179"/>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Determine consequences of exposure</a:t>
            </a:r>
            <a:endParaRPr lang="en-US" b="1" dirty="0">
              <a:solidFill>
                <a:srgbClr val="000000"/>
              </a:solidFill>
            </a:endParaRPr>
          </a:p>
        </p:txBody>
      </p:sp>
      <p:sp>
        <p:nvSpPr>
          <p:cNvPr id="10" name="Rectangle 9"/>
          <p:cNvSpPr/>
          <p:nvPr/>
        </p:nvSpPr>
        <p:spPr>
          <a:xfrm>
            <a:off x="3690471" y="3684867"/>
            <a:ext cx="2076823" cy="875179"/>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Identify at-risk events</a:t>
            </a:r>
            <a:endParaRPr lang="en-US" b="1" dirty="0">
              <a:solidFill>
                <a:srgbClr val="000000"/>
              </a:solidFill>
            </a:endParaRPr>
          </a:p>
        </p:txBody>
      </p:sp>
      <p:sp>
        <p:nvSpPr>
          <p:cNvPr id="11" name="Rectangle 10"/>
          <p:cNvSpPr/>
          <p:nvPr/>
        </p:nvSpPr>
        <p:spPr>
          <a:xfrm>
            <a:off x="6284259" y="4584325"/>
            <a:ext cx="2076823" cy="875179"/>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Severity</a:t>
            </a:r>
            <a:endParaRPr lang="en-US" b="1" dirty="0">
              <a:solidFill>
                <a:srgbClr val="000000"/>
              </a:solidFill>
            </a:endParaRPr>
          </a:p>
        </p:txBody>
      </p:sp>
      <p:sp>
        <p:nvSpPr>
          <p:cNvPr id="12" name="Rectangle 11"/>
          <p:cNvSpPr/>
          <p:nvPr/>
        </p:nvSpPr>
        <p:spPr>
          <a:xfrm>
            <a:off x="1284942" y="4584325"/>
            <a:ext cx="2076823" cy="875179"/>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Probability</a:t>
            </a:r>
            <a:endParaRPr lang="en-US" b="1" dirty="0">
              <a:solidFill>
                <a:srgbClr val="000000"/>
              </a:solidFill>
            </a:endParaRPr>
          </a:p>
        </p:txBody>
      </p:sp>
      <p:cxnSp>
        <p:nvCxnSpPr>
          <p:cNvPr id="14" name="Straight Arrow Connector 13"/>
          <p:cNvCxnSpPr>
            <a:stCxn id="10" idx="3"/>
          </p:cNvCxnSpPr>
          <p:nvPr/>
        </p:nvCxnSpPr>
        <p:spPr>
          <a:xfrm flipV="1">
            <a:off x="5767294" y="4108824"/>
            <a:ext cx="1553882" cy="1363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endCxn id="11" idx="0"/>
          </p:cNvCxnSpPr>
          <p:nvPr/>
        </p:nvCxnSpPr>
        <p:spPr>
          <a:xfrm>
            <a:off x="7321176" y="4108824"/>
            <a:ext cx="1495" cy="47550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10" idx="1"/>
          </p:cNvCxnSpPr>
          <p:nvPr/>
        </p:nvCxnSpPr>
        <p:spPr>
          <a:xfrm flipH="1" flipV="1">
            <a:off x="2196353" y="4108824"/>
            <a:ext cx="1494118" cy="1363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2196353" y="4108824"/>
            <a:ext cx="0" cy="451222"/>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1" name="Oval 20"/>
          <p:cNvSpPr/>
          <p:nvPr/>
        </p:nvSpPr>
        <p:spPr>
          <a:xfrm>
            <a:off x="3124200" y="5948643"/>
            <a:ext cx="3160059" cy="909357"/>
          </a:xfrm>
          <a:prstGeom prst="ellipse">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Establish priority of tasks</a:t>
            </a:r>
            <a:endParaRPr lang="en-US" b="1" dirty="0">
              <a:solidFill>
                <a:srgbClr val="000000"/>
              </a:solidFill>
            </a:endParaRPr>
          </a:p>
        </p:txBody>
      </p:sp>
      <p:cxnSp>
        <p:nvCxnSpPr>
          <p:cNvPr id="23" name="Straight Arrow Connector 22"/>
          <p:cNvCxnSpPr>
            <a:stCxn id="21" idx="0"/>
          </p:cNvCxnSpPr>
          <p:nvPr/>
        </p:nvCxnSpPr>
        <p:spPr>
          <a:xfrm flipV="1">
            <a:off x="4704230" y="5459504"/>
            <a:ext cx="2241" cy="48913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2" idx="2"/>
            <a:endCxn id="11" idx="2"/>
          </p:cNvCxnSpPr>
          <p:nvPr/>
        </p:nvCxnSpPr>
        <p:spPr>
          <a:xfrm>
            <a:off x="2323354" y="5459504"/>
            <a:ext cx="4999317"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6" idx="2"/>
            <a:endCxn id="7" idx="0"/>
          </p:cNvCxnSpPr>
          <p:nvPr/>
        </p:nvCxnSpPr>
        <p:spPr>
          <a:xfrm>
            <a:off x="4691530" y="971176"/>
            <a:ext cx="37353" cy="36493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7" idx="2"/>
            <a:endCxn id="9" idx="0"/>
          </p:cNvCxnSpPr>
          <p:nvPr/>
        </p:nvCxnSpPr>
        <p:spPr>
          <a:xfrm>
            <a:off x="4728883" y="2211293"/>
            <a:ext cx="0" cy="27828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9" idx="2"/>
            <a:endCxn id="10" idx="0"/>
          </p:cNvCxnSpPr>
          <p:nvPr/>
        </p:nvCxnSpPr>
        <p:spPr>
          <a:xfrm>
            <a:off x="4728883" y="3364752"/>
            <a:ext cx="0" cy="32011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33" name="Rectangle 32"/>
          <p:cNvSpPr/>
          <p:nvPr/>
        </p:nvSpPr>
        <p:spPr>
          <a:xfrm>
            <a:off x="7007412" y="732118"/>
            <a:ext cx="1792941" cy="1344706"/>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Fig. 6-4 Overview of Establishing Task Priorities</a:t>
            </a:r>
            <a:endParaRPr lang="en-US" b="1" dirty="0">
              <a:solidFill>
                <a:srgbClr val="000000"/>
              </a:solidFill>
            </a:endParaRPr>
          </a:p>
        </p:txBody>
      </p:sp>
    </p:spTree>
    <p:extLst>
      <p:ext uri="{BB962C8B-B14F-4D97-AF65-F5344CB8AC3E}">
        <p14:creationId xmlns="" xmlns:p14="http://schemas.microsoft.com/office/powerpoint/2010/main" val="4494756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Risk versus Opportunity</a:t>
            </a:r>
            <a:endParaRPr lang="en-US"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Risk is neither good or bad but is essential to progress and failure is often a key part of learning. But we must learn to balance the possible negative consequences of risk against the potential benefits. </a:t>
            </a:r>
          </a:p>
          <a:p>
            <a:pPr lvl="1"/>
            <a:r>
              <a:rPr lang="en-US" sz="2400" dirty="0" smtClean="0"/>
              <a:t>Assess continuously what could go wrong (high-risk hazards)</a:t>
            </a:r>
          </a:p>
          <a:p>
            <a:pPr lvl="1"/>
            <a:r>
              <a:rPr lang="en-US" sz="2400" dirty="0" smtClean="0"/>
              <a:t>Determine which risks are important</a:t>
            </a:r>
          </a:p>
          <a:p>
            <a:pPr lvl="1"/>
            <a:r>
              <a:rPr lang="en-US" sz="2400" dirty="0" smtClean="0"/>
              <a:t>Implement strategies for dealing with identified risk</a:t>
            </a:r>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39</a:t>
            </a:fld>
            <a:endParaRPr lang="en-US"/>
          </a:p>
        </p:txBody>
      </p:sp>
    </p:spTree>
    <p:extLst>
      <p:ext uri="{BB962C8B-B14F-4D97-AF65-F5344CB8AC3E}">
        <p14:creationId xmlns="" xmlns:p14="http://schemas.microsoft.com/office/powerpoint/2010/main" val="3816968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Chapter Outline</a:t>
            </a:r>
            <a:endParaRPr lang="en-US" sz="4000" b="1" dirty="0"/>
          </a:p>
        </p:txBody>
      </p:sp>
      <p:sp>
        <p:nvSpPr>
          <p:cNvPr id="3" name="Content Placeholder 2"/>
          <p:cNvSpPr>
            <a:spLocks noGrp="1"/>
          </p:cNvSpPr>
          <p:nvPr>
            <p:ph idx="1"/>
          </p:nvPr>
        </p:nvSpPr>
        <p:spPr/>
        <p:txBody>
          <a:bodyPr>
            <a:normAutofit/>
          </a:bodyPr>
          <a:lstStyle/>
          <a:p>
            <a:pPr marL="457200" lvl="1" indent="0">
              <a:buNone/>
            </a:pPr>
            <a:r>
              <a:rPr lang="en-US" b="1" dirty="0">
                <a:solidFill>
                  <a:srgbClr val="800000"/>
                </a:solidFill>
              </a:rPr>
              <a:t>This weeks lesson will be guided by the following topics</a:t>
            </a:r>
            <a:r>
              <a:rPr lang="en-US" b="1" dirty="0" smtClean="0">
                <a:solidFill>
                  <a:srgbClr val="800000"/>
                </a:solidFill>
              </a:rPr>
              <a:t>:</a:t>
            </a:r>
            <a:endParaRPr lang="en-US" dirty="0" smtClean="0"/>
          </a:p>
          <a:p>
            <a:pPr lvl="1"/>
            <a:r>
              <a:rPr lang="en-US" sz="2400" dirty="0" smtClean="0"/>
              <a:t>Risk versus Benefit</a:t>
            </a:r>
          </a:p>
          <a:p>
            <a:pPr lvl="1"/>
            <a:r>
              <a:rPr lang="en-US" sz="2400" dirty="0" smtClean="0"/>
              <a:t>Risk Management Communication</a:t>
            </a:r>
          </a:p>
          <a:p>
            <a:pPr lvl="1"/>
            <a:r>
              <a:rPr lang="en-US" sz="2400" dirty="0" smtClean="0"/>
              <a:t>Risk Management Responsibilities/Assessment</a:t>
            </a:r>
          </a:p>
          <a:p>
            <a:pPr lvl="1"/>
            <a:r>
              <a:rPr lang="en-US" sz="2400" dirty="0" smtClean="0"/>
              <a:t>Summary</a:t>
            </a:r>
          </a:p>
          <a:p>
            <a:pPr lvl="1"/>
            <a:r>
              <a:rPr lang="en-US" sz="2400" smtClean="0"/>
              <a:t>Key </a:t>
            </a:r>
            <a:r>
              <a:rPr lang="en-US" sz="2400" dirty="0" smtClean="0"/>
              <a:t>Questions</a:t>
            </a:r>
          </a:p>
          <a:p>
            <a:pPr lvl="1"/>
            <a:endParaRPr lang="en-US" sz="24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a:t>
            </a:fld>
            <a:endParaRPr lang="en-US"/>
          </a:p>
        </p:txBody>
      </p:sp>
    </p:spTree>
    <p:extLst>
      <p:ext uri="{BB962C8B-B14F-4D97-AF65-F5344CB8AC3E}">
        <p14:creationId xmlns="" xmlns:p14="http://schemas.microsoft.com/office/powerpoint/2010/main" val="11225772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Table 6-7</a:t>
            </a:r>
            <a:br>
              <a:rPr lang="en-US" b="1" dirty="0" smtClean="0"/>
            </a:br>
            <a:r>
              <a:rPr lang="en-US" b="1" dirty="0" smtClean="0"/>
              <a:t>Example 1, Severity Rating</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466623490"/>
              </p:ext>
            </p:extLst>
          </p:nvPr>
        </p:nvGraphicFramePr>
        <p:xfrm>
          <a:off x="457200" y="1600200"/>
          <a:ext cx="8229600" cy="5212080"/>
        </p:xfrm>
        <a:graphic>
          <a:graphicData uri="http://schemas.openxmlformats.org/drawingml/2006/table">
            <a:tbl>
              <a:tblPr firstRow="1" bandRow="1">
                <a:tableStyleId>{5C22544A-7EE6-4342-B048-85BDC9FD1C3A}</a:tableStyleId>
              </a:tblPr>
              <a:tblGrid>
                <a:gridCol w="1679388"/>
                <a:gridCol w="6550212"/>
              </a:tblGrid>
              <a:tr h="370840">
                <a:tc>
                  <a:txBody>
                    <a:bodyPr/>
                    <a:lstStyle/>
                    <a:p>
                      <a:r>
                        <a:rPr lang="en-US" sz="2400" dirty="0" smtClean="0"/>
                        <a:t>Severity</a:t>
                      </a:r>
                      <a:endParaRPr lang="en-US" sz="2400" dirty="0"/>
                    </a:p>
                  </a:txBody>
                  <a:tcPr/>
                </a:tc>
                <a:tc>
                  <a:txBody>
                    <a:bodyPr/>
                    <a:lstStyle/>
                    <a:p>
                      <a:pPr algn="ctr"/>
                      <a:r>
                        <a:rPr lang="en-US" sz="2400" dirty="0" smtClean="0"/>
                        <a:t>Description</a:t>
                      </a:r>
                      <a:endParaRPr lang="en-US" sz="2400" dirty="0"/>
                    </a:p>
                  </a:txBody>
                  <a:tcPr/>
                </a:tc>
              </a:tr>
              <a:tr h="370840">
                <a:tc>
                  <a:txBody>
                    <a:bodyPr/>
                    <a:lstStyle/>
                    <a:p>
                      <a:r>
                        <a:rPr lang="en-US" sz="2400" dirty="0" smtClean="0"/>
                        <a:t>High</a:t>
                      </a:r>
                      <a:endParaRPr lang="en-US" sz="2400" dirty="0"/>
                    </a:p>
                  </a:txBody>
                  <a:tcPr/>
                </a:tc>
                <a:tc>
                  <a:txBody>
                    <a:bodyPr/>
                    <a:lstStyle/>
                    <a:p>
                      <a:r>
                        <a:rPr lang="en-US" sz="2400" dirty="0" smtClean="0"/>
                        <a:t>Fatality, permanent</a:t>
                      </a:r>
                      <a:r>
                        <a:rPr lang="en-US" sz="2400" baseline="0" dirty="0" smtClean="0"/>
                        <a:t> total disability, major property damage (&gt; $10,000) or more serious consequences, potential lost workday injuries, multiple injuries</a:t>
                      </a:r>
                      <a:endParaRPr lang="en-US" sz="2400" dirty="0"/>
                    </a:p>
                  </a:txBody>
                  <a:tcPr/>
                </a:tc>
              </a:tr>
              <a:tr h="370840">
                <a:tc>
                  <a:txBody>
                    <a:bodyPr/>
                    <a:lstStyle/>
                    <a:p>
                      <a:r>
                        <a:rPr lang="en-US" sz="2400" dirty="0" smtClean="0"/>
                        <a:t>Medium</a:t>
                      </a:r>
                      <a:endParaRPr lang="en-US" sz="2400" dirty="0"/>
                    </a:p>
                  </a:txBody>
                  <a:tcPr/>
                </a:tc>
                <a:tc>
                  <a:txBody>
                    <a:bodyPr/>
                    <a:lstStyle/>
                    <a:p>
                      <a:r>
                        <a:rPr lang="en-US" sz="2400" dirty="0" smtClean="0"/>
                        <a:t>Permanent partial and temp. disability,</a:t>
                      </a:r>
                      <a:r>
                        <a:rPr lang="en-US" sz="2400" baseline="0" dirty="0" smtClean="0"/>
                        <a:t> major property damage (&gt; $2,000-&gt;$10,000), or more serious physical harm</a:t>
                      </a:r>
                      <a:endParaRPr lang="en-US" sz="2400" dirty="0"/>
                    </a:p>
                  </a:txBody>
                  <a:tcPr/>
                </a:tc>
              </a:tr>
              <a:tr h="370840">
                <a:tc>
                  <a:txBody>
                    <a:bodyPr/>
                    <a:lstStyle/>
                    <a:p>
                      <a:r>
                        <a:rPr lang="en-US" sz="2400" dirty="0" smtClean="0"/>
                        <a:t>Low</a:t>
                      </a:r>
                      <a:endParaRPr lang="en-US" sz="2400" dirty="0"/>
                    </a:p>
                  </a:txBody>
                  <a:tcPr/>
                </a:tc>
                <a:tc>
                  <a:txBody>
                    <a:bodyPr/>
                    <a:lstStyle/>
                    <a:p>
                      <a:r>
                        <a:rPr lang="en-US" sz="2400" dirty="0" smtClean="0"/>
                        <a:t>Other serious, minor</a:t>
                      </a:r>
                      <a:r>
                        <a:rPr lang="en-US" sz="2400" baseline="0" dirty="0" smtClean="0"/>
                        <a:t> injury, lost workday, compensable minor property damage</a:t>
                      </a:r>
                      <a:endParaRPr lang="en-US" sz="2400" dirty="0"/>
                    </a:p>
                  </a:txBody>
                  <a:tcPr/>
                </a:tc>
              </a:tr>
              <a:tr h="370840">
                <a:tc>
                  <a:txBody>
                    <a:bodyPr/>
                    <a:lstStyle/>
                    <a:p>
                      <a:r>
                        <a:rPr lang="en-US" sz="2400" dirty="0" smtClean="0"/>
                        <a:t>Minor</a:t>
                      </a:r>
                      <a:endParaRPr lang="en-US" sz="2400" dirty="0"/>
                    </a:p>
                  </a:txBody>
                  <a:tcPr/>
                </a:tc>
                <a:tc>
                  <a:txBody>
                    <a:bodyPr/>
                    <a:lstStyle/>
                    <a:p>
                      <a:r>
                        <a:rPr lang="en-US" sz="2400" dirty="0" smtClean="0"/>
                        <a:t>No potential</a:t>
                      </a:r>
                      <a:r>
                        <a:rPr lang="en-US" sz="2400" baseline="0" dirty="0" smtClean="0"/>
                        <a:t> injury to potential first aid, medical treatment, near miss, or minor property damage (&gt;$2,000)</a:t>
                      </a:r>
                      <a:endParaRPr lang="en-US" sz="24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40</a:t>
            </a:fld>
            <a:endParaRPr lang="en-US"/>
          </a:p>
        </p:txBody>
      </p:sp>
    </p:spTree>
    <p:extLst>
      <p:ext uri="{BB962C8B-B14F-4D97-AF65-F5344CB8AC3E}">
        <p14:creationId xmlns="" xmlns:p14="http://schemas.microsoft.com/office/powerpoint/2010/main" val="19560552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Table 6-8</a:t>
            </a:r>
            <a:br>
              <a:rPr lang="en-US" b="1" dirty="0" smtClean="0"/>
            </a:br>
            <a:r>
              <a:rPr lang="en-US" b="1" dirty="0" smtClean="0"/>
              <a:t>Example 1, Probability Rating</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681162569"/>
              </p:ext>
            </p:extLst>
          </p:nvPr>
        </p:nvGraphicFramePr>
        <p:xfrm>
          <a:off x="457200" y="1600200"/>
          <a:ext cx="8229600" cy="4572000"/>
        </p:xfrm>
        <a:graphic>
          <a:graphicData uri="http://schemas.openxmlformats.org/drawingml/2006/table">
            <a:tbl>
              <a:tblPr firstRow="1" bandRow="1">
                <a:tableStyleId>{5C22544A-7EE6-4342-B048-85BDC9FD1C3A}</a:tableStyleId>
              </a:tblPr>
              <a:tblGrid>
                <a:gridCol w="1918447"/>
                <a:gridCol w="6311153"/>
              </a:tblGrid>
              <a:tr h="370840">
                <a:tc>
                  <a:txBody>
                    <a:bodyPr/>
                    <a:lstStyle/>
                    <a:p>
                      <a:r>
                        <a:rPr lang="en-US" sz="2400" dirty="0" smtClean="0"/>
                        <a:t>Probability</a:t>
                      </a:r>
                      <a:endParaRPr lang="en-US" sz="2400" dirty="0"/>
                    </a:p>
                  </a:txBody>
                  <a:tcPr/>
                </a:tc>
                <a:tc>
                  <a:txBody>
                    <a:bodyPr/>
                    <a:lstStyle/>
                    <a:p>
                      <a:pPr algn="ctr"/>
                      <a:r>
                        <a:rPr lang="en-US" sz="2400" dirty="0" smtClean="0"/>
                        <a:t>Description</a:t>
                      </a:r>
                      <a:endParaRPr lang="en-US" sz="2400" dirty="0"/>
                    </a:p>
                  </a:txBody>
                  <a:tcPr/>
                </a:tc>
              </a:tr>
              <a:tr h="370840">
                <a:tc>
                  <a:txBody>
                    <a:bodyPr/>
                    <a:lstStyle/>
                    <a:p>
                      <a:r>
                        <a:rPr lang="en-US" sz="2000" dirty="0" smtClean="0"/>
                        <a:t>Frequent</a:t>
                      </a:r>
                      <a:endParaRPr lang="en-US" sz="2000" dirty="0"/>
                    </a:p>
                  </a:txBody>
                  <a:tcPr/>
                </a:tc>
                <a:tc>
                  <a:txBody>
                    <a:bodyPr/>
                    <a:lstStyle/>
                    <a:p>
                      <a:r>
                        <a:rPr lang="en-US" sz="2000" dirty="0" smtClean="0"/>
                        <a:t>Steps/Tasks occur very often, i.e. 8, 10, 12 hours per day. Likely to occur frequently</a:t>
                      </a:r>
                      <a:endParaRPr lang="en-US" sz="2000" dirty="0"/>
                    </a:p>
                  </a:txBody>
                  <a:tcPr/>
                </a:tc>
              </a:tr>
              <a:tr h="370840">
                <a:tc>
                  <a:txBody>
                    <a:bodyPr/>
                    <a:lstStyle/>
                    <a:p>
                      <a:r>
                        <a:rPr lang="en-US" sz="2000" dirty="0" smtClean="0"/>
                        <a:t>Probable</a:t>
                      </a:r>
                      <a:endParaRPr lang="en-US" sz="2000" dirty="0"/>
                    </a:p>
                  </a:txBody>
                  <a:tcPr/>
                </a:tc>
                <a:tc>
                  <a:txBody>
                    <a:bodyPr/>
                    <a:lstStyle/>
                    <a:p>
                      <a:r>
                        <a:rPr lang="en-US" sz="2000" dirty="0" smtClean="0"/>
                        <a:t>Steps/Tasks</a:t>
                      </a:r>
                      <a:r>
                        <a:rPr lang="en-US" sz="2000" baseline="0" dirty="0" smtClean="0"/>
                        <a:t> occur often, i.e. less than 8, 10, 12 hours per day. Will occur several times in the life of the task</a:t>
                      </a:r>
                      <a:endParaRPr lang="en-US" sz="2000" dirty="0"/>
                    </a:p>
                  </a:txBody>
                  <a:tcPr/>
                </a:tc>
              </a:tr>
              <a:tr h="370840">
                <a:tc>
                  <a:txBody>
                    <a:bodyPr/>
                    <a:lstStyle/>
                    <a:p>
                      <a:r>
                        <a:rPr lang="en-US" sz="2000" dirty="0" smtClean="0"/>
                        <a:t>Non-routine</a:t>
                      </a:r>
                      <a:endParaRPr lang="en-US" sz="2000" dirty="0"/>
                    </a:p>
                  </a:txBody>
                  <a:tcPr/>
                </a:tc>
                <a:tc>
                  <a:txBody>
                    <a:bodyPr/>
                    <a:lstStyle/>
                    <a:p>
                      <a:r>
                        <a:rPr lang="en-US" sz="2000" dirty="0" smtClean="0"/>
                        <a:t>Steps/Tasks</a:t>
                      </a:r>
                      <a:r>
                        <a:rPr lang="en-US" sz="2000" baseline="0" dirty="0" smtClean="0"/>
                        <a:t> occur fairly often. This task may occur each week, month, yearly. Likely to occur sometimes in the life of the task</a:t>
                      </a:r>
                      <a:endParaRPr lang="en-US" sz="2000" dirty="0"/>
                    </a:p>
                  </a:txBody>
                  <a:tcPr/>
                </a:tc>
              </a:tr>
              <a:tr h="370840">
                <a:tc>
                  <a:txBody>
                    <a:bodyPr/>
                    <a:lstStyle/>
                    <a:p>
                      <a:r>
                        <a:rPr lang="en-US" sz="2000" dirty="0" smtClean="0"/>
                        <a:t>Seldom</a:t>
                      </a:r>
                      <a:endParaRPr lang="en-US" sz="2000" dirty="0"/>
                    </a:p>
                  </a:txBody>
                  <a:tcPr/>
                </a:tc>
                <a:tc>
                  <a:txBody>
                    <a:bodyPr/>
                    <a:lstStyle/>
                    <a:p>
                      <a:r>
                        <a:rPr lang="en-US" sz="2000" dirty="0" smtClean="0"/>
                        <a:t>Steps/Tasks occur sometimes,</a:t>
                      </a:r>
                      <a:r>
                        <a:rPr lang="en-US" sz="2000" baseline="0" dirty="0" smtClean="0"/>
                        <a:t> sporadically or several times. Unlikely, but possible</a:t>
                      </a:r>
                      <a:endParaRPr lang="en-US" sz="2000" dirty="0"/>
                    </a:p>
                  </a:txBody>
                  <a:tcPr/>
                </a:tc>
              </a:tr>
              <a:tr h="370840">
                <a:tc>
                  <a:txBody>
                    <a:bodyPr/>
                    <a:lstStyle/>
                    <a:p>
                      <a:r>
                        <a:rPr lang="en-US" sz="2000" dirty="0" smtClean="0"/>
                        <a:t>Unlikely</a:t>
                      </a:r>
                      <a:endParaRPr lang="en-US" sz="2000" dirty="0"/>
                    </a:p>
                  </a:txBody>
                  <a:tcPr/>
                </a:tc>
                <a:tc>
                  <a:txBody>
                    <a:bodyPr/>
                    <a:lstStyle/>
                    <a:p>
                      <a:r>
                        <a:rPr lang="en-US" sz="2000" dirty="0" smtClean="0"/>
                        <a:t>Assume that the steps/tasks will not occur</a:t>
                      </a:r>
                      <a:r>
                        <a:rPr lang="en-US" sz="2000" baseline="0" dirty="0" smtClean="0"/>
                        <a:t> but improbably…rarely.. So unlikely that is can be assumed that it will not occur</a:t>
                      </a:r>
                      <a:endParaRPr lang="en-US" sz="20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41</a:t>
            </a:fld>
            <a:endParaRPr lang="en-US"/>
          </a:p>
        </p:txBody>
      </p:sp>
    </p:spTree>
    <p:extLst>
      <p:ext uri="{BB962C8B-B14F-4D97-AF65-F5344CB8AC3E}">
        <p14:creationId xmlns="" xmlns:p14="http://schemas.microsoft.com/office/powerpoint/2010/main" val="33144772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42</a:t>
            </a:fld>
            <a:endParaRPr lang="en-US"/>
          </a:p>
        </p:txBody>
      </p:sp>
      <p:graphicFrame>
        <p:nvGraphicFramePr>
          <p:cNvPr id="6" name="Table 5"/>
          <p:cNvGraphicFramePr>
            <a:graphicFrameLocks noGrp="1"/>
          </p:cNvGraphicFramePr>
          <p:nvPr>
            <p:extLst>
              <p:ext uri="{D42A27DB-BD31-4B8C-83A1-F6EECF244321}">
                <p14:modId xmlns="" xmlns:p14="http://schemas.microsoft.com/office/powerpoint/2010/main" val="865496847"/>
              </p:ext>
            </p:extLst>
          </p:nvPr>
        </p:nvGraphicFramePr>
        <p:xfrm>
          <a:off x="590174" y="1770529"/>
          <a:ext cx="8441766" cy="2199640"/>
        </p:xfrm>
        <a:graphic>
          <a:graphicData uri="http://schemas.openxmlformats.org/drawingml/2006/table">
            <a:tbl>
              <a:tblPr firstRow="1" bandRow="1">
                <a:tableStyleId>{5C22544A-7EE6-4342-B048-85BDC9FD1C3A}</a:tableStyleId>
              </a:tblPr>
              <a:tblGrid>
                <a:gridCol w="1406961"/>
                <a:gridCol w="1406961"/>
                <a:gridCol w="1406961"/>
                <a:gridCol w="1406961"/>
                <a:gridCol w="1406961"/>
                <a:gridCol w="1406961"/>
              </a:tblGrid>
              <a:tr h="370840">
                <a:tc>
                  <a:txBody>
                    <a:bodyPr/>
                    <a:lstStyle/>
                    <a:p>
                      <a:endParaRPr lang="en-US" dirty="0"/>
                    </a:p>
                  </a:txBody>
                  <a:tcPr/>
                </a:tc>
                <a:tc>
                  <a:txBody>
                    <a:bodyPr/>
                    <a:lstStyle/>
                    <a:p>
                      <a:r>
                        <a:rPr lang="en-US" dirty="0" smtClean="0"/>
                        <a:t>Frequent</a:t>
                      </a:r>
                      <a:endParaRPr lang="en-US" dirty="0"/>
                    </a:p>
                  </a:txBody>
                  <a:tcPr/>
                </a:tc>
                <a:tc>
                  <a:txBody>
                    <a:bodyPr/>
                    <a:lstStyle/>
                    <a:p>
                      <a:r>
                        <a:rPr lang="en-US" dirty="0" smtClean="0"/>
                        <a:t>Probable</a:t>
                      </a:r>
                      <a:endParaRPr lang="en-US" dirty="0"/>
                    </a:p>
                  </a:txBody>
                  <a:tcPr/>
                </a:tc>
                <a:tc>
                  <a:txBody>
                    <a:bodyPr/>
                    <a:lstStyle/>
                    <a:p>
                      <a:r>
                        <a:rPr lang="en-US" dirty="0" smtClean="0"/>
                        <a:t>Non-Routine</a:t>
                      </a:r>
                      <a:endParaRPr lang="en-US" dirty="0"/>
                    </a:p>
                  </a:txBody>
                  <a:tcPr/>
                </a:tc>
                <a:tc>
                  <a:txBody>
                    <a:bodyPr/>
                    <a:lstStyle/>
                    <a:p>
                      <a:r>
                        <a:rPr lang="en-US" dirty="0" smtClean="0"/>
                        <a:t>Seldom</a:t>
                      </a:r>
                      <a:endParaRPr lang="en-US" dirty="0"/>
                    </a:p>
                  </a:txBody>
                  <a:tcPr/>
                </a:tc>
                <a:tc>
                  <a:txBody>
                    <a:bodyPr/>
                    <a:lstStyle/>
                    <a:p>
                      <a:r>
                        <a:rPr lang="en-US" dirty="0" smtClean="0"/>
                        <a:t>Unlikely</a:t>
                      </a:r>
                      <a:endParaRPr lang="en-US" dirty="0"/>
                    </a:p>
                  </a:txBody>
                  <a:tcPr/>
                </a:tc>
              </a:tr>
              <a:tr h="370840">
                <a:tc>
                  <a:txBody>
                    <a:bodyPr/>
                    <a:lstStyle/>
                    <a:p>
                      <a:r>
                        <a:rPr lang="en-US" sz="2400" dirty="0" smtClean="0"/>
                        <a:t>High</a:t>
                      </a:r>
                      <a:endParaRPr lang="en-US" sz="2400" dirty="0"/>
                    </a:p>
                  </a:txBody>
                  <a:tcPr/>
                </a:tc>
                <a:tc>
                  <a:txBody>
                    <a:bodyPr/>
                    <a:lstStyle/>
                    <a:p>
                      <a:pPr algn="ctr"/>
                      <a:r>
                        <a:rPr lang="en-US" sz="2400" dirty="0" smtClean="0"/>
                        <a:t>1</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6</a:t>
                      </a:r>
                      <a:endParaRPr lang="en-US" sz="2400" dirty="0"/>
                    </a:p>
                  </a:txBody>
                  <a:tcPr/>
                </a:tc>
                <a:tc>
                  <a:txBody>
                    <a:bodyPr/>
                    <a:lstStyle/>
                    <a:p>
                      <a:pPr algn="ctr"/>
                      <a:r>
                        <a:rPr lang="en-US" sz="2400" dirty="0" smtClean="0"/>
                        <a:t>8</a:t>
                      </a:r>
                      <a:endParaRPr lang="en-US" sz="2400" dirty="0"/>
                    </a:p>
                  </a:txBody>
                  <a:tcPr/>
                </a:tc>
                <a:tc>
                  <a:txBody>
                    <a:bodyPr/>
                    <a:lstStyle/>
                    <a:p>
                      <a:pPr algn="ctr"/>
                      <a:r>
                        <a:rPr lang="en-US" sz="2400" dirty="0" smtClean="0"/>
                        <a:t>13</a:t>
                      </a:r>
                      <a:endParaRPr lang="en-US" sz="2400" dirty="0"/>
                    </a:p>
                  </a:txBody>
                  <a:tcPr/>
                </a:tc>
              </a:tr>
              <a:tr h="370840">
                <a:tc>
                  <a:txBody>
                    <a:bodyPr/>
                    <a:lstStyle/>
                    <a:p>
                      <a:r>
                        <a:rPr lang="en-US" sz="2400" dirty="0" smtClean="0"/>
                        <a:t>Medium</a:t>
                      </a:r>
                      <a:endParaRPr lang="en-US" sz="2400" dirty="0"/>
                    </a:p>
                  </a:txBody>
                  <a:tcPr/>
                </a:tc>
                <a:tc>
                  <a:txBody>
                    <a:bodyPr/>
                    <a:lstStyle/>
                    <a:p>
                      <a:pPr algn="ctr"/>
                      <a:r>
                        <a:rPr lang="en-US" sz="2400" dirty="0" smtClean="0"/>
                        <a:t>3</a:t>
                      </a:r>
                      <a:endParaRPr lang="en-US" sz="2400" dirty="0"/>
                    </a:p>
                  </a:txBody>
                  <a:tcPr/>
                </a:tc>
                <a:tc>
                  <a:txBody>
                    <a:bodyPr/>
                    <a:lstStyle/>
                    <a:p>
                      <a:pPr algn="ctr"/>
                      <a:r>
                        <a:rPr lang="en-US" sz="2400" dirty="0" smtClean="0"/>
                        <a:t>5</a:t>
                      </a:r>
                      <a:endParaRPr lang="en-US" sz="2400" dirty="0"/>
                    </a:p>
                  </a:txBody>
                  <a:tcPr/>
                </a:tc>
                <a:tc>
                  <a:txBody>
                    <a:bodyPr/>
                    <a:lstStyle/>
                    <a:p>
                      <a:pPr algn="ctr"/>
                      <a:r>
                        <a:rPr lang="en-US" sz="2400" dirty="0" smtClean="0"/>
                        <a:t>7</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15</a:t>
                      </a:r>
                      <a:endParaRPr lang="en-US" sz="2400" dirty="0"/>
                    </a:p>
                  </a:txBody>
                  <a:tcPr/>
                </a:tc>
              </a:tr>
              <a:tr h="370840">
                <a:tc>
                  <a:txBody>
                    <a:bodyPr/>
                    <a:lstStyle/>
                    <a:p>
                      <a:r>
                        <a:rPr lang="en-US" sz="2400" dirty="0" smtClean="0"/>
                        <a:t>Low</a:t>
                      </a:r>
                      <a:endParaRPr lang="en-US" sz="2400" dirty="0"/>
                    </a:p>
                  </a:txBody>
                  <a:tcPr/>
                </a:tc>
                <a:tc>
                  <a:txBody>
                    <a:bodyPr/>
                    <a:lstStyle/>
                    <a:p>
                      <a:pPr algn="ctr"/>
                      <a:r>
                        <a:rPr lang="en-US" sz="2400" dirty="0" smtClean="0"/>
                        <a:t>4</a:t>
                      </a:r>
                      <a:endParaRPr lang="en-US" sz="2400" dirty="0"/>
                    </a:p>
                  </a:txBody>
                  <a:tcPr/>
                </a:tc>
                <a:tc>
                  <a:txBody>
                    <a:bodyPr/>
                    <a:lstStyle/>
                    <a:p>
                      <a:pPr algn="ctr"/>
                      <a:r>
                        <a:rPr lang="en-US" sz="2400" dirty="0" smtClean="0"/>
                        <a:t>10</a:t>
                      </a:r>
                      <a:endParaRPr lang="en-US" sz="2400" dirty="0"/>
                    </a:p>
                  </a:txBody>
                  <a:tcPr/>
                </a:tc>
                <a:tc>
                  <a:txBody>
                    <a:bodyPr/>
                    <a:lstStyle/>
                    <a:p>
                      <a:pPr algn="ctr"/>
                      <a:r>
                        <a:rPr lang="en-US" sz="2400" dirty="0" smtClean="0"/>
                        <a:t>11</a:t>
                      </a:r>
                      <a:endParaRPr lang="en-US" sz="2400" dirty="0"/>
                    </a:p>
                  </a:txBody>
                  <a:tcPr/>
                </a:tc>
                <a:tc>
                  <a:txBody>
                    <a:bodyPr/>
                    <a:lstStyle/>
                    <a:p>
                      <a:pPr algn="ctr"/>
                      <a:r>
                        <a:rPr lang="en-US" sz="2400" dirty="0" smtClean="0"/>
                        <a:t>14</a:t>
                      </a:r>
                      <a:endParaRPr lang="en-US" sz="2400" dirty="0"/>
                    </a:p>
                  </a:txBody>
                  <a:tcPr/>
                </a:tc>
                <a:tc>
                  <a:txBody>
                    <a:bodyPr/>
                    <a:lstStyle/>
                    <a:p>
                      <a:pPr algn="ctr"/>
                      <a:r>
                        <a:rPr lang="en-US" sz="2400" dirty="0" smtClean="0"/>
                        <a:t>16</a:t>
                      </a:r>
                      <a:endParaRPr lang="en-US" sz="2400" dirty="0"/>
                    </a:p>
                  </a:txBody>
                  <a:tcPr/>
                </a:tc>
              </a:tr>
              <a:tr h="370840">
                <a:tc>
                  <a:txBody>
                    <a:bodyPr/>
                    <a:lstStyle/>
                    <a:p>
                      <a:r>
                        <a:rPr lang="en-US" sz="2400" dirty="0" smtClean="0"/>
                        <a:t>Minor</a:t>
                      </a:r>
                      <a:endParaRPr lang="en-US" sz="2400" dirty="0"/>
                    </a:p>
                  </a:txBody>
                  <a:tcPr/>
                </a:tc>
                <a:tc>
                  <a:txBody>
                    <a:bodyPr/>
                    <a:lstStyle/>
                    <a:p>
                      <a:pPr algn="ctr"/>
                      <a:r>
                        <a:rPr lang="en-US" sz="2400" dirty="0" smtClean="0"/>
                        <a:t>9</a:t>
                      </a:r>
                      <a:endParaRPr lang="en-US" sz="2400" dirty="0"/>
                    </a:p>
                  </a:txBody>
                  <a:tcPr/>
                </a:tc>
                <a:tc>
                  <a:txBody>
                    <a:bodyPr/>
                    <a:lstStyle/>
                    <a:p>
                      <a:pPr algn="ctr"/>
                      <a:r>
                        <a:rPr lang="en-US" sz="2400" dirty="0" smtClean="0"/>
                        <a:t>17</a:t>
                      </a:r>
                      <a:endParaRPr lang="en-US" sz="2400" dirty="0"/>
                    </a:p>
                  </a:txBody>
                  <a:tcPr/>
                </a:tc>
                <a:tc>
                  <a:txBody>
                    <a:bodyPr/>
                    <a:lstStyle/>
                    <a:p>
                      <a:pPr algn="ctr"/>
                      <a:r>
                        <a:rPr lang="en-US" sz="2400" dirty="0" smtClean="0"/>
                        <a:t>18</a:t>
                      </a:r>
                      <a:endParaRPr lang="en-US" sz="2400" dirty="0"/>
                    </a:p>
                  </a:txBody>
                  <a:tcPr/>
                </a:tc>
                <a:tc>
                  <a:txBody>
                    <a:bodyPr/>
                    <a:lstStyle/>
                    <a:p>
                      <a:pPr algn="ctr"/>
                      <a:r>
                        <a:rPr lang="en-US" sz="2400" dirty="0" smtClean="0"/>
                        <a:t>19</a:t>
                      </a:r>
                      <a:endParaRPr lang="en-US" sz="2400" dirty="0"/>
                    </a:p>
                  </a:txBody>
                  <a:tcPr/>
                </a:tc>
                <a:tc>
                  <a:txBody>
                    <a:bodyPr/>
                    <a:lstStyle/>
                    <a:p>
                      <a:pPr algn="ctr"/>
                      <a:r>
                        <a:rPr lang="en-US" sz="2400" dirty="0" smtClean="0"/>
                        <a:t>20</a:t>
                      </a:r>
                      <a:endParaRPr lang="en-US" sz="2400" dirty="0"/>
                    </a:p>
                  </a:txBody>
                  <a:tcPr/>
                </a:tc>
              </a:tr>
            </a:tbl>
          </a:graphicData>
        </a:graphic>
      </p:graphicFrame>
      <p:sp>
        <p:nvSpPr>
          <p:cNvPr id="7" name="Rectangle 6"/>
          <p:cNvSpPr/>
          <p:nvPr/>
        </p:nvSpPr>
        <p:spPr>
          <a:xfrm>
            <a:off x="4811057" y="343648"/>
            <a:ext cx="4093883" cy="597647"/>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Classifying Hazards</a:t>
            </a:r>
            <a:endParaRPr lang="en-US" b="1" dirty="0">
              <a:solidFill>
                <a:srgbClr val="000000"/>
              </a:solidFill>
            </a:endParaRPr>
          </a:p>
        </p:txBody>
      </p:sp>
      <p:sp>
        <p:nvSpPr>
          <p:cNvPr id="8" name="Rectangle 7"/>
          <p:cNvSpPr/>
          <p:nvPr/>
        </p:nvSpPr>
        <p:spPr>
          <a:xfrm>
            <a:off x="164353" y="313765"/>
            <a:ext cx="1583765" cy="597647"/>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Tasks</a:t>
            </a:r>
            <a:endParaRPr lang="en-US" b="1" dirty="0">
              <a:solidFill>
                <a:srgbClr val="000000"/>
              </a:solidFill>
            </a:endParaRPr>
          </a:p>
        </p:txBody>
      </p:sp>
      <p:cxnSp>
        <p:nvCxnSpPr>
          <p:cNvPr id="10" name="Straight Arrow Connector 9"/>
          <p:cNvCxnSpPr/>
          <p:nvPr/>
        </p:nvCxnSpPr>
        <p:spPr>
          <a:xfrm flipV="1">
            <a:off x="164353" y="3212353"/>
            <a:ext cx="6388847" cy="14941"/>
          </a:xfrm>
          <a:prstGeom prst="straightConnector1">
            <a:avLst/>
          </a:prstGeom>
          <a:ln w="381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03412" y="4601882"/>
            <a:ext cx="8283388" cy="1045883"/>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Fig. 6-5 Example1, Risk Assessment Steps in Hazard Classification</a:t>
            </a:r>
          </a:p>
          <a:p>
            <a:pPr algn="ctr"/>
            <a:r>
              <a:rPr lang="en-US" b="1" dirty="0" smtClean="0">
                <a:solidFill>
                  <a:srgbClr val="000000"/>
                </a:solidFill>
              </a:rPr>
              <a:t>****Map the severity to the risk of each task</a:t>
            </a:r>
            <a:endParaRPr lang="en-US" b="1" dirty="0">
              <a:solidFill>
                <a:srgbClr val="000000"/>
              </a:solidFill>
            </a:endParaRPr>
          </a:p>
        </p:txBody>
      </p:sp>
    </p:spTree>
    <p:extLst>
      <p:ext uri="{BB962C8B-B14F-4D97-AF65-F5344CB8AC3E}">
        <p14:creationId xmlns="" xmlns:p14="http://schemas.microsoft.com/office/powerpoint/2010/main" val="13927111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43</a:t>
            </a:fld>
            <a:endParaRPr lang="en-US"/>
          </a:p>
        </p:txBody>
      </p:sp>
      <p:graphicFrame>
        <p:nvGraphicFramePr>
          <p:cNvPr id="6" name="Table 5"/>
          <p:cNvGraphicFramePr>
            <a:graphicFrameLocks noGrp="1"/>
          </p:cNvGraphicFramePr>
          <p:nvPr>
            <p:extLst>
              <p:ext uri="{D42A27DB-BD31-4B8C-83A1-F6EECF244321}">
                <p14:modId xmlns="" xmlns:p14="http://schemas.microsoft.com/office/powerpoint/2010/main" val="4067799436"/>
              </p:ext>
            </p:extLst>
          </p:nvPr>
        </p:nvGraphicFramePr>
        <p:xfrm>
          <a:off x="590174" y="1419414"/>
          <a:ext cx="8441766" cy="2550755"/>
        </p:xfrm>
        <a:graphic>
          <a:graphicData uri="http://schemas.openxmlformats.org/drawingml/2006/table">
            <a:tbl>
              <a:tblPr firstRow="1" bandRow="1">
                <a:tableStyleId>{5C22544A-7EE6-4342-B048-85BDC9FD1C3A}</a:tableStyleId>
              </a:tblPr>
              <a:tblGrid>
                <a:gridCol w="1406961"/>
                <a:gridCol w="1406961"/>
                <a:gridCol w="1406961"/>
                <a:gridCol w="1406961"/>
                <a:gridCol w="1406961"/>
                <a:gridCol w="1406961"/>
              </a:tblGrid>
              <a:tr h="430035">
                <a:tc>
                  <a:txBody>
                    <a:bodyPr/>
                    <a:lstStyle/>
                    <a:p>
                      <a:endParaRPr lang="en-US" dirty="0"/>
                    </a:p>
                  </a:txBody>
                  <a:tcPr/>
                </a:tc>
                <a:tc>
                  <a:txBody>
                    <a:bodyPr/>
                    <a:lstStyle/>
                    <a:p>
                      <a:r>
                        <a:rPr lang="en-US" dirty="0" smtClean="0"/>
                        <a:t>Frequent</a:t>
                      </a:r>
                      <a:endParaRPr lang="en-US" dirty="0"/>
                    </a:p>
                  </a:txBody>
                  <a:tcPr/>
                </a:tc>
                <a:tc>
                  <a:txBody>
                    <a:bodyPr/>
                    <a:lstStyle/>
                    <a:p>
                      <a:r>
                        <a:rPr lang="en-US" dirty="0" smtClean="0"/>
                        <a:t>Probable</a:t>
                      </a:r>
                      <a:endParaRPr lang="en-US" dirty="0"/>
                    </a:p>
                  </a:txBody>
                  <a:tcPr/>
                </a:tc>
                <a:tc>
                  <a:txBody>
                    <a:bodyPr/>
                    <a:lstStyle/>
                    <a:p>
                      <a:r>
                        <a:rPr lang="en-US" dirty="0" smtClean="0"/>
                        <a:t>Non-Routine</a:t>
                      </a:r>
                      <a:endParaRPr lang="en-US" dirty="0"/>
                    </a:p>
                  </a:txBody>
                  <a:tcPr/>
                </a:tc>
                <a:tc>
                  <a:txBody>
                    <a:bodyPr/>
                    <a:lstStyle/>
                    <a:p>
                      <a:r>
                        <a:rPr lang="en-US" dirty="0" smtClean="0"/>
                        <a:t>Seldom</a:t>
                      </a:r>
                      <a:endParaRPr lang="en-US" dirty="0"/>
                    </a:p>
                  </a:txBody>
                  <a:tcPr/>
                </a:tc>
                <a:tc>
                  <a:txBody>
                    <a:bodyPr/>
                    <a:lstStyle/>
                    <a:p>
                      <a:r>
                        <a:rPr lang="en-US" dirty="0" smtClean="0"/>
                        <a:t>Unlikely</a:t>
                      </a:r>
                      <a:endParaRPr lang="en-US" dirty="0"/>
                    </a:p>
                  </a:txBody>
                  <a:tcPr/>
                </a:tc>
              </a:tr>
              <a:tr h="530180">
                <a:tc>
                  <a:txBody>
                    <a:bodyPr/>
                    <a:lstStyle/>
                    <a:p>
                      <a:r>
                        <a:rPr lang="en-US" sz="2400" dirty="0" smtClean="0"/>
                        <a:t>High</a:t>
                      </a:r>
                      <a:endParaRPr lang="en-US" sz="2400" dirty="0"/>
                    </a:p>
                  </a:txBody>
                  <a:tcPr/>
                </a:tc>
                <a:tc>
                  <a:txBody>
                    <a:bodyPr/>
                    <a:lstStyle/>
                    <a:p>
                      <a:pPr algn="ctr"/>
                      <a:r>
                        <a:rPr lang="en-US" sz="2400" dirty="0" smtClean="0"/>
                        <a:t>1</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6</a:t>
                      </a:r>
                      <a:endParaRPr lang="en-US" sz="2400" dirty="0"/>
                    </a:p>
                  </a:txBody>
                  <a:tcPr/>
                </a:tc>
                <a:tc>
                  <a:txBody>
                    <a:bodyPr/>
                    <a:lstStyle/>
                    <a:p>
                      <a:pPr algn="ctr"/>
                      <a:r>
                        <a:rPr lang="en-US" sz="2400" dirty="0" smtClean="0"/>
                        <a:t>8</a:t>
                      </a:r>
                      <a:endParaRPr lang="en-US" sz="2400" dirty="0"/>
                    </a:p>
                  </a:txBody>
                  <a:tcPr/>
                </a:tc>
                <a:tc>
                  <a:txBody>
                    <a:bodyPr/>
                    <a:lstStyle/>
                    <a:p>
                      <a:pPr algn="ctr"/>
                      <a:r>
                        <a:rPr lang="en-US" sz="2400" dirty="0" smtClean="0"/>
                        <a:t>13</a:t>
                      </a:r>
                      <a:endParaRPr lang="en-US" sz="2400" dirty="0"/>
                    </a:p>
                  </a:txBody>
                  <a:tcPr/>
                </a:tc>
              </a:tr>
              <a:tr h="530180">
                <a:tc>
                  <a:txBody>
                    <a:bodyPr/>
                    <a:lstStyle/>
                    <a:p>
                      <a:r>
                        <a:rPr lang="en-US" sz="2400" dirty="0" smtClean="0"/>
                        <a:t>Medium</a:t>
                      </a:r>
                      <a:endParaRPr lang="en-US" sz="2400" dirty="0"/>
                    </a:p>
                  </a:txBody>
                  <a:tcPr/>
                </a:tc>
                <a:tc>
                  <a:txBody>
                    <a:bodyPr/>
                    <a:lstStyle/>
                    <a:p>
                      <a:pPr algn="ctr"/>
                      <a:r>
                        <a:rPr lang="en-US" sz="2400" dirty="0" smtClean="0"/>
                        <a:t>3</a:t>
                      </a:r>
                      <a:endParaRPr lang="en-US" sz="2400" dirty="0"/>
                    </a:p>
                  </a:txBody>
                  <a:tcPr/>
                </a:tc>
                <a:tc>
                  <a:txBody>
                    <a:bodyPr/>
                    <a:lstStyle/>
                    <a:p>
                      <a:pPr algn="ctr"/>
                      <a:r>
                        <a:rPr lang="en-US" sz="2400" dirty="0" smtClean="0"/>
                        <a:t>5</a:t>
                      </a:r>
                      <a:endParaRPr lang="en-US" sz="2400" dirty="0"/>
                    </a:p>
                  </a:txBody>
                  <a:tcPr/>
                </a:tc>
                <a:tc>
                  <a:txBody>
                    <a:bodyPr/>
                    <a:lstStyle/>
                    <a:p>
                      <a:pPr algn="ctr"/>
                      <a:r>
                        <a:rPr lang="en-US" sz="2400" dirty="0" smtClean="0"/>
                        <a:t>7</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15</a:t>
                      </a:r>
                      <a:endParaRPr lang="en-US" sz="2400" dirty="0"/>
                    </a:p>
                  </a:txBody>
                  <a:tcPr/>
                </a:tc>
              </a:tr>
              <a:tr h="530180">
                <a:tc>
                  <a:txBody>
                    <a:bodyPr/>
                    <a:lstStyle/>
                    <a:p>
                      <a:r>
                        <a:rPr lang="en-US" sz="2400" dirty="0" smtClean="0"/>
                        <a:t>Low</a:t>
                      </a:r>
                      <a:endParaRPr lang="en-US" sz="2400" dirty="0"/>
                    </a:p>
                  </a:txBody>
                  <a:tcPr/>
                </a:tc>
                <a:tc>
                  <a:txBody>
                    <a:bodyPr/>
                    <a:lstStyle/>
                    <a:p>
                      <a:pPr algn="ctr"/>
                      <a:r>
                        <a:rPr lang="en-US" sz="2400" dirty="0" smtClean="0"/>
                        <a:t>4</a:t>
                      </a:r>
                      <a:endParaRPr lang="en-US" sz="2400" dirty="0"/>
                    </a:p>
                  </a:txBody>
                  <a:tcPr/>
                </a:tc>
                <a:tc>
                  <a:txBody>
                    <a:bodyPr/>
                    <a:lstStyle/>
                    <a:p>
                      <a:pPr algn="ctr"/>
                      <a:r>
                        <a:rPr lang="en-US" sz="2400" dirty="0" smtClean="0"/>
                        <a:t>10</a:t>
                      </a:r>
                      <a:endParaRPr lang="en-US" sz="2400" dirty="0"/>
                    </a:p>
                  </a:txBody>
                  <a:tcPr/>
                </a:tc>
                <a:tc>
                  <a:txBody>
                    <a:bodyPr/>
                    <a:lstStyle/>
                    <a:p>
                      <a:pPr algn="ctr"/>
                      <a:r>
                        <a:rPr lang="en-US" sz="2400" dirty="0" smtClean="0"/>
                        <a:t>11</a:t>
                      </a:r>
                      <a:endParaRPr lang="en-US" sz="2400" dirty="0"/>
                    </a:p>
                  </a:txBody>
                  <a:tcPr/>
                </a:tc>
                <a:tc>
                  <a:txBody>
                    <a:bodyPr/>
                    <a:lstStyle/>
                    <a:p>
                      <a:pPr algn="ctr"/>
                      <a:r>
                        <a:rPr lang="en-US" sz="2400" dirty="0" smtClean="0"/>
                        <a:t>14</a:t>
                      </a:r>
                      <a:endParaRPr lang="en-US" sz="2400" dirty="0"/>
                    </a:p>
                  </a:txBody>
                  <a:tcPr/>
                </a:tc>
                <a:tc>
                  <a:txBody>
                    <a:bodyPr/>
                    <a:lstStyle/>
                    <a:p>
                      <a:pPr algn="ctr"/>
                      <a:r>
                        <a:rPr lang="en-US" sz="2400" dirty="0" smtClean="0"/>
                        <a:t>16</a:t>
                      </a:r>
                      <a:endParaRPr lang="en-US" sz="2400" dirty="0"/>
                    </a:p>
                  </a:txBody>
                  <a:tcPr/>
                </a:tc>
              </a:tr>
              <a:tr h="530180">
                <a:tc>
                  <a:txBody>
                    <a:bodyPr/>
                    <a:lstStyle/>
                    <a:p>
                      <a:r>
                        <a:rPr lang="en-US" sz="2400" dirty="0" smtClean="0"/>
                        <a:t>Minor</a:t>
                      </a:r>
                      <a:endParaRPr lang="en-US" sz="2400" dirty="0"/>
                    </a:p>
                  </a:txBody>
                  <a:tcPr/>
                </a:tc>
                <a:tc>
                  <a:txBody>
                    <a:bodyPr/>
                    <a:lstStyle/>
                    <a:p>
                      <a:pPr algn="ctr"/>
                      <a:r>
                        <a:rPr lang="en-US" sz="2400" dirty="0" smtClean="0"/>
                        <a:t>9</a:t>
                      </a:r>
                      <a:endParaRPr lang="en-US" sz="2400" dirty="0"/>
                    </a:p>
                  </a:txBody>
                  <a:tcPr/>
                </a:tc>
                <a:tc>
                  <a:txBody>
                    <a:bodyPr/>
                    <a:lstStyle/>
                    <a:p>
                      <a:pPr algn="ctr"/>
                      <a:r>
                        <a:rPr lang="en-US" sz="2400" dirty="0" smtClean="0"/>
                        <a:t>17</a:t>
                      </a:r>
                      <a:endParaRPr lang="en-US" sz="2400" dirty="0"/>
                    </a:p>
                  </a:txBody>
                  <a:tcPr/>
                </a:tc>
                <a:tc>
                  <a:txBody>
                    <a:bodyPr/>
                    <a:lstStyle/>
                    <a:p>
                      <a:pPr algn="ctr"/>
                      <a:r>
                        <a:rPr lang="en-US" sz="2400" dirty="0" smtClean="0"/>
                        <a:t>18</a:t>
                      </a:r>
                      <a:endParaRPr lang="en-US" sz="2400" dirty="0"/>
                    </a:p>
                  </a:txBody>
                  <a:tcPr/>
                </a:tc>
                <a:tc>
                  <a:txBody>
                    <a:bodyPr/>
                    <a:lstStyle/>
                    <a:p>
                      <a:pPr algn="ctr"/>
                      <a:r>
                        <a:rPr lang="en-US" sz="2400" dirty="0" smtClean="0"/>
                        <a:t>19</a:t>
                      </a:r>
                      <a:endParaRPr lang="en-US" sz="2400" dirty="0"/>
                    </a:p>
                  </a:txBody>
                  <a:tcPr/>
                </a:tc>
                <a:tc>
                  <a:txBody>
                    <a:bodyPr/>
                    <a:lstStyle/>
                    <a:p>
                      <a:pPr algn="ctr"/>
                      <a:r>
                        <a:rPr lang="en-US" sz="2400" dirty="0" smtClean="0"/>
                        <a:t>20</a:t>
                      </a:r>
                      <a:endParaRPr lang="en-US" sz="2400" dirty="0"/>
                    </a:p>
                  </a:txBody>
                  <a:tcPr/>
                </a:tc>
              </a:tr>
            </a:tbl>
          </a:graphicData>
        </a:graphic>
      </p:graphicFrame>
      <p:sp>
        <p:nvSpPr>
          <p:cNvPr id="7" name="Rectangle 6"/>
          <p:cNvSpPr/>
          <p:nvPr/>
        </p:nvSpPr>
        <p:spPr>
          <a:xfrm>
            <a:off x="4811057" y="343648"/>
            <a:ext cx="4093883" cy="597647"/>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Classifying Hazards</a:t>
            </a:r>
            <a:endParaRPr lang="en-US" b="1" dirty="0">
              <a:solidFill>
                <a:srgbClr val="000000"/>
              </a:solidFill>
            </a:endParaRPr>
          </a:p>
        </p:txBody>
      </p:sp>
      <p:sp>
        <p:nvSpPr>
          <p:cNvPr id="8" name="Rectangle 7"/>
          <p:cNvSpPr/>
          <p:nvPr/>
        </p:nvSpPr>
        <p:spPr>
          <a:xfrm>
            <a:off x="164353" y="313765"/>
            <a:ext cx="1583765" cy="597647"/>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Tasks</a:t>
            </a:r>
            <a:endParaRPr lang="en-US" b="1" dirty="0">
              <a:solidFill>
                <a:srgbClr val="000000"/>
              </a:solidFill>
            </a:endParaRPr>
          </a:p>
        </p:txBody>
      </p:sp>
      <p:cxnSp>
        <p:nvCxnSpPr>
          <p:cNvPr id="10" name="Straight Arrow Connector 9"/>
          <p:cNvCxnSpPr/>
          <p:nvPr/>
        </p:nvCxnSpPr>
        <p:spPr>
          <a:xfrm flipV="1">
            <a:off x="164353" y="3212353"/>
            <a:ext cx="6541247" cy="14942"/>
          </a:xfrm>
          <a:prstGeom prst="straightConnector1">
            <a:avLst/>
          </a:prstGeom>
          <a:ln w="381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03412" y="4601882"/>
            <a:ext cx="8283388" cy="1045883"/>
          </a:xfrm>
          <a:prstGeom prst="rect">
            <a:avLst/>
          </a:prstGeom>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Fig. 6-5 Example1, Risk Assessment Steps in Hazard Classification</a:t>
            </a:r>
          </a:p>
          <a:p>
            <a:pPr algn="ctr"/>
            <a:r>
              <a:rPr lang="en-US" b="1" dirty="0" smtClean="0">
                <a:solidFill>
                  <a:srgbClr val="000000"/>
                </a:solidFill>
              </a:rPr>
              <a:t>****1. Map the severity to the risk of each task</a:t>
            </a:r>
          </a:p>
          <a:p>
            <a:pPr algn="ctr"/>
            <a:r>
              <a:rPr lang="en-US" b="1" dirty="0" smtClean="0">
                <a:solidFill>
                  <a:srgbClr val="000000"/>
                </a:solidFill>
              </a:rPr>
              <a:t>****2. Determine the Probability of each task</a:t>
            </a:r>
            <a:endParaRPr lang="en-US" b="1" dirty="0">
              <a:solidFill>
                <a:srgbClr val="000000"/>
              </a:solidFill>
            </a:endParaRPr>
          </a:p>
        </p:txBody>
      </p:sp>
      <p:cxnSp>
        <p:nvCxnSpPr>
          <p:cNvPr id="9" name="Straight Arrow Connector 8"/>
          <p:cNvCxnSpPr/>
          <p:nvPr/>
        </p:nvCxnSpPr>
        <p:spPr>
          <a:xfrm flipV="1">
            <a:off x="316753" y="1706283"/>
            <a:ext cx="6388847" cy="14941"/>
          </a:xfrm>
          <a:prstGeom prst="straightConnector1">
            <a:avLst/>
          </a:prstGeom>
          <a:ln w="3810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3" name="Oval 2"/>
          <p:cNvSpPr/>
          <p:nvPr/>
        </p:nvSpPr>
        <p:spPr>
          <a:xfrm>
            <a:off x="6553200" y="2898588"/>
            <a:ext cx="738094" cy="537883"/>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1513323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Table 6-9 </a:t>
            </a:r>
            <a:br>
              <a:rPr lang="en-US" b="1" dirty="0" smtClean="0"/>
            </a:br>
            <a:r>
              <a:rPr lang="en-US" b="1" dirty="0" smtClean="0"/>
              <a:t>Example 2, Probability Rating</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3717144995"/>
              </p:ext>
            </p:extLst>
          </p:nvPr>
        </p:nvGraphicFramePr>
        <p:xfrm>
          <a:off x="457200" y="1600200"/>
          <a:ext cx="8229600" cy="49377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2400" dirty="0" smtClean="0"/>
                        <a:t>Probability</a:t>
                      </a:r>
                      <a:endParaRPr lang="en-US" sz="2400" dirty="0"/>
                    </a:p>
                  </a:txBody>
                  <a:tcPr/>
                </a:tc>
                <a:tc>
                  <a:txBody>
                    <a:bodyPr/>
                    <a:lstStyle/>
                    <a:p>
                      <a:pPr algn="ctr"/>
                      <a:r>
                        <a:rPr lang="en-US" sz="2400" dirty="0" smtClean="0"/>
                        <a:t>Occurrence</a:t>
                      </a:r>
                      <a:endParaRPr lang="en-US" sz="2400" dirty="0"/>
                    </a:p>
                  </a:txBody>
                  <a:tcPr/>
                </a:tc>
                <a:tc>
                  <a:txBody>
                    <a:bodyPr/>
                    <a:lstStyle/>
                    <a:p>
                      <a:pPr algn="ctr"/>
                      <a:r>
                        <a:rPr lang="en-US" sz="2400" dirty="0" smtClean="0"/>
                        <a:t>Exposure</a:t>
                      </a:r>
                      <a:endParaRPr lang="en-US" sz="2400" dirty="0"/>
                    </a:p>
                  </a:txBody>
                  <a:tcPr/>
                </a:tc>
              </a:tr>
              <a:tr h="370840">
                <a:tc>
                  <a:txBody>
                    <a:bodyPr/>
                    <a:lstStyle/>
                    <a:p>
                      <a:r>
                        <a:rPr lang="en-US" sz="2400" dirty="0" smtClean="0"/>
                        <a:t>Frequent</a:t>
                      </a:r>
                      <a:endParaRPr lang="en-US" sz="2400" dirty="0"/>
                    </a:p>
                  </a:txBody>
                  <a:tcPr/>
                </a:tc>
                <a:tc>
                  <a:txBody>
                    <a:bodyPr/>
                    <a:lstStyle/>
                    <a:p>
                      <a:r>
                        <a:rPr lang="en-US" sz="2400" dirty="0" smtClean="0"/>
                        <a:t>Highly likely to occur</a:t>
                      </a:r>
                      <a:endParaRPr lang="en-US" sz="2400" dirty="0"/>
                    </a:p>
                  </a:txBody>
                  <a:tcPr/>
                </a:tc>
                <a:tc>
                  <a:txBody>
                    <a:bodyPr/>
                    <a:lstStyle/>
                    <a:p>
                      <a:r>
                        <a:rPr lang="en-US" sz="2400" dirty="0" smtClean="0"/>
                        <a:t>Exposure at times</a:t>
                      </a:r>
                      <a:endParaRPr lang="en-US" sz="2400" dirty="0"/>
                    </a:p>
                  </a:txBody>
                  <a:tcPr/>
                </a:tc>
              </a:tr>
              <a:tr h="370840">
                <a:tc>
                  <a:txBody>
                    <a:bodyPr/>
                    <a:lstStyle/>
                    <a:p>
                      <a:r>
                        <a:rPr lang="en-US" sz="2400" dirty="0" smtClean="0"/>
                        <a:t>Probable</a:t>
                      </a:r>
                      <a:endParaRPr lang="en-US" sz="2400" dirty="0"/>
                    </a:p>
                  </a:txBody>
                  <a:tcPr/>
                </a:tc>
                <a:tc>
                  <a:txBody>
                    <a:bodyPr/>
                    <a:lstStyle/>
                    <a:p>
                      <a:r>
                        <a:rPr lang="en-US" sz="2400" dirty="0" smtClean="0"/>
                        <a:t>Probable to occur</a:t>
                      </a:r>
                      <a:endParaRPr lang="en-US" sz="2400" dirty="0"/>
                    </a:p>
                  </a:txBody>
                  <a:tcPr/>
                </a:tc>
                <a:tc>
                  <a:txBody>
                    <a:bodyPr/>
                    <a:lstStyle/>
                    <a:p>
                      <a:r>
                        <a:rPr lang="en-US" sz="2400" dirty="0" smtClean="0"/>
                        <a:t>Exposure &gt; one per shift</a:t>
                      </a:r>
                      <a:endParaRPr lang="en-US" sz="2400" dirty="0"/>
                    </a:p>
                  </a:txBody>
                  <a:tcPr/>
                </a:tc>
              </a:tr>
              <a:tr h="370840">
                <a:tc>
                  <a:txBody>
                    <a:bodyPr/>
                    <a:lstStyle/>
                    <a:p>
                      <a:r>
                        <a:rPr lang="en-US" sz="2400" dirty="0" smtClean="0"/>
                        <a:t>Occasional</a:t>
                      </a:r>
                      <a:endParaRPr lang="en-US" sz="2400" dirty="0"/>
                    </a:p>
                  </a:txBody>
                  <a:tcPr/>
                </a:tc>
                <a:tc>
                  <a:txBody>
                    <a:bodyPr/>
                    <a:lstStyle/>
                    <a:p>
                      <a:r>
                        <a:rPr lang="en-US" sz="2400" dirty="0" smtClean="0"/>
                        <a:t>Possible to</a:t>
                      </a:r>
                      <a:r>
                        <a:rPr lang="en-US" sz="2400" baseline="0" dirty="0" smtClean="0"/>
                        <a:t> occur</a:t>
                      </a:r>
                      <a:endParaRPr lang="en-US" sz="2400" dirty="0"/>
                    </a:p>
                  </a:txBody>
                  <a:tcPr/>
                </a:tc>
                <a:tc>
                  <a:txBody>
                    <a:bodyPr/>
                    <a:lstStyle/>
                    <a:p>
                      <a:r>
                        <a:rPr lang="en-US" sz="2400" dirty="0" smtClean="0"/>
                        <a:t>Exposure &lt; once per shift</a:t>
                      </a:r>
                      <a:endParaRPr lang="en-US" sz="2400" dirty="0"/>
                    </a:p>
                  </a:txBody>
                  <a:tcPr/>
                </a:tc>
              </a:tr>
              <a:tr h="370840">
                <a:tc>
                  <a:txBody>
                    <a:bodyPr/>
                    <a:lstStyle/>
                    <a:p>
                      <a:r>
                        <a:rPr lang="en-US" sz="2400" dirty="0" smtClean="0"/>
                        <a:t>Remote</a:t>
                      </a:r>
                      <a:endParaRPr lang="en-US" sz="2400" dirty="0"/>
                    </a:p>
                  </a:txBody>
                  <a:tcPr/>
                </a:tc>
                <a:tc>
                  <a:txBody>
                    <a:bodyPr/>
                    <a:lstStyle/>
                    <a:p>
                      <a:r>
                        <a:rPr lang="en-US" sz="2400" dirty="0" smtClean="0"/>
                        <a:t>Unlikely to occur</a:t>
                      </a:r>
                      <a:endParaRPr lang="en-US" sz="2400" dirty="0"/>
                    </a:p>
                  </a:txBody>
                  <a:tcPr/>
                </a:tc>
                <a:tc>
                  <a:txBody>
                    <a:bodyPr/>
                    <a:lstStyle/>
                    <a:p>
                      <a:r>
                        <a:rPr lang="en-US" sz="2400" dirty="0" smtClean="0"/>
                        <a:t>Exposure</a:t>
                      </a:r>
                      <a:r>
                        <a:rPr lang="en-US" sz="2400" baseline="0" dirty="0" smtClean="0"/>
                        <a:t> &lt; once year</a:t>
                      </a:r>
                      <a:endParaRPr lang="en-US" sz="2400" dirty="0"/>
                    </a:p>
                  </a:txBody>
                  <a:tcPr/>
                </a:tc>
              </a:tr>
              <a:tr h="370840">
                <a:tc>
                  <a:txBody>
                    <a:bodyPr/>
                    <a:lstStyle/>
                    <a:p>
                      <a:r>
                        <a:rPr lang="en-US" sz="2400" dirty="0" smtClean="0"/>
                        <a:t>Improbable</a:t>
                      </a:r>
                      <a:endParaRPr lang="en-US" sz="2400" dirty="0"/>
                    </a:p>
                  </a:txBody>
                  <a:tcPr/>
                </a:tc>
                <a:tc>
                  <a:txBody>
                    <a:bodyPr/>
                    <a:lstStyle/>
                    <a:p>
                      <a:r>
                        <a:rPr lang="en-US" sz="2400" dirty="0" smtClean="0"/>
                        <a:t>Highly unlikely</a:t>
                      </a:r>
                      <a:r>
                        <a:rPr lang="en-US" sz="2400" baseline="0" dirty="0" smtClean="0"/>
                        <a:t> to occur</a:t>
                      </a:r>
                      <a:endParaRPr lang="en-US" sz="2400" dirty="0"/>
                    </a:p>
                  </a:txBody>
                  <a:tcPr/>
                </a:tc>
                <a:tc>
                  <a:txBody>
                    <a:bodyPr/>
                    <a:lstStyle/>
                    <a:p>
                      <a:r>
                        <a:rPr lang="en-US" sz="2400" dirty="0" smtClean="0"/>
                        <a:t>Exposure</a:t>
                      </a:r>
                      <a:r>
                        <a:rPr lang="en-US" sz="2400" baseline="0" dirty="0" smtClean="0"/>
                        <a:t> is improbable that it can’t be reasonably quantified</a:t>
                      </a:r>
                      <a:endParaRPr lang="en-US" sz="2400" dirty="0"/>
                    </a:p>
                  </a:txBody>
                  <a:tcPr/>
                </a:tc>
              </a:tr>
            </a:tbl>
          </a:graphicData>
        </a:graphic>
      </p:graphicFrame>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44</a:t>
            </a:fld>
            <a:endParaRPr lang="en-US"/>
          </a:p>
        </p:txBody>
      </p:sp>
    </p:spTree>
    <p:extLst>
      <p:ext uri="{BB962C8B-B14F-4D97-AF65-F5344CB8AC3E}">
        <p14:creationId xmlns="" xmlns:p14="http://schemas.microsoft.com/office/powerpoint/2010/main" val="14027626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Table 6-10</a:t>
            </a:r>
            <a:br>
              <a:rPr lang="en-US" b="1" dirty="0" smtClean="0"/>
            </a:br>
            <a:r>
              <a:rPr lang="en-US" b="1" dirty="0" smtClean="0"/>
              <a:t>Example, Severity Rating</a:t>
            </a:r>
            <a:endParaRPr lang="en-US" b="1"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938381340"/>
              </p:ext>
            </p:extLst>
          </p:nvPr>
        </p:nvGraphicFramePr>
        <p:xfrm>
          <a:off x="457200" y="1600200"/>
          <a:ext cx="8229600" cy="3017520"/>
        </p:xfrm>
        <a:graphic>
          <a:graphicData uri="http://schemas.openxmlformats.org/drawingml/2006/table">
            <a:tbl>
              <a:tblPr firstRow="1" bandRow="1">
                <a:tableStyleId>{5C22544A-7EE6-4342-B048-85BDC9FD1C3A}</a:tableStyleId>
              </a:tblPr>
              <a:tblGrid>
                <a:gridCol w="2127624"/>
                <a:gridCol w="6101976"/>
              </a:tblGrid>
              <a:tr h="370840">
                <a:tc>
                  <a:txBody>
                    <a:bodyPr/>
                    <a:lstStyle/>
                    <a:p>
                      <a:r>
                        <a:rPr lang="en-US" sz="2400" dirty="0" smtClean="0"/>
                        <a:t>Severity</a:t>
                      </a:r>
                      <a:endParaRPr lang="en-US" sz="2400" dirty="0"/>
                    </a:p>
                  </a:txBody>
                  <a:tcPr/>
                </a:tc>
                <a:tc>
                  <a:txBody>
                    <a:bodyPr/>
                    <a:lstStyle/>
                    <a:p>
                      <a:pPr algn="ctr"/>
                      <a:r>
                        <a:rPr lang="en-US" sz="2400" dirty="0" smtClean="0"/>
                        <a:t>Description</a:t>
                      </a:r>
                      <a:endParaRPr lang="en-US" sz="2400" dirty="0"/>
                    </a:p>
                  </a:txBody>
                  <a:tcPr/>
                </a:tc>
              </a:tr>
              <a:tr h="370840">
                <a:tc>
                  <a:txBody>
                    <a:bodyPr/>
                    <a:lstStyle/>
                    <a:p>
                      <a:r>
                        <a:rPr lang="en-US" sz="2400" dirty="0" smtClean="0"/>
                        <a:t>Catastrophe</a:t>
                      </a:r>
                      <a:endParaRPr lang="en-US" sz="2400" dirty="0"/>
                    </a:p>
                  </a:txBody>
                  <a:tcPr/>
                </a:tc>
                <a:tc>
                  <a:txBody>
                    <a:bodyPr/>
                    <a:lstStyle/>
                    <a:p>
                      <a:r>
                        <a:rPr lang="en-US" sz="2400" dirty="0" smtClean="0"/>
                        <a:t>Fatality, major permanent</a:t>
                      </a:r>
                      <a:r>
                        <a:rPr lang="en-US" sz="2400" baseline="0" dirty="0" smtClean="0"/>
                        <a:t> impairment</a:t>
                      </a:r>
                      <a:endParaRPr lang="en-US" sz="2400" dirty="0"/>
                    </a:p>
                  </a:txBody>
                  <a:tcPr/>
                </a:tc>
              </a:tr>
              <a:tr h="370840">
                <a:tc>
                  <a:txBody>
                    <a:bodyPr/>
                    <a:lstStyle/>
                    <a:p>
                      <a:r>
                        <a:rPr lang="en-US" sz="2400" dirty="0" smtClean="0"/>
                        <a:t>Critical</a:t>
                      </a:r>
                      <a:endParaRPr lang="en-US" sz="2400" dirty="0"/>
                    </a:p>
                  </a:txBody>
                  <a:tcPr/>
                </a:tc>
                <a:tc>
                  <a:txBody>
                    <a:bodyPr/>
                    <a:lstStyle/>
                    <a:p>
                      <a:r>
                        <a:rPr lang="en-US" sz="2400" dirty="0" smtClean="0"/>
                        <a:t>Disability in excess of 3 months or some</a:t>
                      </a:r>
                      <a:r>
                        <a:rPr lang="en-US" sz="2400" baseline="0" dirty="0" smtClean="0"/>
                        <a:t> permanent impairment</a:t>
                      </a:r>
                      <a:endParaRPr lang="en-US" sz="2400" dirty="0"/>
                    </a:p>
                  </a:txBody>
                  <a:tcPr/>
                </a:tc>
              </a:tr>
              <a:tr h="370840">
                <a:tc>
                  <a:txBody>
                    <a:bodyPr/>
                    <a:lstStyle/>
                    <a:p>
                      <a:r>
                        <a:rPr lang="en-US" sz="2400" dirty="0" smtClean="0"/>
                        <a:t>Marginal</a:t>
                      </a:r>
                      <a:endParaRPr lang="en-US" sz="2400" dirty="0"/>
                    </a:p>
                  </a:txBody>
                  <a:tcPr/>
                </a:tc>
                <a:tc>
                  <a:txBody>
                    <a:bodyPr/>
                    <a:lstStyle/>
                    <a:p>
                      <a:r>
                        <a:rPr lang="en-US" sz="2400" dirty="0" smtClean="0"/>
                        <a:t>Medical Treatment case</a:t>
                      </a:r>
                      <a:r>
                        <a:rPr lang="en-US" sz="2400" baseline="0" dirty="0" smtClean="0"/>
                        <a:t> or lost time with full recovery</a:t>
                      </a:r>
                      <a:endParaRPr lang="en-US" sz="2400" dirty="0"/>
                    </a:p>
                  </a:txBody>
                  <a:tcPr/>
                </a:tc>
              </a:tr>
              <a:tr h="370840">
                <a:tc>
                  <a:txBody>
                    <a:bodyPr/>
                    <a:lstStyle/>
                    <a:p>
                      <a:r>
                        <a:rPr lang="en-US" sz="2400" dirty="0" smtClean="0"/>
                        <a:t>Negligible</a:t>
                      </a:r>
                      <a:endParaRPr lang="en-US" sz="2400" dirty="0"/>
                    </a:p>
                  </a:txBody>
                  <a:tcPr/>
                </a:tc>
                <a:tc>
                  <a:txBody>
                    <a:bodyPr/>
                    <a:lstStyle/>
                    <a:p>
                      <a:r>
                        <a:rPr lang="en-US" sz="2400" dirty="0" smtClean="0"/>
                        <a:t>First Aid or Minor medical treatment</a:t>
                      </a:r>
                      <a:endParaRPr lang="en-US" sz="2400" dirty="0"/>
                    </a:p>
                  </a:txBody>
                  <a:tcPr/>
                </a:tc>
              </a:tr>
            </a:tbl>
          </a:graphicData>
        </a:graphic>
      </p:graphicFrame>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45</a:t>
            </a:fld>
            <a:endParaRPr lang="en-US"/>
          </a:p>
        </p:txBody>
      </p:sp>
    </p:spTree>
    <p:extLst>
      <p:ext uri="{BB962C8B-B14F-4D97-AF65-F5344CB8AC3E}">
        <p14:creationId xmlns="" xmlns:p14="http://schemas.microsoft.com/office/powerpoint/2010/main" val="26448201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46</a:t>
            </a:fld>
            <a:endParaRPr lang="en-US"/>
          </a:p>
        </p:txBody>
      </p:sp>
      <p:graphicFrame>
        <p:nvGraphicFramePr>
          <p:cNvPr id="6" name="Table 5"/>
          <p:cNvGraphicFramePr>
            <a:graphicFrameLocks noGrp="1"/>
          </p:cNvGraphicFramePr>
          <p:nvPr>
            <p:extLst>
              <p:ext uri="{D42A27DB-BD31-4B8C-83A1-F6EECF244321}">
                <p14:modId xmlns="" xmlns:p14="http://schemas.microsoft.com/office/powerpoint/2010/main" val="713255852"/>
              </p:ext>
            </p:extLst>
          </p:nvPr>
        </p:nvGraphicFramePr>
        <p:xfrm>
          <a:off x="283879" y="1541929"/>
          <a:ext cx="8606120" cy="3582894"/>
        </p:xfrm>
        <a:graphic>
          <a:graphicData uri="http://schemas.openxmlformats.org/drawingml/2006/table">
            <a:tbl>
              <a:tblPr firstRow="1" bandRow="1">
                <a:tableStyleId>{5C22544A-7EE6-4342-B048-85BDC9FD1C3A}</a:tableStyleId>
              </a:tblPr>
              <a:tblGrid>
                <a:gridCol w="1721224"/>
                <a:gridCol w="1721224"/>
                <a:gridCol w="1721224"/>
                <a:gridCol w="1721224"/>
                <a:gridCol w="1721224"/>
              </a:tblGrid>
              <a:tr h="597149">
                <a:tc>
                  <a:txBody>
                    <a:bodyPr/>
                    <a:lstStyle/>
                    <a:p>
                      <a:endParaRPr lang="en-US" dirty="0"/>
                    </a:p>
                  </a:txBody>
                  <a:tcPr/>
                </a:tc>
                <a:tc>
                  <a:txBody>
                    <a:bodyPr/>
                    <a:lstStyle/>
                    <a:p>
                      <a:r>
                        <a:rPr lang="en-US" sz="2000" dirty="0" smtClean="0"/>
                        <a:t>Catastrophic</a:t>
                      </a:r>
                      <a:endParaRPr lang="en-US" sz="2000" dirty="0"/>
                    </a:p>
                  </a:txBody>
                  <a:tcPr/>
                </a:tc>
                <a:tc>
                  <a:txBody>
                    <a:bodyPr/>
                    <a:lstStyle/>
                    <a:p>
                      <a:pPr algn="ctr"/>
                      <a:r>
                        <a:rPr lang="en-US" sz="2400" dirty="0" smtClean="0"/>
                        <a:t>Critical</a:t>
                      </a:r>
                      <a:endParaRPr lang="en-US" sz="2400" dirty="0"/>
                    </a:p>
                  </a:txBody>
                  <a:tcPr/>
                </a:tc>
                <a:tc>
                  <a:txBody>
                    <a:bodyPr/>
                    <a:lstStyle/>
                    <a:p>
                      <a:pPr algn="ctr"/>
                      <a:r>
                        <a:rPr lang="en-US" sz="2400" dirty="0" smtClean="0"/>
                        <a:t>Marginal </a:t>
                      </a:r>
                      <a:endParaRPr lang="en-US" sz="2400" dirty="0"/>
                    </a:p>
                  </a:txBody>
                  <a:tcPr/>
                </a:tc>
                <a:tc>
                  <a:txBody>
                    <a:bodyPr/>
                    <a:lstStyle/>
                    <a:p>
                      <a:pPr algn="ctr"/>
                      <a:r>
                        <a:rPr lang="en-US" sz="2400" dirty="0" smtClean="0"/>
                        <a:t>Negligible</a:t>
                      </a:r>
                      <a:endParaRPr lang="en-US" sz="2400" dirty="0"/>
                    </a:p>
                  </a:txBody>
                  <a:tcPr/>
                </a:tc>
              </a:tr>
              <a:tr h="597149">
                <a:tc>
                  <a:txBody>
                    <a:bodyPr/>
                    <a:lstStyle/>
                    <a:p>
                      <a:r>
                        <a:rPr lang="en-US" sz="2400" dirty="0" smtClean="0"/>
                        <a:t>Frequent</a:t>
                      </a:r>
                      <a:endParaRPr lang="en-US" sz="2400" dirty="0"/>
                    </a:p>
                  </a:txBody>
                  <a:tcPr/>
                </a:tc>
                <a:tc>
                  <a:txBody>
                    <a:bodyPr/>
                    <a:lstStyle/>
                    <a:p>
                      <a:r>
                        <a:rPr lang="en-US" sz="2400" dirty="0" smtClean="0"/>
                        <a:t>HIGH</a:t>
                      </a:r>
                      <a:endParaRPr lang="en-US" sz="2400" dirty="0"/>
                    </a:p>
                  </a:txBody>
                  <a:tcPr/>
                </a:tc>
                <a:tc>
                  <a:txBody>
                    <a:bodyPr/>
                    <a:lstStyle/>
                    <a:p>
                      <a:r>
                        <a:rPr lang="en-US" sz="2400" dirty="0" smtClean="0"/>
                        <a:t>HIGH</a:t>
                      </a:r>
                      <a:endParaRPr lang="en-US" sz="2400" dirty="0"/>
                    </a:p>
                  </a:txBody>
                  <a:tcPr/>
                </a:tc>
                <a:tc>
                  <a:txBody>
                    <a:bodyPr/>
                    <a:lstStyle/>
                    <a:p>
                      <a:r>
                        <a:rPr lang="en-US" sz="2400" dirty="0" smtClean="0"/>
                        <a:t>SERIOUS</a:t>
                      </a:r>
                      <a:endParaRPr lang="en-US" sz="2400" dirty="0"/>
                    </a:p>
                  </a:txBody>
                  <a:tcPr/>
                </a:tc>
                <a:tc>
                  <a:txBody>
                    <a:bodyPr/>
                    <a:lstStyle/>
                    <a:p>
                      <a:r>
                        <a:rPr lang="en-US" sz="2400" dirty="0" smtClean="0"/>
                        <a:t>SERIOUS</a:t>
                      </a:r>
                      <a:endParaRPr lang="en-US" sz="2400" dirty="0"/>
                    </a:p>
                  </a:txBody>
                  <a:tcPr/>
                </a:tc>
              </a:tr>
              <a:tr h="597149">
                <a:tc>
                  <a:txBody>
                    <a:bodyPr/>
                    <a:lstStyle/>
                    <a:p>
                      <a:r>
                        <a:rPr lang="en-US" sz="2400" dirty="0" smtClean="0"/>
                        <a:t>Probable</a:t>
                      </a:r>
                      <a:endParaRPr lang="en-US" sz="2400" dirty="0"/>
                    </a:p>
                  </a:txBody>
                  <a:tcPr/>
                </a:tc>
                <a:tc>
                  <a:txBody>
                    <a:bodyPr/>
                    <a:lstStyle/>
                    <a:p>
                      <a:r>
                        <a:rPr lang="en-US" sz="2400" dirty="0" smtClean="0"/>
                        <a:t>HIGH</a:t>
                      </a:r>
                      <a:endParaRPr lang="en-US" sz="2400" dirty="0"/>
                    </a:p>
                  </a:txBody>
                  <a:tcPr/>
                </a:tc>
                <a:tc>
                  <a:txBody>
                    <a:bodyPr/>
                    <a:lstStyle/>
                    <a:p>
                      <a:r>
                        <a:rPr lang="en-US" sz="2400" dirty="0" smtClean="0"/>
                        <a:t>HIGH</a:t>
                      </a:r>
                      <a:endParaRPr lang="en-US" sz="2400" dirty="0"/>
                    </a:p>
                  </a:txBody>
                  <a:tcPr/>
                </a:tc>
                <a:tc>
                  <a:txBody>
                    <a:bodyPr/>
                    <a:lstStyle/>
                    <a:p>
                      <a:r>
                        <a:rPr lang="en-US" sz="2400" dirty="0" smtClean="0"/>
                        <a:t>SERIOUS</a:t>
                      </a:r>
                      <a:endParaRPr lang="en-US" sz="2400" dirty="0"/>
                    </a:p>
                  </a:txBody>
                  <a:tcPr/>
                </a:tc>
                <a:tc>
                  <a:txBody>
                    <a:bodyPr/>
                    <a:lstStyle/>
                    <a:p>
                      <a:r>
                        <a:rPr lang="en-US" sz="2400" dirty="0" smtClean="0"/>
                        <a:t>SERIOUS</a:t>
                      </a:r>
                      <a:endParaRPr lang="en-US" sz="2400" dirty="0"/>
                    </a:p>
                  </a:txBody>
                  <a:tcPr/>
                </a:tc>
              </a:tr>
              <a:tr h="597149">
                <a:tc>
                  <a:txBody>
                    <a:bodyPr/>
                    <a:lstStyle/>
                    <a:p>
                      <a:r>
                        <a:rPr lang="en-US" sz="2400" dirty="0" smtClean="0"/>
                        <a:t>Occasional</a:t>
                      </a:r>
                      <a:endParaRPr lang="en-US" sz="2400" dirty="0"/>
                    </a:p>
                  </a:txBody>
                  <a:tcPr/>
                </a:tc>
                <a:tc>
                  <a:txBody>
                    <a:bodyPr/>
                    <a:lstStyle/>
                    <a:p>
                      <a:r>
                        <a:rPr lang="en-US" sz="2400" dirty="0" smtClean="0"/>
                        <a:t>HIGH</a:t>
                      </a:r>
                      <a:endParaRPr lang="en-US" sz="2400" dirty="0"/>
                    </a:p>
                  </a:txBody>
                  <a:tcPr/>
                </a:tc>
                <a:tc>
                  <a:txBody>
                    <a:bodyPr/>
                    <a:lstStyle/>
                    <a:p>
                      <a:r>
                        <a:rPr lang="en-US" sz="2400" dirty="0" smtClean="0"/>
                        <a:t>SERIOUS</a:t>
                      </a:r>
                      <a:endParaRPr lang="en-US" sz="2400" dirty="0"/>
                    </a:p>
                  </a:txBody>
                  <a:tcPr/>
                </a:tc>
                <a:tc>
                  <a:txBody>
                    <a:bodyPr/>
                    <a:lstStyle/>
                    <a:p>
                      <a:r>
                        <a:rPr lang="en-US" sz="2400" dirty="0" smtClean="0"/>
                        <a:t>MEDIUM</a:t>
                      </a:r>
                      <a:endParaRPr lang="en-US" sz="2400" dirty="0"/>
                    </a:p>
                  </a:txBody>
                  <a:tcPr/>
                </a:tc>
                <a:tc>
                  <a:txBody>
                    <a:bodyPr/>
                    <a:lstStyle/>
                    <a:p>
                      <a:r>
                        <a:rPr lang="en-US" sz="2400" dirty="0" smtClean="0"/>
                        <a:t>LOW</a:t>
                      </a:r>
                      <a:endParaRPr lang="en-US" sz="2400" dirty="0"/>
                    </a:p>
                  </a:txBody>
                  <a:tcPr/>
                </a:tc>
              </a:tr>
              <a:tr h="597149">
                <a:tc>
                  <a:txBody>
                    <a:bodyPr/>
                    <a:lstStyle/>
                    <a:p>
                      <a:r>
                        <a:rPr lang="en-US" sz="2400" dirty="0" smtClean="0"/>
                        <a:t>Remote</a:t>
                      </a:r>
                      <a:endParaRPr lang="en-US" sz="2400" dirty="0"/>
                    </a:p>
                  </a:txBody>
                  <a:tcPr/>
                </a:tc>
                <a:tc>
                  <a:txBody>
                    <a:bodyPr/>
                    <a:lstStyle/>
                    <a:p>
                      <a:r>
                        <a:rPr lang="en-US" sz="2400" dirty="0" smtClean="0"/>
                        <a:t>SERIOUS</a:t>
                      </a:r>
                      <a:endParaRPr lang="en-US" sz="2400" dirty="0"/>
                    </a:p>
                  </a:txBody>
                  <a:tcPr/>
                </a:tc>
                <a:tc>
                  <a:txBody>
                    <a:bodyPr/>
                    <a:lstStyle/>
                    <a:p>
                      <a:r>
                        <a:rPr lang="en-US" sz="2400" dirty="0" smtClean="0"/>
                        <a:t>MEDIUM</a:t>
                      </a:r>
                      <a:endParaRPr lang="en-US" sz="2400" dirty="0"/>
                    </a:p>
                  </a:txBody>
                  <a:tcPr/>
                </a:tc>
                <a:tc>
                  <a:txBody>
                    <a:bodyPr/>
                    <a:lstStyle/>
                    <a:p>
                      <a:r>
                        <a:rPr lang="en-US" sz="2400" dirty="0" smtClean="0"/>
                        <a:t>MEDIUM</a:t>
                      </a:r>
                      <a:endParaRPr lang="en-US" sz="2400" dirty="0"/>
                    </a:p>
                  </a:txBody>
                  <a:tcPr/>
                </a:tc>
                <a:tc>
                  <a:txBody>
                    <a:bodyPr/>
                    <a:lstStyle/>
                    <a:p>
                      <a:r>
                        <a:rPr lang="en-US" sz="2400" dirty="0" smtClean="0"/>
                        <a:t>LOW</a:t>
                      </a:r>
                      <a:endParaRPr lang="en-US" sz="2400" dirty="0"/>
                    </a:p>
                  </a:txBody>
                  <a:tcPr/>
                </a:tc>
              </a:tr>
              <a:tr h="597149">
                <a:tc>
                  <a:txBody>
                    <a:bodyPr/>
                    <a:lstStyle/>
                    <a:p>
                      <a:r>
                        <a:rPr lang="en-US" sz="2400" dirty="0" smtClean="0"/>
                        <a:t>Improbable</a:t>
                      </a:r>
                      <a:endParaRPr lang="en-US" sz="2400" dirty="0"/>
                    </a:p>
                  </a:txBody>
                  <a:tcPr/>
                </a:tc>
                <a:tc>
                  <a:txBody>
                    <a:bodyPr/>
                    <a:lstStyle/>
                    <a:p>
                      <a:r>
                        <a:rPr lang="en-US" sz="2400" dirty="0" smtClean="0"/>
                        <a:t>MEDIUM</a:t>
                      </a:r>
                      <a:endParaRPr lang="en-US" sz="2400" dirty="0"/>
                    </a:p>
                  </a:txBody>
                  <a:tcPr/>
                </a:tc>
                <a:tc>
                  <a:txBody>
                    <a:bodyPr/>
                    <a:lstStyle/>
                    <a:p>
                      <a:r>
                        <a:rPr lang="en-US" sz="2400" dirty="0" smtClean="0"/>
                        <a:t>LOW</a:t>
                      </a:r>
                      <a:endParaRPr lang="en-US" sz="2400" dirty="0"/>
                    </a:p>
                  </a:txBody>
                  <a:tcPr/>
                </a:tc>
                <a:tc>
                  <a:txBody>
                    <a:bodyPr/>
                    <a:lstStyle/>
                    <a:p>
                      <a:r>
                        <a:rPr lang="en-US" sz="2400" dirty="0" smtClean="0"/>
                        <a:t>LOW</a:t>
                      </a:r>
                      <a:endParaRPr lang="en-US" sz="2400" dirty="0"/>
                    </a:p>
                  </a:txBody>
                  <a:tcPr/>
                </a:tc>
                <a:tc>
                  <a:txBody>
                    <a:bodyPr/>
                    <a:lstStyle/>
                    <a:p>
                      <a:r>
                        <a:rPr lang="en-US" sz="2400" dirty="0" smtClean="0"/>
                        <a:t>LOW</a:t>
                      </a:r>
                      <a:endParaRPr lang="en-US" sz="2400" dirty="0"/>
                    </a:p>
                  </a:txBody>
                  <a:tcPr/>
                </a:tc>
              </a:tr>
            </a:tbl>
          </a:graphicData>
        </a:graphic>
      </p:graphicFrame>
      <p:sp>
        <p:nvSpPr>
          <p:cNvPr id="7" name="Rectangle 6"/>
          <p:cNvSpPr/>
          <p:nvPr/>
        </p:nvSpPr>
        <p:spPr>
          <a:xfrm>
            <a:off x="5289176" y="418353"/>
            <a:ext cx="3167530" cy="388471"/>
          </a:xfrm>
          <a:prstGeom prst="rect">
            <a:avLst/>
          </a:prstGeom>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Classifying Hazards</a:t>
            </a:r>
            <a:endParaRPr lang="en-US" b="1" dirty="0">
              <a:solidFill>
                <a:srgbClr val="000000"/>
              </a:solidFill>
            </a:endParaRPr>
          </a:p>
        </p:txBody>
      </p:sp>
      <p:sp>
        <p:nvSpPr>
          <p:cNvPr id="8" name="Rectangle 7"/>
          <p:cNvSpPr/>
          <p:nvPr/>
        </p:nvSpPr>
        <p:spPr>
          <a:xfrm>
            <a:off x="5289176" y="1153459"/>
            <a:ext cx="3167530" cy="388471"/>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Severity</a:t>
            </a:r>
            <a:endParaRPr lang="en-US" b="1" dirty="0">
              <a:solidFill>
                <a:srgbClr val="000000"/>
              </a:solidFill>
            </a:endParaRPr>
          </a:p>
        </p:txBody>
      </p:sp>
      <p:cxnSp>
        <p:nvCxnSpPr>
          <p:cNvPr id="12" name="Straight Arrow Connector 11"/>
          <p:cNvCxnSpPr/>
          <p:nvPr/>
        </p:nvCxnSpPr>
        <p:spPr>
          <a:xfrm>
            <a:off x="283879" y="806824"/>
            <a:ext cx="3899650" cy="29882"/>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436279" y="3110753"/>
            <a:ext cx="3899650" cy="29882"/>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4183529" y="836706"/>
            <a:ext cx="0" cy="227404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283879" y="5348941"/>
            <a:ext cx="8606120" cy="116541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Fig. 6-8 Example 2,Risk Assessment Steps in Hazard Classification Identifying Severity</a:t>
            </a:r>
          </a:p>
          <a:p>
            <a:pPr algn="ctr"/>
            <a:r>
              <a:rPr lang="en-US" b="1" dirty="0" smtClean="0">
                <a:solidFill>
                  <a:srgbClr val="000000"/>
                </a:solidFill>
              </a:rPr>
              <a:t>***Determine the probability of each task</a:t>
            </a:r>
          </a:p>
          <a:p>
            <a:pPr algn="ctr"/>
            <a:r>
              <a:rPr lang="en-US" b="1" dirty="0" smtClean="0">
                <a:solidFill>
                  <a:srgbClr val="000000"/>
                </a:solidFill>
              </a:rPr>
              <a:t>*** Map the probability to the risk of each task</a:t>
            </a:r>
          </a:p>
          <a:p>
            <a:pPr algn="ctr"/>
            <a:endParaRPr lang="en-US" b="1" dirty="0">
              <a:solidFill>
                <a:srgbClr val="000000"/>
              </a:solidFill>
            </a:endParaRPr>
          </a:p>
        </p:txBody>
      </p:sp>
    </p:spTree>
    <p:extLst>
      <p:ext uri="{BB962C8B-B14F-4D97-AF65-F5344CB8AC3E}">
        <p14:creationId xmlns="" xmlns:p14="http://schemas.microsoft.com/office/powerpoint/2010/main" val="40783005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smtClean="0"/>
              <a:t>Safety Significance </a:t>
            </a:r>
            <a:endParaRPr lang="en-US" sz="4000" b="1" dirty="0"/>
          </a:p>
        </p:txBody>
      </p:sp>
      <p:sp>
        <p:nvSpPr>
          <p:cNvPr id="5" name="Content Placeholder 4"/>
          <p:cNvSpPr>
            <a:spLocks noGrp="1"/>
          </p:cNvSpPr>
          <p:nvPr>
            <p:ph idx="1"/>
          </p:nvPr>
        </p:nvSpPr>
        <p:spPr/>
        <p:txBody>
          <a:bodyPr>
            <a:normAutofit/>
          </a:bodyPr>
          <a:lstStyle/>
          <a:p>
            <a:r>
              <a:rPr lang="en-US" sz="2800" b="1" dirty="0" smtClean="0">
                <a:solidFill>
                  <a:srgbClr val="800000"/>
                </a:solidFill>
              </a:rPr>
              <a:t>Risk assessments must be treated as attachments to a safety program and must be completed to comply with regulatory requirements.----This can be accomplished though the development of a JHA.</a:t>
            </a:r>
          </a:p>
          <a:p>
            <a:endParaRPr lang="en-US" sz="2800" dirty="0">
              <a:solidFill>
                <a:srgbClr val="800000"/>
              </a:solidFill>
            </a:endParaRPr>
          </a:p>
          <a:p>
            <a:r>
              <a:rPr lang="en-US" sz="2800" b="1" dirty="0" smtClean="0">
                <a:solidFill>
                  <a:srgbClr val="800000"/>
                </a:solidFill>
              </a:rPr>
              <a:t>Visible and Hidden Factors must be evaluated</a:t>
            </a:r>
          </a:p>
          <a:p>
            <a:pPr lvl="1"/>
            <a:r>
              <a:rPr lang="en-US" sz="2400" dirty="0" smtClean="0"/>
              <a:t>Visible factors represent what the user actually sees in hazard identification</a:t>
            </a:r>
          </a:p>
          <a:p>
            <a:pPr lvl="1"/>
            <a:r>
              <a:rPr lang="en-US" sz="2400" dirty="0" smtClean="0"/>
              <a:t>Hidden factors represent the at-risk events that usually hidden within interrelationships of process</a:t>
            </a:r>
            <a:endParaRPr lang="en-US" sz="2400" dirty="0"/>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47</a:t>
            </a:fld>
            <a:endParaRPr lang="en-US"/>
          </a:p>
        </p:txBody>
      </p:sp>
    </p:spTree>
    <p:extLst>
      <p:ext uri="{BB962C8B-B14F-4D97-AF65-F5344CB8AC3E}">
        <p14:creationId xmlns="" xmlns:p14="http://schemas.microsoft.com/office/powerpoint/2010/main" val="5428519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Pareto’s Law</a:t>
            </a:r>
            <a:endParaRPr lang="en-US" b="1" dirty="0"/>
          </a:p>
        </p:txBody>
      </p:sp>
      <p:sp>
        <p:nvSpPr>
          <p:cNvPr id="3" name="Content Placeholder 2"/>
          <p:cNvSpPr>
            <a:spLocks noGrp="1"/>
          </p:cNvSpPr>
          <p:nvPr>
            <p:ph idx="1"/>
          </p:nvPr>
        </p:nvSpPr>
        <p:spPr/>
        <p:txBody>
          <a:bodyPr>
            <a:normAutofit/>
          </a:bodyPr>
          <a:lstStyle/>
          <a:p>
            <a:r>
              <a:rPr lang="en-US" sz="2800" dirty="0" smtClean="0"/>
              <a:t>80/20 rule…. </a:t>
            </a:r>
          </a:p>
          <a:p>
            <a:endParaRPr lang="en-US" sz="2800" dirty="0"/>
          </a:p>
          <a:p>
            <a:r>
              <a:rPr lang="en-US" sz="2800" dirty="0" smtClean="0"/>
              <a:t>80 percent of the observed defects in a product or in a process can be attributed to 20 percent of the possible cause. </a:t>
            </a: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48</a:t>
            </a:fld>
            <a:endParaRPr lang="en-US"/>
          </a:p>
        </p:txBody>
      </p:sp>
    </p:spTree>
    <p:extLst>
      <p:ext uri="{BB962C8B-B14F-4D97-AF65-F5344CB8AC3E}">
        <p14:creationId xmlns="" xmlns:p14="http://schemas.microsoft.com/office/powerpoint/2010/main" val="12965326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49</a:t>
            </a:fld>
            <a:endParaRPr lang="en-US"/>
          </a:p>
        </p:txBody>
      </p:sp>
      <p:sp>
        <p:nvSpPr>
          <p:cNvPr id="6" name="Rectangle 5"/>
          <p:cNvSpPr/>
          <p:nvPr/>
        </p:nvSpPr>
        <p:spPr>
          <a:xfrm>
            <a:off x="791882" y="508000"/>
            <a:ext cx="1688353" cy="373529"/>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Visible Factors</a:t>
            </a:r>
            <a:endParaRPr lang="en-US" b="1" dirty="0">
              <a:solidFill>
                <a:srgbClr val="000000"/>
              </a:solidFill>
            </a:endParaRPr>
          </a:p>
        </p:txBody>
      </p:sp>
      <p:sp>
        <p:nvSpPr>
          <p:cNvPr id="7" name="Rectangle 6"/>
          <p:cNvSpPr/>
          <p:nvPr/>
        </p:nvSpPr>
        <p:spPr>
          <a:xfrm>
            <a:off x="4589929" y="633506"/>
            <a:ext cx="1688353" cy="373529"/>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Hidden Factors</a:t>
            </a:r>
            <a:endParaRPr lang="en-US" b="1" dirty="0">
              <a:solidFill>
                <a:srgbClr val="000000"/>
              </a:solidFill>
            </a:endParaRPr>
          </a:p>
        </p:txBody>
      </p:sp>
      <p:sp>
        <p:nvSpPr>
          <p:cNvPr id="8" name="Rectangle 7"/>
          <p:cNvSpPr/>
          <p:nvPr/>
        </p:nvSpPr>
        <p:spPr>
          <a:xfrm>
            <a:off x="791881" y="1434354"/>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Risk assessment from matrix</a:t>
            </a:r>
            <a:endParaRPr lang="en-US" b="1" dirty="0">
              <a:solidFill>
                <a:srgbClr val="000000"/>
              </a:solidFill>
            </a:endParaRPr>
          </a:p>
        </p:txBody>
      </p:sp>
      <p:sp>
        <p:nvSpPr>
          <p:cNvPr id="9" name="Rectangle 8"/>
          <p:cNvSpPr/>
          <p:nvPr/>
        </p:nvSpPr>
        <p:spPr>
          <a:xfrm>
            <a:off x="791882" y="2752166"/>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Safety significance of hazards</a:t>
            </a:r>
            <a:endParaRPr lang="en-US" b="1" dirty="0">
              <a:solidFill>
                <a:srgbClr val="000000"/>
              </a:solidFill>
            </a:endParaRPr>
          </a:p>
        </p:txBody>
      </p:sp>
      <p:sp>
        <p:nvSpPr>
          <p:cNvPr id="10" name="Rectangle 9"/>
          <p:cNvSpPr/>
          <p:nvPr/>
        </p:nvSpPr>
        <p:spPr>
          <a:xfrm>
            <a:off x="4592916" y="1434354"/>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Generic </a:t>
            </a:r>
          </a:p>
          <a:p>
            <a:pPr algn="ctr"/>
            <a:r>
              <a:rPr lang="en-US" b="1" dirty="0" smtClean="0">
                <a:solidFill>
                  <a:srgbClr val="000000"/>
                </a:solidFill>
              </a:rPr>
              <a:t>Hazard List</a:t>
            </a:r>
            <a:endParaRPr lang="en-US" b="1" dirty="0">
              <a:solidFill>
                <a:srgbClr val="000000"/>
              </a:solidFill>
            </a:endParaRPr>
          </a:p>
        </p:txBody>
      </p:sp>
      <p:sp>
        <p:nvSpPr>
          <p:cNvPr id="11" name="Rectangle 10"/>
          <p:cNvSpPr/>
          <p:nvPr/>
        </p:nvSpPr>
        <p:spPr>
          <a:xfrm>
            <a:off x="4563034" y="2752166"/>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Hazard Priority from risk matrix</a:t>
            </a:r>
            <a:endParaRPr lang="en-US" b="1" dirty="0">
              <a:solidFill>
                <a:srgbClr val="000000"/>
              </a:solidFill>
            </a:endParaRPr>
          </a:p>
        </p:txBody>
      </p:sp>
      <p:sp>
        <p:nvSpPr>
          <p:cNvPr id="12" name="Rectangle 11"/>
          <p:cNvSpPr/>
          <p:nvPr/>
        </p:nvSpPr>
        <p:spPr>
          <a:xfrm>
            <a:off x="4592916" y="4156636"/>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Determine hazard</a:t>
            </a:r>
            <a:endParaRPr lang="en-US" b="1" dirty="0">
              <a:solidFill>
                <a:srgbClr val="000000"/>
              </a:solidFill>
            </a:endParaRPr>
          </a:p>
        </p:txBody>
      </p:sp>
      <p:sp>
        <p:nvSpPr>
          <p:cNvPr id="13" name="Rectangle 12"/>
          <p:cNvSpPr/>
          <p:nvPr/>
        </p:nvSpPr>
        <p:spPr>
          <a:xfrm>
            <a:off x="7234516" y="4174566"/>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Historical loss producing events data</a:t>
            </a:r>
            <a:endParaRPr lang="en-US" b="1" dirty="0">
              <a:solidFill>
                <a:srgbClr val="000000"/>
              </a:solidFill>
            </a:endParaRPr>
          </a:p>
        </p:txBody>
      </p:sp>
      <p:sp>
        <p:nvSpPr>
          <p:cNvPr id="14" name="Rectangle 13"/>
          <p:cNvSpPr/>
          <p:nvPr/>
        </p:nvSpPr>
        <p:spPr>
          <a:xfrm>
            <a:off x="7234516" y="5795123"/>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000000"/>
                </a:solidFill>
              </a:rPr>
              <a:t>Risk level</a:t>
            </a:r>
            <a:endParaRPr lang="en-US" b="1" dirty="0">
              <a:solidFill>
                <a:srgbClr val="000000"/>
              </a:solidFill>
            </a:endParaRPr>
          </a:p>
        </p:txBody>
      </p:sp>
      <p:sp>
        <p:nvSpPr>
          <p:cNvPr id="15" name="Rectangle 14"/>
          <p:cNvSpPr/>
          <p:nvPr/>
        </p:nvSpPr>
        <p:spPr>
          <a:xfrm>
            <a:off x="4589929" y="5795123"/>
            <a:ext cx="1688353" cy="914400"/>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000000"/>
                </a:solidFill>
              </a:rPr>
              <a:t>Pareto’s law produces a chart of hazards</a:t>
            </a:r>
            <a:endParaRPr lang="en-US" sz="1600" b="1" dirty="0">
              <a:solidFill>
                <a:srgbClr val="000000"/>
              </a:solidFill>
            </a:endParaRPr>
          </a:p>
        </p:txBody>
      </p:sp>
      <p:cxnSp>
        <p:nvCxnSpPr>
          <p:cNvPr id="17" name="Straight Arrow Connector 16"/>
          <p:cNvCxnSpPr>
            <a:stCxn id="12" idx="3"/>
            <a:endCxn id="13" idx="1"/>
          </p:cNvCxnSpPr>
          <p:nvPr/>
        </p:nvCxnSpPr>
        <p:spPr>
          <a:xfrm>
            <a:off x="6281269" y="4613836"/>
            <a:ext cx="953247" cy="1793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13" idx="2"/>
            <a:endCxn id="14" idx="0"/>
          </p:cNvCxnSpPr>
          <p:nvPr/>
        </p:nvCxnSpPr>
        <p:spPr>
          <a:xfrm>
            <a:off x="8078693" y="5088966"/>
            <a:ext cx="0" cy="70615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14" idx="1"/>
            <a:endCxn id="15" idx="3"/>
          </p:cNvCxnSpPr>
          <p:nvPr/>
        </p:nvCxnSpPr>
        <p:spPr>
          <a:xfrm flipH="1">
            <a:off x="6278282" y="6252323"/>
            <a:ext cx="956234"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4" idx="0"/>
          </p:cNvCxnSpPr>
          <p:nvPr/>
        </p:nvCxnSpPr>
        <p:spPr>
          <a:xfrm flipH="1">
            <a:off x="1389529" y="6356350"/>
            <a:ext cx="3182471"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V="1">
            <a:off x="1389529" y="3666566"/>
            <a:ext cx="0" cy="26897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10" idx="1"/>
          </p:cNvCxnSpPr>
          <p:nvPr/>
        </p:nvCxnSpPr>
        <p:spPr>
          <a:xfrm>
            <a:off x="2480234" y="1891554"/>
            <a:ext cx="2112682"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0" idx="2"/>
            <a:endCxn id="11" idx="0"/>
          </p:cNvCxnSpPr>
          <p:nvPr/>
        </p:nvCxnSpPr>
        <p:spPr>
          <a:xfrm flipH="1">
            <a:off x="5407211" y="2348754"/>
            <a:ext cx="29882" cy="403412"/>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11" idx="2"/>
            <a:endCxn id="12" idx="0"/>
          </p:cNvCxnSpPr>
          <p:nvPr/>
        </p:nvCxnSpPr>
        <p:spPr>
          <a:xfrm>
            <a:off x="5407211" y="3666566"/>
            <a:ext cx="29882" cy="49007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8" idx="2"/>
            <a:endCxn id="9" idx="0"/>
          </p:cNvCxnSpPr>
          <p:nvPr/>
        </p:nvCxnSpPr>
        <p:spPr>
          <a:xfrm>
            <a:off x="1636058" y="2348754"/>
            <a:ext cx="1" cy="403412"/>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46824" y="508000"/>
            <a:ext cx="0" cy="5991412"/>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endCxn id="10" idx="0"/>
          </p:cNvCxnSpPr>
          <p:nvPr/>
        </p:nvCxnSpPr>
        <p:spPr>
          <a:xfrm>
            <a:off x="5422152" y="1030942"/>
            <a:ext cx="14941" cy="403412"/>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587358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Management</a:t>
            </a:r>
            <a:endParaRPr lang="en-US" sz="40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“Risk” can be defined as a measure of the probability of and probable severity of adverse effects. </a:t>
            </a:r>
          </a:p>
          <a:p>
            <a:pPr lvl="1"/>
            <a:r>
              <a:rPr lang="en-US" sz="2400" dirty="0" smtClean="0"/>
              <a:t>Too many safety professionals and workers still rely on their “gut feelings” or instincts “I think” to assess events</a:t>
            </a:r>
          </a:p>
          <a:p>
            <a:pPr lvl="1"/>
            <a:r>
              <a:rPr lang="en-US" sz="2400" dirty="0" smtClean="0"/>
              <a:t>Safety professionals must understand the need to collect risk-related data, earnestly analyze the data and make decisions based on risk assessment</a:t>
            </a:r>
          </a:p>
          <a:p>
            <a:pPr lvl="1"/>
            <a:r>
              <a:rPr lang="en-US" sz="2400" dirty="0" smtClean="0"/>
              <a:t>Risk assessment must be incorporated into the JHA process</a:t>
            </a:r>
          </a:p>
          <a:p>
            <a:pPr lvl="1"/>
            <a:endParaRPr lang="en-US" sz="2400" dirty="0"/>
          </a:p>
          <a:p>
            <a:pPr marL="457200" lvl="1" indent="0">
              <a:buNone/>
            </a:pPr>
            <a:endParaRPr lang="en-US" sz="2400" dirty="0" smtClean="0"/>
          </a:p>
          <a:p>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5</a:t>
            </a:fld>
            <a:endParaRPr lang="en-US"/>
          </a:p>
        </p:txBody>
      </p:sp>
    </p:spTree>
    <p:extLst>
      <p:ext uri="{BB962C8B-B14F-4D97-AF65-F5344CB8AC3E}">
        <p14:creationId xmlns="" xmlns:p14="http://schemas.microsoft.com/office/powerpoint/2010/main" val="19179874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Summary</a:t>
            </a:r>
            <a:endParaRPr lang="en-US" b="1" dirty="0"/>
          </a:p>
        </p:txBody>
      </p:sp>
      <p:sp>
        <p:nvSpPr>
          <p:cNvPr id="5" name="Content Placeholder 4"/>
          <p:cNvSpPr>
            <a:spLocks noGrp="1"/>
          </p:cNvSpPr>
          <p:nvPr>
            <p:ph idx="1"/>
          </p:nvPr>
        </p:nvSpPr>
        <p:spPr/>
        <p:txBody>
          <a:bodyPr>
            <a:normAutofit/>
          </a:bodyPr>
          <a:lstStyle/>
          <a:p>
            <a:r>
              <a:rPr lang="en-US" sz="2800" dirty="0" smtClean="0"/>
              <a:t>Hazard recognition and assessment are fundamental to good safety management. Risk analysis principles provides a structure for the assessment, management and communication of operational risk. Safety professionals must recognize that risk analysis is an ongoing, continuously evolving and improving process. </a:t>
            </a:r>
            <a:endParaRPr lang="en-US" sz="2800" dirty="0"/>
          </a:p>
        </p:txBody>
      </p:sp>
      <p:sp>
        <p:nvSpPr>
          <p:cNvPr id="2" name="Footer Placeholder 1"/>
          <p:cNvSpPr>
            <a:spLocks noGrp="1"/>
          </p:cNvSpPr>
          <p:nvPr>
            <p:ph type="ftr" sz="quarter" idx="11"/>
          </p:nvPr>
        </p:nvSpPr>
        <p:spPr/>
        <p:txBody>
          <a:bodyPr/>
          <a:lstStyle/>
          <a:p>
            <a:r>
              <a:rPr lang="en-US" smtClean="0"/>
              <a:t>OSH 366 W9 PPT1 Defining Associated Risk</a:t>
            </a:r>
            <a:endParaRPr lang="en-US"/>
          </a:p>
        </p:txBody>
      </p:sp>
      <p:sp>
        <p:nvSpPr>
          <p:cNvPr id="3" name="Slide Number Placeholder 2"/>
          <p:cNvSpPr>
            <a:spLocks noGrp="1"/>
          </p:cNvSpPr>
          <p:nvPr>
            <p:ph type="sldNum" sz="quarter" idx="12"/>
          </p:nvPr>
        </p:nvSpPr>
        <p:spPr/>
        <p:txBody>
          <a:bodyPr/>
          <a:lstStyle/>
          <a:p>
            <a:fld id="{34677AC9-F65B-2B42-B091-A0B73546DCD3}" type="slidenum">
              <a:rPr lang="en-US" smtClean="0"/>
              <a:pPr/>
              <a:t>50</a:t>
            </a:fld>
            <a:endParaRPr lang="en-US"/>
          </a:p>
        </p:txBody>
      </p:sp>
    </p:spTree>
    <p:extLst>
      <p:ext uri="{BB962C8B-B14F-4D97-AF65-F5344CB8AC3E}">
        <p14:creationId xmlns="" xmlns:p14="http://schemas.microsoft.com/office/powerpoint/2010/main" val="28499695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 </a:t>
            </a:r>
            <a:endParaRPr lang="en-US" b="1" dirty="0"/>
          </a:p>
        </p:txBody>
      </p:sp>
      <p:sp>
        <p:nvSpPr>
          <p:cNvPr id="3" name="Content Placeholder 2"/>
          <p:cNvSpPr>
            <a:spLocks noGrp="1"/>
          </p:cNvSpPr>
          <p:nvPr>
            <p:ph idx="1"/>
          </p:nvPr>
        </p:nvSpPr>
        <p:spPr/>
        <p:txBody>
          <a:bodyPr>
            <a:normAutofit/>
          </a:bodyPr>
          <a:lstStyle/>
          <a:p>
            <a:r>
              <a:rPr lang="en-US" dirty="0" smtClean="0"/>
              <a:t>Risk management does not have to a complex process. There are specific principles is used for improving JHA’s. </a:t>
            </a:r>
            <a:endParaRPr lang="en-US"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51</a:t>
            </a:fld>
            <a:endParaRPr lang="en-US"/>
          </a:p>
        </p:txBody>
      </p:sp>
    </p:spTree>
    <p:extLst>
      <p:ext uri="{BB962C8B-B14F-4D97-AF65-F5344CB8AC3E}">
        <p14:creationId xmlns="" xmlns:p14="http://schemas.microsoft.com/office/powerpoint/2010/main" val="12412119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Key Questions</a:t>
            </a:r>
            <a:endParaRPr lang="en-US" sz="4000" b="1" dirty="0"/>
          </a:p>
        </p:txBody>
      </p:sp>
      <p:sp>
        <p:nvSpPr>
          <p:cNvPr id="3" name="Content Placeholder 2"/>
          <p:cNvSpPr>
            <a:spLocks noGrp="1"/>
          </p:cNvSpPr>
          <p:nvPr>
            <p:ph idx="1"/>
          </p:nvPr>
        </p:nvSpPr>
        <p:spPr/>
        <p:txBody>
          <a:bodyPr>
            <a:normAutofit/>
          </a:bodyPr>
          <a:lstStyle/>
          <a:p>
            <a:r>
              <a:rPr lang="en-US" sz="2800" dirty="0" smtClean="0"/>
              <a:t>1. How do you define risk?</a:t>
            </a:r>
          </a:p>
          <a:p>
            <a:r>
              <a:rPr lang="en-US" sz="2800" dirty="0" smtClean="0"/>
              <a:t>2. What is risk management?</a:t>
            </a:r>
          </a:p>
          <a:p>
            <a:r>
              <a:rPr lang="en-US" sz="2800" dirty="0" smtClean="0"/>
              <a:t>3. What are some human factor considerations?</a:t>
            </a:r>
          </a:p>
          <a:p>
            <a:r>
              <a:rPr lang="en-US" sz="2800" dirty="0" smtClean="0"/>
              <a:t>4. What are some of the environmental considerations?</a:t>
            </a:r>
          </a:p>
          <a:p>
            <a:r>
              <a:rPr lang="en-US" sz="2800" dirty="0" smtClean="0"/>
              <a:t>5. What are some of the tools/equipment. Materials considerations?</a:t>
            </a:r>
          </a:p>
          <a:p>
            <a:r>
              <a:rPr lang="en-US" sz="2800" dirty="0" smtClean="0"/>
              <a:t>6. What are some of the policy and procedures and management considerations?</a:t>
            </a:r>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52</a:t>
            </a:fld>
            <a:endParaRPr lang="en-US"/>
          </a:p>
        </p:txBody>
      </p:sp>
    </p:spTree>
    <p:extLst>
      <p:ext uri="{BB962C8B-B14F-4D97-AF65-F5344CB8AC3E}">
        <p14:creationId xmlns="" xmlns:p14="http://schemas.microsoft.com/office/powerpoint/2010/main" val="22161591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Key Questions</a:t>
            </a:r>
            <a:endParaRPr lang="en-US" sz="4000" b="1" dirty="0"/>
          </a:p>
        </p:txBody>
      </p:sp>
      <p:sp>
        <p:nvSpPr>
          <p:cNvPr id="3" name="Content Placeholder 2"/>
          <p:cNvSpPr>
            <a:spLocks noGrp="1"/>
          </p:cNvSpPr>
          <p:nvPr>
            <p:ph idx="1"/>
          </p:nvPr>
        </p:nvSpPr>
        <p:spPr/>
        <p:txBody>
          <a:bodyPr>
            <a:normAutofit/>
          </a:bodyPr>
          <a:lstStyle/>
          <a:p>
            <a:r>
              <a:rPr lang="en-US" sz="2800" dirty="0" smtClean="0"/>
              <a:t>7. What are job steps and task consideration?</a:t>
            </a:r>
          </a:p>
          <a:p>
            <a:r>
              <a:rPr lang="en-US" sz="2800" dirty="0" smtClean="0"/>
              <a:t>8. Define risk versus benefit?</a:t>
            </a:r>
          </a:p>
          <a:p>
            <a:r>
              <a:rPr lang="en-US" sz="2800" dirty="0" smtClean="0"/>
              <a:t>9. What are the principles of risk management?</a:t>
            </a:r>
          </a:p>
          <a:p>
            <a:r>
              <a:rPr lang="en-US" sz="2800" dirty="0" smtClean="0"/>
              <a:t>10. Why is risk management communication important?</a:t>
            </a:r>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53</a:t>
            </a:fld>
            <a:endParaRPr lang="en-US"/>
          </a:p>
        </p:txBody>
      </p:sp>
    </p:spTree>
    <p:extLst>
      <p:ext uri="{BB962C8B-B14F-4D97-AF65-F5344CB8AC3E}">
        <p14:creationId xmlns="" xmlns:p14="http://schemas.microsoft.com/office/powerpoint/2010/main" val="4131066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Management</a:t>
            </a:r>
            <a:endParaRPr lang="en-US" sz="4000"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Risk management is the “</a:t>
            </a:r>
            <a:r>
              <a:rPr lang="en-US" sz="2800" b="1" i="1" u="sng" dirty="0" smtClean="0">
                <a:solidFill>
                  <a:srgbClr val="800000"/>
                </a:solidFill>
              </a:rPr>
              <a:t>systematic application of management and engineering principles and uses an array of tools to control inherent hazards of specific tasks.</a:t>
            </a:r>
            <a:r>
              <a:rPr lang="en-US" sz="2800" b="1" dirty="0" smtClean="0">
                <a:solidFill>
                  <a:srgbClr val="800000"/>
                </a:solidFill>
              </a:rPr>
              <a:t>” </a:t>
            </a:r>
          </a:p>
          <a:p>
            <a:pPr lvl="1"/>
            <a:r>
              <a:rPr lang="en-US" sz="2400" dirty="0" smtClean="0"/>
              <a:t>Risk analysis provides a method of establishing and prioritizing events, identifying existing and potential hazards and the consequences of exposure</a:t>
            </a:r>
            <a:endParaRPr lang="en-US" sz="2400" b="1"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6</a:t>
            </a:fld>
            <a:endParaRPr lang="en-US"/>
          </a:p>
        </p:txBody>
      </p:sp>
      <p:sp>
        <p:nvSpPr>
          <p:cNvPr id="6" name="Rectangle 5"/>
          <p:cNvSpPr/>
          <p:nvPr/>
        </p:nvSpPr>
        <p:spPr>
          <a:xfrm>
            <a:off x="758248" y="4663630"/>
            <a:ext cx="8151169" cy="1857868"/>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1"/>
                </a:solidFill>
              </a:rPr>
              <a:t>Management principles to risk management include:</a:t>
            </a:r>
          </a:p>
          <a:p>
            <a:pPr algn="ctr"/>
            <a:r>
              <a:rPr lang="en-US" sz="2400" b="1" dirty="0" smtClean="0">
                <a:solidFill>
                  <a:schemeClr val="tx1"/>
                </a:solidFill>
              </a:rPr>
              <a:t>(1). Planning</a:t>
            </a:r>
          </a:p>
          <a:p>
            <a:pPr algn="ctr"/>
            <a:r>
              <a:rPr lang="en-US" sz="2400" b="1" dirty="0" smtClean="0">
                <a:solidFill>
                  <a:schemeClr val="tx1"/>
                </a:solidFill>
              </a:rPr>
              <a:t>(2). Do</a:t>
            </a:r>
          </a:p>
          <a:p>
            <a:pPr algn="ctr"/>
            <a:r>
              <a:rPr lang="en-US" sz="2400" b="1" dirty="0" smtClean="0">
                <a:solidFill>
                  <a:schemeClr val="tx1"/>
                </a:solidFill>
              </a:rPr>
              <a:t>(3). Check/Study</a:t>
            </a:r>
          </a:p>
          <a:p>
            <a:pPr algn="ctr"/>
            <a:r>
              <a:rPr lang="en-US" sz="2400" b="1" dirty="0" smtClean="0">
                <a:solidFill>
                  <a:schemeClr val="tx1"/>
                </a:solidFill>
              </a:rPr>
              <a:t>(4). Act Evaluation</a:t>
            </a:r>
            <a:endParaRPr lang="en-US" sz="2400" b="1" dirty="0">
              <a:solidFill>
                <a:schemeClr val="tx1"/>
              </a:solidFill>
            </a:endParaRPr>
          </a:p>
        </p:txBody>
      </p:sp>
    </p:spTree>
    <p:extLst>
      <p:ext uri="{BB962C8B-B14F-4D97-AF65-F5344CB8AC3E}">
        <p14:creationId xmlns="" xmlns:p14="http://schemas.microsoft.com/office/powerpoint/2010/main" val="3312699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Risk Management</a:t>
            </a:r>
            <a:endParaRPr lang="en-US" b="1" dirty="0"/>
          </a:p>
        </p:txBody>
      </p:sp>
      <p:sp>
        <p:nvSpPr>
          <p:cNvPr id="3" name="Content Placeholder 2"/>
          <p:cNvSpPr>
            <a:spLocks noGrp="1"/>
          </p:cNvSpPr>
          <p:nvPr>
            <p:ph idx="1"/>
          </p:nvPr>
        </p:nvSpPr>
        <p:spPr/>
        <p:txBody>
          <a:bodyPr>
            <a:normAutofit/>
          </a:bodyPr>
          <a:lstStyle/>
          <a:p>
            <a:r>
              <a:rPr lang="en-US" sz="2800" b="1" dirty="0" smtClean="0">
                <a:solidFill>
                  <a:srgbClr val="800000"/>
                </a:solidFill>
              </a:rPr>
              <a:t>People (workers) make decision on the false premise that “NO LOSS = NO RISK.” </a:t>
            </a:r>
          </a:p>
          <a:p>
            <a:r>
              <a:rPr lang="en-US" sz="2800" b="1" dirty="0" err="1" smtClean="0">
                <a:solidFill>
                  <a:srgbClr val="800000"/>
                </a:solidFill>
              </a:rPr>
              <a:t>Ee’s</a:t>
            </a:r>
            <a:r>
              <a:rPr lang="en-US" sz="2800" b="1" dirty="0" smtClean="0">
                <a:solidFill>
                  <a:srgbClr val="800000"/>
                </a:solidFill>
              </a:rPr>
              <a:t> sometimes have a low perception of risk thereby putting themselves in harms way because they have never been injured.</a:t>
            </a:r>
            <a:endParaRPr lang="en-US" sz="2800" b="1" dirty="0">
              <a:solidFill>
                <a:srgbClr val="800000"/>
              </a:solidFill>
            </a:endParaRP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7</a:t>
            </a:fld>
            <a:endParaRPr lang="en-US"/>
          </a:p>
        </p:txBody>
      </p:sp>
      <p:sp>
        <p:nvSpPr>
          <p:cNvPr id="6" name="Rectangle 5"/>
          <p:cNvSpPr/>
          <p:nvPr/>
        </p:nvSpPr>
        <p:spPr>
          <a:xfrm>
            <a:off x="457200" y="4151768"/>
            <a:ext cx="8229600" cy="1974395"/>
          </a:xfrm>
          <a:prstGeom prst="rect">
            <a:avLst/>
          </a:prstGeom>
          <a:ln w="5715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000000"/>
                </a:solidFill>
              </a:rPr>
              <a:t>The first step in the JHA process is the development of a clear mental picture of the elements of the job, and the related steps and specific tasks needed to complete each specific step. </a:t>
            </a:r>
            <a:endParaRPr lang="en-US" sz="2400" b="1" dirty="0">
              <a:solidFill>
                <a:srgbClr val="000000"/>
              </a:solidFill>
            </a:endParaRPr>
          </a:p>
        </p:txBody>
      </p:sp>
    </p:spTree>
    <p:extLst>
      <p:ext uri="{BB962C8B-B14F-4D97-AF65-F5344CB8AC3E}">
        <p14:creationId xmlns="" xmlns:p14="http://schemas.microsoft.com/office/powerpoint/2010/main" val="139381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Management </a:t>
            </a:r>
            <a:endParaRPr lang="en-US" sz="4000" b="1" dirty="0"/>
          </a:p>
        </p:txBody>
      </p:sp>
      <p:sp>
        <p:nvSpPr>
          <p:cNvPr id="3" name="Content Placeholder 2"/>
          <p:cNvSpPr>
            <a:spLocks noGrp="1"/>
          </p:cNvSpPr>
          <p:nvPr>
            <p:ph idx="1"/>
          </p:nvPr>
        </p:nvSpPr>
        <p:spPr/>
        <p:txBody>
          <a:bodyPr>
            <a:normAutofit lnSpcReduction="10000"/>
          </a:bodyPr>
          <a:lstStyle/>
          <a:p>
            <a:r>
              <a:rPr lang="en-US" sz="2800" b="1" dirty="0" smtClean="0">
                <a:solidFill>
                  <a:srgbClr val="800000"/>
                </a:solidFill>
              </a:rPr>
              <a:t>JHA’s help  safety professionals look at job tasks in different ways by identifying a combination of </a:t>
            </a:r>
            <a:r>
              <a:rPr lang="en-US" sz="2800" b="1" dirty="0" err="1" smtClean="0">
                <a:solidFill>
                  <a:srgbClr val="800000"/>
                </a:solidFill>
              </a:rPr>
              <a:t>Ee</a:t>
            </a:r>
            <a:r>
              <a:rPr lang="en-US" sz="2800" b="1" dirty="0" smtClean="0">
                <a:solidFill>
                  <a:srgbClr val="800000"/>
                </a:solidFill>
              </a:rPr>
              <a:t>’ actions, and environments, tools/equipment/materials. </a:t>
            </a:r>
          </a:p>
          <a:p>
            <a:r>
              <a:rPr lang="en-US" sz="2800" b="1" dirty="0" smtClean="0">
                <a:solidFill>
                  <a:srgbClr val="800000"/>
                </a:solidFill>
              </a:rPr>
              <a:t>Specific questions concerning risk include:</a:t>
            </a:r>
          </a:p>
          <a:p>
            <a:pPr lvl="1"/>
            <a:r>
              <a:rPr lang="en-US" sz="2400" dirty="0" smtClean="0"/>
              <a:t>How often does the exposure to a specific hazards occur?</a:t>
            </a:r>
          </a:p>
          <a:p>
            <a:pPr lvl="1"/>
            <a:r>
              <a:rPr lang="en-US" sz="2400" dirty="0" smtClean="0"/>
              <a:t>What is the frequency of the task or activity? Quantified?</a:t>
            </a:r>
          </a:p>
          <a:p>
            <a:pPr lvl="1"/>
            <a:r>
              <a:rPr lang="en-US" sz="2400" dirty="0" smtClean="0"/>
              <a:t>What is the probability of a loss-producing event during the task or activity?</a:t>
            </a:r>
          </a:p>
          <a:p>
            <a:pPr lvl="1"/>
            <a:r>
              <a:rPr lang="en-US" sz="2400" dirty="0" smtClean="0"/>
              <a:t>What would be the consequences of the exposure if the wrong conditions came together?</a:t>
            </a:r>
          </a:p>
          <a:p>
            <a:endParaRPr lang="en-US" sz="2800" dirty="0"/>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8</a:t>
            </a:fld>
            <a:endParaRPr lang="en-US"/>
          </a:p>
        </p:txBody>
      </p:sp>
    </p:spTree>
    <p:extLst>
      <p:ext uri="{BB962C8B-B14F-4D97-AF65-F5344CB8AC3E}">
        <p14:creationId xmlns="" xmlns:p14="http://schemas.microsoft.com/office/powerpoint/2010/main" val="3871555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Risk Management</a:t>
            </a:r>
            <a:endParaRPr lang="en-US" sz="4000" b="1" dirty="0"/>
          </a:p>
        </p:txBody>
      </p:sp>
      <p:sp>
        <p:nvSpPr>
          <p:cNvPr id="3" name="Content Placeholder 2"/>
          <p:cNvSpPr>
            <a:spLocks noGrp="1"/>
          </p:cNvSpPr>
          <p:nvPr>
            <p:ph idx="1"/>
          </p:nvPr>
        </p:nvSpPr>
        <p:spPr/>
        <p:txBody>
          <a:bodyPr>
            <a:normAutofit lnSpcReduction="10000"/>
          </a:bodyPr>
          <a:lstStyle/>
          <a:p>
            <a:pPr marL="457200" lvl="1" indent="0">
              <a:buNone/>
            </a:pPr>
            <a:r>
              <a:rPr lang="en-US" sz="3000" b="1" dirty="0">
                <a:solidFill>
                  <a:srgbClr val="800000"/>
                </a:solidFill>
              </a:rPr>
              <a:t>Specific questions concerning risk include</a:t>
            </a:r>
            <a:r>
              <a:rPr lang="en-US" sz="3000" b="1" dirty="0" smtClean="0">
                <a:solidFill>
                  <a:srgbClr val="800000"/>
                </a:solidFill>
              </a:rPr>
              <a:t>:</a:t>
            </a:r>
            <a:endParaRPr lang="en-US" sz="2400" dirty="0" smtClean="0"/>
          </a:p>
          <a:p>
            <a:pPr lvl="1"/>
            <a:r>
              <a:rPr lang="en-US" sz="2400" dirty="0" smtClean="0"/>
              <a:t>What is the potential cost a risk versus the benefit it may produce?</a:t>
            </a:r>
          </a:p>
          <a:p>
            <a:pPr lvl="1"/>
            <a:r>
              <a:rPr lang="en-US" sz="2400" dirty="0" smtClean="0"/>
              <a:t>Do the total benefits outweigh the total cost?</a:t>
            </a:r>
          </a:p>
          <a:p>
            <a:pPr lvl="1"/>
            <a:endParaRPr lang="en-US" sz="2400" dirty="0"/>
          </a:p>
          <a:p>
            <a:pPr marL="457200" lvl="1" indent="0">
              <a:buNone/>
            </a:pPr>
            <a:endParaRPr lang="en-US" sz="2400" dirty="0" smtClean="0"/>
          </a:p>
          <a:p>
            <a:pPr marL="457200" lvl="1" indent="0">
              <a:buNone/>
            </a:pPr>
            <a:r>
              <a:rPr lang="en-US" sz="2400" b="1" dirty="0" smtClean="0">
                <a:solidFill>
                  <a:srgbClr val="000000"/>
                </a:solidFill>
              </a:rPr>
              <a:t>Safety professionals must first develop a a clear mental picture of the elements of the job, the related steps and specific tasks needed to complete each specific steps. </a:t>
            </a:r>
          </a:p>
          <a:p>
            <a:pPr marL="457200" lvl="1" indent="0">
              <a:buNone/>
            </a:pPr>
            <a:r>
              <a:rPr lang="en-US" sz="2400" b="1" dirty="0" smtClean="0">
                <a:solidFill>
                  <a:srgbClr val="000000"/>
                </a:solidFill>
              </a:rPr>
              <a:t>***Consider if the task is routine, non-routine, training, guidelines and controls </a:t>
            </a:r>
            <a:endParaRPr lang="en-US" sz="2400" b="1" dirty="0">
              <a:solidFill>
                <a:srgbClr val="000000"/>
              </a:solidFill>
            </a:endParaRPr>
          </a:p>
        </p:txBody>
      </p:sp>
      <p:sp>
        <p:nvSpPr>
          <p:cNvPr id="4" name="Footer Placeholder 3"/>
          <p:cNvSpPr>
            <a:spLocks noGrp="1"/>
          </p:cNvSpPr>
          <p:nvPr>
            <p:ph type="ftr" sz="quarter" idx="11"/>
          </p:nvPr>
        </p:nvSpPr>
        <p:spPr/>
        <p:txBody>
          <a:bodyPr/>
          <a:lstStyle/>
          <a:p>
            <a:r>
              <a:rPr lang="en-US" smtClean="0"/>
              <a:t>OSH 366 W9 PPT1 Defining Associated Risk</a:t>
            </a:r>
            <a:endParaRPr lang="en-US"/>
          </a:p>
        </p:txBody>
      </p:sp>
      <p:sp>
        <p:nvSpPr>
          <p:cNvPr id="5" name="Slide Number Placeholder 4"/>
          <p:cNvSpPr>
            <a:spLocks noGrp="1"/>
          </p:cNvSpPr>
          <p:nvPr>
            <p:ph type="sldNum" sz="quarter" idx="12"/>
          </p:nvPr>
        </p:nvSpPr>
        <p:spPr/>
        <p:txBody>
          <a:bodyPr/>
          <a:lstStyle/>
          <a:p>
            <a:fld id="{34677AC9-F65B-2B42-B091-A0B73546DCD3}" type="slidenum">
              <a:rPr lang="en-US" smtClean="0"/>
              <a:pPr/>
              <a:t>9</a:t>
            </a:fld>
            <a:endParaRPr lang="en-US"/>
          </a:p>
        </p:txBody>
      </p:sp>
    </p:spTree>
    <p:extLst>
      <p:ext uri="{BB962C8B-B14F-4D97-AF65-F5344CB8AC3E}">
        <p14:creationId xmlns="" xmlns:p14="http://schemas.microsoft.com/office/powerpoint/2010/main" val="2249152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4269</TotalTime>
  <Words>3787</Words>
  <Application>Microsoft Macintosh PowerPoint</Application>
  <PresentationFormat>On-screen Show (4:3)</PresentationFormat>
  <Paragraphs>580</Paragraphs>
  <Slides>53</Slides>
  <Notes>5</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OSH 366 Hazard Identification and Control</vt:lpstr>
      <vt:lpstr>Learning Goals</vt:lpstr>
      <vt:lpstr>Chapter Outline</vt:lpstr>
      <vt:lpstr>Chapter Outline</vt:lpstr>
      <vt:lpstr>Risk Management</vt:lpstr>
      <vt:lpstr>Risk Management</vt:lpstr>
      <vt:lpstr>Risk Management</vt:lpstr>
      <vt:lpstr>Risk Management </vt:lpstr>
      <vt:lpstr>Risk Management</vt:lpstr>
      <vt:lpstr>Group Think</vt:lpstr>
      <vt:lpstr>General Risk Management Theories and Models</vt:lpstr>
      <vt:lpstr>Slide 12</vt:lpstr>
      <vt:lpstr>General Risk Management Theories and Models</vt:lpstr>
      <vt:lpstr>General risk management theories and models</vt:lpstr>
      <vt:lpstr>General risk management theories and models</vt:lpstr>
      <vt:lpstr>Group Think</vt:lpstr>
      <vt:lpstr>Slide 17</vt:lpstr>
      <vt:lpstr>Ee’ Considerations</vt:lpstr>
      <vt:lpstr>Table 6-1 Employee Considerations </vt:lpstr>
      <vt:lpstr>The Environment </vt:lpstr>
      <vt:lpstr>Table 6-2 Environmental Considerations</vt:lpstr>
      <vt:lpstr>Tools/Equipment/Material Consideration</vt:lpstr>
      <vt:lpstr>Table 6-3 Tools/Materials/Material Considerations</vt:lpstr>
      <vt:lpstr>Management Support and Policies and Procedure Considerations</vt:lpstr>
      <vt:lpstr>Table 6-4 Management Support and Policies and Procedure Considerations</vt:lpstr>
      <vt:lpstr>Job Steps and Task Considerations</vt:lpstr>
      <vt:lpstr>Table 6-5 Job Step and Task Consideration</vt:lpstr>
      <vt:lpstr>The System Engineering Model</vt:lpstr>
      <vt:lpstr>Risk Management Responsibilities</vt:lpstr>
      <vt:lpstr>Risk Management Responsibilities</vt:lpstr>
      <vt:lpstr>Risk Management Responsibilities</vt:lpstr>
      <vt:lpstr>Risk Assessment Model </vt:lpstr>
      <vt:lpstr>Slide 33</vt:lpstr>
      <vt:lpstr>Table 6-6 Eight Steps to Accomplish a Risk Management</vt:lpstr>
      <vt:lpstr>Table 6-6 Eight Steps to Accomplish a Risk Management</vt:lpstr>
      <vt:lpstr>Risk Assessment Model</vt:lpstr>
      <vt:lpstr>Classification and Ranking Hazards</vt:lpstr>
      <vt:lpstr>Slide 38</vt:lpstr>
      <vt:lpstr>Risk versus Opportunity</vt:lpstr>
      <vt:lpstr>Table 6-7 Example 1, Severity Rating</vt:lpstr>
      <vt:lpstr>Table 6-8 Example 1, Probability Rating</vt:lpstr>
      <vt:lpstr>Slide 42</vt:lpstr>
      <vt:lpstr>Slide 43</vt:lpstr>
      <vt:lpstr>Table 6-9  Example 2, Probability Rating</vt:lpstr>
      <vt:lpstr>Table 6-10 Example, Severity Rating</vt:lpstr>
      <vt:lpstr>Slide 46</vt:lpstr>
      <vt:lpstr>Safety Significance </vt:lpstr>
      <vt:lpstr>Pareto’s Law</vt:lpstr>
      <vt:lpstr>Slide 49</vt:lpstr>
      <vt:lpstr>Summary</vt:lpstr>
      <vt:lpstr>Summary </vt:lpstr>
      <vt:lpstr>Key Questions</vt:lpstr>
      <vt:lpstr>Key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 366 Hazard Identification and Control</dc:title>
  <dc:creator>rawlinstr</dc:creator>
  <cp:lastModifiedBy>Marlyne</cp:lastModifiedBy>
  <cp:revision>51</cp:revision>
  <dcterms:created xsi:type="dcterms:W3CDTF">2016-03-09T23:50:05Z</dcterms:created>
  <dcterms:modified xsi:type="dcterms:W3CDTF">2018-03-24T14:25:21Z</dcterms:modified>
</cp:coreProperties>
</file>