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8" r:id="rId12"/>
    <p:sldId id="269" r:id="rId13"/>
    <p:sldId id="270" r:id="rId14"/>
    <p:sldId id="266" r:id="rId15"/>
    <p:sldId id="267"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87"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48" y="1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1.702"/>
    </inkml:context>
    <inkml:brush xml:id="br0">
      <inkml:brushProperty name="width" value="0.02277" units="cm"/>
      <inkml:brushProperty name="height" value="0.02277" units="cm"/>
    </inkml:brush>
  </inkml:definitions>
  <inkml:trace contextRef="#ctx0" brushRef="#br0">11454 7513 8960,'-32'0'3328,"32"0"-1792,16 0-5600,0-16-1152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2.800"/>
    </inkml:context>
    <inkml:brush xml:id="br0">
      <inkml:brushProperty name="width" value="0.025" units="cm"/>
      <inkml:brushProperty name="height" value="0.025" units="cm"/>
    </inkml:brush>
  </inkml:definitions>
  <inkml:trace contextRef="#ctx0" brushRef="#br0">7728 6990 11264,'-30'-16'4224,"30"1"-2305,-16-1-2463,16 1 640,16 15-1279,-16-31-353,15 16-1664,16-1-768,0 16 960,0 0 544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3.497"/>
    </inkml:context>
    <inkml:brush xml:id="br0">
      <inkml:brushProperty name="width" value="0.025" units="cm"/>
      <inkml:brushProperty name="height" value="0.025" units="cm"/>
    </inkml:brush>
  </inkml:definitions>
  <inkml:trace contextRef="#ctx0" brushRef="#br0">7252 6774 11392,'-31'-15'4224,"15"15"-2305,1-16-2527,-1 16 512,16 0-895,0 0-225,0-15-512,0 15-1248,0-16 480,31 1-256,0-16 64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3.641"/>
    </inkml:context>
    <inkml:brush xml:id="br0">
      <inkml:brushProperty name="width" value="0.025" units="cm"/>
      <inkml:brushProperty name="height" value="0.025" units="cm"/>
    </inkml:brush>
  </inkml:definitions>
  <inkml:trace contextRef="#ctx0" brushRef="#br0">7559 6466 9728,'-31'0'3680,"31"0"-1984,0 0-1984,0 0 640,0 0-736,0 0-224</inkml:trace>
  <inkml:trace contextRef="#ctx0" brushRef="#br0" timeOffset="1">7559 6435 9024,'47'-31'-4960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4.619"/>
    </inkml:context>
    <inkml:brush xml:id="br0">
      <inkml:brushProperty name="width" value="0.025" units="cm"/>
      <inkml:brushProperty name="height" value="0.025" units="cm"/>
    </inkml:brush>
  </inkml:definitions>
  <inkml:trace contextRef="#ctx0" brushRef="#br0">5835 6943 11008,'-16'-16'4128,"1"16"-2241,15 0-2271,0 0 640,0 0-320,-16-15 0,16 15-351,0 0-161,0-16 320,16 16-1440,-1 0-512,1-15-1568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9-19T21:34:24.795"/>
    </inkml:context>
    <inkml:brush xml:id="br0">
      <inkml:brushProperty name="width" value="0.025" units="cm"/>
      <inkml:brushProperty name="height" value="0.025" units="cm"/>
    </inkml:brush>
  </inkml:definitions>
  <inkml:trace contextRef="#ctx0" brushRef="#br0">6327 7020 12160,'-31'0'4575,"31"0"-2495,0 0-3968,0 0-31,0 0-2817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FF09-6B19-4318-9BBC-395A16F238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2CE22C-4CCA-4BBC-B81E-0AEF2BADB4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05E029-203C-43B7-8A20-70BD47EBB63B}"/>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F8A6CDD5-A43D-47EC-85D2-6B2CE94720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145F2-B8B3-487D-8A83-D35A4E554CD6}"/>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390206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37B1D-14C6-4A62-A23E-83F3118CF9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32A76F-74E8-4B99-9F3F-B44C93BE6D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1CEE93-0853-4B96-A79D-35EDF9A652B8}"/>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4CE8DA7E-6DA0-49EA-A638-9E0E2BBAE6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2E099-EF92-45F5-9FD2-992BFA57D403}"/>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58351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B4660-9AC2-4D35-B44A-3423FD6516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AE2486-BB88-4F0F-BB5A-F1EAFB42C7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0CE53-D163-4554-8E7A-2736EF14F518}"/>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2B5E6231-8476-4481-B3AF-E3AABAB8F0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9AC74D-EE22-4A62-9EEC-B3AF00739130}"/>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215146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7ECDE-9110-492D-BF67-C32881BAC4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3079D1-E8FF-43C7-A84E-658BE7022D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F89AC-FAA1-4220-8492-99869BD1A3E0}"/>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D037D7D4-02D0-44B4-B04C-340A18170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E183F-48F2-4377-8398-5999BA944148}"/>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10796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B2AC-B852-4AB7-8980-7D4C4CBA24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DE3CCA-5525-4573-BE0D-8CDA6461E1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FB521B-38D8-46EB-8838-272AE82809E6}"/>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A5D02031-DBC5-4DD4-AEF6-AC0E7ABC4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D0F47-C945-4631-8CCA-F32ACC927338}"/>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381582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2D57D-1E1C-4843-AA9D-4C89D57B9C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E1C463-5ACB-4A32-AA80-BBC39BCE8B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EFA957-4D84-40F4-8385-991E44F55A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ECDD5E-016D-4B22-95E7-C0AE206E55D0}"/>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6" name="Footer Placeholder 5">
            <a:extLst>
              <a:ext uri="{FF2B5EF4-FFF2-40B4-BE49-F238E27FC236}">
                <a16:creationId xmlns:a16="http://schemas.microsoft.com/office/drawing/2014/main" id="{12759E7E-B8F0-4499-8B54-7EC035CFCB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A453E-740D-4CAD-BDC5-1F701C03DE6E}"/>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8593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5D70B-FE5C-49CE-8B91-D5138D9726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8B963B-1C94-4E6B-8C23-F3ABD9D947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531CE0A-8FEB-4785-AE85-CA979F22D6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C46DD0-95A8-417F-8FDC-D001559939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C9F320A-F85F-4BEE-A4C5-80BC93BAF3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9BF8E6-87E3-4230-A635-6593D70B3691}"/>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8" name="Footer Placeholder 7">
            <a:extLst>
              <a:ext uri="{FF2B5EF4-FFF2-40B4-BE49-F238E27FC236}">
                <a16:creationId xmlns:a16="http://schemas.microsoft.com/office/drawing/2014/main" id="{C96BC869-70D6-4299-A7E1-7208ECE946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596EB0-BC48-4690-B642-C2A926806D86}"/>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395173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51FA8-06F1-4F97-89D6-3165D570B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357773-968E-4AA1-BDC0-69A8DC83408E}"/>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4" name="Footer Placeholder 3">
            <a:extLst>
              <a:ext uri="{FF2B5EF4-FFF2-40B4-BE49-F238E27FC236}">
                <a16:creationId xmlns:a16="http://schemas.microsoft.com/office/drawing/2014/main" id="{2DC869BE-F320-45E9-90F7-CA2FF90956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A5D4CA-4300-43AF-A525-F50FF77840AF}"/>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253924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7F4020-E568-4A95-899B-D6B52A101315}"/>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3" name="Footer Placeholder 2">
            <a:extLst>
              <a:ext uri="{FF2B5EF4-FFF2-40B4-BE49-F238E27FC236}">
                <a16:creationId xmlns:a16="http://schemas.microsoft.com/office/drawing/2014/main" id="{9AFFAB16-0E4A-48B3-8560-2B6A2F078E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8B0BE7-A982-419B-AACD-2521FFF209EB}"/>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1281375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8739E-E198-4214-A96B-B593E4A8B9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99A587-9CF8-4EAB-8029-77230CAC0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58F777-8106-4DAD-970F-C61B581FF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F316EF-47F9-40DF-A4D0-361110A54F02}"/>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6" name="Footer Placeholder 5">
            <a:extLst>
              <a:ext uri="{FF2B5EF4-FFF2-40B4-BE49-F238E27FC236}">
                <a16:creationId xmlns:a16="http://schemas.microsoft.com/office/drawing/2014/main" id="{24A42869-2C9D-4D46-BBC0-C7A88F45B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3BBCF0-3FF8-4A29-9414-368C95C43452}"/>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1364489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E65D-2CA9-4A6A-A478-282633BC6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F66958-C206-45D0-8888-5EF2287F03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64B13E-2021-4B29-9B3D-55E18CBE5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561018-E683-4097-9F43-2E290B40CC69}"/>
              </a:ext>
            </a:extLst>
          </p:cNvPr>
          <p:cNvSpPr>
            <a:spLocks noGrp="1"/>
          </p:cNvSpPr>
          <p:nvPr>
            <p:ph type="dt" sz="half" idx="10"/>
          </p:nvPr>
        </p:nvSpPr>
        <p:spPr/>
        <p:txBody>
          <a:bodyPr/>
          <a:lstStyle/>
          <a:p>
            <a:fld id="{7B924744-4599-4877-9310-D68DB0F6030A}" type="datetimeFigureOut">
              <a:rPr lang="en-US" smtClean="0"/>
              <a:t>9/19/2017</a:t>
            </a:fld>
            <a:endParaRPr lang="en-US"/>
          </a:p>
        </p:txBody>
      </p:sp>
      <p:sp>
        <p:nvSpPr>
          <p:cNvPr id="6" name="Footer Placeholder 5">
            <a:extLst>
              <a:ext uri="{FF2B5EF4-FFF2-40B4-BE49-F238E27FC236}">
                <a16:creationId xmlns:a16="http://schemas.microsoft.com/office/drawing/2014/main" id="{BE4895BF-E5A8-4C23-9DDE-312F7814E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CFA4C9-826B-43A6-A7BC-C2EF6BDB1412}"/>
              </a:ext>
            </a:extLst>
          </p:cNvPr>
          <p:cNvSpPr>
            <a:spLocks noGrp="1"/>
          </p:cNvSpPr>
          <p:nvPr>
            <p:ph type="sldNum" sz="quarter" idx="12"/>
          </p:nvPr>
        </p:nvSpPr>
        <p:spPr/>
        <p:txBody>
          <a:bodyPr/>
          <a:lstStyle/>
          <a:p>
            <a:fld id="{06B6BAE2-6E01-4E7F-933D-C1FF9B1D5F24}" type="slidenum">
              <a:rPr lang="en-US" smtClean="0"/>
              <a:t>‹#›</a:t>
            </a:fld>
            <a:endParaRPr lang="en-US"/>
          </a:p>
        </p:txBody>
      </p:sp>
    </p:spTree>
    <p:extLst>
      <p:ext uri="{BB962C8B-B14F-4D97-AF65-F5344CB8AC3E}">
        <p14:creationId xmlns:p14="http://schemas.microsoft.com/office/powerpoint/2010/main" val="2775374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084228-0D1A-4256-BE2D-F11E886BCB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61F47E-D25F-4786-98B1-782D3121CE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E9F07-877F-42F8-B066-02680DD577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24744-4599-4877-9310-D68DB0F6030A}" type="datetimeFigureOut">
              <a:rPr lang="en-US" smtClean="0"/>
              <a:t>9/19/2017</a:t>
            </a:fld>
            <a:endParaRPr lang="en-US"/>
          </a:p>
        </p:txBody>
      </p:sp>
      <p:sp>
        <p:nvSpPr>
          <p:cNvPr id="5" name="Footer Placeholder 4">
            <a:extLst>
              <a:ext uri="{FF2B5EF4-FFF2-40B4-BE49-F238E27FC236}">
                <a16:creationId xmlns:a16="http://schemas.microsoft.com/office/drawing/2014/main" id="{4C4FB472-D57F-4CB2-8E9E-93D47AD87E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000AF8-ECFB-4800-B7F7-C5FBCC38D7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6BAE2-6E01-4E7F-933D-C1FF9B1D5F24}" type="slidenum">
              <a:rPr lang="en-US" smtClean="0"/>
              <a:t>‹#›</a:t>
            </a:fld>
            <a:endParaRPr lang="en-US"/>
          </a:p>
        </p:txBody>
      </p:sp>
    </p:spTree>
    <p:extLst>
      <p:ext uri="{BB962C8B-B14F-4D97-AF65-F5344CB8AC3E}">
        <p14:creationId xmlns:p14="http://schemas.microsoft.com/office/powerpoint/2010/main" val="332756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ustomXml" Target="../ink/ink6.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E069-DACC-4DFE-A5F1-46C52FBFFDF3}"/>
              </a:ext>
            </a:extLst>
          </p:cNvPr>
          <p:cNvSpPr>
            <a:spLocks noGrp="1"/>
          </p:cNvSpPr>
          <p:nvPr>
            <p:ph type="ctrTitle"/>
          </p:nvPr>
        </p:nvSpPr>
        <p:spPr/>
        <p:txBody>
          <a:bodyPr/>
          <a:lstStyle/>
          <a:p>
            <a:r>
              <a:rPr lang="en-US" dirty="0"/>
              <a:t>The Gilded Age and the Progressive Era</a:t>
            </a:r>
          </a:p>
        </p:txBody>
      </p:sp>
      <p:sp>
        <p:nvSpPr>
          <p:cNvPr id="3" name="Subtitle 2">
            <a:extLst>
              <a:ext uri="{FF2B5EF4-FFF2-40B4-BE49-F238E27FC236}">
                <a16:creationId xmlns:a16="http://schemas.microsoft.com/office/drawing/2014/main" id="{32E282B5-7D6B-44F9-BCED-5904587079E3}"/>
              </a:ext>
            </a:extLst>
          </p:cNvPr>
          <p:cNvSpPr>
            <a:spLocks noGrp="1"/>
          </p:cNvSpPr>
          <p:nvPr>
            <p:ph type="subTitle" idx="1"/>
          </p:nvPr>
        </p:nvSpPr>
        <p:spPr/>
        <p:txBody>
          <a:bodyPr/>
          <a:lstStyle/>
          <a:p>
            <a:r>
              <a:rPr lang="en-US" dirty="0"/>
              <a:t>1870s-1910s</a:t>
            </a:r>
          </a:p>
        </p:txBody>
      </p:sp>
    </p:spTree>
    <p:extLst>
      <p:ext uri="{BB962C8B-B14F-4D97-AF65-F5344CB8AC3E}">
        <p14:creationId xmlns:p14="http://schemas.microsoft.com/office/powerpoint/2010/main" val="3374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A0B0D5F5-FE05-445D-BD96-8D69E8AA1F3C}"/>
              </a:ext>
            </a:extLst>
          </p:cNvPr>
          <p:cNvSpPr>
            <a:spLocks noGrp="1" noChangeArrowheads="1"/>
          </p:cNvSpPr>
          <p:nvPr>
            <p:ph type="title"/>
          </p:nvPr>
        </p:nvSpPr>
        <p:spPr/>
        <p:txBody>
          <a:bodyPr/>
          <a:lstStyle/>
          <a:p>
            <a:pPr eaLnBrk="1" hangingPunct="1"/>
            <a:r>
              <a:rPr lang="en-US" altLang="en-US" dirty="0"/>
              <a:t>The (Un)Reconstructed South</a:t>
            </a:r>
          </a:p>
        </p:txBody>
      </p:sp>
      <p:sp>
        <p:nvSpPr>
          <p:cNvPr id="10243" name="Rectangle 5">
            <a:extLst>
              <a:ext uri="{FF2B5EF4-FFF2-40B4-BE49-F238E27FC236}">
                <a16:creationId xmlns:a16="http://schemas.microsoft.com/office/drawing/2014/main" id="{D77AC9F5-F5BA-4967-B7D2-7251F15CF3D4}"/>
              </a:ext>
            </a:extLst>
          </p:cNvPr>
          <p:cNvSpPr>
            <a:spLocks noGrp="1" noChangeArrowheads="1"/>
          </p:cNvSpPr>
          <p:nvPr>
            <p:ph idx="1"/>
          </p:nvPr>
        </p:nvSpPr>
        <p:spPr/>
        <p:txBody>
          <a:bodyPr/>
          <a:lstStyle/>
          <a:p>
            <a:pPr eaLnBrk="1" hangingPunct="1"/>
            <a:r>
              <a:rPr lang="en-US" altLang="en-US" dirty="0"/>
              <a:t>The American South remained impoverished during the Gilded Age</a:t>
            </a:r>
          </a:p>
          <a:p>
            <a:pPr eaLnBrk="1" hangingPunct="1"/>
            <a:r>
              <a:rPr lang="en-US" altLang="en-US" dirty="0"/>
              <a:t>South dependent upon the North</a:t>
            </a:r>
          </a:p>
          <a:p>
            <a:pPr lvl="1" eaLnBrk="1" hangingPunct="1"/>
            <a:r>
              <a:rPr lang="en-US" altLang="en-US" dirty="0"/>
              <a:t>Relied on the North for money and industrial development</a:t>
            </a:r>
          </a:p>
          <a:p>
            <a:pPr eaLnBrk="1" hangingPunct="1"/>
            <a:r>
              <a:rPr lang="en-US" altLang="en-US" dirty="0"/>
              <a:t>Modernization efforts not felt in many areas throughout South</a:t>
            </a:r>
          </a:p>
          <a:p>
            <a:pPr lvl="1" eaLnBrk="1" hangingPunct="1"/>
            <a:r>
              <a:rPr lang="en-US" altLang="en-US" dirty="0"/>
              <a:t>Education was deficient</a:t>
            </a:r>
          </a:p>
          <a:p>
            <a:pPr lvl="1" eaLnBrk="1" hangingPunct="1"/>
            <a:r>
              <a:rPr lang="en-US" altLang="en-US" dirty="0"/>
              <a:t>Social (racial) problems persisted</a:t>
            </a:r>
          </a:p>
          <a:p>
            <a:pPr lvl="1" eaLnBrk="1" hangingPunct="1"/>
            <a:r>
              <a:rPr lang="en-US" altLang="en-US" dirty="0"/>
              <a:t>Black Codes, literacy tests, and poll taxes disenfranchised African-Americans</a:t>
            </a:r>
          </a:p>
        </p:txBody>
      </p:sp>
    </p:spTree>
    <p:extLst>
      <p:ext uri="{BB962C8B-B14F-4D97-AF65-F5344CB8AC3E}">
        <p14:creationId xmlns:p14="http://schemas.microsoft.com/office/powerpoint/2010/main" val="254616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(Un)Reconstructed South</a:t>
            </a:r>
            <a:endParaRPr lang="en-US" dirty="0"/>
          </a:p>
        </p:txBody>
      </p:sp>
      <p:sp>
        <p:nvSpPr>
          <p:cNvPr id="3" name="Content Placeholder 2"/>
          <p:cNvSpPr>
            <a:spLocks noGrp="1"/>
          </p:cNvSpPr>
          <p:nvPr>
            <p:ph idx="1"/>
          </p:nvPr>
        </p:nvSpPr>
        <p:spPr/>
        <p:txBody>
          <a:bodyPr>
            <a:normAutofit fontScale="92500" lnSpcReduction="10000"/>
          </a:bodyPr>
          <a:lstStyle/>
          <a:p>
            <a:r>
              <a:rPr lang="en-US" dirty="0"/>
              <a:t>Dominant form of employment was sharecropping.</a:t>
            </a:r>
          </a:p>
          <a:p>
            <a:pPr lvl="1"/>
            <a:r>
              <a:rPr lang="en-US" dirty="0"/>
              <a:t>Sharecropping: laborers would work on a landowner’s land in exchange (payment/compensation) for a portion of the crops grown</a:t>
            </a:r>
          </a:p>
          <a:p>
            <a:pPr lvl="1"/>
            <a:r>
              <a:rPr lang="en-US" dirty="0"/>
              <a:t>Many free African-Americans and poor whites worked as sharecroppers</a:t>
            </a:r>
          </a:p>
          <a:p>
            <a:pPr lvl="1"/>
            <a:r>
              <a:rPr lang="en-US" dirty="0"/>
              <a:t>Sharecropping contracts stipulated the responsibilities and obligations of both the land owner and the laborers</a:t>
            </a:r>
          </a:p>
          <a:p>
            <a:r>
              <a:rPr lang="en-US" dirty="0"/>
              <a:t>Excerpt from an 1866 sharecropping contract:</a:t>
            </a:r>
          </a:p>
          <a:p>
            <a:r>
              <a:rPr lang="en-US" dirty="0"/>
              <a:t>“The said [landowner] agrees to furnish… all necessary farming utensils to carry… and to give unto said Freedmen whose names appear below one half of all the cotton, corn and wheat that is raised on said place for the year 1866 after all the necessary expenses are deducted out that accrues on said crop.”</a:t>
            </a:r>
          </a:p>
          <a:p>
            <a:endParaRPr lang="en-US" dirty="0"/>
          </a:p>
          <a:p>
            <a:pPr lvl="1"/>
            <a:endParaRPr lang="en-US" dirty="0"/>
          </a:p>
        </p:txBody>
      </p:sp>
    </p:spTree>
    <p:extLst>
      <p:ext uri="{BB962C8B-B14F-4D97-AF65-F5344CB8AC3E}">
        <p14:creationId xmlns:p14="http://schemas.microsoft.com/office/powerpoint/2010/main" val="2407150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50190-DCFA-414C-A15E-88730034AD79}"/>
              </a:ext>
            </a:extLst>
          </p:cNvPr>
          <p:cNvSpPr>
            <a:spLocks noGrp="1"/>
          </p:cNvSpPr>
          <p:nvPr>
            <p:ph type="title"/>
          </p:nvPr>
        </p:nvSpPr>
        <p:spPr/>
        <p:txBody>
          <a:bodyPr/>
          <a:lstStyle/>
          <a:p>
            <a:r>
              <a:rPr lang="en-US" altLang="en-US" dirty="0"/>
              <a:t>The (Un)Reconstructed South</a:t>
            </a:r>
            <a:endParaRPr lang="en-US" dirty="0"/>
          </a:p>
        </p:txBody>
      </p:sp>
      <p:sp>
        <p:nvSpPr>
          <p:cNvPr id="3" name="Content Placeholder 2">
            <a:extLst>
              <a:ext uri="{FF2B5EF4-FFF2-40B4-BE49-F238E27FC236}">
                <a16:creationId xmlns:a16="http://schemas.microsoft.com/office/drawing/2014/main" id="{7A741025-083D-496A-8EBC-53C3D726F9A0}"/>
              </a:ext>
            </a:extLst>
          </p:cNvPr>
          <p:cNvSpPr>
            <a:spLocks noGrp="1"/>
          </p:cNvSpPr>
          <p:nvPr>
            <p:ph idx="1"/>
          </p:nvPr>
        </p:nvSpPr>
        <p:spPr/>
        <p:txBody>
          <a:bodyPr>
            <a:normAutofit lnSpcReduction="10000"/>
          </a:bodyPr>
          <a:lstStyle/>
          <a:p>
            <a:r>
              <a:rPr lang="en-US" dirty="0"/>
              <a:t>Excerpts from an 1866 sharecropping contract:</a:t>
            </a:r>
          </a:p>
          <a:p>
            <a:r>
              <a:rPr lang="en-US" dirty="0"/>
              <a:t>“Outside of the Freedmen’s labor in harvesting, carrying to market and selling the same and the said Freedmen whose names appear below covenant and agrees to and with said [landowner] that for and in consideration of one half of the crop before mentioned that they will plant, cultivate, and raise </a:t>
            </a:r>
            <a:r>
              <a:rPr lang="en-US" b="1" dirty="0"/>
              <a:t>under the management control and Superintendence of said [landowner], </a:t>
            </a:r>
            <a:r>
              <a:rPr lang="en-US" dirty="0"/>
              <a:t>in good faith, a cotton, corn, and oat crop under his management for the year 1866.”</a:t>
            </a:r>
          </a:p>
          <a:p>
            <a:r>
              <a:rPr lang="en-US" dirty="0"/>
              <a:t>“We [the Freedmen] furthermore bind ourselves that </a:t>
            </a:r>
            <a:r>
              <a:rPr lang="en-US" b="1" dirty="0"/>
              <a:t>we will obey the orders of said Ross in all things in carrying out and managing said crop for said year and be docked for disobedience.</a:t>
            </a:r>
            <a:r>
              <a:rPr lang="en-US" dirty="0"/>
              <a:t>”</a:t>
            </a:r>
          </a:p>
        </p:txBody>
      </p:sp>
    </p:spTree>
    <p:extLst>
      <p:ext uri="{BB962C8B-B14F-4D97-AF65-F5344CB8AC3E}">
        <p14:creationId xmlns:p14="http://schemas.microsoft.com/office/powerpoint/2010/main" val="625155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56D19-53E7-47E9-844B-55AF20301806}"/>
              </a:ext>
            </a:extLst>
          </p:cNvPr>
          <p:cNvSpPr>
            <a:spLocks noGrp="1"/>
          </p:cNvSpPr>
          <p:nvPr>
            <p:ph type="title"/>
          </p:nvPr>
        </p:nvSpPr>
        <p:spPr/>
        <p:txBody>
          <a:bodyPr/>
          <a:lstStyle/>
          <a:p>
            <a:r>
              <a:rPr lang="en-US" altLang="en-US" dirty="0"/>
              <a:t>The (Un)Reconstructed South</a:t>
            </a:r>
            <a:endParaRPr lang="en-US" dirty="0"/>
          </a:p>
        </p:txBody>
      </p:sp>
      <p:sp>
        <p:nvSpPr>
          <p:cNvPr id="3" name="Content Placeholder 2">
            <a:extLst>
              <a:ext uri="{FF2B5EF4-FFF2-40B4-BE49-F238E27FC236}">
                <a16:creationId xmlns:a16="http://schemas.microsoft.com/office/drawing/2014/main" id="{A275362F-918F-458C-B0AE-093696178CD4}"/>
              </a:ext>
            </a:extLst>
          </p:cNvPr>
          <p:cNvSpPr>
            <a:spLocks noGrp="1"/>
          </p:cNvSpPr>
          <p:nvPr>
            <p:ph idx="1"/>
          </p:nvPr>
        </p:nvSpPr>
        <p:spPr/>
        <p:txBody>
          <a:bodyPr/>
          <a:lstStyle/>
          <a:p>
            <a:r>
              <a:rPr lang="en-US" dirty="0"/>
              <a:t>Question: based on the previous excerpts, what is a potential danger of the sharecropping system?</a:t>
            </a:r>
          </a:p>
          <a:p>
            <a:pPr lvl="1"/>
            <a:r>
              <a:rPr lang="en-US" dirty="0"/>
              <a:t>If there is this potential danger, then why would African-Americans subject themselves to sharecropping?</a:t>
            </a:r>
          </a:p>
          <a:p>
            <a:r>
              <a:rPr lang="en-US" dirty="0"/>
              <a:t>Question: since sharecropping was clearly problematic, why was it allowed in the South? </a:t>
            </a:r>
          </a:p>
        </p:txBody>
      </p:sp>
    </p:spTree>
    <p:extLst>
      <p:ext uri="{BB962C8B-B14F-4D97-AF65-F5344CB8AC3E}">
        <p14:creationId xmlns:p14="http://schemas.microsoft.com/office/powerpoint/2010/main" val="4224260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6CEDAC3-24C1-47A7-8426-3771E501939D}"/>
              </a:ext>
            </a:extLst>
          </p:cNvPr>
          <p:cNvSpPr>
            <a:spLocks noGrp="1" noChangeArrowheads="1"/>
          </p:cNvSpPr>
          <p:nvPr>
            <p:ph type="title"/>
          </p:nvPr>
        </p:nvSpPr>
        <p:spPr/>
        <p:txBody>
          <a:bodyPr/>
          <a:lstStyle/>
          <a:p>
            <a:pPr eaLnBrk="1" hangingPunct="1"/>
            <a:r>
              <a:rPr lang="en-US" altLang="en-US"/>
              <a:t>Jim Crow Laws and </a:t>
            </a:r>
            <a:r>
              <a:rPr lang="en-US" altLang="en-US" i="1"/>
              <a:t>Plessy vs. Ferguson</a:t>
            </a:r>
            <a:endParaRPr lang="en-US" altLang="en-US"/>
          </a:p>
        </p:txBody>
      </p:sp>
      <p:sp>
        <p:nvSpPr>
          <p:cNvPr id="11267" name="Rectangle 3">
            <a:extLst>
              <a:ext uri="{FF2B5EF4-FFF2-40B4-BE49-F238E27FC236}">
                <a16:creationId xmlns:a16="http://schemas.microsoft.com/office/drawing/2014/main" id="{85C90F17-3A1D-41CC-B45D-212F0FA22D24}"/>
              </a:ext>
            </a:extLst>
          </p:cNvPr>
          <p:cNvSpPr>
            <a:spLocks noGrp="1" noChangeArrowheads="1"/>
          </p:cNvSpPr>
          <p:nvPr>
            <p:ph idx="1"/>
          </p:nvPr>
        </p:nvSpPr>
        <p:spPr/>
        <p:txBody>
          <a:bodyPr/>
          <a:lstStyle/>
          <a:p>
            <a:pPr eaLnBrk="1" hangingPunct="1"/>
            <a:r>
              <a:rPr lang="en-US" altLang="en-US" dirty="0"/>
              <a:t>Jim Crow laws implemented throughout southern states during 1870s and 1880s</a:t>
            </a:r>
          </a:p>
          <a:p>
            <a:pPr lvl="1" eaLnBrk="1" hangingPunct="1"/>
            <a:r>
              <a:rPr lang="en-US" altLang="en-US" dirty="0"/>
              <a:t>Jim Crow laws: allowed for segregated facilities for blacks and whites</a:t>
            </a:r>
          </a:p>
          <a:p>
            <a:pPr lvl="2"/>
            <a:r>
              <a:rPr lang="en-US" altLang="en-US" dirty="0"/>
              <a:t>E.g., all-black train cars and all white train cars</a:t>
            </a:r>
          </a:p>
          <a:p>
            <a:pPr lvl="1"/>
            <a:r>
              <a:rPr lang="en-US" altLang="en-US" dirty="0"/>
              <a:t>Segregated facilities were justified because they were to be “separate, but equal”</a:t>
            </a:r>
          </a:p>
          <a:p>
            <a:pPr lvl="2"/>
            <a:r>
              <a:rPr lang="en-US" altLang="en-US" dirty="0"/>
              <a:t>However, segregated facilities were clearly unequal </a:t>
            </a:r>
          </a:p>
          <a:p>
            <a:pPr lvl="1" eaLnBrk="1" hangingPunct="1"/>
            <a:r>
              <a:rPr lang="en-US" altLang="en-US" dirty="0"/>
              <a:t>Jim Crow laws directly violated the Fourteenth Amendment</a:t>
            </a:r>
          </a:p>
          <a:p>
            <a:pPr eaLnBrk="1" hangingPunct="1"/>
            <a:r>
              <a:rPr lang="en-US" altLang="en-US" dirty="0"/>
              <a:t>Jim Crow laws upheld after the infamous Supreme Court case </a:t>
            </a:r>
            <a:r>
              <a:rPr lang="en-US" altLang="en-US" i="1" dirty="0"/>
              <a:t>Plessy vs. Ferguson</a:t>
            </a:r>
            <a:r>
              <a:rPr lang="en-US" altLang="en-US" dirty="0"/>
              <a:t> </a:t>
            </a:r>
          </a:p>
        </p:txBody>
      </p:sp>
    </p:spTree>
    <p:extLst>
      <p:ext uri="{BB962C8B-B14F-4D97-AF65-F5344CB8AC3E}">
        <p14:creationId xmlns:p14="http://schemas.microsoft.com/office/powerpoint/2010/main" val="2379296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9412CAA-641C-42ED-A9BF-58D4DA1DBB8F}"/>
              </a:ext>
            </a:extLst>
          </p:cNvPr>
          <p:cNvSpPr>
            <a:spLocks noGrp="1" noChangeArrowheads="1"/>
          </p:cNvSpPr>
          <p:nvPr>
            <p:ph type="title"/>
          </p:nvPr>
        </p:nvSpPr>
        <p:spPr/>
        <p:txBody>
          <a:bodyPr/>
          <a:lstStyle/>
          <a:p>
            <a:pPr eaLnBrk="1" hangingPunct="1"/>
            <a:r>
              <a:rPr lang="en-US" altLang="en-US" dirty="0"/>
              <a:t>Jim Crow Laws and </a:t>
            </a:r>
            <a:r>
              <a:rPr lang="en-US" altLang="en-US" i="1" dirty="0"/>
              <a:t>Plessy vs. Ferguson</a:t>
            </a:r>
          </a:p>
        </p:txBody>
      </p:sp>
      <p:sp>
        <p:nvSpPr>
          <p:cNvPr id="12291" name="Rectangle 3">
            <a:extLst>
              <a:ext uri="{FF2B5EF4-FFF2-40B4-BE49-F238E27FC236}">
                <a16:creationId xmlns:a16="http://schemas.microsoft.com/office/drawing/2014/main" id="{815AA377-4BBE-4DBB-A529-2CE936648C76}"/>
              </a:ext>
            </a:extLst>
          </p:cNvPr>
          <p:cNvSpPr>
            <a:spLocks noGrp="1" noChangeArrowheads="1"/>
          </p:cNvSpPr>
          <p:nvPr>
            <p:ph idx="1"/>
          </p:nvPr>
        </p:nvSpPr>
        <p:spPr/>
        <p:txBody>
          <a:bodyPr/>
          <a:lstStyle/>
          <a:p>
            <a:pPr eaLnBrk="1" hangingPunct="1"/>
            <a:r>
              <a:rPr lang="en-US" altLang="en-US" dirty="0"/>
              <a:t>Plessy vs. Ferguson (1896): Supreme Court declared “separate but equal” facilities not illegal and, therefore, not a violation of the Fourteenth Amendment</a:t>
            </a:r>
          </a:p>
          <a:p>
            <a:pPr eaLnBrk="1" hangingPunct="1"/>
            <a:r>
              <a:rPr lang="en-US" altLang="en-US" dirty="0"/>
              <a:t>Plessy vs. Ferguson legalized racial segregation in the South</a:t>
            </a:r>
          </a:p>
          <a:p>
            <a:pPr lvl="1" eaLnBrk="1" hangingPunct="1"/>
            <a:r>
              <a:rPr lang="en-US" altLang="en-US" dirty="0"/>
              <a:t>African-Americans in the South essentially left to fend for themselves</a:t>
            </a:r>
          </a:p>
          <a:p>
            <a:pPr lvl="1" eaLnBrk="1" hangingPunct="1"/>
            <a:r>
              <a:rPr lang="en-US" altLang="en-US" dirty="0"/>
              <a:t>Southern segregation would persist until the 1960s</a:t>
            </a:r>
          </a:p>
        </p:txBody>
      </p:sp>
    </p:spTree>
    <p:extLst>
      <p:ext uri="{BB962C8B-B14F-4D97-AF65-F5344CB8AC3E}">
        <p14:creationId xmlns:p14="http://schemas.microsoft.com/office/powerpoint/2010/main" val="68306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CFAA0-2BA1-49AF-811C-83DFB44D8324}"/>
              </a:ext>
            </a:extLst>
          </p:cNvPr>
          <p:cNvSpPr>
            <a:spLocks noGrp="1"/>
          </p:cNvSpPr>
          <p:nvPr>
            <p:ph type="title"/>
          </p:nvPr>
        </p:nvSpPr>
        <p:spPr/>
        <p:txBody>
          <a:bodyPr/>
          <a:lstStyle/>
          <a:p>
            <a:r>
              <a:rPr lang="en-US" dirty="0"/>
              <a:t>The Gilded Age: Farmers’ Response</a:t>
            </a:r>
          </a:p>
        </p:txBody>
      </p:sp>
      <p:sp>
        <p:nvSpPr>
          <p:cNvPr id="3" name="Content Placeholder 2">
            <a:extLst>
              <a:ext uri="{FF2B5EF4-FFF2-40B4-BE49-F238E27FC236}">
                <a16:creationId xmlns:a16="http://schemas.microsoft.com/office/drawing/2014/main" id="{FF46D38E-7198-45F4-84AA-73FCB9D135BB}"/>
              </a:ext>
            </a:extLst>
          </p:cNvPr>
          <p:cNvSpPr>
            <a:spLocks noGrp="1"/>
          </p:cNvSpPr>
          <p:nvPr>
            <p:ph idx="1"/>
          </p:nvPr>
        </p:nvSpPr>
        <p:spPr/>
        <p:txBody>
          <a:bodyPr>
            <a:normAutofit lnSpcReduction="10000"/>
          </a:bodyPr>
          <a:lstStyle/>
          <a:p>
            <a:r>
              <a:rPr lang="en-US" dirty="0"/>
              <a:t>Farmers faced several hardships during the Gilded Age.</a:t>
            </a:r>
          </a:p>
          <a:p>
            <a:pPr lvl="1"/>
            <a:r>
              <a:rPr lang="en-US" dirty="0"/>
              <a:t>Expensive tools, equipment, and supplies</a:t>
            </a:r>
          </a:p>
          <a:p>
            <a:pPr lvl="1"/>
            <a:r>
              <a:rPr lang="en-US" dirty="0"/>
              <a:t>High-interest loans and defaulting</a:t>
            </a:r>
          </a:p>
          <a:p>
            <a:pPr lvl="1"/>
            <a:r>
              <a:rPr lang="en-US" dirty="0"/>
              <a:t>Overproduction and reduced profits</a:t>
            </a:r>
          </a:p>
          <a:p>
            <a:pPr lvl="1"/>
            <a:r>
              <a:rPr lang="en-US" dirty="0"/>
              <a:t>High railroad rates</a:t>
            </a:r>
          </a:p>
          <a:p>
            <a:pPr lvl="1"/>
            <a:r>
              <a:rPr lang="en-US" dirty="0"/>
              <a:t>High tariffs: farmers were consumers of foreign goods/products</a:t>
            </a:r>
          </a:p>
          <a:p>
            <a:r>
              <a:rPr lang="en-US" dirty="0"/>
              <a:t>Farmers began to organize in order to affect change.</a:t>
            </a:r>
          </a:p>
          <a:p>
            <a:pPr lvl="1"/>
            <a:r>
              <a:rPr lang="en-US" dirty="0"/>
              <a:t>Similar to labor union organization in chapter 18</a:t>
            </a:r>
          </a:p>
          <a:p>
            <a:r>
              <a:rPr lang="en-US" dirty="0"/>
              <a:t>Farmer’s Alliance formed in mid-1880s.</a:t>
            </a:r>
          </a:p>
          <a:p>
            <a:pPr lvl="1"/>
            <a:r>
              <a:rPr lang="en-US" dirty="0"/>
              <a:t>Union of over 2.5 million farmers</a:t>
            </a:r>
          </a:p>
          <a:p>
            <a:pPr lvl="1"/>
            <a:r>
              <a:rPr lang="en-US" dirty="0"/>
              <a:t>Many of the Alliance’s demands were not met</a:t>
            </a:r>
          </a:p>
        </p:txBody>
      </p:sp>
    </p:spTree>
    <p:extLst>
      <p:ext uri="{BB962C8B-B14F-4D97-AF65-F5344CB8AC3E}">
        <p14:creationId xmlns:p14="http://schemas.microsoft.com/office/powerpoint/2010/main" val="1562112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4D0D-403F-4A71-8595-89DD3CAC75B9}"/>
              </a:ext>
            </a:extLst>
          </p:cNvPr>
          <p:cNvSpPr>
            <a:spLocks noGrp="1"/>
          </p:cNvSpPr>
          <p:nvPr>
            <p:ph type="title"/>
          </p:nvPr>
        </p:nvSpPr>
        <p:spPr/>
        <p:txBody>
          <a:bodyPr/>
          <a:lstStyle/>
          <a:p>
            <a:r>
              <a:rPr lang="en-US" dirty="0"/>
              <a:t>The Gilded Age: Farmers’ Response</a:t>
            </a:r>
          </a:p>
        </p:txBody>
      </p:sp>
      <p:sp>
        <p:nvSpPr>
          <p:cNvPr id="3" name="Content Placeholder 2">
            <a:extLst>
              <a:ext uri="{FF2B5EF4-FFF2-40B4-BE49-F238E27FC236}">
                <a16:creationId xmlns:a16="http://schemas.microsoft.com/office/drawing/2014/main" id="{7BCA153A-69C2-4AC8-9796-2F1152763301}"/>
              </a:ext>
            </a:extLst>
          </p:cNvPr>
          <p:cNvSpPr>
            <a:spLocks noGrp="1"/>
          </p:cNvSpPr>
          <p:nvPr>
            <p:ph idx="1"/>
          </p:nvPr>
        </p:nvSpPr>
        <p:spPr/>
        <p:txBody>
          <a:bodyPr>
            <a:normAutofit fontScale="92500" lnSpcReduction="10000"/>
          </a:bodyPr>
          <a:lstStyle/>
          <a:p>
            <a:r>
              <a:rPr lang="en-US" dirty="0"/>
              <a:t>Populist party created in the wake of lackluster government response</a:t>
            </a:r>
          </a:p>
          <a:p>
            <a:pPr lvl="1"/>
            <a:r>
              <a:rPr lang="en-US" dirty="0"/>
              <a:t>Populist party (people’s party) created by the Farmer’s Alliance</a:t>
            </a:r>
          </a:p>
          <a:p>
            <a:pPr lvl="1"/>
            <a:r>
              <a:rPr lang="en-US" dirty="0"/>
              <a:t>Goal: elected representatives to government so as to affect change/push Farmer’s Alliance agenda through</a:t>
            </a:r>
          </a:p>
          <a:p>
            <a:r>
              <a:rPr lang="en-US" dirty="0"/>
              <a:t>Populist platform: </a:t>
            </a:r>
          </a:p>
          <a:p>
            <a:pPr lvl="1"/>
            <a:r>
              <a:rPr lang="en-US" dirty="0"/>
              <a:t>Government regulation of railroads</a:t>
            </a:r>
          </a:p>
          <a:p>
            <a:pPr lvl="1"/>
            <a:r>
              <a:rPr lang="en-US" dirty="0"/>
              <a:t>Lower tariffs</a:t>
            </a:r>
          </a:p>
          <a:p>
            <a:pPr lvl="1"/>
            <a:r>
              <a:rPr lang="en-US" dirty="0"/>
              <a:t>Creation of a federal income tax</a:t>
            </a:r>
          </a:p>
          <a:p>
            <a:r>
              <a:rPr lang="en-US" dirty="0"/>
              <a:t>Populist party enjoyed some success.</a:t>
            </a:r>
          </a:p>
          <a:p>
            <a:pPr lvl="1"/>
            <a:r>
              <a:rPr lang="en-US" dirty="0"/>
              <a:t>State legislators, a governor, and some Congressmen elected to office from the Populist party</a:t>
            </a:r>
          </a:p>
          <a:p>
            <a:pPr lvl="1"/>
            <a:r>
              <a:rPr lang="en-US" dirty="0"/>
              <a:t>Even had candidates in presidential elections in 1890s and 1900s</a:t>
            </a:r>
          </a:p>
        </p:txBody>
      </p:sp>
    </p:spTree>
    <p:extLst>
      <p:ext uri="{BB962C8B-B14F-4D97-AF65-F5344CB8AC3E}">
        <p14:creationId xmlns:p14="http://schemas.microsoft.com/office/powerpoint/2010/main" val="2308266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EB6A-11EE-4EF8-BC01-027E927F1E83}"/>
              </a:ext>
            </a:extLst>
          </p:cNvPr>
          <p:cNvSpPr>
            <a:spLocks noGrp="1"/>
          </p:cNvSpPr>
          <p:nvPr>
            <p:ph type="title"/>
          </p:nvPr>
        </p:nvSpPr>
        <p:spPr/>
        <p:txBody>
          <a:bodyPr/>
          <a:lstStyle/>
          <a:p>
            <a:r>
              <a:rPr lang="en-US" dirty="0"/>
              <a:t>The Gilded Age: The Depression of 1893</a:t>
            </a:r>
          </a:p>
        </p:txBody>
      </p:sp>
      <p:sp>
        <p:nvSpPr>
          <p:cNvPr id="3" name="Content Placeholder 2">
            <a:extLst>
              <a:ext uri="{FF2B5EF4-FFF2-40B4-BE49-F238E27FC236}">
                <a16:creationId xmlns:a16="http://schemas.microsoft.com/office/drawing/2014/main" id="{23EE1E7E-9B9C-4085-96B3-0B2DD8C2970A}"/>
              </a:ext>
            </a:extLst>
          </p:cNvPr>
          <p:cNvSpPr>
            <a:spLocks noGrp="1"/>
          </p:cNvSpPr>
          <p:nvPr>
            <p:ph idx="1"/>
          </p:nvPr>
        </p:nvSpPr>
        <p:spPr/>
        <p:txBody>
          <a:bodyPr/>
          <a:lstStyle/>
          <a:p>
            <a:r>
              <a:rPr lang="en-US" dirty="0"/>
              <a:t>Populist party gained further membership after a major economic depression.</a:t>
            </a:r>
          </a:p>
          <a:p>
            <a:r>
              <a:rPr lang="en-US" dirty="0"/>
              <a:t>Depression of 1893 was worst depression in American history.</a:t>
            </a:r>
          </a:p>
          <a:p>
            <a:pPr lvl="1"/>
            <a:r>
              <a:rPr lang="en-US" dirty="0"/>
              <a:t>Until the Great Depression</a:t>
            </a:r>
          </a:p>
          <a:p>
            <a:r>
              <a:rPr lang="en-US" dirty="0"/>
              <a:t>Cause: years of speculation in railroad industry.</a:t>
            </a:r>
          </a:p>
          <a:p>
            <a:pPr lvl="1"/>
            <a:r>
              <a:rPr lang="en-US" dirty="0"/>
              <a:t>Rise of the railroad industry gave false impression that the industry would continue to grow</a:t>
            </a:r>
          </a:p>
          <a:p>
            <a:pPr lvl="1"/>
            <a:r>
              <a:rPr lang="en-US" dirty="0"/>
              <a:t>Businesses, other industries, and banks heavily invested in railroads</a:t>
            </a:r>
          </a:p>
          <a:p>
            <a:pPr lvl="1"/>
            <a:r>
              <a:rPr lang="en-US" dirty="0"/>
              <a:t>Once railroad industry began to decline, some investors pulled their investments resulting in a precipitous economic decline</a:t>
            </a:r>
          </a:p>
          <a:p>
            <a:pPr marL="457200" lvl="1" indent="0">
              <a:buNone/>
            </a:pPr>
            <a:endParaRPr lang="en-US" dirty="0"/>
          </a:p>
        </p:txBody>
      </p:sp>
    </p:spTree>
    <p:extLst>
      <p:ext uri="{BB962C8B-B14F-4D97-AF65-F5344CB8AC3E}">
        <p14:creationId xmlns:p14="http://schemas.microsoft.com/office/powerpoint/2010/main" val="2083026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C9144-75D8-43E1-AABA-810491B5B0FD}"/>
              </a:ext>
            </a:extLst>
          </p:cNvPr>
          <p:cNvSpPr>
            <a:spLocks noGrp="1"/>
          </p:cNvSpPr>
          <p:nvPr>
            <p:ph type="title"/>
          </p:nvPr>
        </p:nvSpPr>
        <p:spPr/>
        <p:txBody>
          <a:bodyPr/>
          <a:lstStyle/>
          <a:p>
            <a:r>
              <a:rPr lang="en-US" dirty="0"/>
              <a:t>The Gilded Age: The Depression of 1893</a:t>
            </a:r>
          </a:p>
        </p:txBody>
      </p:sp>
      <p:sp>
        <p:nvSpPr>
          <p:cNvPr id="3" name="Content Placeholder 2">
            <a:extLst>
              <a:ext uri="{FF2B5EF4-FFF2-40B4-BE49-F238E27FC236}">
                <a16:creationId xmlns:a16="http://schemas.microsoft.com/office/drawing/2014/main" id="{280209E8-2865-4452-B3E0-6F89F72DC4C2}"/>
              </a:ext>
            </a:extLst>
          </p:cNvPr>
          <p:cNvSpPr>
            <a:spLocks noGrp="1"/>
          </p:cNvSpPr>
          <p:nvPr>
            <p:ph idx="1"/>
          </p:nvPr>
        </p:nvSpPr>
        <p:spPr/>
        <p:txBody>
          <a:bodyPr>
            <a:normAutofit/>
          </a:bodyPr>
          <a:lstStyle/>
          <a:p>
            <a:r>
              <a:rPr lang="en-US" dirty="0"/>
              <a:t>Business and industry failures resulted in high unemployment.</a:t>
            </a:r>
          </a:p>
          <a:p>
            <a:pPr lvl="1"/>
            <a:r>
              <a:rPr lang="en-US" dirty="0"/>
              <a:t>From 1893 to 1894, unemployment increased from 3 percent to 19 percent</a:t>
            </a:r>
          </a:p>
          <a:p>
            <a:pPr lvl="1"/>
            <a:r>
              <a:rPr lang="en-US" dirty="0"/>
              <a:t>As many as 3 million Americans unemployed by 1895</a:t>
            </a:r>
          </a:p>
          <a:p>
            <a:r>
              <a:rPr lang="en-US" dirty="0"/>
              <a:t>Question: To whom or what did the American people turn for help/assistance?</a:t>
            </a:r>
          </a:p>
        </p:txBody>
      </p:sp>
    </p:spTree>
    <p:extLst>
      <p:ext uri="{BB962C8B-B14F-4D97-AF65-F5344CB8AC3E}">
        <p14:creationId xmlns:p14="http://schemas.microsoft.com/office/powerpoint/2010/main" val="9301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Gilded Age</a:t>
            </a:r>
          </a:p>
        </p:txBody>
      </p:sp>
      <p:sp>
        <p:nvSpPr>
          <p:cNvPr id="3" name="Content Placeholder 2"/>
          <p:cNvSpPr>
            <a:spLocks noGrp="1"/>
          </p:cNvSpPr>
          <p:nvPr>
            <p:ph idx="1"/>
          </p:nvPr>
        </p:nvSpPr>
        <p:spPr/>
        <p:txBody>
          <a:bodyPr>
            <a:normAutofit/>
          </a:bodyPr>
          <a:lstStyle/>
          <a:p>
            <a:r>
              <a:rPr lang="en-US" dirty="0"/>
              <a:t>Gilded Age: </a:t>
            </a:r>
            <a:r>
              <a:rPr lang="en-US" dirty="0">
                <a:ea typeface="ＭＳ Ｐゴシック" pitchFamily="28" charset="-128"/>
              </a:rPr>
              <a:t>The name for the period 1877–1900 that suggested the amazing achievements of the period were like a thin gold layer that covered many unresolved political, economic, and social problems.</a:t>
            </a:r>
          </a:p>
          <a:p>
            <a:r>
              <a:rPr lang="en-US" dirty="0">
                <a:ea typeface="ＭＳ Ｐゴシック" pitchFamily="28" charset="-128"/>
              </a:rPr>
              <a:t>Era/period during which the United States seemed to prosper (economically, politically, socially), but in reality the U.S. was plagued with many difficulties and problems.</a:t>
            </a:r>
          </a:p>
        </p:txBody>
      </p:sp>
    </p:spTree>
    <p:extLst>
      <p:ext uri="{BB962C8B-B14F-4D97-AF65-F5344CB8AC3E}">
        <p14:creationId xmlns:p14="http://schemas.microsoft.com/office/powerpoint/2010/main" val="271453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485D-E320-4601-BCFB-D9DB3407DD43}"/>
              </a:ext>
            </a:extLst>
          </p:cNvPr>
          <p:cNvSpPr>
            <a:spLocks noGrp="1"/>
          </p:cNvSpPr>
          <p:nvPr>
            <p:ph type="title"/>
          </p:nvPr>
        </p:nvSpPr>
        <p:spPr/>
        <p:txBody>
          <a:bodyPr/>
          <a:lstStyle/>
          <a:p>
            <a:r>
              <a:rPr lang="en-US" dirty="0"/>
              <a:t>The Gilded Age: The Depression of 1893</a:t>
            </a:r>
          </a:p>
        </p:txBody>
      </p:sp>
      <p:sp>
        <p:nvSpPr>
          <p:cNvPr id="3" name="Content Placeholder 2">
            <a:extLst>
              <a:ext uri="{FF2B5EF4-FFF2-40B4-BE49-F238E27FC236}">
                <a16:creationId xmlns:a16="http://schemas.microsoft.com/office/drawing/2014/main" id="{2F056B2A-3E0A-43A8-B8D7-745750BBCD80}"/>
              </a:ext>
            </a:extLst>
          </p:cNvPr>
          <p:cNvSpPr>
            <a:spLocks noGrp="1"/>
          </p:cNvSpPr>
          <p:nvPr>
            <p:ph idx="1"/>
          </p:nvPr>
        </p:nvSpPr>
        <p:spPr/>
        <p:txBody>
          <a:bodyPr>
            <a:normAutofit lnSpcReduction="10000"/>
          </a:bodyPr>
          <a:lstStyle/>
          <a:p>
            <a:r>
              <a:rPr lang="en-US" dirty="0"/>
              <a:t>“Immediately following the economic downturn, people sought relief through their elected federal government. Just as quickly, they learned what farmers had been taught in the preceding decades: A weak, inefficient government interested solely in patronage and the spoils system in order to maintain its power was in no position to help the American people face this challenge. The federal government had little in place to support those looking for work or to provide direct aid to those in need. Of course, to be fair, the government had seldom faced these questions before. Americans had to look elsewhere.” (Pg. 593 </a:t>
            </a:r>
            <a:r>
              <a:rPr lang="en-US" i="1" dirty="0"/>
              <a:t>U.S. History</a:t>
            </a:r>
            <a:r>
              <a:rPr lang="en-US" dirty="0"/>
              <a:t>)</a:t>
            </a:r>
          </a:p>
          <a:p>
            <a:r>
              <a:rPr lang="en-US" dirty="0"/>
              <a:t>Question: Where did some Americans turn to?</a:t>
            </a:r>
          </a:p>
          <a:p>
            <a:endParaRPr lang="en-US" dirty="0"/>
          </a:p>
        </p:txBody>
      </p:sp>
    </p:spTree>
    <p:extLst>
      <p:ext uri="{BB962C8B-B14F-4D97-AF65-F5344CB8AC3E}">
        <p14:creationId xmlns:p14="http://schemas.microsoft.com/office/powerpoint/2010/main" val="3055560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711E-50E2-483B-9BC5-7231D58FE98D}"/>
              </a:ext>
            </a:extLst>
          </p:cNvPr>
          <p:cNvSpPr>
            <a:spLocks noGrp="1"/>
          </p:cNvSpPr>
          <p:nvPr>
            <p:ph type="title"/>
          </p:nvPr>
        </p:nvSpPr>
        <p:spPr/>
        <p:txBody>
          <a:bodyPr/>
          <a:lstStyle/>
          <a:p>
            <a:r>
              <a:rPr lang="en-US" dirty="0"/>
              <a:t>Presidential Election of 1896</a:t>
            </a:r>
          </a:p>
        </p:txBody>
      </p:sp>
      <p:sp>
        <p:nvSpPr>
          <p:cNvPr id="3" name="Content Placeholder 2">
            <a:extLst>
              <a:ext uri="{FF2B5EF4-FFF2-40B4-BE49-F238E27FC236}">
                <a16:creationId xmlns:a16="http://schemas.microsoft.com/office/drawing/2014/main" id="{79C848E5-44B6-439B-AF03-151F6D0430AE}"/>
              </a:ext>
            </a:extLst>
          </p:cNvPr>
          <p:cNvSpPr>
            <a:spLocks noGrp="1"/>
          </p:cNvSpPr>
          <p:nvPr>
            <p:ph idx="1"/>
          </p:nvPr>
        </p:nvSpPr>
        <p:spPr/>
        <p:txBody>
          <a:bodyPr/>
          <a:lstStyle/>
          <a:p>
            <a:r>
              <a:rPr lang="en-US" dirty="0"/>
              <a:t>Many working-class Americans joined the Populist party</a:t>
            </a:r>
          </a:p>
          <a:p>
            <a:r>
              <a:rPr lang="en-US" dirty="0"/>
              <a:t>By 1896, Populist party grew to seriously contend in the presidential election.</a:t>
            </a:r>
          </a:p>
          <a:p>
            <a:r>
              <a:rPr lang="en-US" dirty="0"/>
              <a:t>Democratic party nominated William Jennings Bryan for president.</a:t>
            </a:r>
          </a:p>
          <a:p>
            <a:pPr lvl="1"/>
            <a:r>
              <a:rPr lang="en-US" dirty="0"/>
              <a:t>Proposed currency reform and was sympathetic to the plight of farmers</a:t>
            </a:r>
          </a:p>
          <a:p>
            <a:pPr lvl="1"/>
            <a:r>
              <a:rPr lang="en-US" dirty="0"/>
              <a:t>Populist party also endorsed Bryan for president</a:t>
            </a:r>
          </a:p>
          <a:p>
            <a:r>
              <a:rPr lang="en-US" dirty="0"/>
              <a:t>Republican party nominated William McKinley</a:t>
            </a:r>
          </a:p>
          <a:p>
            <a:pPr lvl="1"/>
            <a:r>
              <a:rPr lang="en-US" dirty="0"/>
              <a:t>Promoted a stable economic policy and the preservation of the gold standard as the basis of American currency</a:t>
            </a:r>
          </a:p>
        </p:txBody>
      </p:sp>
    </p:spTree>
    <p:extLst>
      <p:ext uri="{BB962C8B-B14F-4D97-AF65-F5344CB8AC3E}">
        <p14:creationId xmlns:p14="http://schemas.microsoft.com/office/powerpoint/2010/main" val="2692934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01D58-9998-4A87-B51A-55E305FB1A9D}"/>
              </a:ext>
            </a:extLst>
          </p:cNvPr>
          <p:cNvSpPr>
            <a:spLocks noGrp="1"/>
          </p:cNvSpPr>
          <p:nvPr>
            <p:ph type="title"/>
          </p:nvPr>
        </p:nvSpPr>
        <p:spPr/>
        <p:txBody>
          <a:bodyPr/>
          <a:lstStyle/>
          <a:p>
            <a:r>
              <a:rPr lang="en-US" dirty="0"/>
              <a:t>Presidential Election of 1896</a:t>
            </a:r>
          </a:p>
        </p:txBody>
      </p:sp>
      <p:sp>
        <p:nvSpPr>
          <p:cNvPr id="3" name="Content Placeholder 2">
            <a:extLst>
              <a:ext uri="{FF2B5EF4-FFF2-40B4-BE49-F238E27FC236}">
                <a16:creationId xmlns:a16="http://schemas.microsoft.com/office/drawing/2014/main" id="{2E055841-3F98-40B2-99EF-429829E76EE2}"/>
              </a:ext>
            </a:extLst>
          </p:cNvPr>
          <p:cNvSpPr>
            <a:spLocks noGrp="1"/>
          </p:cNvSpPr>
          <p:nvPr>
            <p:ph idx="1"/>
          </p:nvPr>
        </p:nvSpPr>
        <p:spPr/>
        <p:txBody>
          <a:bodyPr/>
          <a:lstStyle/>
          <a:p>
            <a:r>
              <a:rPr lang="en-US" dirty="0"/>
              <a:t>McKinley won the election.</a:t>
            </a:r>
          </a:p>
          <a:p>
            <a:pPr lvl="1"/>
            <a:r>
              <a:rPr lang="en-US" dirty="0"/>
              <a:t>First president elect during Gilded Age to receive a majority of the popular vote</a:t>
            </a:r>
          </a:p>
          <a:p>
            <a:pPr lvl="1"/>
            <a:r>
              <a:rPr lang="en-US" dirty="0"/>
              <a:t>Election of 1896 had highest voter turnout in American history to that point</a:t>
            </a:r>
          </a:p>
          <a:p>
            <a:pPr lvl="2"/>
            <a:r>
              <a:rPr lang="en-US" dirty="0"/>
              <a:t>Nearly 80 percent of eligible voters</a:t>
            </a:r>
          </a:p>
          <a:p>
            <a:r>
              <a:rPr lang="en-US" dirty="0"/>
              <a:t>Populist party declined after 1896</a:t>
            </a:r>
          </a:p>
          <a:p>
            <a:pPr lvl="1"/>
            <a:r>
              <a:rPr lang="en-US" dirty="0"/>
              <a:t>Economy rebounded at the end of the decade</a:t>
            </a:r>
          </a:p>
          <a:p>
            <a:pPr lvl="1"/>
            <a:r>
              <a:rPr lang="en-US" dirty="0"/>
              <a:t>War with Spain in 1898 increased demand for agricultural products, resulting in higher profits and greater purchasing power for farmers</a:t>
            </a:r>
          </a:p>
        </p:txBody>
      </p:sp>
    </p:spTree>
    <p:extLst>
      <p:ext uri="{BB962C8B-B14F-4D97-AF65-F5344CB8AC3E}">
        <p14:creationId xmlns:p14="http://schemas.microsoft.com/office/powerpoint/2010/main" val="2864856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DCF76-702D-459C-85E6-FD2C395BF2F4}"/>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775E0F5E-4388-4DCB-BF54-7B7BC51EBCDF}"/>
              </a:ext>
            </a:extLst>
          </p:cNvPr>
          <p:cNvSpPr>
            <a:spLocks noGrp="1"/>
          </p:cNvSpPr>
          <p:nvPr>
            <p:ph idx="1"/>
          </p:nvPr>
        </p:nvSpPr>
        <p:spPr/>
        <p:txBody>
          <a:bodyPr/>
          <a:lstStyle/>
          <a:p>
            <a:r>
              <a:rPr lang="en-US" dirty="0"/>
              <a:t>Recall definition of the Gilded Age: </a:t>
            </a:r>
            <a:r>
              <a:rPr lang="en-US" dirty="0">
                <a:ea typeface="ＭＳ Ｐゴシック" pitchFamily="28" charset="-128"/>
              </a:rPr>
              <a:t>The name for the period 1877–1900 that suggested the amazing achievements of the period were like a thin gold layer that covered many unresolved political, economic, and social problems.</a:t>
            </a:r>
          </a:p>
          <a:p>
            <a:r>
              <a:rPr lang="en-US" dirty="0">
                <a:ea typeface="ＭＳ Ｐゴシック" pitchFamily="28" charset="-128"/>
              </a:rPr>
              <a:t>Era/period during which the United States seemed to prosper (economically, politically, socially), but in reality the U.S. was plagued with many difficulties and problems.</a:t>
            </a:r>
          </a:p>
          <a:p>
            <a:r>
              <a:rPr lang="en-US" dirty="0"/>
              <a:t>The Progressive Era a period when several attempts were made to address the unresolved issues of the Gilded Age.</a:t>
            </a:r>
          </a:p>
        </p:txBody>
      </p:sp>
    </p:spTree>
    <p:extLst>
      <p:ext uri="{BB962C8B-B14F-4D97-AF65-F5344CB8AC3E}">
        <p14:creationId xmlns:p14="http://schemas.microsoft.com/office/powerpoint/2010/main" val="1215055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A6DDA-6770-4B34-ABED-F6CECCDB3B19}"/>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79954896-7576-4AFF-AA37-301AE723E1E4}"/>
              </a:ext>
            </a:extLst>
          </p:cNvPr>
          <p:cNvSpPr>
            <a:spLocks noGrp="1"/>
          </p:cNvSpPr>
          <p:nvPr>
            <p:ph idx="1"/>
          </p:nvPr>
        </p:nvSpPr>
        <p:spPr/>
        <p:txBody>
          <a:bodyPr/>
          <a:lstStyle/>
          <a:p>
            <a:r>
              <a:rPr lang="en-US" dirty="0"/>
              <a:t>Progressivism a series of social justice movements during the late 1800s and early 1900s</a:t>
            </a:r>
          </a:p>
          <a:p>
            <a:r>
              <a:rPr lang="en-US" dirty="0"/>
              <a:t>Response to inequality, inequities, and oppression caused by industrialization and urbanization and the federal government’s failure to pass legislation.</a:t>
            </a:r>
          </a:p>
          <a:p>
            <a:r>
              <a:rPr lang="en-US" dirty="0"/>
              <a:t>Uniqueness of Progressivism:</a:t>
            </a:r>
          </a:p>
          <a:p>
            <a:pPr lvl="1"/>
            <a:r>
              <a:rPr lang="en-US" dirty="0"/>
              <a:t>Not one single or unified movement</a:t>
            </a:r>
          </a:p>
          <a:p>
            <a:pPr lvl="1"/>
            <a:r>
              <a:rPr lang="en-US" dirty="0"/>
              <a:t>A series of movements throughout the U.S.</a:t>
            </a:r>
          </a:p>
          <a:p>
            <a:pPr lvl="1"/>
            <a:r>
              <a:rPr lang="en-US" dirty="0"/>
              <a:t>Progressive movements began at the grassroots level</a:t>
            </a:r>
          </a:p>
        </p:txBody>
      </p:sp>
    </p:spTree>
    <p:extLst>
      <p:ext uri="{BB962C8B-B14F-4D97-AF65-F5344CB8AC3E}">
        <p14:creationId xmlns:p14="http://schemas.microsoft.com/office/powerpoint/2010/main" val="3500627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D82BD-F7D8-4F9F-A905-5BC965B7C83E}"/>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0E3EE144-2DCE-4529-A395-677B94F67082}"/>
              </a:ext>
            </a:extLst>
          </p:cNvPr>
          <p:cNvSpPr>
            <a:spLocks noGrp="1"/>
          </p:cNvSpPr>
          <p:nvPr>
            <p:ph idx="1"/>
          </p:nvPr>
        </p:nvSpPr>
        <p:spPr/>
        <p:txBody>
          <a:bodyPr>
            <a:normAutofit fontScale="92500" lnSpcReduction="10000"/>
          </a:bodyPr>
          <a:lstStyle/>
          <a:p>
            <a:r>
              <a:rPr lang="en-US" dirty="0"/>
              <a:t>Many Progressive movements began as responses to journalistic exposés of the problems plaguing America.</a:t>
            </a:r>
          </a:p>
          <a:p>
            <a:r>
              <a:rPr lang="en-US" dirty="0"/>
              <a:t>Journalists known as muckrakers.</a:t>
            </a:r>
          </a:p>
          <a:p>
            <a:r>
              <a:rPr lang="en-US" dirty="0"/>
              <a:t>Muckraker Jacob Riis famously documented, both in print and in photos, the living conditions of poor working class Americans in New York in his famous work </a:t>
            </a:r>
            <a:r>
              <a:rPr lang="en-US" i="1" dirty="0"/>
              <a:t>How the Other Half Lives</a:t>
            </a:r>
            <a:r>
              <a:rPr lang="en-US" dirty="0"/>
              <a:t>.</a:t>
            </a:r>
          </a:p>
          <a:p>
            <a:r>
              <a:rPr lang="en-US" dirty="0"/>
              <a:t>Other muckrakers exposed other problems in America:</a:t>
            </a:r>
          </a:p>
          <a:p>
            <a:pPr lvl="1"/>
            <a:r>
              <a:rPr lang="en-US" dirty="0"/>
              <a:t>Poor working conditions and standards for the working class</a:t>
            </a:r>
          </a:p>
          <a:p>
            <a:pPr lvl="1"/>
            <a:r>
              <a:rPr lang="en-US" dirty="0"/>
              <a:t>Child and female labor</a:t>
            </a:r>
          </a:p>
          <a:p>
            <a:pPr lvl="1"/>
            <a:r>
              <a:rPr lang="en-US" dirty="0"/>
              <a:t>Poor food quality</a:t>
            </a:r>
          </a:p>
          <a:p>
            <a:pPr lvl="1"/>
            <a:r>
              <a:rPr lang="en-US" dirty="0"/>
              <a:t>Racial discrimination</a:t>
            </a:r>
          </a:p>
        </p:txBody>
      </p:sp>
    </p:spTree>
    <p:extLst>
      <p:ext uri="{BB962C8B-B14F-4D97-AF65-F5344CB8AC3E}">
        <p14:creationId xmlns:p14="http://schemas.microsoft.com/office/powerpoint/2010/main" val="1774306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4E87-1A66-4032-B199-885764CD1702}"/>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D08CBC01-F1F0-45D0-9864-A97263EA1499}"/>
              </a:ext>
            </a:extLst>
          </p:cNvPr>
          <p:cNvSpPr>
            <a:spLocks noGrp="1"/>
          </p:cNvSpPr>
          <p:nvPr>
            <p:ph idx="1"/>
          </p:nvPr>
        </p:nvSpPr>
        <p:spPr/>
        <p:txBody>
          <a:bodyPr>
            <a:normAutofit lnSpcReduction="10000"/>
          </a:bodyPr>
          <a:lstStyle/>
          <a:p>
            <a:r>
              <a:rPr lang="en-US" dirty="0"/>
              <a:t>The works and publications of muckrakers resonated with many white, middle class Americans.</a:t>
            </a:r>
          </a:p>
          <a:p>
            <a:pPr lvl="1"/>
            <a:r>
              <a:rPr lang="en-US" dirty="0"/>
              <a:t>Especially true of middle class women</a:t>
            </a:r>
          </a:p>
          <a:p>
            <a:r>
              <a:rPr lang="en-US" dirty="0"/>
              <a:t>Recall that the middle class was a growing group of professionals who valued/emphasized education and training.</a:t>
            </a:r>
          </a:p>
          <a:p>
            <a:pPr lvl="1"/>
            <a:r>
              <a:rPr lang="en-US" dirty="0"/>
              <a:t>Middle class had enough earning/spending power to afford college education to improve their opportunities and lives</a:t>
            </a:r>
          </a:p>
          <a:p>
            <a:pPr lvl="2"/>
            <a:r>
              <a:rPr lang="en-US" dirty="0"/>
              <a:t>Included middle class women</a:t>
            </a:r>
          </a:p>
          <a:p>
            <a:r>
              <a:rPr lang="en-US" dirty="0"/>
              <a:t>Many middle class men and women believed that the less fortunate should have a chance to improve their lives and opportunities.</a:t>
            </a:r>
          </a:p>
          <a:p>
            <a:pPr lvl="1"/>
            <a:r>
              <a:rPr lang="en-US" dirty="0"/>
              <a:t>Many Progressives were from the middle class</a:t>
            </a:r>
          </a:p>
        </p:txBody>
      </p:sp>
    </p:spTree>
    <p:extLst>
      <p:ext uri="{BB962C8B-B14F-4D97-AF65-F5344CB8AC3E}">
        <p14:creationId xmlns:p14="http://schemas.microsoft.com/office/powerpoint/2010/main" val="4094025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08C71-3B59-4A0C-AF59-7F2C5C0FA54A}"/>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5C07796F-10BA-44A8-AC9B-D3FE2B961960}"/>
              </a:ext>
            </a:extLst>
          </p:cNvPr>
          <p:cNvSpPr>
            <a:spLocks noGrp="1"/>
          </p:cNvSpPr>
          <p:nvPr>
            <p:ph idx="1"/>
          </p:nvPr>
        </p:nvSpPr>
        <p:spPr/>
        <p:txBody>
          <a:bodyPr/>
          <a:lstStyle/>
          <a:p>
            <a:r>
              <a:rPr lang="en-US" dirty="0"/>
              <a:t>Similar to labor and farmers’ unions, Progressives believed that government action was necessary for change.</a:t>
            </a:r>
          </a:p>
          <a:p>
            <a:pPr lvl="1"/>
            <a:r>
              <a:rPr lang="en-US" dirty="0"/>
              <a:t>However, the weak and ineffectual government during the Gilded Age did not give Progressives much confidence that the government could adequately respond</a:t>
            </a:r>
          </a:p>
          <a:p>
            <a:r>
              <a:rPr lang="en-US" dirty="0"/>
              <a:t>Progressives believed that the people should exert more control in government.</a:t>
            </a:r>
          </a:p>
          <a:p>
            <a:pPr lvl="1"/>
            <a:r>
              <a:rPr lang="en-US" dirty="0"/>
              <a:t>With the people exercising more control in government, the government would better able to address the problems in America</a:t>
            </a:r>
          </a:p>
          <a:p>
            <a:pPr lvl="1"/>
            <a:r>
              <a:rPr lang="en-US" dirty="0"/>
              <a:t>Similar to the Populist party</a:t>
            </a:r>
          </a:p>
        </p:txBody>
      </p:sp>
    </p:spTree>
    <p:extLst>
      <p:ext uri="{BB962C8B-B14F-4D97-AF65-F5344CB8AC3E}">
        <p14:creationId xmlns:p14="http://schemas.microsoft.com/office/powerpoint/2010/main" val="538315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3BC7C-FFEC-428A-9614-71C6544CC861}"/>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85C60FC2-6F31-48AB-977A-7A38A4F8100B}"/>
              </a:ext>
            </a:extLst>
          </p:cNvPr>
          <p:cNvSpPr>
            <a:spLocks noGrp="1"/>
          </p:cNvSpPr>
          <p:nvPr>
            <p:ph idx="1"/>
          </p:nvPr>
        </p:nvSpPr>
        <p:spPr/>
        <p:txBody>
          <a:bodyPr/>
          <a:lstStyle/>
          <a:p>
            <a:r>
              <a:rPr lang="en-US" dirty="0"/>
              <a:t>Progressives successfully pushed for the following policies:</a:t>
            </a:r>
          </a:p>
          <a:p>
            <a:pPr lvl="1"/>
            <a:r>
              <a:rPr lang="en-US" dirty="0"/>
              <a:t>Direct primary</a:t>
            </a:r>
          </a:p>
          <a:p>
            <a:pPr lvl="1"/>
            <a:r>
              <a:rPr lang="en-US" dirty="0"/>
              <a:t>A series of legislative and election reforms</a:t>
            </a:r>
          </a:p>
          <a:p>
            <a:r>
              <a:rPr lang="en-US" dirty="0"/>
              <a:t>Direct primary: process by which the people directly vote for their party’s representative for president.</a:t>
            </a:r>
          </a:p>
          <a:p>
            <a:pPr lvl="1"/>
            <a:r>
              <a:rPr lang="en-US" dirty="0"/>
              <a:t>Prior to direct primaries, only party delegates at conventions could vote for the party’s representative for president</a:t>
            </a:r>
          </a:p>
          <a:p>
            <a:pPr marL="0" indent="0">
              <a:buNone/>
            </a:pPr>
            <a:endParaRPr lang="en-US" dirty="0"/>
          </a:p>
        </p:txBody>
      </p:sp>
    </p:spTree>
    <p:extLst>
      <p:ext uri="{BB962C8B-B14F-4D97-AF65-F5344CB8AC3E}">
        <p14:creationId xmlns:p14="http://schemas.microsoft.com/office/powerpoint/2010/main" val="3440183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E6A51-3630-4D32-B933-039B545D2BA4}"/>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1DC16743-A088-44EF-83A4-C21182BC1FE3}"/>
              </a:ext>
            </a:extLst>
          </p:cNvPr>
          <p:cNvSpPr>
            <a:spLocks noGrp="1"/>
          </p:cNvSpPr>
          <p:nvPr>
            <p:ph idx="1"/>
          </p:nvPr>
        </p:nvSpPr>
        <p:spPr/>
        <p:txBody>
          <a:bodyPr/>
          <a:lstStyle/>
          <a:p>
            <a:r>
              <a:rPr lang="en-US" dirty="0"/>
              <a:t>Legislative and election reforms:</a:t>
            </a:r>
          </a:p>
          <a:p>
            <a:pPr lvl="1"/>
            <a:r>
              <a:rPr lang="en-US" dirty="0"/>
              <a:t>Legislative initiative: allowed the voting public to place proposals on the ballot</a:t>
            </a:r>
          </a:p>
          <a:p>
            <a:pPr lvl="1"/>
            <a:r>
              <a:rPr lang="en-US" dirty="0"/>
              <a:t>Referendum: voters can put an existing law on an upcoming ballot to either affirm it or reject it</a:t>
            </a:r>
          </a:p>
          <a:p>
            <a:pPr lvl="1"/>
            <a:r>
              <a:rPr lang="en-US" dirty="0"/>
              <a:t>Recall election: the voting public can petition and vote to have a public official removed from office</a:t>
            </a:r>
          </a:p>
          <a:p>
            <a:pPr lvl="1"/>
            <a:r>
              <a:rPr lang="en-US" dirty="0"/>
              <a:t>Passage of the Seventeenth Amendment: voters directly voted for Senators</a:t>
            </a:r>
          </a:p>
          <a:p>
            <a:pPr lvl="2"/>
            <a:r>
              <a:rPr lang="en-US" dirty="0"/>
              <a:t>Prior to Seventeenth Amendment, Senators were selected by state legislatures</a:t>
            </a:r>
          </a:p>
        </p:txBody>
      </p:sp>
    </p:spTree>
    <p:extLst>
      <p:ext uri="{BB962C8B-B14F-4D97-AF65-F5344CB8AC3E}">
        <p14:creationId xmlns:p14="http://schemas.microsoft.com/office/powerpoint/2010/main" val="3077640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B878-C8C3-46B4-A58C-E8A031430D4F}"/>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2E45D46A-9106-471F-9B40-83F9D28C9904}"/>
              </a:ext>
            </a:extLst>
          </p:cNvPr>
          <p:cNvSpPr>
            <a:spLocks noGrp="1"/>
          </p:cNvSpPr>
          <p:nvPr>
            <p:ph idx="1"/>
          </p:nvPr>
        </p:nvSpPr>
        <p:spPr/>
        <p:txBody>
          <a:bodyPr/>
          <a:lstStyle/>
          <a:p>
            <a:r>
              <a:rPr lang="en-US" dirty="0"/>
              <a:t>From 1870s-1900, American presidents were relatively ineffectual.</a:t>
            </a:r>
          </a:p>
          <a:p>
            <a:pPr lvl="1"/>
            <a:r>
              <a:rPr lang="en-US" dirty="0"/>
              <a:t>True political influence resided with the party boosters</a:t>
            </a:r>
          </a:p>
          <a:p>
            <a:pPr lvl="2"/>
            <a:r>
              <a:rPr lang="en-US" dirty="0"/>
              <a:t>Some were wealthy businessmen and industrialists</a:t>
            </a:r>
          </a:p>
          <a:p>
            <a:pPr lvl="1"/>
            <a:r>
              <a:rPr lang="en-US" dirty="0"/>
              <a:t>Boosters used their influence to campaign for presidents and secure electoral votes</a:t>
            </a:r>
          </a:p>
          <a:p>
            <a:pPr lvl="1"/>
            <a:r>
              <a:rPr lang="en-US" dirty="0"/>
              <a:t>Presidents were indebted to boosters and had to repay favors</a:t>
            </a:r>
          </a:p>
          <a:p>
            <a:pPr lvl="2"/>
            <a:r>
              <a:rPr lang="en-US" dirty="0"/>
              <a:t>Many pieces of legislation (or lack thereof) were examples of repaying said favors</a:t>
            </a:r>
          </a:p>
          <a:p>
            <a:r>
              <a:rPr lang="en-US" dirty="0"/>
              <a:t>American presidents had their hands tied and were often unable (or failed) to deal with the demands of the American public.</a:t>
            </a:r>
          </a:p>
          <a:p>
            <a:pPr lvl="1"/>
            <a:r>
              <a:rPr lang="en-US" dirty="0"/>
              <a:t>Examples: improve labor standards and conditions for the working class; address plight of farmers; clear violations of African-Americans civil rights</a:t>
            </a:r>
          </a:p>
        </p:txBody>
      </p:sp>
    </p:spTree>
    <p:extLst>
      <p:ext uri="{BB962C8B-B14F-4D97-AF65-F5344CB8AC3E}">
        <p14:creationId xmlns:p14="http://schemas.microsoft.com/office/powerpoint/2010/main" val="13206996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943B8-0509-4E83-B646-FF07B49A9D12}"/>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08E8A283-76FB-430F-BAB4-5FF43E5AAE30}"/>
              </a:ext>
            </a:extLst>
          </p:cNvPr>
          <p:cNvSpPr>
            <a:spLocks noGrp="1"/>
          </p:cNvSpPr>
          <p:nvPr>
            <p:ph idx="1"/>
          </p:nvPr>
        </p:nvSpPr>
        <p:spPr/>
        <p:txBody>
          <a:bodyPr/>
          <a:lstStyle/>
          <a:p>
            <a:r>
              <a:rPr lang="en-US" dirty="0"/>
              <a:t>Progressive led crusades against child and female labor.</a:t>
            </a:r>
          </a:p>
          <a:p>
            <a:r>
              <a:rPr lang="en-US" dirty="0"/>
              <a:t>Progressives helped to create the National Child Labor Committee (NCLC)</a:t>
            </a:r>
          </a:p>
          <a:p>
            <a:pPr lvl="1"/>
            <a:r>
              <a:rPr lang="en-US" dirty="0"/>
              <a:t>Created in 1904</a:t>
            </a:r>
          </a:p>
          <a:p>
            <a:pPr lvl="1"/>
            <a:r>
              <a:rPr lang="en-US" dirty="0"/>
              <a:t>Pushed for outright ban of child labor in industries</a:t>
            </a:r>
          </a:p>
          <a:p>
            <a:r>
              <a:rPr lang="en-US" dirty="0"/>
              <a:t>In 1912, NCLC instrumental in the creation of the U.S. Children’s Bureau.</a:t>
            </a:r>
          </a:p>
          <a:p>
            <a:pPr lvl="1"/>
            <a:r>
              <a:rPr lang="en-US" dirty="0"/>
              <a:t>A federal agency that investigated and proposed solutions for the general welfare of children</a:t>
            </a:r>
          </a:p>
        </p:txBody>
      </p:sp>
    </p:spTree>
    <p:extLst>
      <p:ext uri="{BB962C8B-B14F-4D97-AF65-F5344CB8AC3E}">
        <p14:creationId xmlns:p14="http://schemas.microsoft.com/office/powerpoint/2010/main" val="381365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F689A-60CD-4D5C-BC23-09D61EDD8374}"/>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385D56AE-5321-4EFA-B1E8-78D7157098D2}"/>
              </a:ext>
            </a:extLst>
          </p:cNvPr>
          <p:cNvSpPr>
            <a:spLocks noGrp="1"/>
          </p:cNvSpPr>
          <p:nvPr>
            <p:ph idx="1"/>
          </p:nvPr>
        </p:nvSpPr>
        <p:spPr/>
        <p:txBody>
          <a:bodyPr>
            <a:normAutofit lnSpcReduction="10000"/>
          </a:bodyPr>
          <a:lstStyle/>
          <a:p>
            <a:r>
              <a:rPr lang="en-US" dirty="0"/>
              <a:t>Progressive reformers made several efforts to improve working conditions for women, but first real progress made only after a terrible tragedy.</a:t>
            </a:r>
          </a:p>
          <a:p>
            <a:r>
              <a:rPr lang="en-US" dirty="0"/>
              <a:t>1911:  fire engulfed a garment industry in New York.</a:t>
            </a:r>
          </a:p>
          <a:p>
            <a:pPr lvl="1"/>
            <a:r>
              <a:rPr lang="en-US" dirty="0"/>
              <a:t>Several female garment workers were trapped on the eighth floor</a:t>
            </a:r>
          </a:p>
          <a:p>
            <a:pPr lvl="1"/>
            <a:r>
              <a:rPr lang="en-US" dirty="0"/>
              <a:t>Doors were deliberately blockaded by management to keep union organizers out of the industry</a:t>
            </a:r>
          </a:p>
          <a:p>
            <a:pPr lvl="1"/>
            <a:r>
              <a:rPr lang="en-US" dirty="0"/>
              <a:t>146 women died, either from the blaze, trampling and blunt-force trauma, or leaping to their death</a:t>
            </a:r>
          </a:p>
          <a:p>
            <a:r>
              <a:rPr lang="en-US" dirty="0"/>
              <a:t>Tragedy was highly publicized and put pressure on the government to pass work place safety laws and standards.</a:t>
            </a:r>
          </a:p>
          <a:p>
            <a:pPr lvl="1"/>
            <a:endParaRPr lang="en-US" dirty="0"/>
          </a:p>
        </p:txBody>
      </p:sp>
    </p:spTree>
    <p:extLst>
      <p:ext uri="{BB962C8B-B14F-4D97-AF65-F5344CB8AC3E}">
        <p14:creationId xmlns:p14="http://schemas.microsoft.com/office/powerpoint/2010/main" val="23684071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Progressive Reform Efforts</a:t>
            </a:r>
          </a:p>
        </p:txBody>
      </p:sp>
      <p:sp>
        <p:nvSpPr>
          <p:cNvPr id="3" name="Content Placeholder 2"/>
          <p:cNvSpPr>
            <a:spLocks noGrp="1"/>
          </p:cNvSpPr>
          <p:nvPr>
            <p:ph idx="1"/>
          </p:nvPr>
        </p:nvSpPr>
        <p:spPr/>
        <p:txBody>
          <a:bodyPr>
            <a:normAutofit/>
          </a:bodyPr>
          <a:lstStyle/>
          <a:p>
            <a:r>
              <a:rPr lang="en-US" dirty="0"/>
              <a:t>Other targets of progressive movement were saloons, brothels, &amp; cinemas</a:t>
            </a:r>
          </a:p>
          <a:p>
            <a:pPr lvl="1"/>
            <a:r>
              <a:rPr lang="en-US" dirty="0"/>
              <a:t>Moral vices </a:t>
            </a:r>
          </a:p>
          <a:p>
            <a:pPr lvl="1"/>
            <a:r>
              <a:rPr lang="en-US" dirty="0"/>
              <a:t>Set bad/poor examples for the youth</a:t>
            </a:r>
          </a:p>
          <a:p>
            <a:pPr lvl="1"/>
            <a:r>
              <a:rPr lang="en-US" dirty="0"/>
              <a:t>Opposition to cinemas because films contained suggestive themes</a:t>
            </a:r>
          </a:p>
          <a:p>
            <a:r>
              <a:rPr lang="en-US" dirty="0"/>
              <a:t>Due, in part, to progressive efforts, Eighteenth Amendment was passed</a:t>
            </a:r>
          </a:p>
          <a:p>
            <a:pPr lvl="1"/>
            <a:r>
              <a:rPr lang="en-US" dirty="0"/>
              <a:t>Prohibited possession, importation, and sale of alcohol</a:t>
            </a:r>
          </a:p>
          <a:p>
            <a:pPr lvl="1"/>
            <a:r>
              <a:rPr lang="en-US" dirty="0"/>
              <a:t>Prohibition would be in effect from 1919 to 1933</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152402"/>
            <a:ext cx="9075487" cy="6363131"/>
          </a:xfrm>
          <a:prstGeom prst="rect">
            <a:avLst/>
          </a:prstGeom>
          <a:noFill/>
          <a:ln w="38100">
            <a:solidFill>
              <a:srgbClr val="9BB23D"/>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92385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3142D-3DC7-417D-B818-473AD7FE3AA3}"/>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306620B1-8804-4C20-B919-8CD8C9F269EA}"/>
              </a:ext>
            </a:extLst>
          </p:cNvPr>
          <p:cNvSpPr>
            <a:spLocks noGrp="1"/>
          </p:cNvSpPr>
          <p:nvPr>
            <p:ph idx="1"/>
          </p:nvPr>
        </p:nvSpPr>
        <p:spPr/>
        <p:txBody>
          <a:bodyPr/>
          <a:lstStyle/>
          <a:p>
            <a:r>
              <a:rPr lang="en-US" dirty="0"/>
              <a:t>Other efforts were taken to improve the lives of women, efforts to achieve true political equality for women.</a:t>
            </a:r>
          </a:p>
          <a:p>
            <a:pPr lvl="1"/>
            <a:r>
              <a:rPr lang="en-US" dirty="0"/>
              <a:t>Female suffrage</a:t>
            </a:r>
          </a:p>
          <a:p>
            <a:r>
              <a:rPr lang="en-US" dirty="0"/>
              <a:t>Movement for female suffrage dates back to the 1848 Seneca Falls convention.</a:t>
            </a:r>
          </a:p>
          <a:p>
            <a:pPr lvl="1"/>
            <a:r>
              <a:rPr lang="en-US" dirty="0"/>
              <a:t>Female reformers issued the </a:t>
            </a:r>
            <a:r>
              <a:rPr lang="en-US" i="1" dirty="0"/>
              <a:t>Declaration of Sentiments</a:t>
            </a:r>
            <a:r>
              <a:rPr lang="en-US" dirty="0"/>
              <a:t> calling for female suffrage</a:t>
            </a:r>
          </a:p>
          <a:p>
            <a:r>
              <a:rPr lang="en-US" dirty="0"/>
              <a:t>Passage of the Fifteenth Amendment during Reconstruction resulted in a greater demand for female suffrage.</a:t>
            </a:r>
          </a:p>
        </p:txBody>
      </p:sp>
    </p:spTree>
    <p:extLst>
      <p:ext uri="{BB962C8B-B14F-4D97-AF65-F5344CB8AC3E}">
        <p14:creationId xmlns:p14="http://schemas.microsoft.com/office/powerpoint/2010/main" val="728412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B8DD-04FA-40E3-8636-D90B3BA8EC12}"/>
              </a:ext>
            </a:extLst>
          </p:cNvPr>
          <p:cNvSpPr>
            <a:spLocks noGrp="1"/>
          </p:cNvSpPr>
          <p:nvPr>
            <p:ph type="title"/>
          </p:nvPr>
        </p:nvSpPr>
        <p:spPr/>
        <p:txBody>
          <a:bodyPr/>
          <a:lstStyle/>
          <a:p>
            <a:r>
              <a:rPr lang="en-US" dirty="0"/>
              <a:t>The Progressive Era</a:t>
            </a:r>
          </a:p>
        </p:txBody>
      </p:sp>
      <p:sp>
        <p:nvSpPr>
          <p:cNvPr id="3" name="Content Placeholder 2">
            <a:extLst>
              <a:ext uri="{FF2B5EF4-FFF2-40B4-BE49-F238E27FC236}">
                <a16:creationId xmlns:a16="http://schemas.microsoft.com/office/drawing/2014/main" id="{34B1BB6F-24C2-4638-A5AD-2661F08884F6}"/>
              </a:ext>
            </a:extLst>
          </p:cNvPr>
          <p:cNvSpPr>
            <a:spLocks noGrp="1"/>
          </p:cNvSpPr>
          <p:nvPr>
            <p:ph idx="1"/>
          </p:nvPr>
        </p:nvSpPr>
        <p:spPr/>
        <p:txBody>
          <a:bodyPr>
            <a:normAutofit lnSpcReduction="10000"/>
          </a:bodyPr>
          <a:lstStyle/>
          <a:p>
            <a:r>
              <a:rPr lang="en-US" dirty="0"/>
              <a:t>American expansion West actually contributed to female suffrage.</a:t>
            </a:r>
          </a:p>
          <a:p>
            <a:pPr lvl="1"/>
            <a:r>
              <a:rPr lang="en-US" dirty="0"/>
              <a:t>In 1900, some new western states gave women the right to vote in state and local elections</a:t>
            </a:r>
          </a:p>
          <a:p>
            <a:pPr lvl="2"/>
            <a:r>
              <a:rPr lang="en-US" dirty="0"/>
              <a:t>A means to attract a greater number of female migrants</a:t>
            </a:r>
          </a:p>
          <a:p>
            <a:r>
              <a:rPr lang="en-US" dirty="0"/>
              <a:t>1890: creation of the National American Women’s Suffrage Association (NAWSA)</a:t>
            </a:r>
          </a:p>
          <a:p>
            <a:pPr lvl="1"/>
            <a:r>
              <a:rPr lang="en-US" dirty="0"/>
              <a:t>NAWSA pushed for federal legislation (a constitutional amendment) guaranteeing women the right to vote</a:t>
            </a:r>
          </a:p>
          <a:p>
            <a:r>
              <a:rPr lang="en-US" dirty="0"/>
              <a:t>Success was not immediate, but by 1920 efforts finally paid off with the passage of the Nineteenth Amendment.</a:t>
            </a:r>
          </a:p>
          <a:p>
            <a:pPr lvl="1"/>
            <a:r>
              <a:rPr lang="en-US" dirty="0"/>
              <a:t>“The right of citizens of the United States to vote shall not be denied or abridged by the United States or by any State </a:t>
            </a:r>
            <a:r>
              <a:rPr lang="en-US"/>
              <a:t>on account of sex.”</a:t>
            </a:r>
            <a:endParaRPr lang="en-US" dirty="0"/>
          </a:p>
          <a:p>
            <a:pPr lvl="1"/>
            <a:endParaRPr lang="en-US" dirty="0"/>
          </a:p>
        </p:txBody>
      </p:sp>
    </p:spTree>
    <p:extLst>
      <p:ext uri="{BB962C8B-B14F-4D97-AF65-F5344CB8AC3E}">
        <p14:creationId xmlns:p14="http://schemas.microsoft.com/office/powerpoint/2010/main" val="2743188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05002-7407-4A34-93BF-FCC87D5CD0EB}"/>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0E6E5B31-693B-437D-8775-64075A71A581}"/>
              </a:ext>
            </a:extLst>
          </p:cNvPr>
          <p:cNvSpPr>
            <a:spLocks noGrp="1"/>
          </p:cNvSpPr>
          <p:nvPr>
            <p:ph idx="1"/>
          </p:nvPr>
        </p:nvSpPr>
        <p:spPr/>
        <p:txBody>
          <a:bodyPr/>
          <a:lstStyle/>
          <a:p>
            <a:r>
              <a:rPr lang="en-US" dirty="0"/>
              <a:t>Clear evidence of the weak presidents during the Gilded Age:</a:t>
            </a:r>
          </a:p>
          <a:p>
            <a:pPr lvl="1"/>
            <a:r>
              <a:rPr lang="en-US" dirty="0"/>
              <a:t>From 1876-1896, no president was ever re-elected to consecutive terms</a:t>
            </a:r>
          </a:p>
          <a:p>
            <a:pPr lvl="1"/>
            <a:r>
              <a:rPr lang="en-US" dirty="0"/>
              <a:t>In presidential elections from 1876-1892, no president-elect won a majority of the popular vote</a:t>
            </a:r>
          </a:p>
          <a:p>
            <a:r>
              <a:rPr lang="en-US" dirty="0"/>
              <a:t>Presidents were further hamstrung because of the lingering spoils system.</a:t>
            </a:r>
          </a:p>
          <a:p>
            <a:pPr lvl="1"/>
            <a:r>
              <a:rPr lang="en-US" dirty="0"/>
              <a:t>Spoils system: political patronage; president rewards his close companions and supporters with government positions</a:t>
            </a:r>
          </a:p>
          <a:p>
            <a:pPr lvl="1"/>
            <a:r>
              <a:rPr lang="en-US" dirty="0"/>
              <a:t>Question: What is a potential problem with the spoils system?</a:t>
            </a:r>
          </a:p>
        </p:txBody>
      </p:sp>
    </p:spTree>
    <p:extLst>
      <p:ext uri="{BB962C8B-B14F-4D97-AF65-F5344CB8AC3E}">
        <p14:creationId xmlns:p14="http://schemas.microsoft.com/office/powerpoint/2010/main" val="343897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605F3-9B7B-497B-A0C1-9556FE40A3A6}"/>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89AB6C77-EAF6-4640-AFE8-C0EC72760BA9}"/>
              </a:ext>
            </a:extLst>
          </p:cNvPr>
          <p:cNvSpPr>
            <a:spLocks noGrp="1"/>
          </p:cNvSpPr>
          <p:nvPr>
            <p:ph idx="1"/>
          </p:nvPr>
        </p:nvSpPr>
        <p:spPr/>
        <p:txBody>
          <a:bodyPr/>
          <a:lstStyle/>
          <a:p>
            <a:r>
              <a:rPr lang="en-US" dirty="0"/>
              <a:t>Spoils system somewhat curtailed after the assassination of Republican president James Garfield (elected in 1880, assassinated in 1881)</a:t>
            </a:r>
          </a:p>
          <a:p>
            <a:pPr lvl="1"/>
            <a:r>
              <a:rPr lang="en-US" dirty="0"/>
              <a:t>Vice-president was Chester A. Arthur</a:t>
            </a:r>
          </a:p>
          <a:p>
            <a:r>
              <a:rPr lang="en-US" dirty="0"/>
              <a:t>Arthur assumed presidency and approved of civil service reform legislation.</a:t>
            </a:r>
          </a:p>
          <a:p>
            <a:pPr lvl="1"/>
            <a:r>
              <a:rPr lang="en-US" dirty="0"/>
              <a:t>1883: Pendleton Civil Service Act required that 15 percent of government positions be subject to being staffed by individuals who pass a civil service exam</a:t>
            </a:r>
          </a:p>
        </p:txBody>
      </p:sp>
    </p:spTree>
    <p:extLst>
      <p:ext uri="{BB962C8B-B14F-4D97-AF65-F5344CB8AC3E}">
        <p14:creationId xmlns:p14="http://schemas.microsoft.com/office/powerpoint/2010/main" val="2368472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2AD3-2ADF-4193-A3C8-5B47BA733471}"/>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75D0594D-892F-4717-9495-D8DF787E03DC}"/>
              </a:ext>
            </a:extLst>
          </p:cNvPr>
          <p:cNvSpPr>
            <a:spLocks noGrp="1"/>
          </p:cNvSpPr>
          <p:nvPr>
            <p:ph idx="1"/>
          </p:nvPr>
        </p:nvSpPr>
        <p:spPr/>
        <p:txBody>
          <a:bodyPr>
            <a:normAutofit lnSpcReduction="10000"/>
          </a:bodyPr>
          <a:lstStyle/>
          <a:p>
            <a:r>
              <a:rPr lang="en-US" dirty="0"/>
              <a:t>Big business and industries benefited from weak and ineffectual presidents.</a:t>
            </a:r>
          </a:p>
          <a:p>
            <a:pPr lvl="1"/>
            <a:r>
              <a:rPr lang="en-US" dirty="0"/>
              <a:t>In addition to being boosters for presidents, wealthy businessmen and industrialists were boosters for Congressmen and local and state officials</a:t>
            </a:r>
          </a:p>
          <a:p>
            <a:r>
              <a:rPr lang="en-US" dirty="0"/>
              <a:t>Example of benefit for business and industry: high tariffs.</a:t>
            </a:r>
          </a:p>
          <a:p>
            <a:pPr lvl="1"/>
            <a:r>
              <a:rPr lang="en-US" dirty="0"/>
              <a:t>Tariffs: taxes on imported foreign goods/products</a:t>
            </a:r>
          </a:p>
          <a:p>
            <a:r>
              <a:rPr lang="en-US" dirty="0"/>
              <a:t>Big business and industry benefited from high tariffs, as tariffs were a disincentive for Americans to buy foreign goods/products.</a:t>
            </a:r>
          </a:p>
          <a:p>
            <a:pPr lvl="1"/>
            <a:r>
              <a:rPr lang="en-US" dirty="0"/>
              <a:t>Americans were more likely to buy goods/products from American big business and industries</a:t>
            </a:r>
          </a:p>
          <a:p>
            <a:pPr lvl="1"/>
            <a:r>
              <a:rPr lang="en-US" dirty="0"/>
              <a:t>Higher tariffs = Greater profits for big business and industries</a:t>
            </a:r>
          </a:p>
        </p:txBody>
      </p:sp>
    </p:spTree>
    <p:extLst>
      <p:ext uri="{BB962C8B-B14F-4D97-AF65-F5344CB8AC3E}">
        <p14:creationId xmlns:p14="http://schemas.microsoft.com/office/powerpoint/2010/main" val="1098221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928E8-EF78-4319-9108-906B61B13874}"/>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4F5D8931-1AA8-4D4F-B904-E380AC8953F7}"/>
              </a:ext>
            </a:extLst>
          </p:cNvPr>
          <p:cNvSpPr>
            <a:spLocks noGrp="1"/>
          </p:cNvSpPr>
          <p:nvPr>
            <p:ph idx="1"/>
          </p:nvPr>
        </p:nvSpPr>
        <p:spPr/>
        <p:txBody>
          <a:bodyPr>
            <a:normAutofit lnSpcReduction="10000"/>
          </a:bodyPr>
          <a:lstStyle/>
          <a:p>
            <a:r>
              <a:rPr lang="en-US" dirty="0"/>
              <a:t>Two Gilded Age presidents did make some effort to reduce tariffs and have fairer business practices in the U.S.</a:t>
            </a:r>
          </a:p>
          <a:p>
            <a:r>
              <a:rPr lang="en-US" dirty="0"/>
              <a:t>President Arthur created the U.S. Tariff Commission in 1882 to investigate impact of tariffs on the American people.</a:t>
            </a:r>
          </a:p>
          <a:p>
            <a:pPr lvl="1"/>
            <a:r>
              <a:rPr lang="en-US" dirty="0"/>
              <a:t>1883: tariffs were reduced by a mere 5 percent</a:t>
            </a:r>
          </a:p>
          <a:p>
            <a:r>
              <a:rPr lang="en-US" dirty="0"/>
              <a:t>President Cleveland, a Democrat, helped create the Interstate Commerce Commission (ICC).</a:t>
            </a:r>
          </a:p>
          <a:p>
            <a:pPr lvl="1"/>
            <a:r>
              <a:rPr lang="en-US" dirty="0"/>
              <a:t>ICC: reviewed railroad prices and ensured that prices would be reasonable for American customers</a:t>
            </a:r>
          </a:p>
          <a:p>
            <a:pPr lvl="1"/>
            <a:r>
              <a:rPr lang="en-US" dirty="0"/>
              <a:t>Unfortunately, the ICC suffered from lack of enforcement power and was not effective in regulating railroad rates</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94D0F282-3591-421F-AA8D-6DAB9AB84E88}"/>
                  </a:ext>
                </a:extLst>
              </p14:cNvPr>
              <p14:cNvContentPartPr/>
              <p14:nvPr/>
            </p14:nvContentPartPr>
            <p14:xfrm>
              <a:off x="4023251" y="2416107"/>
              <a:ext cx="11340" cy="5760"/>
            </p14:xfrm>
          </p:contentPart>
        </mc:Choice>
        <mc:Fallback xmlns="">
          <p:pic>
            <p:nvPicPr>
              <p:cNvPr id="4" name="Ink 3">
                <a:extLst>
                  <a:ext uri="{FF2B5EF4-FFF2-40B4-BE49-F238E27FC236}">
                    <a16:creationId xmlns:a16="http://schemas.microsoft.com/office/drawing/2014/main" id="{94D0F282-3591-421F-AA8D-6DAB9AB84E88}"/>
                  </a:ext>
                </a:extLst>
              </p:cNvPr>
              <p:cNvPicPr/>
              <p:nvPr/>
            </p:nvPicPr>
            <p:blipFill>
              <a:blip r:embed="rId3"/>
              <a:stretch>
                <a:fillRect/>
              </a:stretch>
            </p:blipFill>
            <p:spPr>
              <a:xfrm>
                <a:off x="4019353" y="2412147"/>
                <a:ext cx="19136" cy="136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C7E4450B-72F2-4A63-B15D-6CE834D5F6BA}"/>
                  </a:ext>
                </a:extLst>
              </p14:cNvPr>
              <p14:cNvContentPartPr/>
              <p14:nvPr/>
            </p14:nvContentPartPr>
            <p14:xfrm>
              <a:off x="2676671" y="2188947"/>
              <a:ext cx="44460" cy="44460"/>
            </p14:xfrm>
          </p:contentPart>
        </mc:Choice>
        <mc:Fallback xmlns="">
          <p:pic>
            <p:nvPicPr>
              <p:cNvPr id="5" name="Ink 4">
                <a:extLst>
                  <a:ext uri="{FF2B5EF4-FFF2-40B4-BE49-F238E27FC236}">
                    <a16:creationId xmlns:a16="http://schemas.microsoft.com/office/drawing/2014/main" id="{C7E4450B-72F2-4A63-B15D-6CE834D5F6BA}"/>
                  </a:ext>
                </a:extLst>
              </p:cNvPr>
              <p:cNvPicPr/>
              <p:nvPr/>
            </p:nvPicPr>
            <p:blipFill>
              <a:blip r:embed="rId5"/>
              <a:stretch>
                <a:fillRect/>
              </a:stretch>
            </p:blipFill>
            <p:spPr>
              <a:xfrm>
                <a:off x="2672403" y="2184679"/>
                <a:ext cx="52996" cy="5299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F97F8F19-718D-45F8-BA2E-D6423D4A21DC}"/>
                  </a:ext>
                </a:extLst>
              </p14:cNvPr>
              <p14:cNvContentPartPr/>
              <p14:nvPr/>
            </p14:nvContentPartPr>
            <p14:xfrm>
              <a:off x="2493791" y="2116947"/>
              <a:ext cx="27900" cy="39060"/>
            </p14:xfrm>
          </p:contentPart>
        </mc:Choice>
        <mc:Fallback xmlns="">
          <p:pic>
            <p:nvPicPr>
              <p:cNvPr id="6" name="Ink 5">
                <a:extLst>
                  <a:ext uri="{FF2B5EF4-FFF2-40B4-BE49-F238E27FC236}">
                    <a16:creationId xmlns:a16="http://schemas.microsoft.com/office/drawing/2014/main" id="{F97F8F19-718D-45F8-BA2E-D6423D4A21DC}"/>
                  </a:ext>
                </a:extLst>
              </p:cNvPr>
              <p:cNvPicPr/>
              <p:nvPr/>
            </p:nvPicPr>
            <p:blipFill>
              <a:blip r:embed="rId7"/>
              <a:stretch>
                <a:fillRect/>
              </a:stretch>
            </p:blipFill>
            <p:spPr>
              <a:xfrm>
                <a:off x="2489499" y="2112647"/>
                <a:ext cx="36485" cy="476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EA37BC9D-2AC4-4ECA-B98B-B3068D9DE24D}"/>
                  </a:ext>
                </a:extLst>
              </p14:cNvPr>
              <p14:cNvContentPartPr/>
              <p14:nvPr/>
            </p14:nvContentPartPr>
            <p14:xfrm>
              <a:off x="2621231" y="2022627"/>
              <a:ext cx="27900" cy="22320"/>
            </p14:xfrm>
          </p:contentPart>
        </mc:Choice>
        <mc:Fallback xmlns="">
          <p:pic>
            <p:nvPicPr>
              <p:cNvPr id="7" name="Ink 6">
                <a:extLst>
                  <a:ext uri="{FF2B5EF4-FFF2-40B4-BE49-F238E27FC236}">
                    <a16:creationId xmlns:a16="http://schemas.microsoft.com/office/drawing/2014/main" id="{EA37BC9D-2AC4-4ECA-B98B-B3068D9DE24D}"/>
                  </a:ext>
                </a:extLst>
              </p:cNvPr>
              <p:cNvPicPr/>
              <p:nvPr/>
            </p:nvPicPr>
            <p:blipFill>
              <a:blip r:embed="rId9"/>
              <a:stretch>
                <a:fillRect/>
              </a:stretch>
            </p:blipFill>
            <p:spPr>
              <a:xfrm>
                <a:off x="2616939" y="2018376"/>
                <a:ext cx="36485" cy="30823"/>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a:extLst>
                  <a:ext uri="{FF2B5EF4-FFF2-40B4-BE49-F238E27FC236}">
                    <a16:creationId xmlns:a16="http://schemas.microsoft.com/office/drawing/2014/main" id="{751064F8-2DE3-4976-B140-71DFB798B560}"/>
                  </a:ext>
                </a:extLst>
              </p14:cNvPr>
              <p14:cNvContentPartPr/>
              <p14:nvPr/>
            </p14:nvContentPartPr>
            <p14:xfrm>
              <a:off x="1995011" y="2194527"/>
              <a:ext cx="16740" cy="22320"/>
            </p14:xfrm>
          </p:contentPart>
        </mc:Choice>
        <mc:Fallback xmlns="">
          <p:pic>
            <p:nvPicPr>
              <p:cNvPr id="8" name="Ink 7">
                <a:extLst>
                  <a:ext uri="{FF2B5EF4-FFF2-40B4-BE49-F238E27FC236}">
                    <a16:creationId xmlns:a16="http://schemas.microsoft.com/office/drawing/2014/main" id="{751064F8-2DE3-4976-B140-71DFB798B560}"/>
                  </a:ext>
                </a:extLst>
              </p:cNvPr>
              <p:cNvPicPr/>
              <p:nvPr/>
            </p:nvPicPr>
            <p:blipFill>
              <a:blip r:embed="rId11"/>
              <a:stretch>
                <a:fillRect/>
              </a:stretch>
            </p:blipFill>
            <p:spPr>
              <a:xfrm>
                <a:off x="1990826" y="2190276"/>
                <a:ext cx="25110" cy="30823"/>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8691A0F7-CB29-466E-BF83-B607C1BD0C4B}"/>
                  </a:ext>
                </a:extLst>
              </p14:cNvPr>
              <p14:cNvContentPartPr/>
              <p14:nvPr/>
            </p14:nvContentPartPr>
            <p14:xfrm>
              <a:off x="2177891" y="2244387"/>
              <a:ext cx="5760" cy="180"/>
            </p14:xfrm>
          </p:contentPart>
        </mc:Choice>
        <mc:Fallback xmlns="">
          <p:pic>
            <p:nvPicPr>
              <p:cNvPr id="9" name="Ink 8">
                <a:extLst>
                  <a:ext uri="{FF2B5EF4-FFF2-40B4-BE49-F238E27FC236}">
                    <a16:creationId xmlns:a16="http://schemas.microsoft.com/office/drawing/2014/main" id="{8691A0F7-CB29-466E-BF83-B607C1BD0C4B}"/>
                  </a:ext>
                </a:extLst>
              </p:cNvPr>
              <p:cNvPicPr/>
              <p:nvPr/>
            </p:nvPicPr>
            <p:blipFill>
              <a:blip r:embed="rId13"/>
              <a:stretch>
                <a:fillRect/>
              </a:stretch>
            </p:blipFill>
            <p:spPr>
              <a:xfrm>
                <a:off x="2175731" y="2242227"/>
                <a:ext cx="10080" cy="4500"/>
              </a:xfrm>
              <a:prstGeom prst="rect">
                <a:avLst/>
              </a:prstGeom>
            </p:spPr>
          </p:pic>
        </mc:Fallback>
      </mc:AlternateContent>
    </p:spTree>
    <p:extLst>
      <p:ext uri="{BB962C8B-B14F-4D97-AF65-F5344CB8AC3E}">
        <p14:creationId xmlns:p14="http://schemas.microsoft.com/office/powerpoint/2010/main" val="2108163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18F23-679E-46D4-AA88-A6B05EE0D219}"/>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7CDCD9A7-AC4F-4DD5-9409-2CAF45576D98}"/>
              </a:ext>
            </a:extLst>
          </p:cNvPr>
          <p:cNvSpPr>
            <a:spLocks noGrp="1"/>
          </p:cNvSpPr>
          <p:nvPr>
            <p:ph idx="1"/>
          </p:nvPr>
        </p:nvSpPr>
        <p:spPr/>
        <p:txBody>
          <a:bodyPr/>
          <a:lstStyle/>
          <a:p>
            <a:r>
              <a:rPr lang="en-US" dirty="0"/>
              <a:t>After the Arthur and Cleveland presidencies, influential businessmen and industrialists supported Republican Benjamin Harrison for president in 1888.</a:t>
            </a:r>
          </a:p>
          <a:p>
            <a:pPr lvl="1"/>
            <a:r>
              <a:rPr lang="en-US" dirty="0"/>
              <a:t>Boosters helped to secure necessary electoral college votes for Harrison</a:t>
            </a:r>
          </a:p>
          <a:p>
            <a:pPr lvl="1"/>
            <a:r>
              <a:rPr lang="en-US" dirty="0"/>
              <a:t>Harrison ran on a platform of high tariffs</a:t>
            </a:r>
          </a:p>
          <a:p>
            <a:pPr lvl="1"/>
            <a:r>
              <a:rPr lang="en-US" dirty="0"/>
              <a:t>Tariffs would remain high for the next decade</a:t>
            </a:r>
          </a:p>
          <a:p>
            <a:r>
              <a:rPr lang="en-US" dirty="0"/>
              <a:t>1890: Sherman Anti-Trust Act</a:t>
            </a:r>
          </a:p>
          <a:p>
            <a:pPr lvl="1"/>
            <a:r>
              <a:rPr lang="en-US" dirty="0"/>
              <a:t>Federal legislation designed to breakup trusts and eliminate monopolies</a:t>
            </a:r>
          </a:p>
          <a:p>
            <a:pPr lvl="1"/>
            <a:r>
              <a:rPr lang="en-US" dirty="0"/>
              <a:t>Not enforced in 1890s</a:t>
            </a:r>
          </a:p>
        </p:txBody>
      </p:sp>
    </p:spTree>
    <p:extLst>
      <p:ext uri="{BB962C8B-B14F-4D97-AF65-F5344CB8AC3E}">
        <p14:creationId xmlns:p14="http://schemas.microsoft.com/office/powerpoint/2010/main" val="154426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8B78C-A285-46D9-BBA7-564AC9E7F188}"/>
              </a:ext>
            </a:extLst>
          </p:cNvPr>
          <p:cNvSpPr>
            <a:spLocks noGrp="1"/>
          </p:cNvSpPr>
          <p:nvPr>
            <p:ph type="title"/>
          </p:nvPr>
        </p:nvSpPr>
        <p:spPr/>
        <p:txBody>
          <a:bodyPr/>
          <a:lstStyle/>
          <a:p>
            <a:r>
              <a:rPr lang="en-US" dirty="0"/>
              <a:t>The Gilded Age</a:t>
            </a:r>
          </a:p>
        </p:txBody>
      </p:sp>
      <p:sp>
        <p:nvSpPr>
          <p:cNvPr id="3" name="Content Placeholder 2">
            <a:extLst>
              <a:ext uri="{FF2B5EF4-FFF2-40B4-BE49-F238E27FC236}">
                <a16:creationId xmlns:a16="http://schemas.microsoft.com/office/drawing/2014/main" id="{B9ED1510-8226-47C4-BFE8-84386ADB8062}"/>
              </a:ext>
            </a:extLst>
          </p:cNvPr>
          <p:cNvSpPr>
            <a:spLocks noGrp="1"/>
          </p:cNvSpPr>
          <p:nvPr>
            <p:ph idx="1"/>
          </p:nvPr>
        </p:nvSpPr>
        <p:spPr/>
        <p:txBody>
          <a:bodyPr/>
          <a:lstStyle/>
          <a:p>
            <a:r>
              <a:rPr lang="en-US" dirty="0"/>
              <a:t>Consequences of Gilded Age politics: </a:t>
            </a:r>
          </a:p>
          <a:p>
            <a:pPr lvl="1"/>
            <a:r>
              <a:rPr lang="en-US" dirty="0"/>
              <a:t>Gross violations of civil rights for African-Americans in the South</a:t>
            </a:r>
          </a:p>
          <a:p>
            <a:pPr lvl="1"/>
            <a:r>
              <a:rPr lang="en-US" dirty="0"/>
              <a:t>Protests, demonstrations, and strikes by American farmers and laborers</a:t>
            </a:r>
          </a:p>
          <a:p>
            <a:endParaRPr lang="en-US" dirty="0"/>
          </a:p>
        </p:txBody>
      </p:sp>
    </p:spTree>
    <p:extLst>
      <p:ext uri="{BB962C8B-B14F-4D97-AF65-F5344CB8AC3E}">
        <p14:creationId xmlns:p14="http://schemas.microsoft.com/office/powerpoint/2010/main" val="124760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2745</Words>
  <Application>Microsoft Office PowerPoint</Application>
  <PresentationFormat>Widescreen</PresentationFormat>
  <Paragraphs>227</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ＭＳ Ｐゴシック</vt:lpstr>
      <vt:lpstr>Arial</vt:lpstr>
      <vt:lpstr>Calibri</vt:lpstr>
      <vt:lpstr>Calibri Light</vt:lpstr>
      <vt:lpstr>Office Theme</vt:lpstr>
      <vt:lpstr>The Gilded Age and the Progressive Era</vt:lpstr>
      <vt:lpstr>The Gilded Age</vt:lpstr>
      <vt:lpstr>The Gilded Age</vt:lpstr>
      <vt:lpstr>The Gilded Age</vt:lpstr>
      <vt:lpstr>The Gilded Age</vt:lpstr>
      <vt:lpstr>The Gilded Age</vt:lpstr>
      <vt:lpstr>The Gilded Age</vt:lpstr>
      <vt:lpstr>The Gilded Age</vt:lpstr>
      <vt:lpstr>The Gilded Age</vt:lpstr>
      <vt:lpstr>The (Un)Reconstructed South</vt:lpstr>
      <vt:lpstr>The (Un)Reconstructed South</vt:lpstr>
      <vt:lpstr>The (Un)Reconstructed South</vt:lpstr>
      <vt:lpstr>The (Un)Reconstructed South</vt:lpstr>
      <vt:lpstr>Jim Crow Laws and Plessy vs. Ferguson</vt:lpstr>
      <vt:lpstr>Jim Crow Laws and Plessy vs. Ferguson</vt:lpstr>
      <vt:lpstr>The Gilded Age: Farmers’ Response</vt:lpstr>
      <vt:lpstr>The Gilded Age: Farmers’ Response</vt:lpstr>
      <vt:lpstr>The Gilded Age: The Depression of 1893</vt:lpstr>
      <vt:lpstr>The Gilded Age: The Depression of 1893</vt:lpstr>
      <vt:lpstr>The Gilded Age: The Depression of 1893</vt:lpstr>
      <vt:lpstr>Presidential Election of 1896</vt:lpstr>
      <vt:lpstr>Presidential Election of 1896</vt:lpstr>
      <vt:lpstr>The Progressive Era</vt:lpstr>
      <vt:lpstr>The Progressive Era</vt:lpstr>
      <vt:lpstr>The Progressive Era</vt:lpstr>
      <vt:lpstr>The Progressive Era</vt:lpstr>
      <vt:lpstr>The Progressive Era</vt:lpstr>
      <vt:lpstr>The Progressive Era</vt:lpstr>
      <vt:lpstr>The Progressive Era</vt:lpstr>
      <vt:lpstr>The Progressive Era</vt:lpstr>
      <vt:lpstr>The Progressive Era</vt:lpstr>
      <vt:lpstr>Examples of Progressive Reform Efforts</vt:lpstr>
      <vt:lpstr>The Progressive Era</vt:lpstr>
      <vt:lpstr>The Progressive 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Gilded Age and the Progressive Era</dc:title>
  <dc:creator>David Ybarra</dc:creator>
  <cp:lastModifiedBy>David Ybarra</cp:lastModifiedBy>
  <cp:revision>64</cp:revision>
  <dcterms:created xsi:type="dcterms:W3CDTF">2017-09-19T20:36:34Z</dcterms:created>
  <dcterms:modified xsi:type="dcterms:W3CDTF">2017-09-20T04:28:35Z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