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11"/>
  </p:notesMasterIdLst>
  <p:sldIdLst>
    <p:sldId id="311" r:id="rId2"/>
    <p:sldId id="312" r:id="rId3"/>
    <p:sldId id="313" r:id="rId4"/>
    <p:sldId id="321" r:id="rId5"/>
    <p:sldId id="328" r:id="rId6"/>
    <p:sldId id="316" r:id="rId7"/>
    <p:sldId id="322" r:id="rId8"/>
    <p:sldId id="323"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79" autoAdjust="0"/>
    <p:restoredTop sz="56732" autoAdjust="0"/>
  </p:normalViewPr>
  <p:slideViewPr>
    <p:cSldViewPr snapToGrid="0">
      <p:cViewPr varScale="1">
        <p:scale>
          <a:sx n="63" d="100"/>
          <a:sy n="63" d="100"/>
        </p:scale>
        <p:origin x="1398" y="48"/>
      </p:cViewPr>
      <p:guideLst>
        <p:guide orient="horz" pos="2160"/>
        <p:guide pos="3840"/>
      </p:guideLst>
    </p:cSldViewPr>
  </p:slideViewPr>
  <p:outlineViewPr>
    <p:cViewPr>
      <p:scale>
        <a:sx n="33" d="100"/>
        <a:sy n="33" d="100"/>
      </p:scale>
      <p:origin x="0" y="-11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04C2C-47B4-4F29-9C86-67ACCA76CECC}" type="datetimeFigureOut">
              <a:rPr lang="en-US" smtClean="0"/>
              <a:pPr/>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E23DE-3F14-451E-BEF1-92948087F495}" type="slidenum">
              <a:rPr lang="en-US" smtClean="0"/>
              <a:pPr/>
              <a:t>‹#›</a:t>
            </a:fld>
            <a:endParaRPr lang="en-US"/>
          </a:p>
        </p:txBody>
      </p:sp>
    </p:spTree>
    <p:extLst>
      <p:ext uri="{BB962C8B-B14F-4D97-AF65-F5344CB8AC3E}">
        <p14:creationId xmlns:p14="http://schemas.microsoft.com/office/powerpoint/2010/main" val="193861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468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1221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20000"/>
              </a:lnSpc>
              <a:spcBef>
                <a:spcPts val="1000"/>
              </a:spcBef>
              <a:spcAft>
                <a:spcPts val="0"/>
              </a:spcAft>
              <a:buClr>
                <a:srgbClr val="415588"/>
              </a:buClr>
              <a:buSzPct val="100000"/>
              <a:buFont typeface="Wingdings" pitchFamily="2" charset="2"/>
              <a:buChar char="ü"/>
              <a:tabLst/>
              <a:defRPr/>
            </a:pPr>
            <a:r>
              <a:rPr lang="en-US" dirty="0" smtClean="0">
                <a:latin typeface="Maiandra GD" panose="020E0502030308020204" pitchFamily="34" charset="0"/>
              </a:rPr>
              <a:t/>
            </a:r>
            <a:br>
              <a:rPr lang="en-US" dirty="0" smtClean="0">
                <a:latin typeface="Maiandra GD" panose="020E0502030308020204" pitchFamily="34" charset="0"/>
              </a:rPr>
            </a:br>
            <a:endParaRPr lang="en-US" baseline="0" dirty="0" smtClean="0">
              <a:latin typeface="Maiandra GD" pitchFamily="34" charset="0"/>
            </a:endParaRPr>
          </a:p>
          <a:p>
            <a:pPr marL="171450" marR="0" lvl="0" indent="-171450" algn="l" defTabSz="914400" rtl="0" eaLnBrk="1" fontAlgn="auto" latinLnBrk="0" hangingPunct="1">
              <a:lnSpc>
                <a:spcPct val="120000"/>
              </a:lnSpc>
              <a:spcBef>
                <a:spcPts val="1000"/>
              </a:spcBef>
              <a:spcAft>
                <a:spcPts val="0"/>
              </a:spcAft>
              <a:buClr>
                <a:srgbClr val="415588"/>
              </a:buClr>
              <a:buSzPct val="100000"/>
              <a:buFont typeface="Wingdings" pitchFamily="2" charset="2"/>
              <a:buChar char="ü"/>
              <a:tabLst/>
              <a:defRPr/>
            </a:pPr>
            <a:endParaRPr lang="en-US" dirty="0" smtClean="0">
              <a:latin typeface="Maiandra GD"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9538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pPr/>
              <a:t>4</a:t>
            </a:fld>
            <a:endParaRPr lang="en-US"/>
          </a:p>
        </p:txBody>
      </p:sp>
    </p:spTree>
    <p:extLst>
      <p:ext uri="{BB962C8B-B14F-4D97-AF65-F5344CB8AC3E}">
        <p14:creationId xmlns:p14="http://schemas.microsoft.com/office/powerpoint/2010/main" val="13725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smtClean="0">
                <a:latin typeface="Maiandra GD" panose="020E0502030308020204" pitchFamily="34" charset="0"/>
              </a:rPr>
              <a:t>A gateway market like New York tends to see more inbound international demand, which is something hoteliers can somewhat predict by monitoring currency conversion rates</a:t>
            </a:r>
          </a:p>
          <a:p>
            <a:pPr marL="171450" indent="-171450">
              <a:buFont typeface="Wingdings" panose="05000000000000000000" pitchFamily="2" charset="2"/>
              <a:buChar char="ü"/>
            </a:pPr>
            <a:r>
              <a:rPr lang="en-US" dirty="0" smtClean="0">
                <a:latin typeface="Maiandra GD" panose="020E0502030308020204" pitchFamily="34" charset="0"/>
              </a:rPr>
              <a:t>When currency fluctuations happen from any of these countries, we see a significant shift in markets that tend to have those countries as feeder markets. It is an important thing to keep track of, not just in major gateway cities, but it can be something that impacts other markets as well that depend on leisure travel.</a:t>
            </a:r>
            <a:endParaRPr lang="en-US" dirty="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pPr/>
              <a:t>5</a:t>
            </a:fld>
            <a:endParaRPr lang="en-US"/>
          </a:p>
        </p:txBody>
      </p:sp>
    </p:spTree>
    <p:extLst>
      <p:ext uri="{BB962C8B-B14F-4D97-AF65-F5344CB8AC3E}">
        <p14:creationId xmlns:p14="http://schemas.microsoft.com/office/powerpoint/2010/main" val="79388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Wingdings" pitchFamily="2" charset="2"/>
              <a:buChar char="ü"/>
              <a:tabLst/>
              <a:defRPr/>
            </a:pPr>
            <a:r>
              <a:rPr lang="en-US" sz="1200" kern="1200" dirty="0" smtClean="0">
                <a:solidFill>
                  <a:schemeClr val="tx1"/>
                </a:solidFill>
                <a:effectLst/>
                <a:latin typeface="+mn-lt"/>
                <a:ea typeface="+mn-ea"/>
                <a:cs typeface="+mn-cs"/>
              </a:rPr>
              <a:t>Excessively</a:t>
            </a:r>
            <a:r>
              <a:rPr lang="en-US" sz="1200" kern="1200" baseline="0" dirty="0" smtClean="0">
                <a:solidFill>
                  <a:schemeClr val="tx1"/>
                </a:solidFill>
                <a:effectLst/>
                <a:latin typeface="+mn-lt"/>
                <a:ea typeface="+mn-ea"/>
                <a:cs typeface="+mn-cs"/>
              </a:rPr>
              <a:t> concentrating more </a:t>
            </a:r>
            <a:r>
              <a:rPr lang="en-US" sz="1200" kern="1200" dirty="0" smtClean="0">
                <a:solidFill>
                  <a:schemeClr val="tx1"/>
                </a:solidFill>
                <a:effectLst/>
                <a:latin typeface="+mn-lt"/>
                <a:ea typeface="+mn-ea"/>
                <a:cs typeface="+mn-cs"/>
              </a:rPr>
              <a:t>efforts on the external factors</a:t>
            </a:r>
            <a:r>
              <a:rPr lang="en-US" sz="1200" kern="1200" baseline="0" dirty="0" smtClean="0">
                <a:solidFill>
                  <a:schemeClr val="tx1"/>
                </a:solidFill>
                <a:effectLst/>
                <a:latin typeface="+mn-lt"/>
                <a:ea typeface="+mn-ea"/>
                <a:cs typeface="+mn-cs"/>
              </a:rPr>
              <a:t> at the expense of the internal factors may result to the business</a:t>
            </a:r>
            <a:r>
              <a:rPr lang="en-US" sz="1200" kern="1200" dirty="0" smtClean="0">
                <a:solidFill>
                  <a:schemeClr val="tx1"/>
                </a:solidFill>
                <a:effectLst/>
                <a:latin typeface="+mn-lt"/>
                <a:ea typeface="+mn-ea"/>
                <a:cs typeface="+mn-cs"/>
              </a:rPr>
              <a:t> failing terribly terribly. </a:t>
            </a:r>
            <a:endParaRPr lang="en-US" dirty="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2674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Maiandra GD" pitchFamily="34" charset="0"/>
            </a:endParaRPr>
          </a:p>
          <a:p>
            <a:pPr>
              <a:buFont typeface="Wingdings" pitchFamily="2" charset="2"/>
              <a:buChar char="ü"/>
            </a:pPr>
            <a:endParaRPr lang="en-US" dirty="0" smtClean="0">
              <a:latin typeface="Maiandra GD" pitchFamily="34" charset="0"/>
            </a:endParaRPr>
          </a:p>
          <a:p>
            <a:r>
              <a:rPr lang="en-US" dirty="0" smtClean="0">
                <a:latin typeface="Maiandra GD" pitchFamily="34" charset="0"/>
              </a:rPr>
              <a:t/>
            </a:r>
            <a:br>
              <a:rPr lang="en-US" dirty="0" smtClean="0">
                <a:latin typeface="Maiandra GD" pitchFamily="34" charset="0"/>
              </a:rPr>
            </a:br>
            <a:endParaRPr lang="en-US" dirty="0">
              <a:latin typeface="Maiandra GD"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8990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ü"/>
            </a:pPr>
            <a:endParaRPr lang="en-US" sz="1200" b="0" kern="1200" dirty="0">
              <a:solidFill>
                <a:schemeClr val="tx1"/>
              </a:solidFill>
              <a:effectLst/>
              <a:latin typeface="Maiandra GD" pitchFamily="34" charset="0"/>
              <a:ea typeface="+mn-ea"/>
              <a:cs typeface="+mn-cs"/>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5698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latin typeface="Maiandra GD" pitchFamily="34" charset="0"/>
            </a:endParaRPr>
          </a:p>
        </p:txBody>
      </p:sp>
      <p:sp>
        <p:nvSpPr>
          <p:cNvPr id="4" name="Slide Number Placeholder 3"/>
          <p:cNvSpPr>
            <a:spLocks noGrp="1"/>
          </p:cNvSpPr>
          <p:nvPr>
            <p:ph type="sldNum" sz="quarter" idx="10"/>
          </p:nvPr>
        </p:nvSpPr>
        <p:spPr/>
        <p:txBody>
          <a:bodyPr/>
          <a:lstStyle/>
          <a:p>
            <a:fld id="{750E23DE-3F14-451E-BEF1-92948087F49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67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022099"/>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1070253847"/>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2109037156"/>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593858435"/>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9E71-FCCF-4EFB-ABA6-0D076C53FC5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24747"/>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4110702264"/>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1682472012"/>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3255710852"/>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4000166450"/>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09E71-FCCF-4EFB-ABA6-0D076C53FC52}" type="slidenum">
              <a:rPr lang="en-US" smtClean="0"/>
              <a:pPr/>
              <a:t>‹#›</a:t>
            </a:fld>
            <a:endParaRPr lang="en-US"/>
          </a:p>
        </p:txBody>
      </p:sp>
    </p:spTree>
    <p:extLst>
      <p:ext uri="{BB962C8B-B14F-4D97-AF65-F5344CB8AC3E}">
        <p14:creationId xmlns:p14="http://schemas.microsoft.com/office/powerpoint/2010/main" val="921739702"/>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5456A-6B00-463A-B3F1-490EDDEFA1BB}"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9E71-FCCF-4EFB-ABA6-0D076C53FC52}" type="slidenum">
              <a:rPr lang="en-US" smtClean="0"/>
              <a:pPr/>
              <a:t>‹#›</a:t>
            </a:fld>
            <a:endParaRPr lang="en-US"/>
          </a:p>
        </p:txBody>
      </p:sp>
    </p:spTree>
    <p:extLst>
      <p:ext uri="{BB962C8B-B14F-4D97-AF65-F5344CB8AC3E}">
        <p14:creationId xmlns:p14="http://schemas.microsoft.com/office/powerpoint/2010/main" val="3604357914"/>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44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55456A-6B00-463A-B3F1-490EDDEFA1BB}" type="datetimeFigureOut">
              <a:rPr lang="en-US" smtClean="0"/>
              <a:pPr/>
              <a:t>11/12/2018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09E71-FCCF-4EFB-ABA6-0D076C53FC5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85151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ransition spd="slow">
    <p:wipe/>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otelnewsnow.com/Articles/290316/The-impact-of-external-factors-on-hotel-market-da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otelnewsnow.com/Articles/290316/The-impact-of-external-factors-on-hotel-market-da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235131" y="1568849"/>
            <a:ext cx="11704320" cy="5485094"/>
          </a:xfrm>
        </p:spPr>
        <p:txBody>
          <a:bodyPr>
            <a:normAutofit fontScale="90000"/>
          </a:bodyPr>
          <a:lstStyle/>
          <a:p>
            <a:pPr algn="ctr"/>
            <a:r>
              <a:rPr lang="en-US" b="1" dirty="0">
                <a:latin typeface="Maiandra GD" panose="020E0502030308020204" pitchFamily="34" charset="0"/>
              </a:rPr>
              <a:t>FOOD SERVICE MANAGEMENT &amp; OPERATIONS</a:t>
            </a:r>
            <a:r>
              <a:rPr lang="en-US" sz="19900" b="1" dirty="0">
                <a:latin typeface="Maiandra GD" pitchFamily="34" charset="0"/>
              </a:rPr>
              <a:t/>
            </a:r>
            <a:br>
              <a:rPr lang="en-US" sz="19900" b="1" dirty="0">
                <a:latin typeface="Maiandra GD" pitchFamily="34" charset="0"/>
              </a:rPr>
            </a:br>
            <a:r>
              <a:rPr lang="en-US" sz="5800" b="1" dirty="0">
                <a:latin typeface="Maiandra GD" pitchFamily="34" charset="0"/>
              </a:rPr>
              <a:t/>
            </a:r>
            <a:br>
              <a:rPr lang="en-US" sz="5800" b="1" dirty="0">
                <a:latin typeface="Maiandra GD" pitchFamily="34" charset="0"/>
              </a:rPr>
            </a:br>
            <a:r>
              <a:rPr lang="en-US" sz="4900" b="1" dirty="0">
                <a:latin typeface="Maiandra GD" pitchFamily="34" charset="0"/>
              </a:rPr>
              <a:t>Name:</a:t>
            </a:r>
            <a:br>
              <a:rPr lang="en-US" sz="4900" b="1" dirty="0">
                <a:latin typeface="Maiandra GD" pitchFamily="34" charset="0"/>
              </a:rPr>
            </a:br>
            <a:r>
              <a:rPr lang="en-US" sz="4900" b="1" dirty="0">
                <a:latin typeface="Maiandra GD" pitchFamily="34" charset="0"/>
              </a:rPr>
              <a:t>Institution:</a:t>
            </a:r>
            <a:br>
              <a:rPr lang="en-US" sz="4900" b="1" dirty="0">
                <a:latin typeface="Maiandra GD" pitchFamily="34" charset="0"/>
              </a:rPr>
            </a:br>
            <a:r>
              <a:rPr lang="en-US" sz="4900" b="1" dirty="0">
                <a:latin typeface="Maiandra GD" pitchFamily="34" charset="0"/>
              </a:rPr>
              <a:t>Date:</a:t>
            </a:r>
            <a:r>
              <a:rPr lang="en-US" sz="5800" b="1" dirty="0">
                <a:latin typeface="Maiandra GD" pitchFamily="34" charset="0"/>
              </a:rPr>
              <a:t/>
            </a:r>
            <a:br>
              <a:rPr lang="en-US" sz="5800" b="1" dirty="0">
                <a:latin typeface="Maiandra GD" pitchFamily="34" charset="0"/>
              </a:rPr>
            </a:br>
            <a:endParaRPr lang="en-US" dirty="0"/>
          </a:p>
        </p:txBody>
      </p:sp>
    </p:spTree>
    <p:extLst>
      <p:ext uri="{BB962C8B-B14F-4D97-AF65-F5344CB8AC3E}">
        <p14:creationId xmlns:p14="http://schemas.microsoft.com/office/powerpoint/2010/main" val="41835120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5201" y="0"/>
            <a:ext cx="10515600" cy="1212305"/>
          </a:xfrm>
        </p:spPr>
        <p:txBody>
          <a:bodyPr>
            <a:normAutofit/>
          </a:bodyPr>
          <a:lstStyle/>
          <a:p>
            <a:pPr algn="ctr"/>
            <a:r>
              <a:rPr lang="en-US" sz="5400" b="1" dirty="0" smtClean="0">
                <a:latin typeface="Maiandra GD" pitchFamily="34" charset="0"/>
              </a:rPr>
              <a:t>Introduction</a:t>
            </a:r>
            <a:endParaRPr lang="en-US" sz="5400" b="1" dirty="0">
              <a:latin typeface="Maiandra GD" pitchFamily="34" charset="0"/>
            </a:endParaRPr>
          </a:p>
        </p:txBody>
      </p:sp>
      <p:sp>
        <p:nvSpPr>
          <p:cNvPr id="5" name="Content Placeholder 4"/>
          <p:cNvSpPr>
            <a:spLocks noGrp="1"/>
          </p:cNvSpPr>
          <p:nvPr>
            <p:ph idx="1"/>
          </p:nvPr>
        </p:nvSpPr>
        <p:spPr>
          <a:xfrm>
            <a:off x="209006" y="809897"/>
            <a:ext cx="11782697" cy="6048103"/>
          </a:xfrm>
        </p:spPr>
        <p:txBody>
          <a:bodyPr>
            <a:noAutofit/>
          </a:bodyPr>
          <a:lstStyle/>
          <a:p>
            <a:endParaRPr lang="en-US" sz="2800" b="1" dirty="0" smtClean="0">
              <a:latin typeface="Maiandra GD" panose="020E0502030308020204" pitchFamily="34" charset="0"/>
            </a:endParaRPr>
          </a:p>
          <a:p>
            <a:pPr algn="ctr"/>
            <a:r>
              <a:rPr lang="en-US" sz="3200" b="1" dirty="0">
                <a:latin typeface="Maiandra GD" panose="020E0502030308020204" pitchFamily="34" charset="0"/>
              </a:rPr>
              <a:t>News Title</a:t>
            </a:r>
            <a:r>
              <a:rPr lang="en-US" sz="3200" b="1" dirty="0">
                <a:solidFill>
                  <a:schemeClr val="tx1"/>
                </a:solidFill>
                <a:latin typeface="Maiandra GD" panose="020E0502030308020204" pitchFamily="34" charset="0"/>
              </a:rPr>
              <a:t>:</a:t>
            </a:r>
            <a:endParaRPr lang="en-US" sz="3200" dirty="0" smtClean="0">
              <a:solidFill>
                <a:schemeClr val="tx1"/>
              </a:solidFill>
              <a:latin typeface="Maiandra GD" panose="020E0502030308020204" pitchFamily="34" charset="0"/>
            </a:endParaRPr>
          </a:p>
          <a:p>
            <a:pPr algn="ctr">
              <a:lnSpc>
                <a:spcPct val="100000"/>
              </a:lnSpc>
            </a:pPr>
            <a:r>
              <a:rPr lang="en-US" sz="3200" dirty="0" smtClean="0">
                <a:solidFill>
                  <a:schemeClr val="tx1"/>
                </a:solidFill>
                <a:latin typeface="Maiandra GD" panose="020E0502030308020204" pitchFamily="34" charset="0"/>
              </a:rPr>
              <a:t>Revenue-Management</a:t>
            </a:r>
            <a:r>
              <a:rPr lang="en-US" sz="3200" dirty="0">
                <a:solidFill>
                  <a:schemeClr val="tx1"/>
                </a:solidFill>
                <a:latin typeface="Maiandra GD" panose="020E0502030308020204" pitchFamily="34" charset="0"/>
              </a:rPr>
              <a:t>: </a:t>
            </a:r>
            <a:r>
              <a:rPr lang="en-US" sz="3200" dirty="0" smtClean="0">
                <a:solidFill>
                  <a:schemeClr val="tx1"/>
                </a:solidFill>
                <a:latin typeface="Maiandra GD" panose="020E0502030308020204" pitchFamily="34" charset="0"/>
              </a:rPr>
              <a:t>The-Impact-of-External-Factors-on-Hotel</a:t>
            </a:r>
            <a:r>
              <a:rPr lang="en-US" sz="3200" dirty="0">
                <a:solidFill>
                  <a:schemeClr val="tx1"/>
                </a:solidFill>
                <a:latin typeface="Maiandra GD" panose="020E0502030308020204" pitchFamily="34" charset="0"/>
              </a:rPr>
              <a:t>, </a:t>
            </a:r>
            <a:r>
              <a:rPr lang="en-US" sz="3200" dirty="0" smtClean="0">
                <a:solidFill>
                  <a:schemeClr val="tx1"/>
                </a:solidFill>
                <a:latin typeface="Maiandra GD" panose="020E0502030308020204" pitchFamily="34" charset="0"/>
              </a:rPr>
              <a:t>Market </a:t>
            </a:r>
            <a:r>
              <a:rPr lang="en-US" sz="3200" dirty="0">
                <a:solidFill>
                  <a:schemeClr val="tx1"/>
                </a:solidFill>
                <a:latin typeface="Maiandra GD" panose="020E0502030308020204" pitchFamily="34" charset="0"/>
              </a:rPr>
              <a:t>D</a:t>
            </a:r>
            <a:r>
              <a:rPr lang="en-US" sz="3200" dirty="0" smtClean="0">
                <a:solidFill>
                  <a:schemeClr val="tx1"/>
                </a:solidFill>
                <a:latin typeface="Maiandra GD" panose="020E0502030308020204" pitchFamily="34" charset="0"/>
              </a:rPr>
              <a:t>ata</a:t>
            </a:r>
            <a:endParaRPr lang="en-US" sz="3200" dirty="0">
              <a:solidFill>
                <a:schemeClr val="tx1"/>
              </a:solidFill>
              <a:latin typeface="Maiandra GD" panose="020E0502030308020204" pitchFamily="34" charset="0"/>
            </a:endParaRPr>
          </a:p>
          <a:p>
            <a:pPr algn="ctr">
              <a:lnSpc>
                <a:spcPct val="100000"/>
              </a:lnSpc>
            </a:pPr>
            <a:r>
              <a:rPr lang="en-US" sz="3200" b="1" dirty="0">
                <a:latin typeface="Maiandra GD" panose="020E0502030308020204" pitchFamily="34" charset="0"/>
              </a:rPr>
              <a:t>Retrieved from: </a:t>
            </a:r>
            <a:r>
              <a:rPr lang="en-US" sz="3200" u="sng" dirty="0">
                <a:latin typeface="Maiandra GD" panose="020E0502030308020204" pitchFamily="34" charset="0"/>
                <a:hlinkClick r:id="rId3"/>
              </a:rPr>
              <a:t>http://www.hotelnewsnow.com/Articles/290316/The-impact-of-external-factors-on-hotel-market-data</a:t>
            </a:r>
            <a:endParaRPr lang="en-US" sz="3200" dirty="0">
              <a:latin typeface="Maiandra GD" panose="020E0502030308020204" pitchFamily="34" charset="0"/>
            </a:endParaRPr>
          </a:p>
          <a:p>
            <a:pPr algn="ctr">
              <a:lnSpc>
                <a:spcPct val="150000"/>
              </a:lnSpc>
            </a:pPr>
            <a:r>
              <a:rPr lang="en-US" sz="3200" b="1" dirty="0">
                <a:latin typeface="Maiandra GD" panose="020E0502030308020204" pitchFamily="34" charset="0"/>
              </a:rPr>
              <a:t>Published on</a:t>
            </a:r>
            <a:r>
              <a:rPr lang="en-US" sz="3200" dirty="0">
                <a:latin typeface="Maiandra GD" panose="020E0502030308020204" pitchFamily="34" charset="0"/>
              </a:rPr>
              <a:t>: </a:t>
            </a:r>
            <a:endParaRPr lang="en-US" sz="3200" dirty="0" smtClean="0">
              <a:latin typeface="Maiandra GD" panose="020E0502030308020204" pitchFamily="34" charset="0"/>
            </a:endParaRPr>
          </a:p>
          <a:p>
            <a:pPr algn="ctr">
              <a:lnSpc>
                <a:spcPct val="100000"/>
              </a:lnSpc>
            </a:pPr>
            <a:r>
              <a:rPr lang="en-US" sz="3200" dirty="0" smtClean="0">
                <a:latin typeface="Maiandra GD" panose="020E0502030308020204" pitchFamily="34" charset="0"/>
              </a:rPr>
              <a:t>11 </a:t>
            </a:r>
            <a:r>
              <a:rPr lang="en-US" sz="3200" dirty="0">
                <a:latin typeface="Maiandra GD" panose="020E0502030308020204" pitchFamily="34" charset="0"/>
              </a:rPr>
              <a:t>SEPTEMBER 2018 7:10 AM</a:t>
            </a:r>
          </a:p>
          <a:p>
            <a:pPr marL="0" indent="0">
              <a:lnSpc>
                <a:spcPct val="150000"/>
              </a:lnSpc>
              <a:buNone/>
            </a:pPr>
            <a:endParaRPr lang="en-US" sz="2800" dirty="0" smtClean="0">
              <a:latin typeface="Maiandra GD" pitchFamily="34" charset="0"/>
            </a:endParaRPr>
          </a:p>
        </p:txBody>
      </p:sp>
    </p:spTree>
    <p:extLst>
      <p:ext uri="{BB962C8B-B14F-4D97-AF65-F5344CB8AC3E}">
        <p14:creationId xmlns:p14="http://schemas.microsoft.com/office/powerpoint/2010/main" val="33275799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417945"/>
            <a:ext cx="10515600" cy="928255"/>
          </a:xfrm>
        </p:spPr>
        <p:txBody>
          <a:bodyPr>
            <a:normAutofit/>
          </a:bodyPr>
          <a:lstStyle/>
          <a:p>
            <a:pPr algn="ctr"/>
            <a:r>
              <a:rPr lang="en-US" sz="5400" b="1" dirty="0" smtClean="0">
                <a:latin typeface="Maiandra GD" pitchFamily="34" charset="0"/>
              </a:rPr>
              <a:t>Article Summary</a:t>
            </a:r>
            <a:endParaRPr lang="en-US" sz="5400" b="1" dirty="0">
              <a:latin typeface="Maiandra GD" pitchFamily="34" charset="0"/>
            </a:endParaRPr>
          </a:p>
        </p:txBody>
      </p:sp>
      <p:sp>
        <p:nvSpPr>
          <p:cNvPr id="3" name="Content Placeholder 2"/>
          <p:cNvSpPr>
            <a:spLocks noGrp="1"/>
          </p:cNvSpPr>
          <p:nvPr>
            <p:ph idx="1"/>
          </p:nvPr>
        </p:nvSpPr>
        <p:spPr>
          <a:xfrm>
            <a:off x="717913" y="1346200"/>
            <a:ext cx="10933974" cy="6047378"/>
          </a:xfrm>
        </p:spPr>
        <p:txBody>
          <a:bodyPr>
            <a:normAutofit fontScale="55000" lnSpcReduction="20000"/>
          </a:bodyPr>
          <a:lstStyle/>
          <a:p>
            <a:pPr>
              <a:lnSpc>
                <a:spcPct val="170000"/>
              </a:lnSpc>
              <a:buFont typeface="Wingdings" panose="05000000000000000000" pitchFamily="2" charset="2"/>
              <a:buChar char="§"/>
            </a:pPr>
            <a:r>
              <a:rPr lang="en-US" sz="5100" dirty="0" smtClean="0">
                <a:latin typeface="Maiandra GD" panose="020E0502030308020204" pitchFamily="34" charset="0"/>
              </a:rPr>
              <a:t> For businesses in the hotel industry to improve their performance, revenue managers should keep an eye on external influences. </a:t>
            </a:r>
          </a:p>
          <a:p>
            <a:pPr>
              <a:lnSpc>
                <a:spcPct val="150000"/>
              </a:lnSpc>
              <a:buFont typeface="Wingdings" panose="05000000000000000000" pitchFamily="2" charset="2"/>
              <a:buChar char="§"/>
            </a:pPr>
            <a:r>
              <a:rPr lang="en-US" sz="5100" dirty="0">
                <a:latin typeface="Maiandra GD" panose="020E0502030308020204" pitchFamily="34" charset="0"/>
              </a:rPr>
              <a:t> </a:t>
            </a:r>
            <a:r>
              <a:rPr lang="en-US" sz="5100" dirty="0" smtClean="0">
                <a:latin typeface="Maiandra GD" panose="020E0502030308020204" pitchFamily="34" charset="0"/>
              </a:rPr>
              <a:t>These external influences include factors, such </a:t>
            </a:r>
            <a:r>
              <a:rPr lang="en-US" sz="5100" dirty="0">
                <a:latin typeface="Maiandra GD" panose="020E0502030308020204" pitchFamily="34" charset="0"/>
              </a:rPr>
              <a:t>as </a:t>
            </a:r>
            <a:r>
              <a:rPr lang="en-US" sz="5100" dirty="0" smtClean="0">
                <a:latin typeface="Maiandra GD" panose="020E0502030308020204" pitchFamily="34" charset="0"/>
              </a:rPr>
              <a:t>distribution mix, </a:t>
            </a:r>
            <a:r>
              <a:rPr lang="en-US" sz="5100" dirty="0">
                <a:latin typeface="Maiandra GD" panose="020E0502030308020204" pitchFamily="34" charset="0"/>
              </a:rPr>
              <a:t>the impacts of guest experiences, and foreign-currency exchange </a:t>
            </a:r>
            <a:r>
              <a:rPr lang="en-US" sz="5100" dirty="0" smtClean="0">
                <a:latin typeface="Maiandra GD" panose="020E0502030308020204" pitchFamily="34" charset="0"/>
              </a:rPr>
              <a:t>rate</a:t>
            </a:r>
          </a:p>
          <a:p>
            <a:pPr>
              <a:lnSpc>
                <a:spcPct val="150000"/>
              </a:lnSpc>
              <a:buFont typeface="Wingdings" panose="05000000000000000000" pitchFamily="2" charset="2"/>
              <a:buChar char="§"/>
            </a:pPr>
            <a:r>
              <a:rPr lang="en-US" sz="5100" dirty="0">
                <a:latin typeface="Maiandra GD" panose="020E0502030308020204" pitchFamily="34" charset="0"/>
              </a:rPr>
              <a:t> The author, Dan Kubacki suggests that all hotel revenue-managers have the opportunity of learning a lot by focusing on the external influences as well as their effects on performance of the business.</a:t>
            </a:r>
          </a:p>
          <a:p>
            <a:pPr>
              <a:lnSpc>
                <a:spcPct val="150000"/>
              </a:lnSpc>
              <a:buFont typeface="Wingdings" panose="05000000000000000000" pitchFamily="2" charset="2"/>
              <a:buChar char="§"/>
            </a:pPr>
            <a:endParaRPr lang="en-US" sz="4000" b="1" dirty="0">
              <a:latin typeface="Maiandra GD" panose="020E0502030308020204" pitchFamily="34" charset="0"/>
            </a:endParaRPr>
          </a:p>
          <a:p>
            <a:pPr marL="0" indent="0" algn="ctr">
              <a:lnSpc>
                <a:spcPct val="150000"/>
              </a:lnSpc>
              <a:buNone/>
            </a:pPr>
            <a:r>
              <a:rPr lang="en-US" sz="3200" dirty="0" smtClean="0"/>
              <a:t/>
            </a:r>
            <a:br>
              <a:rPr lang="en-US" sz="3200" dirty="0" smtClean="0"/>
            </a:br>
            <a:endParaRPr lang="en-US" sz="3200" cap="none" dirty="0" smtClean="0">
              <a:latin typeface="Maiandra GD" pitchFamily="34" charset="0"/>
            </a:endParaRPr>
          </a:p>
          <a:p>
            <a:pPr>
              <a:lnSpc>
                <a:spcPct val="200000"/>
              </a:lnSpc>
              <a:buFont typeface="Wingdings" pitchFamily="2" charset="2"/>
              <a:buChar char="§"/>
            </a:pPr>
            <a:endParaRPr lang="en-US" sz="3200" cap="none" dirty="0" smtClean="0">
              <a:latin typeface="Maiandra GD" pitchFamily="34" charset="0"/>
            </a:endParaRPr>
          </a:p>
          <a:p>
            <a:pPr>
              <a:lnSpc>
                <a:spcPct val="170000"/>
              </a:lnSpc>
              <a:buFont typeface="Wingdings" pitchFamily="2" charset="2"/>
              <a:buChar char="§"/>
            </a:pPr>
            <a:endParaRPr lang="en-US" sz="3200" cap="none" dirty="0" smtClean="0">
              <a:latin typeface="Maiandra GD" pitchFamily="34" charset="0"/>
            </a:endParaRPr>
          </a:p>
        </p:txBody>
      </p:sp>
    </p:spTree>
    <p:extLst>
      <p:ext uri="{BB962C8B-B14F-4D97-AF65-F5344CB8AC3E}">
        <p14:creationId xmlns:p14="http://schemas.microsoft.com/office/powerpoint/2010/main" val="420418430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472345"/>
            <a:ext cx="10058400" cy="931817"/>
          </a:xfrm>
        </p:spPr>
        <p:txBody>
          <a:bodyPr>
            <a:normAutofit/>
          </a:bodyPr>
          <a:lstStyle/>
          <a:p>
            <a:pPr algn="ctr"/>
            <a:r>
              <a:rPr lang="en-US" sz="5400" b="1" dirty="0" smtClean="0">
                <a:latin typeface="Maiandra GD" pitchFamily="34" charset="0"/>
              </a:rPr>
              <a:t>CONT’</a:t>
            </a:r>
            <a:endParaRPr lang="en-US" sz="5400" b="1" dirty="0"/>
          </a:p>
        </p:txBody>
      </p:sp>
      <p:sp>
        <p:nvSpPr>
          <p:cNvPr id="3" name="Content Placeholder 2"/>
          <p:cNvSpPr>
            <a:spLocks noGrp="1"/>
          </p:cNvSpPr>
          <p:nvPr>
            <p:ph idx="1"/>
          </p:nvPr>
        </p:nvSpPr>
        <p:spPr>
          <a:xfrm>
            <a:off x="355601" y="1221282"/>
            <a:ext cx="11557000" cy="5247860"/>
          </a:xfrm>
        </p:spPr>
        <p:txBody>
          <a:bodyPr>
            <a:normAutofit/>
          </a:bodyPr>
          <a:lstStyle/>
          <a:p>
            <a:pPr>
              <a:lnSpc>
                <a:spcPct val="150000"/>
              </a:lnSpc>
              <a:buFont typeface="Wingdings" panose="05000000000000000000" pitchFamily="2" charset="2"/>
              <a:buChar char="§"/>
            </a:pPr>
            <a:r>
              <a:rPr lang="en-US" sz="2800" dirty="0">
                <a:latin typeface="Maiandra GD" panose="020E0502030308020204" pitchFamily="34" charset="0"/>
              </a:rPr>
              <a:t> </a:t>
            </a:r>
            <a:r>
              <a:rPr lang="en-US" sz="2800" dirty="0" smtClean="0">
                <a:latin typeface="Maiandra GD" pitchFamily="34" charset="0"/>
              </a:rPr>
              <a:t>The news article talks about the conference at the Hotel-Data-Conference whereby various speakers got a chance to talk about management of revenues in the hotel businesses.</a:t>
            </a:r>
          </a:p>
          <a:p>
            <a:pPr>
              <a:lnSpc>
                <a:spcPct val="150000"/>
              </a:lnSpc>
              <a:buFont typeface="Wingdings" panose="05000000000000000000" pitchFamily="2" charset="2"/>
              <a:buChar char="§"/>
            </a:pPr>
            <a:r>
              <a:rPr lang="en-US" sz="2800" dirty="0">
                <a:latin typeface="Maiandra GD" pitchFamily="34" charset="0"/>
              </a:rPr>
              <a:t> </a:t>
            </a:r>
            <a:r>
              <a:rPr lang="en-US" sz="2800" dirty="0" smtClean="0">
                <a:latin typeface="Maiandra GD" pitchFamily="34" charset="0"/>
              </a:rPr>
              <a:t>Bobby-Bowers and Jess-</a:t>
            </a:r>
            <a:r>
              <a:rPr lang="en-US" sz="2800" dirty="0" err="1" smtClean="0">
                <a:latin typeface="Maiandra GD" pitchFamily="34" charset="0"/>
              </a:rPr>
              <a:t>Petitt</a:t>
            </a:r>
            <a:r>
              <a:rPr lang="en-US" sz="2800" dirty="0" smtClean="0">
                <a:latin typeface="Maiandra GD" pitchFamily="34" charset="0"/>
              </a:rPr>
              <a:t> </a:t>
            </a:r>
            <a:r>
              <a:rPr lang="en-US" sz="2800" dirty="0">
                <a:latin typeface="Maiandra GD" panose="020E0502030308020204" pitchFamily="34" charset="0"/>
              </a:rPr>
              <a:t>studied the hotel-market performance in New York, and analyzed outside elements, such as currency exchange-rates, distribution mix, and guest experiences that were likely to clarify the lack of consistencies in the performance of a hotel property.</a:t>
            </a:r>
            <a:r>
              <a:rPr lang="en-US" sz="2800" dirty="0" smtClean="0">
                <a:latin typeface="Maiandra GD" pitchFamily="34" charset="0"/>
              </a:rPr>
              <a:t> </a:t>
            </a:r>
          </a:p>
        </p:txBody>
      </p:sp>
    </p:spTree>
    <p:extLst>
      <p:ext uri="{BB962C8B-B14F-4D97-AF65-F5344CB8AC3E}">
        <p14:creationId xmlns:p14="http://schemas.microsoft.com/office/powerpoint/2010/main" val="147037603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1" y="0"/>
            <a:ext cx="10711541" cy="927463"/>
          </a:xfrm>
        </p:spPr>
        <p:txBody>
          <a:bodyPr>
            <a:normAutofit fontScale="90000"/>
          </a:bodyPr>
          <a:lstStyle/>
          <a:p>
            <a:r>
              <a:rPr lang="en-US" b="1" dirty="0" smtClean="0">
                <a:latin typeface="Maiandra GD" panose="020E0502030308020204" pitchFamily="34" charset="0"/>
              </a:rPr>
              <a:t> Retrieved from STR (Smith Travel Research)</a:t>
            </a:r>
            <a:endParaRPr lang="en-US" b="1" dirty="0">
              <a:latin typeface="Maiandra GD" panose="020E0502030308020204" pitchFamily="34" charset="0"/>
            </a:endParaRPr>
          </a:p>
        </p:txBody>
      </p:sp>
      <p:pic>
        <p:nvPicPr>
          <p:cNvPr id="4" name="Content Placeholder 3"/>
          <p:cNvPicPr>
            <a:picLocks noGrp="1" noChangeAspect="1"/>
          </p:cNvPicPr>
          <p:nvPr>
            <p:ph idx="1"/>
          </p:nvPr>
        </p:nvPicPr>
        <p:blipFill>
          <a:blip r:embed="rId3"/>
          <a:stretch>
            <a:fillRect/>
          </a:stretch>
        </p:blipFill>
        <p:spPr>
          <a:xfrm>
            <a:off x="339633" y="927463"/>
            <a:ext cx="11338559" cy="5734594"/>
          </a:xfrm>
          <a:prstGeom prst="rect">
            <a:avLst/>
          </a:prstGeom>
        </p:spPr>
      </p:pic>
    </p:spTree>
    <p:extLst>
      <p:ext uri="{BB962C8B-B14F-4D97-AF65-F5344CB8AC3E}">
        <p14:creationId xmlns:p14="http://schemas.microsoft.com/office/powerpoint/2010/main" val="1311810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9583" y="0"/>
            <a:ext cx="11069781" cy="1110343"/>
          </a:xfrm>
        </p:spPr>
        <p:txBody>
          <a:bodyPr>
            <a:normAutofit/>
          </a:bodyPr>
          <a:lstStyle/>
          <a:p>
            <a:pPr algn="ctr"/>
            <a:r>
              <a:rPr lang="en-US" sz="5400" b="1" dirty="0" smtClean="0">
                <a:latin typeface="Maiandra GD" pitchFamily="34" charset="0"/>
              </a:rPr>
              <a:t>Most Important Concept </a:t>
            </a:r>
          </a:p>
        </p:txBody>
      </p:sp>
      <p:sp>
        <p:nvSpPr>
          <p:cNvPr id="3" name="Content Placeholder 2"/>
          <p:cNvSpPr>
            <a:spLocks noGrp="1"/>
          </p:cNvSpPr>
          <p:nvPr>
            <p:ph idx="1"/>
          </p:nvPr>
        </p:nvSpPr>
        <p:spPr>
          <a:xfrm>
            <a:off x="496389" y="1110343"/>
            <a:ext cx="11282975" cy="5280797"/>
          </a:xfrm>
        </p:spPr>
        <p:txBody>
          <a:bodyPr>
            <a:normAutofit lnSpcReduction="10000"/>
          </a:bodyPr>
          <a:lstStyle/>
          <a:p>
            <a:pPr>
              <a:lnSpc>
                <a:spcPct val="150000"/>
              </a:lnSpc>
              <a:buFont typeface="Wingdings" panose="05000000000000000000" pitchFamily="2" charset="2"/>
              <a:buChar char="§"/>
            </a:pPr>
            <a:r>
              <a:rPr lang="en-US" sz="2800" dirty="0" smtClean="0">
                <a:latin typeface="Maiandra GD" panose="020E0502030308020204" pitchFamily="34" charset="0"/>
              </a:rPr>
              <a:t> In this news article, the most important concept is the advice by the speakers that hotel managers should look into both internal and external aspects of the business.</a:t>
            </a:r>
          </a:p>
          <a:p>
            <a:pPr>
              <a:lnSpc>
                <a:spcPct val="150000"/>
              </a:lnSpc>
              <a:buFont typeface="Wingdings" panose="05000000000000000000" pitchFamily="2" charset="2"/>
              <a:buChar char="§"/>
            </a:pPr>
            <a:r>
              <a:rPr lang="en-US" sz="2800" dirty="0">
                <a:latin typeface="Maiandra GD" panose="020E0502030308020204" pitchFamily="34" charset="0"/>
              </a:rPr>
              <a:t> </a:t>
            </a:r>
            <a:r>
              <a:rPr lang="en-US" sz="2800" dirty="0" smtClean="0">
                <a:latin typeface="Maiandra GD" panose="020E0502030308020204" pitchFamily="34" charset="0"/>
              </a:rPr>
              <a:t>They should strike a balance between the two so that they do not overdo things in one section.</a:t>
            </a:r>
          </a:p>
          <a:p>
            <a:pPr>
              <a:lnSpc>
                <a:spcPct val="150000"/>
              </a:lnSpc>
              <a:buFont typeface="Wingdings" panose="05000000000000000000" pitchFamily="2" charset="2"/>
              <a:buChar char="§"/>
            </a:pPr>
            <a:r>
              <a:rPr lang="en-US" sz="2800" dirty="0">
                <a:latin typeface="Maiandra GD" panose="020E0502030308020204" pitchFamily="34" charset="0"/>
              </a:rPr>
              <a:t> </a:t>
            </a:r>
            <a:r>
              <a:rPr lang="en-US" sz="2800" dirty="0" smtClean="0">
                <a:latin typeface="Maiandra GD" panose="020E0502030308020204" pitchFamily="34" charset="0"/>
              </a:rPr>
              <a:t>Substantially concentrating </a:t>
            </a:r>
            <a:r>
              <a:rPr lang="en-US" sz="2800" dirty="0">
                <a:latin typeface="Maiandra GD" panose="020E0502030308020204" pitchFamily="34" charset="0"/>
              </a:rPr>
              <a:t>on </a:t>
            </a:r>
            <a:r>
              <a:rPr lang="en-US" sz="2800" dirty="0" smtClean="0">
                <a:latin typeface="Maiandra GD" panose="020E0502030308020204" pitchFamily="34" charset="0"/>
              </a:rPr>
              <a:t>the external factors can </a:t>
            </a:r>
            <a:r>
              <a:rPr lang="en-US" sz="2800" dirty="0">
                <a:latin typeface="Maiandra GD" panose="020E0502030308020204" pitchFamily="34" charset="0"/>
              </a:rPr>
              <a:t>help managers </a:t>
            </a:r>
            <a:r>
              <a:rPr lang="en-US" sz="2800" dirty="0" smtClean="0">
                <a:latin typeface="Maiandra GD" panose="020E0502030308020204" pitchFamily="34" charset="0"/>
              </a:rPr>
              <a:t>assess </a:t>
            </a:r>
            <a:r>
              <a:rPr lang="en-US" sz="2800" dirty="0">
                <a:latin typeface="Maiandra GD" panose="020E0502030308020204" pitchFamily="34" charset="0"/>
              </a:rPr>
              <a:t>the performance of the business and invest in the right aspects of the </a:t>
            </a:r>
            <a:r>
              <a:rPr lang="en-US" sz="2800" dirty="0" smtClean="0">
                <a:latin typeface="Maiandra GD" panose="020E0502030308020204" pitchFamily="34" charset="0"/>
              </a:rPr>
              <a:t>business.</a:t>
            </a:r>
            <a:r>
              <a:rPr lang="en-US" sz="2800" dirty="0">
                <a:latin typeface="Maiandra GD" panose="020E0502030308020204" pitchFamily="34" charset="0"/>
              </a:rPr>
              <a:t>	</a:t>
            </a:r>
            <a:r>
              <a:rPr lang="en-US" sz="2800" dirty="0" smtClean="0">
                <a:latin typeface="Maiandra GD" panose="020E0502030308020204" pitchFamily="34" charset="0"/>
              </a:rPr>
              <a:t>   </a:t>
            </a:r>
            <a:endParaRPr lang="en-US" sz="2800" dirty="0">
              <a:latin typeface="Maiandra GD" panose="020E0502030308020204" pitchFamily="34" charset="0"/>
            </a:endParaRPr>
          </a:p>
        </p:txBody>
      </p:sp>
    </p:spTree>
    <p:extLst>
      <p:ext uri="{BB962C8B-B14F-4D97-AF65-F5344CB8AC3E}">
        <p14:creationId xmlns:p14="http://schemas.microsoft.com/office/powerpoint/2010/main" val="14680398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4895" y="0"/>
            <a:ext cx="11069781" cy="992777"/>
          </a:xfrm>
        </p:spPr>
        <p:txBody>
          <a:bodyPr>
            <a:normAutofit/>
          </a:bodyPr>
          <a:lstStyle/>
          <a:p>
            <a:pPr algn="ctr"/>
            <a:r>
              <a:rPr lang="en-US" sz="5400" b="1" dirty="0" smtClean="0">
                <a:latin typeface="Maiandra GD" pitchFamily="34" charset="0"/>
              </a:rPr>
              <a:t>Implications of the information</a:t>
            </a:r>
          </a:p>
        </p:txBody>
      </p:sp>
      <p:sp>
        <p:nvSpPr>
          <p:cNvPr id="3" name="Content Placeholder 2"/>
          <p:cNvSpPr>
            <a:spLocks noGrp="1"/>
          </p:cNvSpPr>
          <p:nvPr>
            <p:ph idx="1"/>
          </p:nvPr>
        </p:nvSpPr>
        <p:spPr>
          <a:xfrm>
            <a:off x="518075" y="809897"/>
            <a:ext cx="11583419" cy="5865223"/>
          </a:xfrm>
        </p:spPr>
        <p:txBody>
          <a:bodyPr>
            <a:normAutofit lnSpcReduction="10000"/>
          </a:bodyPr>
          <a:lstStyle/>
          <a:p>
            <a:pPr>
              <a:lnSpc>
                <a:spcPct val="150000"/>
              </a:lnSpc>
              <a:buFont typeface="Wingdings" panose="05000000000000000000" pitchFamily="2" charset="2"/>
              <a:buChar char="§"/>
            </a:pPr>
            <a:r>
              <a:rPr lang="en-US" sz="2800" dirty="0" smtClean="0">
                <a:latin typeface="Maiandra GD" panose="020E0502030308020204" pitchFamily="34" charset="0"/>
              </a:rPr>
              <a:t> The </a:t>
            </a:r>
            <a:r>
              <a:rPr lang="en-US" sz="2800" dirty="0">
                <a:latin typeface="Maiandra GD" panose="020E0502030308020204" pitchFamily="34" charset="0"/>
              </a:rPr>
              <a:t>information offered in this article is very important for people operating any kind of business, and especially in the hotel industry</a:t>
            </a:r>
            <a:r>
              <a:rPr lang="en-US" sz="2800" dirty="0" smtClean="0">
                <a:latin typeface="Maiandra GD" panose="020E0502030308020204" pitchFamily="34" charset="0"/>
              </a:rPr>
              <a:t>.</a:t>
            </a:r>
          </a:p>
          <a:p>
            <a:pPr>
              <a:lnSpc>
                <a:spcPct val="150000"/>
              </a:lnSpc>
              <a:buFont typeface="Wingdings" panose="05000000000000000000" pitchFamily="2" charset="2"/>
              <a:buChar char="§"/>
            </a:pPr>
            <a:r>
              <a:rPr lang="en-US" sz="2800" dirty="0">
                <a:latin typeface="Maiandra GD" panose="020E0502030308020204" pitchFamily="34" charset="0"/>
              </a:rPr>
              <a:t> If revenue managers in the hotel industry get to apply this information by focusing on external factors, their businesses would experience tremendous success</a:t>
            </a:r>
            <a:r>
              <a:rPr lang="en-US" sz="2800" dirty="0" smtClean="0">
                <a:latin typeface="Maiandra GD" panose="020E0502030308020204" pitchFamily="34" charset="0"/>
              </a:rPr>
              <a:t>.</a:t>
            </a:r>
          </a:p>
          <a:p>
            <a:pPr>
              <a:lnSpc>
                <a:spcPct val="150000"/>
              </a:lnSpc>
              <a:buFont typeface="Wingdings" panose="05000000000000000000" pitchFamily="2" charset="2"/>
              <a:buChar char="§"/>
            </a:pPr>
            <a:r>
              <a:rPr lang="en-US" sz="2800" dirty="0">
                <a:latin typeface="Maiandra GD" panose="020E0502030308020204" pitchFamily="34" charset="0"/>
              </a:rPr>
              <a:t> Therefore, from the article they can learn that looking into the external factors, such as currency exchange-rates, guest experiences, and distribution mix can eliminate the inconsistences found in hotel performance. </a:t>
            </a:r>
          </a:p>
        </p:txBody>
      </p:sp>
    </p:spTree>
    <p:extLst>
      <p:ext uri="{BB962C8B-B14F-4D97-AF65-F5344CB8AC3E}">
        <p14:creationId xmlns:p14="http://schemas.microsoft.com/office/powerpoint/2010/main" val="397206339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9807" y="241524"/>
            <a:ext cx="11125200" cy="967144"/>
          </a:xfrm>
        </p:spPr>
        <p:txBody>
          <a:bodyPr>
            <a:noAutofit/>
          </a:bodyPr>
          <a:lstStyle/>
          <a:p>
            <a:pPr algn="ctr"/>
            <a:r>
              <a:rPr lang="en-US" sz="5400" b="1" dirty="0" smtClean="0">
                <a:latin typeface="Maiandra GD" pitchFamily="34" charset="0"/>
              </a:rPr>
              <a:t>Conclusion</a:t>
            </a:r>
          </a:p>
        </p:txBody>
      </p:sp>
      <p:sp>
        <p:nvSpPr>
          <p:cNvPr id="3" name="Content Placeholder 2"/>
          <p:cNvSpPr>
            <a:spLocks noGrp="1"/>
          </p:cNvSpPr>
          <p:nvPr>
            <p:ph idx="1"/>
          </p:nvPr>
        </p:nvSpPr>
        <p:spPr>
          <a:xfrm>
            <a:off x="678871" y="1208668"/>
            <a:ext cx="11036136" cy="5214992"/>
          </a:xfrm>
        </p:spPr>
        <p:txBody>
          <a:bodyPr>
            <a:normAutofit/>
          </a:bodyPr>
          <a:lstStyle/>
          <a:p>
            <a:pPr>
              <a:lnSpc>
                <a:spcPct val="150000"/>
              </a:lnSpc>
              <a:buFont typeface="Wingdings" pitchFamily="2" charset="2"/>
              <a:buChar char="§"/>
            </a:pPr>
            <a:r>
              <a:rPr lang="en-US" sz="2800" dirty="0" smtClean="0">
                <a:latin typeface="Maiandra GD" pitchFamily="34" charset="0"/>
              </a:rPr>
              <a:t> To stay competitive in the market, managers should always adjust the business strategies to act as a reflection of the environment within which it operates.</a:t>
            </a:r>
          </a:p>
          <a:p>
            <a:pPr>
              <a:lnSpc>
                <a:spcPct val="150000"/>
              </a:lnSpc>
              <a:buFont typeface="Wingdings" pitchFamily="2" charset="2"/>
              <a:buChar char="§"/>
            </a:pPr>
            <a:r>
              <a:rPr lang="en-US" sz="2800" dirty="0">
                <a:latin typeface="Maiandra GD" pitchFamily="34" charset="0"/>
              </a:rPr>
              <a:t> </a:t>
            </a:r>
            <a:r>
              <a:rPr lang="en-US" sz="2800" dirty="0" smtClean="0">
                <a:latin typeface="Maiandra GD" pitchFamily="34" charset="0"/>
              </a:rPr>
              <a:t>External factors have a critical role to play in molding the future of businesses in various industries.</a:t>
            </a:r>
          </a:p>
          <a:p>
            <a:pPr>
              <a:lnSpc>
                <a:spcPct val="150000"/>
              </a:lnSpc>
              <a:buFont typeface="Wingdings" pitchFamily="2" charset="2"/>
              <a:buChar char="§"/>
            </a:pPr>
            <a:r>
              <a:rPr lang="en-US" sz="2800" dirty="0">
                <a:latin typeface="Maiandra GD" pitchFamily="34" charset="0"/>
              </a:rPr>
              <a:t> </a:t>
            </a:r>
            <a:r>
              <a:rPr lang="en-US" sz="2800" dirty="0" smtClean="0">
                <a:latin typeface="Maiandra GD" pitchFamily="34" charset="0"/>
              </a:rPr>
              <a:t>It is important to always analyze the outside influences when reviewing business strategies. </a:t>
            </a:r>
            <a:endParaRPr lang="en-US" sz="3200" dirty="0">
              <a:latin typeface="Maiandra GD" pitchFamily="34" charset="0"/>
            </a:endParaRPr>
          </a:p>
        </p:txBody>
      </p:sp>
    </p:spTree>
    <p:extLst>
      <p:ext uri="{BB962C8B-B14F-4D97-AF65-F5344CB8AC3E}">
        <p14:creationId xmlns:p14="http://schemas.microsoft.com/office/powerpoint/2010/main" val="73140504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64456"/>
            <a:ext cx="10058400" cy="848360"/>
          </a:xfrm>
        </p:spPr>
        <p:txBody>
          <a:bodyPr>
            <a:normAutofit/>
          </a:bodyPr>
          <a:lstStyle/>
          <a:p>
            <a:pPr algn="ctr"/>
            <a:r>
              <a:rPr lang="en-US" sz="5400" b="1" dirty="0" smtClean="0">
                <a:latin typeface="Maiandra GD" pitchFamily="34" charset="0"/>
              </a:rPr>
              <a:t>References</a:t>
            </a:r>
            <a:endParaRPr lang="en-US" sz="5400" dirty="0"/>
          </a:p>
        </p:txBody>
      </p:sp>
      <p:sp>
        <p:nvSpPr>
          <p:cNvPr id="3" name="Content Placeholder 2"/>
          <p:cNvSpPr>
            <a:spLocks noGrp="1"/>
          </p:cNvSpPr>
          <p:nvPr>
            <p:ph idx="1"/>
          </p:nvPr>
        </p:nvSpPr>
        <p:spPr>
          <a:xfrm>
            <a:off x="335280" y="1319346"/>
            <a:ext cx="11582400" cy="2527664"/>
          </a:xfrm>
        </p:spPr>
        <p:txBody>
          <a:bodyPr>
            <a:normAutofit/>
          </a:bodyPr>
          <a:lstStyle/>
          <a:p>
            <a:pPr>
              <a:lnSpc>
                <a:spcPct val="150000"/>
              </a:lnSpc>
              <a:buFont typeface="Wingdings" panose="05000000000000000000" pitchFamily="2" charset="2"/>
              <a:buChar char="§"/>
            </a:pPr>
            <a:r>
              <a:rPr lang="en-US" sz="3200" u="sng" dirty="0">
                <a:latin typeface="Maiandra GD" panose="020E0502030308020204" pitchFamily="34" charset="0"/>
                <a:hlinkClick r:id="rId3"/>
              </a:rPr>
              <a:t>http://www.hotelnewsnow.com/Articles/290316/The-impact-of-external-factors-on-hotel-market-data</a:t>
            </a:r>
            <a:endParaRPr lang="en-US" sz="3200" dirty="0">
              <a:latin typeface="Maiandra GD" pitchFamily="34" charset="0"/>
            </a:endParaRPr>
          </a:p>
          <a:p>
            <a:pPr>
              <a:buFont typeface="Wingdings" panose="05000000000000000000" pitchFamily="2" charset="2"/>
              <a:buChar char="§"/>
            </a:pPr>
            <a:endParaRPr lang="en-US" sz="3200" dirty="0">
              <a:latin typeface="Maiandra GD" pitchFamily="34" charset="0"/>
            </a:endParaRPr>
          </a:p>
        </p:txBody>
      </p:sp>
    </p:spTree>
    <p:extLst>
      <p:ext uri="{BB962C8B-B14F-4D97-AF65-F5344CB8AC3E}">
        <p14:creationId xmlns:p14="http://schemas.microsoft.com/office/powerpoint/2010/main" val="390632083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5787</TotalTime>
  <Words>552</Words>
  <Application>Microsoft Office PowerPoint</Application>
  <PresentationFormat>Widescreen</PresentationFormat>
  <Paragraphs>48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Maiandra GD</vt:lpstr>
      <vt:lpstr>Wingdings</vt:lpstr>
      <vt:lpstr>Retrospect</vt:lpstr>
      <vt:lpstr>FOOD SERVICE MANAGEMENT &amp; OPERATIONS  Name: Institution: Date: </vt:lpstr>
      <vt:lpstr>Introduction</vt:lpstr>
      <vt:lpstr>Article Summary</vt:lpstr>
      <vt:lpstr>CONT’</vt:lpstr>
      <vt:lpstr> Retrieved from STR (Smith Travel Research)</vt:lpstr>
      <vt:lpstr>Most Important Concept </vt:lpstr>
      <vt:lpstr>Implications of the information</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haugh khym</cp:lastModifiedBy>
  <cp:revision>1127</cp:revision>
  <dcterms:created xsi:type="dcterms:W3CDTF">2017-11-23T15:26:54Z</dcterms:created>
  <dcterms:modified xsi:type="dcterms:W3CDTF">2018-11-12T01:57:37Z</dcterms:modified>
</cp:coreProperties>
</file>