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3"/>
    <p:sldMasterId id="2147483685" r:id="rId4"/>
  </p:sldMasterIdLst>
  <p:notesMasterIdLst>
    <p:notesMasterId r:id="rId10"/>
  </p:notesMasterIdLst>
  <p:handoutMasterIdLst>
    <p:handoutMasterId r:id="rId11"/>
  </p:handoutMasterIdLst>
  <p:sldIdLst>
    <p:sldId id="256" r:id="rId5"/>
    <p:sldId id="266" r:id="rId6"/>
    <p:sldId id="267" r:id="rId7"/>
    <p:sldId id="268"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F0AB00"/>
    <a:srgbClr val="CD202C"/>
    <a:srgbClr val="662046"/>
    <a:srgbClr val="772432"/>
    <a:srgbClr val="004953"/>
    <a:srgbClr val="CE8E00"/>
    <a:srgbClr val="C75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94364" autoAdjust="0"/>
  </p:normalViewPr>
  <p:slideViewPr>
    <p:cSldViewPr>
      <p:cViewPr varScale="1">
        <p:scale>
          <a:sx n="68" d="100"/>
          <a:sy n="68" d="100"/>
        </p:scale>
        <p:origin x="17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7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8745613-3EDB-49D8-9D2A-FE91C756B684}" type="datetimeFigureOut">
              <a:rPr lang="en-US"/>
              <a:pPr>
                <a:defRPr/>
              </a:pPr>
              <a:t>1/31/2019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9D60D07-2F5E-404A-8757-2FD67DB608D5}" type="slidenum">
              <a:rPr lang="en-US" altLang="en-US"/>
              <a:pPr>
                <a:defRPr/>
              </a:pPr>
              <a:t>‹#›</a:t>
            </a:fld>
            <a:endParaRPr lang="en-US" altLang="en-US"/>
          </a:p>
        </p:txBody>
      </p:sp>
    </p:spTree>
    <p:extLst>
      <p:ext uri="{BB962C8B-B14F-4D97-AF65-F5344CB8AC3E}">
        <p14:creationId xmlns:p14="http://schemas.microsoft.com/office/powerpoint/2010/main" val="299018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C471175C-C88E-43DC-A37C-392F53636197}" type="datetimeFigureOut">
              <a:rPr lang="en-US"/>
              <a:pPr>
                <a:defRPr/>
              </a:pPr>
              <a:t>1/31/2019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DDDE551-18EA-49D9-B8D4-60EA68BBF415}" type="slidenum">
              <a:rPr lang="en-US" altLang="en-US"/>
              <a:pPr>
                <a:defRPr/>
              </a:pPr>
              <a:t>‹#›</a:t>
            </a:fld>
            <a:endParaRPr lang="en-US" altLang="en-US"/>
          </a:p>
        </p:txBody>
      </p:sp>
    </p:spTree>
    <p:extLst>
      <p:ext uri="{BB962C8B-B14F-4D97-AF65-F5344CB8AC3E}">
        <p14:creationId xmlns:p14="http://schemas.microsoft.com/office/powerpoint/2010/main" val="19702932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Choose a title for your presentation.</a:t>
            </a:r>
          </a:p>
          <a:p>
            <a:pPr eaLnBrk="1" hangingPunct="1">
              <a:spcBef>
                <a:spcPct val="0"/>
              </a:spcBef>
            </a:pPr>
            <a:r>
              <a:rPr lang="en-US" altLang="en-US">
                <a:ea typeface="ＭＳ Ｐゴシック" panose="020B0600070205080204" pitchFamily="34" charset="-128"/>
              </a:rPr>
              <a:t>Include your name, the course name and the assignment name.</a:t>
            </a:r>
          </a:p>
          <a:p>
            <a:pPr eaLnBrk="1" hangingPunct="1">
              <a:spcBef>
                <a:spcPct val="0"/>
              </a:spcBef>
            </a:pPr>
            <a:endParaRPr lang="en-US" altLang="en-US">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254AB1-2796-4E90-AAA3-2FFF863DFFDE}"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106088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2</a:t>
            </a:fld>
            <a:endParaRPr lang="en-US" altLang="en-US"/>
          </a:p>
        </p:txBody>
      </p:sp>
    </p:spTree>
    <p:extLst>
      <p:ext uri="{BB962C8B-B14F-4D97-AF65-F5344CB8AC3E}">
        <p14:creationId xmlns:p14="http://schemas.microsoft.com/office/powerpoint/2010/main" val="329193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3</a:t>
            </a:fld>
            <a:endParaRPr lang="en-US" altLang="en-US"/>
          </a:p>
        </p:txBody>
      </p:sp>
    </p:spTree>
    <p:extLst>
      <p:ext uri="{BB962C8B-B14F-4D97-AF65-F5344CB8AC3E}">
        <p14:creationId xmlns:p14="http://schemas.microsoft.com/office/powerpoint/2010/main" val="411282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4</a:t>
            </a:fld>
            <a:endParaRPr lang="en-US" altLang="en-US"/>
          </a:p>
        </p:txBody>
      </p:sp>
    </p:spTree>
    <p:extLst>
      <p:ext uri="{BB962C8B-B14F-4D97-AF65-F5344CB8AC3E}">
        <p14:creationId xmlns:p14="http://schemas.microsoft.com/office/powerpoint/2010/main" val="95893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8F97C9-196A-498D-8E00-412121272124}"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3331129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9144000" cy="3828288"/>
          </a:xfrm>
          <a:prstGeom prst="rect">
            <a:avLst/>
          </a:prstGeom>
        </p:spPr>
      </p:pic>
      <p:sp>
        <p:nvSpPr>
          <p:cNvPr id="10" name="Rectangle 9"/>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9" y="4525926"/>
            <a:ext cx="2097251" cy="1635312"/>
          </a:xfrm>
          <a:prstGeom prst="rect">
            <a:avLst/>
          </a:prstGeom>
        </p:spPr>
      </p:pic>
    </p:spTree>
    <p:extLst>
      <p:ext uri="{BB962C8B-B14F-4D97-AF65-F5344CB8AC3E}">
        <p14:creationId xmlns:p14="http://schemas.microsoft.com/office/powerpoint/2010/main" val="198455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482517"/>
            <a:ext cx="8241637"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628044" y="3511876"/>
            <a:ext cx="8241637"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93455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628650" y="1531158"/>
            <a:ext cx="8258175"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62427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628650" y="1532466"/>
            <a:ext cx="401955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6150" y="1532466"/>
            <a:ext cx="4130675"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52951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8649" y="1532466"/>
            <a:ext cx="401955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4756150" y="1532466"/>
            <a:ext cx="41306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628650" y="152401"/>
            <a:ext cx="8258175"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628650" y="2356378"/>
            <a:ext cx="401955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4756150" y="2356378"/>
            <a:ext cx="4130675"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628650" y="6236057"/>
            <a:ext cx="20574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420448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06546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57930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20134"/>
            <a:ext cx="2949178"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3887391" y="220133"/>
            <a:ext cx="501530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29841" y="2057400"/>
            <a:ext cx="2949178"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58533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20134"/>
            <a:ext cx="2949178"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629841" y="2057400"/>
            <a:ext cx="2949178"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
        <p:nvSpPr>
          <p:cNvPr id="6" name="Picture Placeholder 2"/>
          <p:cNvSpPr>
            <a:spLocks noGrp="1"/>
          </p:cNvSpPr>
          <p:nvPr>
            <p:ph type="pic" idx="1"/>
          </p:nvPr>
        </p:nvSpPr>
        <p:spPr>
          <a:xfrm>
            <a:off x="3887391" y="220133"/>
            <a:ext cx="503435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78202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169" y="5843356"/>
            <a:ext cx="2685832" cy="101464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94961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24"/>
          <a:stretch/>
        </p:blipFill>
        <p:spPr>
          <a:xfrm>
            <a:off x="6467954" y="5843356"/>
            <a:ext cx="2676047"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27465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9144000" cy="3828288"/>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637538" y="4564225"/>
            <a:ext cx="1142652" cy="1049174"/>
          </a:xfrm>
          <a:prstGeom prst="rect">
            <a:avLst/>
          </a:prstGeom>
        </p:spPr>
      </p:pic>
    </p:spTree>
    <p:extLst>
      <p:ext uri="{BB962C8B-B14F-4D97-AF65-F5344CB8AC3E}">
        <p14:creationId xmlns:p14="http://schemas.microsoft.com/office/powerpoint/2010/main" val="3757225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7303" y="1320802"/>
            <a:ext cx="8701640"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chor="ct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30" y="5843356"/>
            <a:ext cx="2687340"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11742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89"/>
          <a:stretch/>
        </p:blipFill>
        <p:spPr>
          <a:xfrm>
            <a:off x="6463517" y="5843356"/>
            <a:ext cx="2684149"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4481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71"/>
          <a:stretch/>
        </p:blipFill>
        <p:spPr>
          <a:xfrm>
            <a:off x="6463797" y="5843356"/>
            <a:ext cx="2680203"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61205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39752"/>
            <a:ext cx="2685071" cy="103086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062622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573"/>
          <a:stretch/>
        </p:blipFill>
        <p:spPr>
          <a:xfrm>
            <a:off x="6458929" y="5843357"/>
            <a:ext cx="2685071" cy="1018223"/>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88919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30" y="5843357"/>
            <a:ext cx="2685008" cy="101240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40822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2"/>
            <a:ext cx="8701640"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43356"/>
            <a:ext cx="2685071"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71827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43356"/>
            <a:ext cx="2685071" cy="1026676"/>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19890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3516" y="5843356"/>
            <a:ext cx="2686736" cy="1014644"/>
          </a:xfrm>
          <a:prstGeom prst="rect">
            <a:avLst/>
          </a:prstGeom>
        </p:spPr>
      </p:pic>
      <p:sp>
        <p:nvSpPr>
          <p:cNvPr id="8"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07523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662" y="0"/>
            <a:ext cx="4593431" cy="6858000"/>
          </a:xfrm>
          <a:prstGeom prst="rect">
            <a:avLst/>
          </a:prstGeom>
        </p:spPr>
      </p:pic>
      <p:sp>
        <p:nvSpPr>
          <p:cNvPr id="7" name="Rectangle 6"/>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766" y="331731"/>
            <a:ext cx="2270210" cy="1770174"/>
          </a:xfrm>
          <a:prstGeom prst="rect">
            <a:avLst/>
          </a:prstGeom>
        </p:spPr>
      </p:pic>
      <p:sp>
        <p:nvSpPr>
          <p:cNvPr id="8" name="Rectangle 7"/>
          <p:cNvSpPr/>
          <p:nvPr/>
        </p:nvSpPr>
        <p:spPr>
          <a:xfrm>
            <a:off x="4538662" y="-2"/>
            <a:ext cx="3428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427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7" y="0"/>
            <a:ext cx="4614863" cy="6858000"/>
          </a:xfrm>
          <a:prstGeom prst="rect">
            <a:avLst/>
          </a:prstGeom>
        </p:spPr>
      </p:pic>
      <p:sp>
        <p:nvSpPr>
          <p:cNvPr id="11" name="Rectangle 10"/>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38662" y="-2"/>
            <a:ext cx="3428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1693243" y="529390"/>
            <a:ext cx="1142652" cy="1049174"/>
          </a:xfrm>
          <a:prstGeom prst="rect">
            <a:avLst/>
          </a:prstGeom>
        </p:spPr>
      </p:pic>
      <p:sp>
        <p:nvSpPr>
          <p:cNvPr id="9"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452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71900"/>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637538" y="4564225"/>
            <a:ext cx="1142652" cy="1049174"/>
          </a:xfrm>
          <a:prstGeom prst="rect">
            <a:avLst/>
          </a:prstGeom>
        </p:spPr>
      </p:pic>
    </p:spTree>
    <p:extLst>
      <p:ext uri="{BB962C8B-B14F-4D97-AF65-F5344CB8AC3E}">
        <p14:creationId xmlns:p14="http://schemas.microsoft.com/office/powerpoint/2010/main" val="4850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71900"/>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9" y="4525926"/>
            <a:ext cx="2097251" cy="1635312"/>
          </a:xfrm>
          <a:prstGeom prst="rect">
            <a:avLst/>
          </a:prstGeom>
        </p:spPr>
      </p:pic>
    </p:spTree>
    <p:extLst>
      <p:ext uri="{BB962C8B-B14F-4D97-AF65-F5344CB8AC3E}">
        <p14:creationId xmlns:p14="http://schemas.microsoft.com/office/powerpoint/2010/main" val="343865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275" y="0"/>
            <a:ext cx="4657725" cy="6858000"/>
          </a:xfrm>
          <a:prstGeom prst="rect">
            <a:avLst/>
          </a:prstGeom>
        </p:spPr>
      </p:pic>
      <p:sp>
        <p:nvSpPr>
          <p:cNvPr id="7" name="Rectangle 6"/>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4571881" y="0"/>
            <a:ext cx="3428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1693243" y="529390"/>
            <a:ext cx="1142652" cy="1049174"/>
          </a:xfrm>
          <a:prstGeom prst="rect">
            <a:avLst/>
          </a:prstGeom>
        </p:spPr>
      </p:pic>
    </p:spTree>
    <p:extLst>
      <p:ext uri="{BB962C8B-B14F-4D97-AF65-F5344CB8AC3E}">
        <p14:creationId xmlns:p14="http://schemas.microsoft.com/office/powerpoint/2010/main" val="92649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418" y="1564943"/>
            <a:ext cx="4564856" cy="5295900"/>
          </a:xfrm>
          <a:prstGeom prst="rect">
            <a:avLst/>
          </a:prstGeom>
        </p:spPr>
      </p:pic>
      <p:sp>
        <p:nvSpPr>
          <p:cNvPr id="10" name="Rectangle 9"/>
          <p:cNvSpPr/>
          <p:nvPr/>
        </p:nvSpPr>
        <p:spPr>
          <a:xfrm>
            <a:off x="-2026" y="169862"/>
            <a:ext cx="4573906"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5262" y="1915887"/>
            <a:ext cx="4205288"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95262" y="3682320"/>
            <a:ext cx="4205288"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4571881" y="0"/>
            <a:ext cx="3428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302" y="239682"/>
            <a:ext cx="4376618" cy="960325"/>
          </a:xfrm>
          <a:prstGeom prst="rect">
            <a:avLst/>
          </a:prstGeom>
        </p:spPr>
      </p:pic>
      <p:sp>
        <p:nvSpPr>
          <p:cNvPr id="11" name="Slide Number Placeholder 5"/>
          <p:cNvSpPr>
            <a:spLocks noGrp="1"/>
          </p:cNvSpPr>
          <p:nvPr>
            <p:ph type="sldNum" sz="quarter" idx="12"/>
          </p:nvPr>
        </p:nvSpPr>
        <p:spPr>
          <a:xfrm>
            <a:off x="195262" y="6355756"/>
            <a:ext cx="20574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51759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411480" y="-1"/>
            <a:ext cx="873252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7" y="482517"/>
            <a:ext cx="8241637"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28044" y="3511876"/>
            <a:ext cx="8241637"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28650" y="6327507"/>
            <a:ext cx="2057400" cy="365125"/>
          </a:xfrm>
        </p:spPr>
        <p:txBody>
          <a:bodyPr/>
          <a:lstStyle>
            <a:lvl1pPr>
              <a:defRPr>
                <a:solidFill>
                  <a:schemeClr val="accent1"/>
                </a:solidFill>
              </a:defRPr>
            </a:lvl1pPr>
          </a:lstStyle>
          <a:p>
            <a:fld id="{2C2A6AE3-36F9-4B37-9E3B-E1F236E2353C}" type="slidenum">
              <a:rPr lang="en-US" smtClean="0"/>
              <a:pPr/>
              <a:t>‹#›</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6614361" y="6242777"/>
            <a:ext cx="2251163" cy="452706"/>
          </a:xfrm>
          <a:prstGeom prst="rect">
            <a:avLst/>
          </a:prstGeom>
        </p:spPr>
      </p:pic>
    </p:spTree>
    <p:extLst>
      <p:ext uri="{BB962C8B-B14F-4D97-AF65-F5344CB8AC3E}">
        <p14:creationId xmlns:p14="http://schemas.microsoft.com/office/powerpoint/2010/main" val="155762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1"/>
            <a:ext cx="8258175"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36700"/>
            <a:ext cx="8258175"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236057"/>
            <a:ext cx="20574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pPr/>
              <a:t>‹#›</a:t>
            </a:fld>
            <a:endParaRPr lang="en-US" dirty="0"/>
          </a:p>
        </p:txBody>
      </p:sp>
      <p:sp>
        <p:nvSpPr>
          <p:cNvPr id="7" name="Rectangle 6"/>
          <p:cNvSpPr/>
          <p:nvPr/>
        </p:nvSpPr>
        <p:spPr>
          <a:xfrm>
            <a:off x="1" y="0"/>
            <a:ext cx="335756"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183" y="0"/>
            <a:ext cx="85725"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23497" y="6159338"/>
            <a:ext cx="2363328" cy="518565"/>
          </a:xfrm>
          <a:prstGeom prst="rect">
            <a:avLst/>
          </a:prstGeom>
        </p:spPr>
      </p:pic>
      <p:sp>
        <p:nvSpPr>
          <p:cNvPr id="10" name="TextBox 1">
            <a:extLst>
              <a:ext uri="{FF2B5EF4-FFF2-40B4-BE49-F238E27FC236}">
                <a16:creationId xmlns:a16="http://schemas.microsoft.com/office/drawing/2014/main" id="{8E0AE724-D1DC-41E6-B92D-6ABCE0D5CE01}"/>
              </a:ext>
            </a:extLst>
          </p:cNvPr>
          <p:cNvSpPr txBox="1">
            <a:spLocks noChangeArrowheads="1"/>
          </p:cNvSpPr>
          <p:nvPr userDrawn="1"/>
        </p:nvSpPr>
        <p:spPr bwMode="auto">
          <a:xfrm>
            <a:off x="457200" y="6324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31833777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303" y="235975"/>
            <a:ext cx="8701640" cy="9298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7303" y="1320801"/>
            <a:ext cx="8701640" cy="41574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5843356"/>
            <a:ext cx="9144000" cy="1014644"/>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p:cNvPicPr>
            <a:picLocks noChangeAspect="1"/>
          </p:cNvPicPr>
          <p:nvPr/>
        </p:nvPicPr>
        <p:blipFill rotWithShape="1">
          <a:blip r:embed="rId13" cstate="print">
            <a:extLst>
              <a:ext uri="{28A0092B-C50C-407E-A947-70E740481C1C}">
                <a14:useLocalDpi xmlns:a14="http://schemas.microsoft.com/office/drawing/2010/main" val="0"/>
              </a:ext>
            </a:extLst>
          </a:blip>
          <a:srcRect l="2250" t="6265" r="2070" b="6044"/>
          <a:stretch/>
        </p:blipFill>
        <p:spPr>
          <a:xfrm>
            <a:off x="257304" y="6091698"/>
            <a:ext cx="2575657" cy="517961"/>
          </a:xfrm>
          <a:prstGeom prst="rect">
            <a:avLst/>
          </a:prstGeom>
        </p:spPr>
      </p:pic>
      <p:pic>
        <p:nvPicPr>
          <p:cNvPr id="8" name="Picture 7"/>
          <p:cNvPicPr>
            <a:picLocks noChangeAspect="1"/>
          </p:cNvPicPr>
          <p:nvPr/>
        </p:nvPicPr>
        <p:blipFill rotWithShape="1">
          <a:blip r:embed="rId14">
            <a:extLst>
              <a:ext uri="{28A0092B-C50C-407E-A947-70E740481C1C}">
                <a14:useLocalDpi xmlns:a14="http://schemas.microsoft.com/office/drawing/2010/main" val="0"/>
              </a:ext>
            </a:extLst>
          </a:blip>
          <a:srcRect b="448"/>
          <a:stretch/>
        </p:blipFill>
        <p:spPr>
          <a:xfrm>
            <a:off x="6459976" y="5841926"/>
            <a:ext cx="2684024" cy="1016075"/>
          </a:xfrm>
          <a:prstGeom prst="rect">
            <a:avLst/>
          </a:prstGeom>
        </p:spPr>
      </p:pic>
      <p:sp>
        <p:nvSpPr>
          <p:cNvPr id="24" name="Rectangle 23"/>
          <p:cNvSpPr/>
          <p:nvPr/>
        </p:nvSpPr>
        <p:spPr>
          <a:xfrm>
            <a:off x="6426855" y="5843356"/>
            <a:ext cx="34289" cy="101464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6228007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cbo.gov/" TargetMode="External"/><Relationship Id="rId7" Type="http://schemas.openxmlformats.org/officeDocument/2006/relationships/hyperlink" Target="http://www.nber.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fraser.stlouisfed.org/" TargetMode="External"/><Relationship Id="rId5" Type="http://schemas.openxmlformats.org/officeDocument/2006/relationships/hyperlink" Target="https://fraser.stlouisfed.org/title/45#issues" TargetMode="External"/><Relationship Id="rId4" Type="http://schemas.openxmlformats.org/officeDocument/2006/relationships/hyperlink" Target="https://www.whitehouse.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edia.pearsoncmg.com/ph/bp/bp_hubbard_econ_5/Figures/ch24/figure2404.html" TargetMode="External"/><Relationship Id="rId7" Type="http://schemas.openxmlformats.org/officeDocument/2006/relationships/hyperlink" Target="https://www.youtube.com/watch?v=1qhJPqyJRo8"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media.pearsoncmg.com/ph/bp/bp_hubbard_econ_5/sectionvid/section2303.html" TargetMode="External"/><Relationship Id="rId5" Type="http://schemas.openxmlformats.org/officeDocument/2006/relationships/hyperlink" Target="http://media.pearsoncmg.com/ph/bp/bp_hubbard_econ_5/sectionvid/section2302.html" TargetMode="External"/><Relationship Id="rId4" Type="http://schemas.openxmlformats.org/officeDocument/2006/relationships/hyperlink" Target="http://media.pearsoncmg.com/ph/bp/bp_hubbard_econ_5/sectionvid/section2301.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UKcy6kqtg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asklibrary.com.edu/faq/1238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algn="l"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Presentation Title</a:t>
            </a:r>
          </a:p>
        </p:txBody>
      </p:sp>
      <p:sp>
        <p:nvSpPr>
          <p:cNvPr id="5" name="Subtitle 4"/>
          <p:cNvSpPr>
            <a:spLocks noGrp="1"/>
          </p:cNvSpPr>
          <p:nvPr>
            <p:ph type="body" idx="1"/>
          </p:nvPr>
        </p:nvSpPr>
        <p:spPr/>
        <p:txBody>
          <a:bodyPr rtlCol="0">
            <a:normAutofit/>
          </a:bodyPr>
          <a:lstStyle/>
          <a:p>
            <a:pPr>
              <a:buFont typeface="Arial" charset="0"/>
              <a:buNone/>
              <a:defRPr/>
            </a:pPr>
            <a:r>
              <a:rPr lang="en-US" sz="2400" dirty="0">
                <a:cs typeface="+mn-cs"/>
              </a:rPr>
              <a:t>Your Name</a:t>
            </a:r>
          </a:p>
          <a:p>
            <a:pPr>
              <a:buFont typeface="Arial" charset="0"/>
              <a:buNone/>
              <a:defRPr/>
            </a:pPr>
            <a:r>
              <a:rPr lang="en-US" sz="2400" dirty="0">
                <a:cs typeface="+mn-cs"/>
              </a:rPr>
              <a:t>ECO 202</a:t>
            </a:r>
          </a:p>
          <a:p>
            <a:pPr>
              <a:buFont typeface="Arial" charset="0"/>
              <a:buNone/>
              <a:defRPr/>
            </a:pPr>
            <a:r>
              <a:rPr lang="en-US" sz="2400">
                <a:cs typeface="+mn-cs"/>
              </a:rPr>
              <a:t>Instructor Name</a:t>
            </a:r>
            <a:endParaRPr lang="en-US" sz="2400" dirty="0">
              <a:cs typeface="+mn-cs"/>
            </a:endParaRPr>
          </a:p>
          <a:p>
            <a:pPr eaLnBrk="1" fontAlgn="auto" hangingPunct="1">
              <a:spcAft>
                <a:spcPts val="0"/>
              </a:spcAft>
              <a:defRPr/>
            </a:pPr>
            <a:endParaRPr lang="en-US" dirty="0">
              <a:ea typeface="+mn-ea"/>
              <a:cs typeface="+mn-cs"/>
            </a:endParaRPr>
          </a:p>
        </p:txBody>
      </p:sp>
      <p:sp>
        <p:nvSpPr>
          <p:cNvPr id="4100" name="TextBox 7"/>
          <p:cNvSpPr txBox="1">
            <a:spLocks noChangeArrowheads="1"/>
          </p:cNvSpPr>
          <p:nvPr/>
        </p:nvSpPr>
        <p:spPr bwMode="auto">
          <a:xfrm>
            <a:off x="379413" y="653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sz="3200" dirty="0">
                <a:ea typeface="ＭＳ Ｐゴシック" panose="020B0600070205080204" pitchFamily="34" charset="-128"/>
                <a:cs typeface="Arial" panose="020B0604020202020204" pitchFamily="34" charset="0"/>
              </a:rPr>
              <a:t>Fiscal Policy</a:t>
            </a:r>
          </a:p>
        </p:txBody>
      </p:sp>
      <p:sp>
        <p:nvSpPr>
          <p:cNvPr id="15363" name="Content Placeholder 2"/>
          <p:cNvSpPr>
            <a:spLocks noGrp="1"/>
          </p:cNvSpPr>
          <p:nvPr>
            <p:ph idx="1"/>
          </p:nvPr>
        </p:nvSpPr>
        <p:spPr>
          <a:xfrm>
            <a:off x="628650" y="1295400"/>
            <a:ext cx="8229600" cy="4800600"/>
          </a:xfrm>
        </p:spPr>
        <p:txBody>
          <a:bodyPr>
            <a:normAutofit/>
          </a:bodyPr>
          <a:lstStyle/>
          <a:p>
            <a:pPr marL="0" indent="0">
              <a:buNone/>
            </a:pPr>
            <a:r>
              <a:rPr lang="en-US" sz="1800" dirty="0">
                <a:latin typeface="+mn-lt"/>
              </a:rPr>
              <a:t>This rubric element wants you to look at the policies in place at the </a:t>
            </a:r>
            <a:r>
              <a:rPr lang="en-US" sz="1800" b="1" u="sng" dirty="0">
                <a:latin typeface="+mn-lt"/>
              </a:rPr>
              <a:t>start</a:t>
            </a:r>
            <a:r>
              <a:rPr lang="en-US" sz="1800" dirty="0">
                <a:latin typeface="+mn-lt"/>
              </a:rPr>
              <a:t> of your chosen decade.</a:t>
            </a:r>
          </a:p>
          <a:p>
            <a:r>
              <a:rPr lang="en-US" sz="1800" dirty="0">
                <a:latin typeface="+mn-lt"/>
              </a:rPr>
              <a:t>You will need to provide details on the policies and examine how they were related to macroeconomic issues at the time.  Your slide(s) on this will highlight the key points and your speaker notes will add the explanatory detail needed. </a:t>
            </a:r>
          </a:p>
          <a:p>
            <a:r>
              <a:rPr lang="en-US" sz="1800" dirty="0">
                <a:latin typeface="+mn-lt"/>
              </a:rPr>
              <a:t>You may need to take a peak at what was happening in the years leading up to the start of your decade. </a:t>
            </a:r>
          </a:p>
          <a:p>
            <a:r>
              <a:rPr lang="en-US" sz="1800" dirty="0">
                <a:latin typeface="+mn-lt"/>
              </a:rPr>
              <a:t>Your work here should include scholarly research which you can best find information on specific fiscal policies, search by President instead of by years – start with these sites:</a:t>
            </a:r>
          </a:p>
          <a:p>
            <a:pPr lvl="1"/>
            <a:r>
              <a:rPr lang="en-US" altLang="en-US" dirty="0">
                <a:latin typeface="+mn-lt"/>
                <a:ea typeface="ＭＳ Ｐゴシック" panose="020B0600070205080204" pitchFamily="34" charset="-128"/>
                <a:cs typeface="Times New Roman" panose="02020603050405020304" pitchFamily="18" charset="0"/>
                <a:hlinkClick r:id="rId3"/>
              </a:rPr>
              <a:t>Congressional Budget Office</a:t>
            </a:r>
            <a:endParaRPr lang="en-US" altLang="en-US" dirty="0">
              <a:latin typeface="+mn-lt"/>
              <a:ea typeface="ＭＳ Ｐゴシック" panose="020B0600070205080204" pitchFamily="34" charset="-128"/>
              <a:cs typeface="Times New Roman" panose="02020603050405020304" pitchFamily="18" charset="0"/>
            </a:endParaRPr>
          </a:p>
          <a:p>
            <a:pPr lvl="1"/>
            <a:r>
              <a:rPr lang="en-US" altLang="en-US" dirty="0">
                <a:latin typeface="+mn-lt"/>
                <a:ea typeface="ＭＳ Ｐゴシック" panose="020B0600070205080204" pitchFamily="34" charset="-128"/>
                <a:cs typeface="Times New Roman" panose="02020603050405020304" pitchFamily="18" charset="0"/>
                <a:hlinkClick r:id="rId4"/>
              </a:rPr>
              <a:t>White House website</a:t>
            </a:r>
            <a:endParaRPr lang="en-US" altLang="en-US" dirty="0">
              <a:latin typeface="+mn-lt"/>
              <a:ea typeface="ＭＳ Ｐゴシック" panose="020B0600070205080204" pitchFamily="34" charset="-128"/>
              <a:cs typeface="Times New Roman" panose="02020603050405020304" pitchFamily="18" charset="0"/>
            </a:endParaRPr>
          </a:p>
          <a:p>
            <a:pPr lvl="1"/>
            <a:r>
              <a:rPr lang="en-US" altLang="en-US" dirty="0">
                <a:latin typeface="+mn-lt"/>
                <a:ea typeface="ＭＳ Ｐゴシック" panose="020B0600070205080204" pitchFamily="34" charset="-128"/>
                <a:cs typeface="Times New Roman" panose="02020603050405020304" pitchFamily="18" charset="0"/>
                <a:hlinkClick r:id="rId5"/>
              </a:rPr>
              <a:t>Economic Report of the President </a:t>
            </a:r>
            <a:r>
              <a:rPr lang="en-US" altLang="en-US" dirty="0">
                <a:latin typeface="+mn-lt"/>
                <a:ea typeface="ＭＳ Ｐゴシック" panose="020B0600070205080204" pitchFamily="34" charset="-128"/>
                <a:cs typeface="Times New Roman" panose="02020603050405020304" pitchFamily="18" charset="0"/>
              </a:rPr>
              <a:t>(from </a:t>
            </a:r>
            <a:r>
              <a:rPr lang="en-US" altLang="en-US" dirty="0">
                <a:latin typeface="+mn-lt"/>
                <a:ea typeface="ＭＳ Ｐゴシック" panose="020B0600070205080204" pitchFamily="34" charset="-128"/>
                <a:cs typeface="Times New Roman" panose="02020603050405020304" pitchFamily="18" charset="0"/>
                <a:hlinkClick r:id="rId6"/>
              </a:rPr>
              <a:t>FRASER</a:t>
            </a:r>
            <a:r>
              <a:rPr lang="en-US" altLang="en-US" dirty="0">
                <a:latin typeface="+mn-lt"/>
                <a:ea typeface="ＭＳ Ｐゴシック" panose="020B0600070205080204" pitchFamily="34" charset="-128"/>
                <a:cs typeface="Times New Roman" panose="02020603050405020304" pitchFamily="18" charset="0"/>
              </a:rPr>
              <a:t>, which has many other great resources)</a:t>
            </a:r>
          </a:p>
          <a:p>
            <a:pPr lvl="1"/>
            <a:r>
              <a:rPr lang="en-US" altLang="en-US" dirty="0">
                <a:latin typeface="+mn-lt"/>
                <a:ea typeface="ＭＳ Ｐゴシック" panose="020B0600070205080204" pitchFamily="34" charset="-128"/>
                <a:cs typeface="Times New Roman" panose="02020603050405020304" pitchFamily="18" charset="0"/>
                <a:hlinkClick r:id="rId7"/>
              </a:rPr>
              <a:t>National Bureau of Economic Research</a:t>
            </a:r>
            <a:endParaRPr lang="en-US" altLang="en-US" dirty="0">
              <a:latin typeface="+mn-lt"/>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sz="3200" dirty="0">
                <a:ea typeface="ＭＳ Ｐゴシック" panose="020B0600070205080204" pitchFamily="34" charset="-128"/>
                <a:cs typeface="Arial" panose="020B0604020202020204" pitchFamily="34" charset="0"/>
              </a:rPr>
              <a:t>Fiscal Policy Actions</a:t>
            </a:r>
          </a:p>
        </p:txBody>
      </p:sp>
      <p:sp>
        <p:nvSpPr>
          <p:cNvPr id="16387" name="Content Placeholder 2"/>
          <p:cNvSpPr>
            <a:spLocks noGrp="1"/>
          </p:cNvSpPr>
          <p:nvPr>
            <p:ph idx="1"/>
          </p:nvPr>
        </p:nvSpPr>
        <p:spPr>
          <a:xfrm>
            <a:off x="654590" y="1447800"/>
            <a:ext cx="8258175" cy="4464688"/>
          </a:xfrm>
        </p:spPr>
        <p:txBody>
          <a:bodyPr>
            <a:normAutofit/>
          </a:bodyPr>
          <a:lstStyle/>
          <a:p>
            <a:pPr marL="0" indent="0">
              <a:buNone/>
            </a:pPr>
            <a:r>
              <a:rPr lang="en-US" sz="1800" dirty="0"/>
              <a:t>This rubric element wants you to examine what the fiscal policy initiatives were going forward, to respond to the changing economic landscape.  </a:t>
            </a:r>
          </a:p>
          <a:p>
            <a:r>
              <a:rPr lang="en-US" sz="1800" dirty="0"/>
              <a:t>You should specifically state what the intent of the actions were - for instance, it could be to decrease unemployment.  </a:t>
            </a:r>
          </a:p>
          <a:p>
            <a:r>
              <a:rPr lang="en-US" sz="1800" dirty="0"/>
              <a:t>Then, use our macroeconomic principles and models (like the </a:t>
            </a:r>
            <a:r>
              <a:rPr lang="en-US" sz="1800" dirty="0">
                <a:hlinkClick r:id="rId3"/>
              </a:rPr>
              <a:t>AD-AS model</a:t>
            </a:r>
            <a:r>
              <a:rPr lang="en-US" sz="1800" dirty="0"/>
              <a:t> or </a:t>
            </a:r>
            <a:r>
              <a:rPr lang="en-US" sz="1800" dirty="0">
                <a:hlinkClick r:id="rId4"/>
              </a:rPr>
              <a:t>Keynesian</a:t>
            </a:r>
            <a:r>
              <a:rPr lang="en-US" sz="1800" dirty="0"/>
              <a:t> </a:t>
            </a:r>
            <a:r>
              <a:rPr lang="en-US" sz="1800" dirty="0">
                <a:hlinkClick r:id="rId5"/>
              </a:rPr>
              <a:t>consumption</a:t>
            </a:r>
            <a:r>
              <a:rPr lang="en-US" sz="1800" dirty="0"/>
              <a:t> </a:t>
            </a:r>
            <a:r>
              <a:rPr lang="en-US" sz="1800" dirty="0">
                <a:hlinkClick r:id="rId6"/>
              </a:rPr>
              <a:t>function</a:t>
            </a:r>
            <a:r>
              <a:rPr lang="en-US" sz="1800" dirty="0"/>
              <a:t>) to </a:t>
            </a:r>
            <a:r>
              <a:rPr lang="en-US" sz="1800" dirty="0">
                <a:hlinkClick r:id="rId7"/>
              </a:rPr>
              <a:t>explain why the action would lead to the outcome desired by the government</a:t>
            </a:r>
            <a:r>
              <a:rPr lang="en-US" sz="1800" dirty="0"/>
              <a:t>.  </a:t>
            </a:r>
          </a:p>
          <a:p>
            <a:r>
              <a:rPr lang="en-US" sz="1800" dirty="0"/>
              <a:t>Keep the main points (and any use of graphs to show the economic models) on the slide and use the speaker notes to add full explanation.  </a:t>
            </a:r>
          </a:p>
          <a:p>
            <a:r>
              <a:rPr lang="en-US" sz="1800" dirty="0"/>
              <a:t>Scholarly research is required here as well - this may overlap with research from the previous element, as appropriate.  Please utilize those same resource links and our Shapiro Library.</a:t>
            </a: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3200" dirty="0">
                <a:ea typeface="ＭＳ Ｐゴシック" panose="020B0600070205080204" pitchFamily="34" charset="-128"/>
                <a:cs typeface="Arial" panose="020B0604020202020204" pitchFamily="34" charset="0"/>
              </a:rPr>
              <a:t>Fiscal Policy Impact</a:t>
            </a:r>
          </a:p>
        </p:txBody>
      </p:sp>
      <p:sp>
        <p:nvSpPr>
          <p:cNvPr id="17411" name="Content Placeholder 2"/>
          <p:cNvSpPr>
            <a:spLocks noGrp="1"/>
          </p:cNvSpPr>
          <p:nvPr>
            <p:ph idx="1"/>
          </p:nvPr>
        </p:nvSpPr>
        <p:spPr>
          <a:xfrm>
            <a:off x="628650" y="1330530"/>
            <a:ext cx="8229600" cy="4525963"/>
          </a:xfrm>
        </p:spPr>
        <p:txBody>
          <a:bodyPr>
            <a:normAutofit/>
          </a:bodyPr>
          <a:lstStyle/>
          <a:p>
            <a:pPr marL="0" indent="0">
              <a:buNone/>
            </a:pPr>
            <a:r>
              <a:rPr lang="en-US" sz="1800" dirty="0">
                <a:latin typeface="+mn-lt"/>
              </a:rPr>
              <a:t>After looking at what the government set out to do and why, you will now examine if it actually worked.  </a:t>
            </a:r>
          </a:p>
          <a:p>
            <a:r>
              <a:rPr lang="en-US" sz="1800" dirty="0">
                <a:latin typeface="+mn-lt"/>
              </a:rPr>
              <a:t>You will look at the macroeconomic data (which you already gathered in milestone one) to see if policy actions achieved their goals.  For instance, if President Johnson's "War on Poverty" aimed to reduce poverty in the U.S. and, in doing so, create a stronger economy.  With less poverty, we should see increased consumption and higher growth rates. </a:t>
            </a:r>
          </a:p>
          <a:p>
            <a:r>
              <a:rPr lang="en-US" altLang="en-US" sz="1800" dirty="0">
                <a:latin typeface="+mn-lt"/>
                <a:ea typeface="ＭＳ Ｐゴシック" panose="020B0600070205080204" pitchFamily="34" charset="-128"/>
                <a:cs typeface="Times New Roman" panose="02020603050405020304" pitchFamily="18" charset="0"/>
              </a:rPr>
              <a:t>Keep in mind that there may be times when the government misread the economy and implemented a policy that had unintended effects so its important to compare what was observed after the policy in the macroeconomic data to what the policy objectives were.</a:t>
            </a:r>
          </a:p>
          <a:p>
            <a:r>
              <a:rPr lang="en-US" altLang="en-US" sz="1800" dirty="0">
                <a:latin typeface="+mn-lt"/>
                <a:ea typeface="ＭＳ Ｐゴシック" panose="020B0600070205080204" pitchFamily="34" charset="-128"/>
                <a:cs typeface="Times New Roman" panose="02020603050405020304" pitchFamily="18" charset="0"/>
              </a:rPr>
              <a:t>Also, consider how individual households and businesses were impacted by the policy decisions. For example, if taxes were lowered, did people spend more money? Did they save more money? Which group(s) of people received the tax cut?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200" dirty="0">
                <a:ea typeface="ＭＳ Ｐゴシック" panose="020B0600070205080204" pitchFamily="34" charset="-128"/>
                <a:cs typeface="Arial" panose="020B0604020202020204" pitchFamily="34" charset="0"/>
              </a:rPr>
              <a:t>References</a:t>
            </a:r>
            <a:endParaRPr lang="en-US" altLang="en-US" dirty="0">
              <a:ea typeface="ＭＳ Ｐゴシック" panose="020B0600070205080204" pitchFamily="34" charset="-128"/>
              <a:cs typeface="Arial" panose="020B0604020202020204" pitchFamily="34" charset="0"/>
            </a:endParaRPr>
          </a:p>
        </p:txBody>
      </p:sp>
      <p:sp>
        <p:nvSpPr>
          <p:cNvPr id="24579" name="Content Placeholder 2"/>
          <p:cNvSpPr>
            <a:spLocks noGrp="1"/>
          </p:cNvSpPr>
          <p:nvPr>
            <p:ph idx="1"/>
          </p:nvPr>
        </p:nvSpPr>
        <p:spPr/>
        <p:txBody>
          <a:bodyPr>
            <a:normAutofit/>
          </a:bodyPr>
          <a:lstStyle/>
          <a:p>
            <a:r>
              <a:rPr lang="en-US" altLang="en-US" sz="1800" dirty="0">
                <a:latin typeface="+mn-lt"/>
                <a:ea typeface="ＭＳ Ｐゴシック" panose="020B0600070205080204" pitchFamily="34" charset="-128"/>
                <a:cs typeface="Times New Roman" panose="02020603050405020304" pitchFamily="18" charset="0"/>
              </a:rPr>
              <a:t>Include references in </a:t>
            </a:r>
            <a:r>
              <a:rPr lang="en-US" altLang="en-US" sz="1800" dirty="0">
                <a:latin typeface="+mn-lt"/>
                <a:ea typeface="ＭＳ Ｐゴシック" panose="020B0600070205080204" pitchFamily="34" charset="-128"/>
                <a:cs typeface="Times New Roman" panose="02020603050405020304" pitchFamily="18" charset="0"/>
                <a:hlinkClick r:id="rId3"/>
              </a:rPr>
              <a:t>APA style</a:t>
            </a:r>
            <a:r>
              <a:rPr lang="en-US" altLang="en-US" sz="1800" dirty="0">
                <a:latin typeface="+mn-lt"/>
                <a:ea typeface="ＭＳ Ｐゴシック" panose="020B0600070205080204" pitchFamily="34" charset="-128"/>
                <a:cs typeface="Times New Roman" panose="02020603050405020304" pitchFamily="18" charset="0"/>
              </a:rPr>
              <a:t>.</a:t>
            </a:r>
          </a:p>
          <a:p>
            <a:r>
              <a:rPr lang="en-US" altLang="en-US" sz="1800" dirty="0">
                <a:latin typeface="+mn-lt"/>
                <a:ea typeface="ＭＳ Ｐゴシック" panose="020B0600070205080204" pitchFamily="34" charset="-128"/>
                <a:cs typeface="Times New Roman" panose="02020603050405020304" pitchFamily="18" charset="0"/>
              </a:rPr>
              <a:t>For help with what in-text citations and reference listings should look like in a PowerPoint, refer </a:t>
            </a:r>
            <a:r>
              <a:rPr lang="en-US" altLang="en-US" sz="1800" dirty="0">
                <a:latin typeface="+mn-lt"/>
                <a:ea typeface="ＭＳ Ｐゴシック" panose="020B0600070205080204" pitchFamily="34" charset="-128"/>
                <a:cs typeface="Times New Roman" panose="02020603050405020304" pitchFamily="18" charset="0"/>
                <a:hlinkClick r:id="rId4"/>
              </a:rPr>
              <a:t>here</a:t>
            </a:r>
            <a:r>
              <a:rPr lang="en-US" altLang="en-US" sz="1800" dirty="0">
                <a:latin typeface="+mn-lt"/>
                <a:ea typeface="ＭＳ Ｐゴシック" panose="020B0600070205080204" pitchFamily="34" charset="-128"/>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Custom Design">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644509B2-3049-43E0-A36F-BC5FB4688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EE2164-4D9E-48A4-86EE-ED3C1CD77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257F50A-9BC7-43F3-A371-B337ED8D076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SNHU PowerPoint Template 2017</Template>
  <TotalTime>4995</TotalTime>
  <Words>166</Words>
  <Application>Microsoft Office PowerPoint</Application>
  <PresentationFormat>On-screen Show (4:3)</PresentationFormat>
  <Paragraphs>37</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Arial Narrow</vt:lpstr>
      <vt:lpstr>Calibri</vt:lpstr>
      <vt:lpstr>Times New Roman</vt:lpstr>
      <vt:lpstr>1_Office Theme</vt:lpstr>
      <vt:lpstr>Custom Design</vt:lpstr>
      <vt:lpstr>Presentation Title</vt:lpstr>
      <vt:lpstr>Fiscal Policy</vt:lpstr>
      <vt:lpstr>Fiscal Policy Actions</vt:lpstr>
      <vt:lpstr>Fiscal Policy Impact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j.mayeu</dc:creator>
  <cp:lastModifiedBy>eunice</cp:lastModifiedBy>
  <cp:revision>103</cp:revision>
  <dcterms:created xsi:type="dcterms:W3CDTF">2010-01-07T21:36:39Z</dcterms:created>
  <dcterms:modified xsi:type="dcterms:W3CDTF">2019-01-31T06:27:19Z</dcterms:modified>
</cp:coreProperties>
</file>