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Default Extension="docx" ContentType="application/vnd.openxmlformats-officedocument.wordprocessingml.document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27"/>
  </p:notesMasterIdLst>
  <p:sldIdLst>
    <p:sldId id="291" r:id="rId4"/>
    <p:sldId id="317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60606"/>
    <a:srgbClr val="00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0ABC76-18DE-4692-A8C8-FB84C0C9F192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9C0C2D-C1D8-41BA-86A1-780C678BDA3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35484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E4661C-5AD5-4C8B-B4F3-F341A68A16E5}" type="slidenum">
              <a:rPr lang="en-US">
                <a:solidFill>
                  <a:prstClr val="black"/>
                </a:solidFill>
              </a:rPr>
              <a:pPr eaLnBrk="1" hangingPunct="1"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80781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BA7C09-7814-4296-934B-7CEB23E494FF}" type="slidenum">
              <a:rPr lang="en-US">
                <a:solidFill>
                  <a:prstClr val="black"/>
                </a:solidFill>
              </a:rPr>
              <a:pPr eaLnBrk="1" hangingPunct="1"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64995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BA7C09-7814-4296-934B-7CEB23E494FF}" type="slidenum">
              <a:rPr lang="en-US">
                <a:solidFill>
                  <a:prstClr val="black"/>
                </a:solidFill>
              </a:rPr>
              <a:pPr eaLnBrk="1" hangingPunct="1"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45761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BA7C09-7814-4296-934B-7CEB23E494FF}" type="slidenum">
              <a:rPr lang="en-US">
                <a:solidFill>
                  <a:prstClr val="black"/>
                </a:solidFill>
              </a:rPr>
              <a:pPr eaLnBrk="1" hangingPunct="1"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9288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BA7C09-7814-4296-934B-7CEB23E494FF}" type="slidenum">
              <a:rPr lang="en-US">
                <a:solidFill>
                  <a:prstClr val="black"/>
                </a:solidFill>
              </a:rPr>
              <a:pPr eaLnBrk="1" hangingPunct="1"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94710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BA7C09-7814-4296-934B-7CEB23E494FF}" type="slidenum">
              <a:rPr lang="en-US">
                <a:solidFill>
                  <a:prstClr val="black"/>
                </a:solidFill>
              </a:rPr>
              <a:pPr eaLnBrk="1" hangingPunct="1"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49263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BA7C09-7814-4296-934B-7CEB23E494FF}" type="slidenum">
              <a:rPr lang="en-US">
                <a:solidFill>
                  <a:prstClr val="black"/>
                </a:solidFill>
              </a:rPr>
              <a:pPr eaLnBrk="1" hangingPunct="1"/>
              <a:t>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96689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BA7C09-7814-4296-934B-7CEB23E494FF}" type="slidenum">
              <a:rPr lang="en-US">
                <a:solidFill>
                  <a:prstClr val="black"/>
                </a:solidFill>
              </a:rPr>
              <a:pPr eaLnBrk="1" hangingPunct="1"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73377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BA7C09-7814-4296-934B-7CEB23E494FF}" type="slidenum">
              <a:rPr lang="en-US">
                <a:solidFill>
                  <a:prstClr val="black"/>
                </a:solidFill>
              </a:rPr>
              <a:pPr eaLnBrk="1" hangingPunct="1"/>
              <a:t>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71907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BA7C09-7814-4296-934B-7CEB23E494FF}" type="slidenum">
              <a:rPr lang="en-US">
                <a:solidFill>
                  <a:prstClr val="black"/>
                </a:solidFill>
              </a:rPr>
              <a:pPr eaLnBrk="1" hangingPunct="1"/>
              <a:t>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24545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BA7C09-7814-4296-934B-7CEB23E494FF}" type="slidenum">
              <a:rPr lang="en-US">
                <a:solidFill>
                  <a:prstClr val="black"/>
                </a:solidFill>
              </a:rPr>
              <a:pPr eaLnBrk="1" hangingPunct="1"/>
              <a:t>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0207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B62FA51-1A87-4E92-98D3-923ED310E1C5}" type="slidenum">
              <a:rPr lang="en-US">
                <a:solidFill>
                  <a:prstClr val="black"/>
                </a:solidFill>
              </a:rPr>
              <a:pPr eaLnBrk="1" hangingPunct="1"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31335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BA7C09-7814-4296-934B-7CEB23E494FF}" type="slidenum">
              <a:rPr lang="en-US">
                <a:solidFill>
                  <a:prstClr val="black"/>
                </a:solidFill>
              </a:rPr>
              <a:pPr eaLnBrk="1" hangingPunct="1"/>
              <a:t>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57143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BA7C09-7814-4296-934B-7CEB23E494FF}" type="slidenum">
              <a:rPr lang="en-US">
                <a:solidFill>
                  <a:prstClr val="black"/>
                </a:solidFill>
              </a:rPr>
              <a:pPr eaLnBrk="1" hangingPunct="1"/>
              <a:t>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60596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8469186-66BF-4104-9967-EB0B29809D1A}" type="slidenum">
              <a:rPr lang="en-US">
                <a:solidFill>
                  <a:prstClr val="black"/>
                </a:solidFill>
              </a:rPr>
              <a:pPr eaLnBrk="1" hangingPunct="1"/>
              <a:t>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072776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E4661C-5AD5-4C8B-B4F3-F341A68A16E5}" type="slidenum">
              <a:rPr lang="en-US">
                <a:solidFill>
                  <a:prstClr val="black"/>
                </a:solidFill>
              </a:rPr>
              <a:pPr eaLnBrk="1" hangingPunct="1"/>
              <a:t>23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1287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209C4D5-F415-4730-8735-01B3417C3306}" type="slidenum">
              <a:rPr lang="en-US">
                <a:solidFill>
                  <a:prstClr val="black"/>
                </a:solidFill>
              </a:rPr>
              <a:pPr eaLnBrk="1" hangingPunct="1"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7059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209C4D5-F415-4730-8735-01B3417C3306}" type="slidenum">
              <a:rPr lang="en-US">
                <a:solidFill>
                  <a:prstClr val="black"/>
                </a:solidFill>
              </a:rPr>
              <a:pPr eaLnBrk="1" hangingPunct="1"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44982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209C4D5-F415-4730-8735-01B3417C3306}" type="slidenum">
              <a:rPr lang="en-US">
                <a:solidFill>
                  <a:prstClr val="black"/>
                </a:solidFill>
              </a:rPr>
              <a:pPr eaLnBrk="1" hangingPunct="1"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8776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209C4D5-F415-4730-8735-01B3417C3306}" type="slidenum">
              <a:rPr lang="en-US">
                <a:solidFill>
                  <a:prstClr val="black"/>
                </a:solidFill>
              </a:rPr>
              <a:pPr eaLnBrk="1" hangingPunct="1"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1942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BA7C09-7814-4296-934B-7CEB23E494FF}" type="slidenum">
              <a:rPr lang="en-US">
                <a:solidFill>
                  <a:prstClr val="black"/>
                </a:solidFill>
              </a:rPr>
              <a:pPr eaLnBrk="1" hangingPunct="1"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40576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BA7C09-7814-4296-934B-7CEB23E494FF}" type="slidenum">
              <a:rPr lang="en-US">
                <a:solidFill>
                  <a:prstClr val="black"/>
                </a:solidFill>
              </a:rPr>
              <a:pPr eaLnBrk="1" hangingPunct="1"/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45436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BA7C09-7814-4296-934B-7CEB23E494FF}" type="slidenum">
              <a:rPr lang="en-US">
                <a:solidFill>
                  <a:prstClr val="black"/>
                </a:solidFill>
              </a:rPr>
              <a:pPr eaLnBrk="1" hangingPunct="1"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2723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0" y="1441450"/>
            <a:ext cx="9144000" cy="5416550"/>
          </a:xfrm>
          <a:prstGeom prst="rect">
            <a:avLst/>
          </a:prstGeom>
          <a:solidFill>
            <a:srgbClr val="0083B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4D4F53"/>
              </a:solidFill>
            </a:endParaRPr>
          </a:p>
        </p:txBody>
      </p:sp>
      <p:sp>
        <p:nvSpPr>
          <p:cNvPr id="5" name="AutoShape 14"/>
          <p:cNvSpPr>
            <a:spLocks noChangeArrowheads="1"/>
          </p:cNvSpPr>
          <p:nvPr/>
        </p:nvSpPr>
        <p:spPr bwMode="auto">
          <a:xfrm rot="10800000">
            <a:off x="8423275" y="1341438"/>
            <a:ext cx="720725" cy="863600"/>
          </a:xfrm>
          <a:prstGeom prst="rtTriangle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4D4F53"/>
              </a:solidFill>
            </a:endParaRPr>
          </a:p>
        </p:txBody>
      </p:sp>
      <p:pic>
        <p:nvPicPr>
          <p:cNvPr id="6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37300" y="733425"/>
            <a:ext cx="24257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7" descr="A BUSINESS SCHOOL RGB_BLA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333375"/>
            <a:ext cx="2674937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9938" y="2417763"/>
            <a:ext cx="7762875" cy="143986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9938" y="5908675"/>
            <a:ext cx="7762875" cy="360363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2488708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55745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3363" y="1371600"/>
            <a:ext cx="1936750" cy="4746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9938" y="1371600"/>
            <a:ext cx="5661025" cy="47466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78853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0" y="1441450"/>
            <a:ext cx="9144000" cy="5416550"/>
          </a:xfrm>
          <a:prstGeom prst="rect">
            <a:avLst/>
          </a:prstGeom>
          <a:solidFill>
            <a:srgbClr val="0083B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4D4F53"/>
              </a:solidFill>
            </a:endParaRPr>
          </a:p>
        </p:txBody>
      </p:sp>
      <p:sp>
        <p:nvSpPr>
          <p:cNvPr id="5" name="AutoShape 14"/>
          <p:cNvSpPr>
            <a:spLocks noChangeArrowheads="1"/>
          </p:cNvSpPr>
          <p:nvPr/>
        </p:nvSpPr>
        <p:spPr bwMode="auto">
          <a:xfrm rot="10800000">
            <a:off x="8423275" y="1341438"/>
            <a:ext cx="720725" cy="863600"/>
          </a:xfrm>
          <a:prstGeom prst="rtTriangle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4D4F53"/>
              </a:solidFill>
            </a:endParaRPr>
          </a:p>
        </p:txBody>
      </p:sp>
      <p:pic>
        <p:nvPicPr>
          <p:cNvPr id="6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37300" y="733425"/>
            <a:ext cx="24257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7" descr="A BUSINESS SCHOOL RGB_BLA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333375"/>
            <a:ext cx="2674937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9938" y="2417763"/>
            <a:ext cx="7762875" cy="143986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9938" y="5908675"/>
            <a:ext cx="7762875" cy="360363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044785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325807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669471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9938" y="2093913"/>
            <a:ext cx="3798887" cy="4024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1225" y="2093913"/>
            <a:ext cx="3798888" cy="4024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003275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115221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894953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364405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4110030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33632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5707614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477473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3363" y="1371600"/>
            <a:ext cx="1936750" cy="4746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9938" y="1371600"/>
            <a:ext cx="5661025" cy="47466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604976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1EF74-4F4F-4EE7-BA2E-9A03459A96D8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272-C644-4FE2-8BE2-3369FD1ECA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923360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1EF74-4F4F-4EE7-BA2E-9A03459A96D8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272-C644-4FE2-8BE2-3369FD1ECA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10119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1EF74-4F4F-4EE7-BA2E-9A03459A96D8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272-C644-4FE2-8BE2-3369FD1ECA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379370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1EF74-4F4F-4EE7-BA2E-9A03459A96D8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272-C644-4FE2-8BE2-3369FD1ECA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777293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1EF74-4F4F-4EE7-BA2E-9A03459A96D8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272-C644-4FE2-8BE2-3369FD1ECA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424751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1EF74-4F4F-4EE7-BA2E-9A03459A96D8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272-C644-4FE2-8BE2-3369FD1ECA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753899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1EF74-4F4F-4EE7-BA2E-9A03459A96D8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272-C644-4FE2-8BE2-3369FD1ECA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71342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7011047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1EF74-4F4F-4EE7-BA2E-9A03459A96D8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272-C644-4FE2-8BE2-3369FD1ECA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302363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1EF74-4F4F-4EE7-BA2E-9A03459A96D8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272-C644-4FE2-8BE2-3369FD1ECA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354139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1EF74-4F4F-4EE7-BA2E-9A03459A96D8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272-C644-4FE2-8BE2-3369FD1ECA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916594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1EF74-4F4F-4EE7-BA2E-9A03459A96D8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272-C644-4FE2-8BE2-3369FD1ECA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23142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9938" y="2093913"/>
            <a:ext cx="3798887" cy="4024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1225" y="2093913"/>
            <a:ext cx="3798888" cy="4024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4251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965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31730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255747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23451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743450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AutoShape 8"/>
          <p:cNvSpPr>
            <a:spLocks noChangeArrowheads="1"/>
          </p:cNvSpPr>
          <p:nvPr/>
        </p:nvSpPr>
        <p:spPr bwMode="auto">
          <a:xfrm rot="5400000">
            <a:off x="8402637" y="6116638"/>
            <a:ext cx="720725" cy="762000"/>
          </a:xfrm>
          <a:prstGeom prst="rtTriangle">
            <a:avLst/>
          </a:prstGeom>
          <a:solidFill>
            <a:srgbClr val="0083BE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4D4F53"/>
              </a:solidFill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9938" y="1371600"/>
            <a:ext cx="77501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9938" y="2093913"/>
            <a:ext cx="7750175" cy="402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3700" y="6019800"/>
            <a:ext cx="24257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4" descr="A BUSINESS SCHOOL RGB_BLAC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333375"/>
            <a:ext cx="2674937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40631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</a:defRPr>
      </a:lvl5pPr>
      <a:lvl6pPr marL="2514600" indent="-228600" algn="l" rtl="0" fontAlgn="base">
        <a:lnSpc>
          <a:spcPct val="108000"/>
        </a:lnSpc>
        <a:spcBef>
          <a:spcPct val="0"/>
        </a:spcBef>
        <a:spcAft>
          <a:spcPct val="0"/>
        </a:spcAft>
        <a:buBlip>
          <a:blip r:embed="rId16"/>
        </a:buBlip>
        <a:defRPr sz="2000">
          <a:solidFill>
            <a:srgbClr val="000000"/>
          </a:solidFill>
          <a:latin typeface="+mn-lt"/>
        </a:defRPr>
      </a:lvl6pPr>
      <a:lvl7pPr marL="2971800" indent="-228600" algn="l" rtl="0" fontAlgn="base">
        <a:lnSpc>
          <a:spcPct val="108000"/>
        </a:lnSpc>
        <a:spcBef>
          <a:spcPct val="0"/>
        </a:spcBef>
        <a:spcAft>
          <a:spcPct val="0"/>
        </a:spcAft>
        <a:buBlip>
          <a:blip r:embed="rId16"/>
        </a:buBlip>
        <a:defRPr sz="2000">
          <a:solidFill>
            <a:srgbClr val="000000"/>
          </a:solidFill>
          <a:latin typeface="+mn-lt"/>
        </a:defRPr>
      </a:lvl7pPr>
      <a:lvl8pPr marL="3429000" indent="-228600" algn="l" rtl="0" fontAlgn="base">
        <a:lnSpc>
          <a:spcPct val="108000"/>
        </a:lnSpc>
        <a:spcBef>
          <a:spcPct val="0"/>
        </a:spcBef>
        <a:spcAft>
          <a:spcPct val="0"/>
        </a:spcAft>
        <a:buBlip>
          <a:blip r:embed="rId16"/>
        </a:buBlip>
        <a:defRPr sz="2000">
          <a:solidFill>
            <a:srgbClr val="000000"/>
          </a:solidFill>
          <a:latin typeface="+mn-lt"/>
        </a:defRPr>
      </a:lvl8pPr>
      <a:lvl9pPr marL="3886200" indent="-228600" algn="l" rtl="0" fontAlgn="base">
        <a:lnSpc>
          <a:spcPct val="108000"/>
        </a:lnSpc>
        <a:spcBef>
          <a:spcPct val="0"/>
        </a:spcBef>
        <a:spcAft>
          <a:spcPct val="0"/>
        </a:spcAft>
        <a:buBlip>
          <a:blip r:embed="rId16"/>
        </a:buBlip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AutoShape 8"/>
          <p:cNvSpPr>
            <a:spLocks noChangeArrowheads="1"/>
          </p:cNvSpPr>
          <p:nvPr/>
        </p:nvSpPr>
        <p:spPr bwMode="auto">
          <a:xfrm rot="5400000">
            <a:off x="8402637" y="6116638"/>
            <a:ext cx="720725" cy="762000"/>
          </a:xfrm>
          <a:prstGeom prst="rtTriangle">
            <a:avLst/>
          </a:prstGeom>
          <a:solidFill>
            <a:srgbClr val="0083BE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4D4F53"/>
              </a:solidFill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9938" y="1371600"/>
            <a:ext cx="77501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9938" y="2093913"/>
            <a:ext cx="7750175" cy="402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3700" y="6019800"/>
            <a:ext cx="24257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4" descr="A BUSINESS SCHOOL RGB_BLAC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333375"/>
            <a:ext cx="2674937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17726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rgbClr val="0083BE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lnSpc>
          <a:spcPct val="108000"/>
        </a:lnSpc>
        <a:spcBef>
          <a:spcPct val="0"/>
        </a:spcBef>
        <a:spcAft>
          <a:spcPct val="0"/>
        </a:spcAft>
        <a:buBlip>
          <a:blip r:embed="rId15"/>
        </a:buBlip>
        <a:defRPr sz="2000">
          <a:solidFill>
            <a:srgbClr val="000000"/>
          </a:solidFill>
          <a:latin typeface="+mn-lt"/>
        </a:defRPr>
      </a:lvl5pPr>
      <a:lvl6pPr marL="2514600" indent="-228600" algn="l" rtl="0" fontAlgn="base">
        <a:lnSpc>
          <a:spcPct val="108000"/>
        </a:lnSpc>
        <a:spcBef>
          <a:spcPct val="0"/>
        </a:spcBef>
        <a:spcAft>
          <a:spcPct val="0"/>
        </a:spcAft>
        <a:buBlip>
          <a:blip r:embed="rId16"/>
        </a:buBlip>
        <a:defRPr sz="2000">
          <a:solidFill>
            <a:srgbClr val="000000"/>
          </a:solidFill>
          <a:latin typeface="+mn-lt"/>
        </a:defRPr>
      </a:lvl6pPr>
      <a:lvl7pPr marL="2971800" indent="-228600" algn="l" rtl="0" fontAlgn="base">
        <a:lnSpc>
          <a:spcPct val="108000"/>
        </a:lnSpc>
        <a:spcBef>
          <a:spcPct val="0"/>
        </a:spcBef>
        <a:spcAft>
          <a:spcPct val="0"/>
        </a:spcAft>
        <a:buBlip>
          <a:blip r:embed="rId16"/>
        </a:buBlip>
        <a:defRPr sz="2000">
          <a:solidFill>
            <a:srgbClr val="000000"/>
          </a:solidFill>
          <a:latin typeface="+mn-lt"/>
        </a:defRPr>
      </a:lvl7pPr>
      <a:lvl8pPr marL="3429000" indent="-228600" algn="l" rtl="0" fontAlgn="base">
        <a:lnSpc>
          <a:spcPct val="108000"/>
        </a:lnSpc>
        <a:spcBef>
          <a:spcPct val="0"/>
        </a:spcBef>
        <a:spcAft>
          <a:spcPct val="0"/>
        </a:spcAft>
        <a:buBlip>
          <a:blip r:embed="rId16"/>
        </a:buBlip>
        <a:defRPr sz="2000">
          <a:solidFill>
            <a:srgbClr val="000000"/>
          </a:solidFill>
          <a:latin typeface="+mn-lt"/>
        </a:defRPr>
      </a:lvl8pPr>
      <a:lvl9pPr marL="3886200" indent="-228600" algn="l" rtl="0" fontAlgn="base">
        <a:lnSpc>
          <a:spcPct val="108000"/>
        </a:lnSpc>
        <a:spcBef>
          <a:spcPct val="0"/>
        </a:spcBef>
        <a:spcAft>
          <a:spcPct val="0"/>
        </a:spcAft>
        <a:buBlip>
          <a:blip r:embed="rId16"/>
        </a:buBlip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1EF74-4F4F-4EE7-BA2E-9A03459A96D8}" type="datetimeFigureOut">
              <a:rPr lang="en-GB" smtClean="0"/>
              <a:pPr/>
              <a:t>16/12/2017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4A272-C644-4FE2-8BE2-3369FD1ECA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9245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Word_Document1.docx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Contents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GB" dirty="0">
                <a:latin typeface="Calibri" pitchFamily="34" charset="0"/>
                <a:cs typeface="Calibri" pitchFamily="34" charset="0"/>
              </a:rPr>
              <a:t>Business Game Updates</a:t>
            </a:r>
          </a:p>
          <a:p>
            <a:pPr marL="0" indent="0" eaLnBrk="1" hangingPunct="1">
              <a:lnSpc>
                <a:spcPct val="100000"/>
              </a:lnSpc>
              <a:buNone/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100000"/>
              </a:lnSpc>
            </a:pPr>
            <a:r>
              <a:rPr lang="en-GB" dirty="0">
                <a:latin typeface="Calibri" pitchFamily="34" charset="0"/>
                <a:cs typeface="Calibri" pitchFamily="34" charset="0"/>
              </a:rPr>
              <a:t>The Scenario</a:t>
            </a:r>
          </a:p>
          <a:p>
            <a:pPr eaLnBrk="1" hangingPunct="1">
              <a:lnSpc>
                <a:spcPct val="100000"/>
              </a:lnSpc>
            </a:pPr>
            <a:r>
              <a:rPr lang="en-GB" dirty="0">
                <a:latin typeface="Calibri" pitchFamily="34" charset="0"/>
                <a:cs typeface="Calibri" pitchFamily="34" charset="0"/>
              </a:rPr>
              <a:t>Assumptions</a:t>
            </a:r>
          </a:p>
          <a:p>
            <a:pPr eaLnBrk="1" hangingPunct="1">
              <a:lnSpc>
                <a:spcPct val="100000"/>
              </a:lnSpc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100000"/>
              </a:lnSpc>
            </a:pPr>
            <a:r>
              <a:rPr lang="en-GB" dirty="0">
                <a:latin typeface="Calibri" pitchFamily="34" charset="0"/>
                <a:cs typeface="Calibri" pitchFamily="34" charset="0"/>
              </a:rPr>
              <a:t>Business Plan Structure</a:t>
            </a:r>
          </a:p>
          <a:p>
            <a:pPr eaLnBrk="1" hangingPunct="1">
              <a:lnSpc>
                <a:spcPct val="100000"/>
              </a:lnSpc>
            </a:pPr>
            <a:r>
              <a:rPr lang="en-GB" dirty="0">
                <a:latin typeface="Calibri" pitchFamily="34" charset="0"/>
                <a:cs typeface="Calibri" pitchFamily="34" charset="0"/>
              </a:rPr>
              <a:t>Business Plan Content</a:t>
            </a:r>
          </a:p>
          <a:p>
            <a:pPr marL="0" indent="0" eaLnBrk="1" hangingPunct="1">
              <a:lnSpc>
                <a:spcPct val="100000"/>
              </a:lnSpc>
              <a:buNone/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100000"/>
              </a:lnSpc>
            </a:pPr>
            <a:r>
              <a:rPr lang="en-GB" dirty="0">
                <a:latin typeface="Calibri" pitchFamily="34" charset="0"/>
                <a:cs typeface="Calibri" pitchFamily="34" charset="0"/>
              </a:rPr>
              <a:t>What To Do Now</a:t>
            </a:r>
          </a:p>
          <a:p>
            <a:pPr eaLnBrk="1" hangingPunct="1">
              <a:lnSpc>
                <a:spcPct val="100000"/>
              </a:lnSpc>
            </a:pPr>
            <a:r>
              <a:rPr lang="en-GB" dirty="0">
                <a:latin typeface="Calibri" pitchFamily="34" charset="0"/>
                <a:cs typeface="Calibri" pitchFamily="34" charset="0"/>
              </a:rPr>
              <a:t>Seminars Next Week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711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Plan Structure (1)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16832"/>
            <a:ext cx="7750175" cy="4024312"/>
          </a:xfrm>
        </p:spPr>
        <p:txBody>
          <a:bodyPr/>
          <a:lstStyle/>
          <a:p>
            <a:pPr marL="457200" indent="-457200">
              <a:buAutoNum type="arabicPeriod"/>
            </a:pPr>
            <a:endParaRPr lang="en-GB" b="1" dirty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/>
            </a:pPr>
            <a:endParaRPr lang="en-GB" b="1" dirty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Set out mission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Set out objectives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Might also give some idea of: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Level of investment &amp; anticipated returns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Market opportunity &amp; target market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Management team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41349743"/>
              </p:ext>
            </p:extLst>
          </p:nvPr>
        </p:nvGraphicFramePr>
        <p:xfrm>
          <a:off x="1187624" y="1988840"/>
          <a:ext cx="3768080" cy="370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680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Introduction</a:t>
                      </a:r>
                      <a:endParaRPr lang="en-GB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25549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Plan Structure (2)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16832"/>
            <a:ext cx="7750175" cy="4024312"/>
          </a:xfrm>
        </p:spPr>
        <p:txBody>
          <a:bodyPr/>
          <a:lstStyle/>
          <a:p>
            <a:pPr marL="457200" indent="-457200">
              <a:buAutoNum type="arabicPeriod"/>
            </a:pPr>
            <a:endParaRPr lang="en-GB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 startAt="2"/>
            </a:pPr>
            <a:endParaRPr lang="en-GB" b="1" dirty="0">
              <a:latin typeface="Calibri" pitchFamily="34" charset="0"/>
              <a:cs typeface="Calibri" pitchFamily="34" charset="0"/>
            </a:endParaRPr>
          </a:p>
          <a:p>
            <a:pPr marL="457200" lvl="1" indent="0">
              <a:buNone/>
            </a:pPr>
            <a:r>
              <a:rPr lang="en-GB" b="1" dirty="0">
                <a:latin typeface="Calibri" pitchFamily="34" charset="0"/>
                <a:cs typeface="Calibri" pitchFamily="34" charset="0"/>
              </a:rPr>
              <a:t>General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Description of market e.g. size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What segment(s) of the market are you aiming at? Why?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Who are your main competitors? What are their market shares?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How are you going to reach your customers? Details of channels, advertising spend, etc.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What are your aims &amp; predictions regarding the market?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92389999"/>
              </p:ext>
            </p:extLst>
          </p:nvPr>
        </p:nvGraphicFramePr>
        <p:xfrm>
          <a:off x="1187624" y="1988840"/>
          <a:ext cx="3768080" cy="370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680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MARKETING</a:t>
                      </a:r>
                      <a:endParaRPr lang="en-GB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50332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Plan Structure (3)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16832"/>
            <a:ext cx="7750175" cy="4024312"/>
          </a:xfrm>
        </p:spPr>
        <p:txBody>
          <a:bodyPr/>
          <a:lstStyle/>
          <a:p>
            <a:pPr marL="457200" indent="-457200">
              <a:buAutoNum type="arabicPeriod"/>
            </a:pPr>
            <a:endParaRPr lang="en-GB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 startAt="3"/>
            </a:pPr>
            <a:endParaRPr lang="en-GB" b="1" dirty="0">
              <a:latin typeface="Calibri" pitchFamily="34" charset="0"/>
              <a:cs typeface="Calibri" pitchFamily="34" charset="0"/>
            </a:endParaRPr>
          </a:p>
          <a:p>
            <a:pPr marL="457200" lvl="1" indent="0">
              <a:buNone/>
            </a:pPr>
            <a:r>
              <a:rPr lang="en-GB" b="1" dirty="0">
                <a:latin typeface="Calibri" pitchFamily="34" charset="0"/>
                <a:cs typeface="Calibri" pitchFamily="34" charset="0"/>
              </a:rPr>
              <a:t>The Product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What products will be sold? Give them names, characteristics, etc.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Product features, strengths &amp; weaknesses.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Why</a:t>
            </a:r>
            <a:r>
              <a:rPr lang="en-GB" dirty="0">
                <a:latin typeface="Calibri" pitchFamily="34" charset="0"/>
                <a:cs typeface="Calibri" pitchFamily="34" charset="0"/>
              </a:rPr>
              <a:t> will people buy your products? What about substitutes?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How will you develop your products further?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Initial pricing, profit margins, etc.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How will you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manage</a:t>
            </a:r>
            <a:r>
              <a:rPr lang="en-GB" dirty="0">
                <a:latin typeface="Calibri" pitchFamily="34" charset="0"/>
                <a:cs typeface="Calibri" pitchFamily="34" charset="0"/>
              </a:rPr>
              <a:t> pricing, specifications, etc.?</a:t>
            </a:r>
          </a:p>
          <a:p>
            <a:pPr lvl="1"/>
            <a:endParaRPr lang="en-GB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16178947"/>
              </p:ext>
            </p:extLst>
          </p:nvPr>
        </p:nvGraphicFramePr>
        <p:xfrm>
          <a:off x="1187624" y="1988840"/>
          <a:ext cx="3768080" cy="370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680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MARKETING</a:t>
                      </a:r>
                      <a:endParaRPr lang="en-GB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62947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Plan Structure (3)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16832"/>
            <a:ext cx="7750175" cy="4024312"/>
          </a:xfrm>
        </p:spPr>
        <p:txBody>
          <a:bodyPr/>
          <a:lstStyle/>
          <a:p>
            <a:pPr marL="457200" indent="-457200">
              <a:buAutoNum type="arabicPeriod"/>
            </a:pPr>
            <a:endParaRPr lang="en-GB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 startAt="3"/>
            </a:pPr>
            <a:endParaRPr lang="en-GB" b="1" dirty="0">
              <a:latin typeface="Calibri" pitchFamily="34" charset="0"/>
              <a:cs typeface="Calibri" pitchFamily="34" charset="0"/>
            </a:endParaRPr>
          </a:p>
          <a:p>
            <a:pPr marL="457200" lvl="1" indent="0">
              <a:buNone/>
            </a:pPr>
            <a:r>
              <a:rPr lang="en-GB" b="1" dirty="0">
                <a:latin typeface="Calibri" pitchFamily="34" charset="0"/>
                <a:cs typeface="Calibri" pitchFamily="34" charset="0"/>
              </a:rPr>
              <a:t>Other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You can use SWOT, PESTEL, BSC, 7S, etc. to analyse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internal</a:t>
            </a:r>
            <a:r>
              <a:rPr lang="en-GB" dirty="0">
                <a:latin typeface="Calibri" pitchFamily="34" charset="0"/>
                <a:cs typeface="Calibri" pitchFamily="34" charset="0"/>
              </a:rPr>
              <a:t> &amp;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external</a:t>
            </a:r>
            <a:r>
              <a:rPr lang="en-GB" dirty="0">
                <a:latin typeface="Calibri" pitchFamily="34" charset="0"/>
                <a:cs typeface="Calibri" pitchFamily="34" charset="0"/>
              </a:rPr>
              <a:t> environment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Think about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competitiveness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Think about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long term future </a:t>
            </a:r>
            <a:r>
              <a:rPr lang="en-GB" dirty="0">
                <a:latin typeface="Calibri" pitchFamily="34" charset="0"/>
                <a:cs typeface="Calibri" pitchFamily="34" charset="0"/>
              </a:rPr>
              <a:t>– not just 1, 3 &amp; 5 year plans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Remember sales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forecasts</a:t>
            </a:r>
            <a:r>
              <a:rPr lang="en-GB" dirty="0">
                <a:latin typeface="Calibri" pitchFamily="34" charset="0"/>
                <a:cs typeface="Calibri" pitchFamily="34" charset="0"/>
              </a:rPr>
              <a:t> are useful but need to be linked with financial plans and production plans</a:t>
            </a:r>
          </a:p>
          <a:p>
            <a:pPr lvl="1"/>
            <a:endParaRPr lang="en-GB" dirty="0">
              <a:latin typeface="Calibri" pitchFamily="34" charset="0"/>
              <a:cs typeface="Calibri" pitchFamily="34" charset="0"/>
            </a:endParaRPr>
          </a:p>
          <a:p>
            <a:pPr lvl="1"/>
            <a:endParaRPr lang="en-GB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62132926"/>
              </p:ext>
            </p:extLst>
          </p:nvPr>
        </p:nvGraphicFramePr>
        <p:xfrm>
          <a:off x="1187624" y="1988840"/>
          <a:ext cx="3768080" cy="370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680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MARKETING</a:t>
                      </a:r>
                      <a:endParaRPr lang="en-GB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613676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Plan Structure (4)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16832"/>
            <a:ext cx="7750175" cy="4024312"/>
          </a:xfrm>
        </p:spPr>
        <p:txBody>
          <a:bodyPr/>
          <a:lstStyle/>
          <a:p>
            <a:pPr marL="457200" indent="-457200">
              <a:buAutoNum type="arabicPeriod"/>
            </a:pPr>
            <a:endParaRPr lang="en-GB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 startAt="4"/>
            </a:pPr>
            <a:endParaRPr lang="en-GB" b="1" dirty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>
                <a:solidFill>
                  <a:srgbClr val="000099"/>
                </a:solidFill>
                <a:latin typeface="Calibri" pitchFamily="34" charset="0"/>
                <a:cs typeface="Calibri" pitchFamily="34" charset="0"/>
              </a:rPr>
              <a:t>What are you going to do? How are you going to </a:t>
            </a:r>
            <a:r>
              <a:rPr lang="en-GB" b="1" dirty="0">
                <a:solidFill>
                  <a:srgbClr val="000099"/>
                </a:solidFill>
                <a:latin typeface="Calibri" pitchFamily="34" charset="0"/>
                <a:cs typeface="Calibri" pitchFamily="34" charset="0"/>
              </a:rPr>
              <a:t>enact</a:t>
            </a:r>
            <a:r>
              <a:rPr lang="en-GB" dirty="0">
                <a:solidFill>
                  <a:srgbClr val="000099"/>
                </a:solidFill>
                <a:latin typeface="Calibri" pitchFamily="34" charset="0"/>
                <a:cs typeface="Calibri" pitchFamily="34" charset="0"/>
              </a:rPr>
              <a:t> your vision or strategy?</a:t>
            </a:r>
          </a:p>
          <a:p>
            <a:pPr lvl="1"/>
            <a:endParaRPr lang="en-GB" dirty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Production planning…  </a:t>
            </a:r>
          </a:p>
          <a:p>
            <a:pPr lvl="2">
              <a:buFont typeface="Wingdings" pitchFamily="2" charset="2"/>
              <a:buChar char="q"/>
            </a:pPr>
            <a:r>
              <a:rPr lang="en-GB" b="1" dirty="0">
                <a:latin typeface="Calibri" pitchFamily="34" charset="0"/>
                <a:cs typeface="Calibri" pitchFamily="34" charset="0"/>
              </a:rPr>
              <a:t>Where</a:t>
            </a:r>
            <a:r>
              <a:rPr lang="en-GB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>
                <a:latin typeface="Calibri" pitchFamily="34" charset="0"/>
                <a:cs typeface="Calibri" pitchFamily="34" charset="0"/>
              </a:rPr>
              <a:t>will you manufacture? </a:t>
            </a:r>
          </a:p>
          <a:p>
            <a:pPr lvl="2">
              <a:buFont typeface="Wingdings" pitchFamily="2" charset="2"/>
              <a:buChar char="q"/>
            </a:pPr>
            <a:r>
              <a:rPr lang="en-GB" b="1" dirty="0">
                <a:latin typeface="Calibri" pitchFamily="34" charset="0"/>
                <a:cs typeface="Calibri" pitchFamily="34" charset="0"/>
              </a:rPr>
              <a:t>How many </a:t>
            </a:r>
            <a:r>
              <a:rPr lang="en-GB" dirty="0">
                <a:latin typeface="Calibri" pitchFamily="34" charset="0"/>
                <a:cs typeface="Calibri" pitchFamily="34" charset="0"/>
              </a:rPr>
              <a:t>factories? </a:t>
            </a:r>
          </a:p>
          <a:p>
            <a:pPr lvl="2"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How many units per week/month/year?</a:t>
            </a:r>
          </a:p>
          <a:p>
            <a:pPr lvl="2"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How will you cope with extra demand or falling demand?</a:t>
            </a:r>
          </a:p>
          <a:p>
            <a:pPr lvl="2"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How will you manage contract manufacturing?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43378117"/>
              </p:ext>
            </p:extLst>
          </p:nvPr>
        </p:nvGraphicFramePr>
        <p:xfrm>
          <a:off x="1187624" y="1988840"/>
          <a:ext cx="3768080" cy="370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680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OPERATIONS</a:t>
                      </a:r>
                      <a:endParaRPr lang="en-GB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08031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Plan Structure (4)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16832"/>
            <a:ext cx="7750175" cy="4024312"/>
          </a:xfrm>
        </p:spPr>
        <p:txBody>
          <a:bodyPr/>
          <a:lstStyle/>
          <a:p>
            <a:pPr marL="457200" indent="-457200">
              <a:buAutoNum type="arabicPeriod"/>
            </a:pPr>
            <a:endParaRPr lang="en-GB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 startAt="4"/>
            </a:pPr>
            <a:endParaRPr lang="en-GB" b="1" dirty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Logistics</a:t>
            </a:r>
          </a:p>
          <a:p>
            <a:pPr lvl="2"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Where are your priorities?</a:t>
            </a:r>
          </a:p>
          <a:p>
            <a:pPr lvl="2"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How will you handle transfer pricing? Ethical issues</a:t>
            </a:r>
          </a:p>
          <a:p>
            <a:pPr lvl="1"/>
            <a:endParaRPr lang="en-GB" dirty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Inventory</a:t>
            </a:r>
          </a:p>
          <a:p>
            <a:pPr lvl="2"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How will you manage your inventory?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95462913"/>
              </p:ext>
            </p:extLst>
          </p:nvPr>
        </p:nvGraphicFramePr>
        <p:xfrm>
          <a:off x="1187624" y="1988840"/>
          <a:ext cx="3768080" cy="370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680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OPERATIONS</a:t>
                      </a:r>
                      <a:endParaRPr lang="en-GB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338342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Plan Structure (4)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16832"/>
            <a:ext cx="7750175" cy="4024312"/>
          </a:xfrm>
        </p:spPr>
        <p:txBody>
          <a:bodyPr/>
          <a:lstStyle/>
          <a:p>
            <a:pPr marL="457200" indent="-457200">
              <a:buAutoNum type="arabicPeriod"/>
            </a:pPr>
            <a:endParaRPr lang="en-GB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 startAt="4"/>
            </a:pPr>
            <a:endParaRPr lang="en-GB" b="1" dirty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i="1" dirty="0">
                <a:latin typeface="Calibri" pitchFamily="34" charset="0"/>
                <a:cs typeface="Calibri" pitchFamily="34" charset="0"/>
              </a:rPr>
              <a:t>Should</a:t>
            </a:r>
            <a:r>
              <a:rPr lang="en-GB" dirty="0">
                <a:latin typeface="Calibri" pitchFamily="34" charset="0"/>
                <a:cs typeface="Calibri" pitchFamily="34" charset="0"/>
              </a:rPr>
              <a:t> HR and R&amp;D be bundled together?</a:t>
            </a:r>
          </a:p>
          <a:p>
            <a:pPr lvl="1"/>
            <a:endParaRPr lang="en-GB" dirty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How much R&amp;D effort?</a:t>
            </a:r>
          </a:p>
          <a:p>
            <a:pPr lvl="2"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Research tech or buy licences? </a:t>
            </a:r>
          </a:p>
          <a:p>
            <a:pPr lvl="2"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Implications?</a:t>
            </a:r>
          </a:p>
          <a:p>
            <a:pPr lvl="2"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Must link this to other parts of plan e.g. new products</a:t>
            </a:r>
          </a:p>
          <a:p>
            <a:pPr lvl="1"/>
            <a:endParaRPr lang="en-GB" dirty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How many staff?</a:t>
            </a:r>
          </a:p>
          <a:p>
            <a:pPr lvl="2"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Recruitment, training, salaries and retention?</a:t>
            </a:r>
          </a:p>
          <a:p>
            <a:pPr lvl="2"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Remember – you are only hiring research staff</a:t>
            </a:r>
          </a:p>
          <a:p>
            <a:pPr lvl="1"/>
            <a:endParaRPr lang="en-GB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94084845"/>
              </p:ext>
            </p:extLst>
          </p:nvPr>
        </p:nvGraphicFramePr>
        <p:xfrm>
          <a:off x="1187624" y="1988840"/>
          <a:ext cx="3768080" cy="370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680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HR &amp; R&amp;D</a:t>
                      </a:r>
                      <a:endParaRPr lang="en-GB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44790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Plan Structure (5)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16832"/>
            <a:ext cx="7750175" cy="4024312"/>
          </a:xfrm>
        </p:spPr>
        <p:txBody>
          <a:bodyPr/>
          <a:lstStyle/>
          <a:p>
            <a:pPr marL="457200" indent="-457200">
              <a:buAutoNum type="arabicPeriod"/>
            </a:pPr>
            <a:endParaRPr lang="en-GB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 startAt="5"/>
            </a:pPr>
            <a:endParaRPr lang="en-GB" b="1" dirty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Cash flow forecast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Financial projections – 1, 3 &amp; 5 year (minimum)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Short term </a:t>
            </a:r>
            <a:r>
              <a:rPr lang="en-GB" dirty="0" err="1">
                <a:latin typeface="Calibri" pitchFamily="34" charset="0"/>
                <a:cs typeface="Calibri" pitchFamily="34" charset="0"/>
              </a:rPr>
              <a:t>vs</a:t>
            </a:r>
            <a:r>
              <a:rPr lang="en-GB" dirty="0">
                <a:latin typeface="Calibri" pitchFamily="34" charset="0"/>
                <a:cs typeface="Calibri" pitchFamily="34" charset="0"/>
              </a:rPr>
              <a:t> long term borrowing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Share dividends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Spending – </a:t>
            </a:r>
            <a:r>
              <a:rPr lang="en-GB" i="1" dirty="0">
                <a:latin typeface="Calibri" pitchFamily="34" charset="0"/>
                <a:cs typeface="Calibri" pitchFamily="34" charset="0"/>
              </a:rPr>
              <a:t>where</a:t>
            </a:r>
            <a:r>
              <a:rPr lang="en-GB" dirty="0">
                <a:latin typeface="Calibri" pitchFamily="34" charset="0"/>
                <a:cs typeface="Calibri" pitchFamily="34" charset="0"/>
              </a:rPr>
              <a:t>, </a:t>
            </a:r>
            <a:r>
              <a:rPr lang="en-GB" i="1" dirty="0">
                <a:latin typeface="Calibri" pitchFamily="34" charset="0"/>
                <a:cs typeface="Calibri" pitchFamily="34" charset="0"/>
              </a:rPr>
              <a:t>when</a:t>
            </a:r>
            <a:r>
              <a:rPr lang="en-GB" dirty="0">
                <a:latin typeface="Calibri" pitchFamily="34" charset="0"/>
                <a:cs typeface="Calibri" pitchFamily="34" charset="0"/>
              </a:rPr>
              <a:t> &amp; </a:t>
            </a:r>
            <a:r>
              <a:rPr lang="en-GB" i="1" dirty="0">
                <a:latin typeface="Calibri" pitchFamily="34" charset="0"/>
                <a:cs typeface="Calibri" pitchFamily="34" charset="0"/>
              </a:rPr>
              <a:t>how much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Can include ratios or other figures</a:t>
            </a:r>
          </a:p>
          <a:p>
            <a:pPr lvl="1"/>
            <a:endParaRPr lang="en-GB" dirty="0">
              <a:latin typeface="Calibri" pitchFamily="34" charset="0"/>
              <a:cs typeface="Calibri" pitchFamily="34" charset="0"/>
            </a:endParaRPr>
          </a:p>
          <a:p>
            <a:pPr lvl="1"/>
            <a:endParaRPr lang="en-GB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18181195"/>
              </p:ext>
            </p:extLst>
          </p:nvPr>
        </p:nvGraphicFramePr>
        <p:xfrm>
          <a:off x="1187624" y="1988840"/>
          <a:ext cx="3768080" cy="370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680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FINANCES</a:t>
                      </a:r>
                      <a:endParaRPr lang="en-GB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779841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Plan Structure (6)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16832"/>
            <a:ext cx="7750175" cy="4024312"/>
          </a:xfrm>
        </p:spPr>
        <p:txBody>
          <a:bodyPr/>
          <a:lstStyle/>
          <a:p>
            <a:pPr marL="457200" indent="-457200">
              <a:buAutoNum type="arabicPeriod"/>
            </a:pPr>
            <a:endParaRPr lang="en-GB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 startAt="6"/>
            </a:pPr>
            <a:endParaRPr lang="en-GB" b="1" dirty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b="1" dirty="0">
                <a:solidFill>
                  <a:srgbClr val="000099"/>
                </a:solidFill>
                <a:latin typeface="Calibri" pitchFamily="34" charset="0"/>
                <a:cs typeface="Calibri" pitchFamily="34" charset="0"/>
              </a:rPr>
              <a:t>MUST</a:t>
            </a:r>
            <a:r>
              <a:rPr lang="en-GB" dirty="0">
                <a:solidFill>
                  <a:srgbClr val="000099"/>
                </a:solidFill>
                <a:latin typeface="Calibri" pitchFamily="34" charset="0"/>
                <a:cs typeface="Calibri" pitchFamily="34" charset="0"/>
              </a:rPr>
              <a:t> give solutions or </a:t>
            </a:r>
            <a:r>
              <a:rPr lang="en-GB" b="1" dirty="0">
                <a:solidFill>
                  <a:srgbClr val="000099"/>
                </a:solidFill>
                <a:latin typeface="Calibri" pitchFamily="34" charset="0"/>
                <a:cs typeface="Calibri" pitchFamily="34" charset="0"/>
              </a:rPr>
              <a:t>mitigation</a:t>
            </a:r>
            <a:r>
              <a:rPr lang="en-GB" dirty="0">
                <a:solidFill>
                  <a:srgbClr val="000099"/>
                </a:solidFill>
                <a:latin typeface="Calibri" pitchFamily="34" charset="0"/>
                <a:cs typeface="Calibri" pitchFamily="34" charset="0"/>
              </a:rPr>
              <a:t> for every risk (next slide)</a:t>
            </a:r>
          </a:p>
          <a:p>
            <a:pPr lvl="1"/>
            <a:endParaRPr lang="en-GB" dirty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Lots of possible risks: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Financial risks e.g. lack of funding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Staffing risks e.g. strikes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Market risks e.g. competitors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Internal disputes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Etc.</a:t>
            </a:r>
          </a:p>
          <a:p>
            <a:pPr lvl="1"/>
            <a:endParaRPr lang="en-GB" dirty="0">
              <a:latin typeface="Calibri" pitchFamily="34" charset="0"/>
              <a:cs typeface="Calibri" pitchFamily="34" charset="0"/>
            </a:endParaRPr>
          </a:p>
          <a:p>
            <a:pPr lvl="1"/>
            <a:endParaRPr lang="en-GB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01757012"/>
              </p:ext>
            </p:extLst>
          </p:nvPr>
        </p:nvGraphicFramePr>
        <p:xfrm>
          <a:off x="1187624" y="1988840"/>
          <a:ext cx="3768080" cy="370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680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RISK ANALYSIS</a:t>
                      </a:r>
                      <a:endParaRPr lang="en-GB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644112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Plan Structure (6)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16832"/>
            <a:ext cx="7750175" cy="4024312"/>
          </a:xfrm>
        </p:spPr>
        <p:txBody>
          <a:bodyPr/>
          <a:lstStyle/>
          <a:p>
            <a:pPr marL="457200" indent="-457200">
              <a:buAutoNum type="arabicPeriod"/>
            </a:pPr>
            <a:endParaRPr lang="en-GB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 startAt="6"/>
            </a:pPr>
            <a:endParaRPr lang="en-GB" b="1" dirty="0">
              <a:latin typeface="Calibri" pitchFamily="34" charset="0"/>
              <a:cs typeface="Calibri" pitchFamily="34" charset="0"/>
            </a:endParaRPr>
          </a:p>
          <a:p>
            <a:pPr marL="457200" lvl="1" indent="0">
              <a:buNone/>
            </a:pPr>
            <a:r>
              <a:rPr lang="en-GB" b="1" dirty="0">
                <a:latin typeface="Calibri" pitchFamily="34" charset="0"/>
                <a:cs typeface="Calibri" pitchFamily="34" charset="0"/>
              </a:rPr>
              <a:t>Mitigation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Financial reserves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Procedures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Alternative plans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Etc.</a:t>
            </a:r>
          </a:p>
          <a:p>
            <a:pPr lvl="1"/>
            <a:endParaRPr lang="en-GB" dirty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A good risk analysis will answer questions like: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How likely is the risk?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What harm might it cause?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How can we avoid it or minimise the harm?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54096564"/>
              </p:ext>
            </p:extLst>
          </p:nvPr>
        </p:nvGraphicFramePr>
        <p:xfrm>
          <a:off x="1187624" y="1988840"/>
          <a:ext cx="3768080" cy="370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680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RISK ANALYSIS</a:t>
                      </a:r>
                      <a:endParaRPr lang="en-GB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85542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Assessment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2060848"/>
            <a:ext cx="7750175" cy="4024312"/>
          </a:xfrm>
        </p:spPr>
        <p:txBody>
          <a:bodyPr/>
          <a:lstStyle/>
          <a:p>
            <a:pPr eaLnBrk="1" hangingPunct="1"/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Made up of </a:t>
            </a:r>
            <a:r>
              <a:rPr lang="en-GB" b="1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group 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component and </a:t>
            </a:r>
            <a:r>
              <a:rPr lang="en-GB" b="1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individual 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component</a:t>
            </a:r>
          </a:p>
          <a:p>
            <a:pPr eaLnBrk="1" hangingPunct="1"/>
            <a:endParaRPr lang="en-GB" dirty="0">
              <a:solidFill>
                <a:schemeClr val="tx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eaLnBrk="1" hangingPunct="1"/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28590803"/>
              </p:ext>
            </p:extLst>
          </p:nvPr>
        </p:nvGraphicFramePr>
        <p:xfrm>
          <a:off x="979488" y="2582863"/>
          <a:ext cx="8474075" cy="4475162"/>
        </p:xfrm>
        <a:graphic>
          <a:graphicData uri="http://schemas.openxmlformats.org/presentationml/2006/ole">
            <p:oleObj spid="_x0000_s1042" name="Document" r:id="rId4" imgW="5906751" imgH="3119085" progId="Word.Documen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41991040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Other Content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16832"/>
            <a:ext cx="7750175" cy="4024312"/>
          </a:xfrm>
        </p:spPr>
        <p:txBody>
          <a:bodyPr/>
          <a:lstStyle/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There are many other elements you should consider.</a:t>
            </a:r>
          </a:p>
          <a:p>
            <a:pPr lvl="1"/>
            <a:endParaRPr lang="en-GB" dirty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Where do these things fit in your business plan?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Assumptions made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Corporate ethics &amp; social responsibility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Organisational learning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Competitive advantage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Etc.</a:t>
            </a:r>
          </a:p>
          <a:p>
            <a:pPr lvl="1"/>
            <a:endParaRPr lang="en-GB" dirty="0">
              <a:latin typeface="Calibri" pitchFamily="34" charset="0"/>
              <a:cs typeface="Calibri" pitchFamily="34" charset="0"/>
            </a:endParaRPr>
          </a:p>
          <a:p>
            <a:pPr lvl="1"/>
            <a:endParaRPr lang="en-GB" dirty="0">
              <a:latin typeface="Calibri" pitchFamily="34" charset="0"/>
              <a:cs typeface="Calibri" pitchFamily="34" charset="0"/>
            </a:endParaRPr>
          </a:p>
          <a:p>
            <a:pPr lvl="1"/>
            <a:endParaRPr lang="en-GB" dirty="0">
              <a:latin typeface="Calibri" pitchFamily="34" charset="0"/>
              <a:cs typeface="Calibri" pitchFamily="34" charset="0"/>
            </a:endParaRPr>
          </a:p>
          <a:p>
            <a:pPr lvl="1"/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30847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How To Do Well…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16832"/>
            <a:ext cx="7750175" cy="4024312"/>
          </a:xfrm>
        </p:spPr>
        <p:txBody>
          <a:bodyPr/>
          <a:lstStyle/>
          <a:p>
            <a:pPr eaLnBrk="1" hangingPunct="1"/>
            <a:r>
              <a:rPr lang="en-GB" dirty="0">
                <a:latin typeface="Calibri" pitchFamily="34" charset="0"/>
                <a:cs typeface="Calibri" pitchFamily="34" charset="0"/>
              </a:rPr>
              <a:t>Remember the other content (previous slide)</a:t>
            </a:r>
          </a:p>
          <a:p>
            <a:pPr eaLnBrk="1" hangingPunct="1"/>
            <a:endParaRPr lang="en-GB" dirty="0">
              <a:latin typeface="Calibri" pitchFamily="34" charset="0"/>
              <a:cs typeface="Calibri" pitchFamily="34" charset="0"/>
            </a:endParaRPr>
          </a:p>
          <a:p>
            <a:pPr eaLnBrk="1" hangingPunct="1"/>
            <a:r>
              <a:rPr lang="en-GB" dirty="0">
                <a:latin typeface="Calibri" pitchFamily="34" charset="0"/>
                <a:cs typeface="Calibri" pitchFamily="34" charset="0"/>
              </a:rPr>
              <a:t>Place yourself in the role of the decision makers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What would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you</a:t>
            </a:r>
            <a:r>
              <a:rPr lang="en-GB" dirty="0">
                <a:latin typeface="Calibri" pitchFamily="34" charset="0"/>
                <a:cs typeface="Calibri" pitchFamily="34" charset="0"/>
              </a:rPr>
              <a:t> want to know?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Would the proposal convince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you</a:t>
            </a:r>
            <a:r>
              <a:rPr lang="en-GB" dirty="0">
                <a:latin typeface="Calibri" pitchFamily="34" charset="0"/>
                <a:cs typeface="Calibri" pitchFamily="34" charset="0"/>
              </a:rPr>
              <a:t>?</a:t>
            </a:r>
          </a:p>
          <a:p>
            <a:pPr marL="342900" lvl="1" indent="-342900" eaLnBrk="1" hangingPunct="1"/>
            <a:endParaRPr lang="en-GB" dirty="0">
              <a:latin typeface="Calibri" pitchFamily="34" charset="0"/>
              <a:cs typeface="Calibri" pitchFamily="34" charset="0"/>
            </a:endParaRPr>
          </a:p>
          <a:p>
            <a:pPr marL="342900" lvl="1" indent="-342900" eaLnBrk="1" hangingPunct="1"/>
            <a:r>
              <a:rPr lang="en-GB" dirty="0">
                <a:latin typeface="Calibri" pitchFamily="34" charset="0"/>
                <a:cs typeface="Calibri" pitchFamily="34" charset="0"/>
              </a:rPr>
              <a:t>Define </a:t>
            </a:r>
            <a:r>
              <a:rPr lang="en-GB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success criteria </a:t>
            </a:r>
            <a:r>
              <a:rPr lang="en-GB" dirty="0">
                <a:latin typeface="Calibri" pitchFamily="34" charset="0"/>
                <a:cs typeface="Calibri" pitchFamily="34" charset="0"/>
              </a:rPr>
              <a:t>- milestones, KPI, CSF</a:t>
            </a:r>
          </a:p>
          <a:p>
            <a:pPr eaLnBrk="1" hangingPunct="1"/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03693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What To Do Now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769938" y="2093913"/>
            <a:ext cx="8050534" cy="402431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00000"/>
              </a:lnSpc>
            </a:pPr>
            <a:r>
              <a:rPr lang="en-GB" dirty="0">
                <a:latin typeface="Calibri" pitchFamily="34" charset="0"/>
                <a:cs typeface="Calibri" pitchFamily="34" charset="0"/>
              </a:rPr>
              <a:t>Review the simulation documentation</a:t>
            </a:r>
          </a:p>
          <a:p>
            <a:pPr eaLnBrk="1" hangingPunct="1">
              <a:lnSpc>
                <a:spcPct val="100000"/>
              </a:lnSpc>
            </a:pPr>
            <a:r>
              <a:rPr lang="en-GB" dirty="0">
                <a:latin typeface="Calibri" pitchFamily="34" charset="0"/>
                <a:cs typeface="Calibri" pitchFamily="34" charset="0"/>
              </a:rPr>
              <a:t>Do your research – business plans, sections to include on your presentation, etc.</a:t>
            </a:r>
          </a:p>
          <a:p>
            <a:pPr eaLnBrk="1" hangingPunct="1">
              <a:lnSpc>
                <a:spcPct val="100000"/>
              </a:lnSpc>
            </a:pPr>
            <a:r>
              <a:rPr lang="en-GB" dirty="0">
                <a:latin typeface="Calibri" pitchFamily="34" charset="0"/>
                <a:cs typeface="Calibri" pitchFamily="34" charset="0"/>
              </a:rPr>
              <a:t>Identify the market/segment you think offers an opportunity</a:t>
            </a:r>
          </a:p>
          <a:p>
            <a:pPr eaLnBrk="1" hangingPunct="1">
              <a:lnSpc>
                <a:spcPct val="100000"/>
              </a:lnSpc>
            </a:pPr>
            <a:r>
              <a:rPr lang="en-GB" dirty="0">
                <a:latin typeface="Calibri" pitchFamily="34" charset="0"/>
                <a:cs typeface="Calibri" pitchFamily="34" charset="0"/>
              </a:rPr>
              <a:t>Think about what product features will help you exploit that opportunity</a:t>
            </a:r>
          </a:p>
          <a:p>
            <a:pPr eaLnBrk="1" hangingPunct="1">
              <a:lnSpc>
                <a:spcPct val="100000"/>
              </a:lnSpc>
            </a:pPr>
            <a:r>
              <a:rPr lang="en-GB" dirty="0">
                <a:latin typeface="Calibri" pitchFamily="34" charset="0"/>
                <a:cs typeface="Calibri" pitchFamily="34" charset="0"/>
              </a:rPr>
              <a:t>Start to plan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how</a:t>
            </a:r>
            <a:r>
              <a:rPr lang="en-GB" dirty="0">
                <a:latin typeface="Calibri" pitchFamily="34" charset="0"/>
                <a:cs typeface="Calibri" pitchFamily="34" charset="0"/>
              </a:rPr>
              <a:t> to exploit that opportunity… the rest should follow naturally</a:t>
            </a:r>
          </a:p>
          <a:p>
            <a:pPr marL="0" indent="0" eaLnBrk="1" hangingPunct="1">
              <a:lnSpc>
                <a:spcPct val="100000"/>
              </a:lnSpc>
              <a:buNone/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 marL="0" indent="0" eaLnBrk="1" hangingPunct="1">
              <a:lnSpc>
                <a:spcPct val="100000"/>
              </a:lnSpc>
              <a:buNone/>
            </a:pPr>
            <a:r>
              <a:rPr lang="en-GB" b="1" dirty="0">
                <a:latin typeface="Calibri" pitchFamily="34" charset="0"/>
                <a:cs typeface="Calibri" pitchFamily="34" charset="0"/>
              </a:rPr>
              <a:t>In Your Tutorial – Next Week</a:t>
            </a:r>
          </a:p>
          <a:p>
            <a:pPr eaLnBrk="1" hangingPunct="1">
              <a:lnSpc>
                <a:spcPct val="100000"/>
              </a:lnSpc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100000"/>
              </a:lnSpc>
            </a:pPr>
            <a:r>
              <a:rPr lang="en-GB" dirty="0">
                <a:latin typeface="Calibri" pitchFamily="34" charset="0"/>
                <a:cs typeface="Calibri" pitchFamily="34" charset="0"/>
              </a:rPr>
              <a:t>Start Working on the business plan</a:t>
            </a:r>
          </a:p>
          <a:p>
            <a:pPr eaLnBrk="1" hangingPunct="1">
              <a:lnSpc>
                <a:spcPct val="100000"/>
              </a:lnSpc>
            </a:pPr>
            <a:r>
              <a:rPr lang="en-GB" dirty="0">
                <a:latin typeface="Calibri" pitchFamily="34" charset="0"/>
                <a:cs typeface="Calibri" pitchFamily="34" charset="0"/>
              </a:rPr>
              <a:t>Decide on how you will combine your work, ensure consistency &amp; quality</a:t>
            </a:r>
          </a:p>
          <a:p>
            <a:pPr eaLnBrk="1" hangingPunct="1">
              <a:lnSpc>
                <a:spcPct val="100000"/>
              </a:lnSpc>
            </a:pPr>
            <a:r>
              <a:rPr lang="en-GB" dirty="0">
                <a:latin typeface="Calibri" pitchFamily="34" charset="0"/>
                <a:cs typeface="Calibri" pitchFamily="34" charset="0"/>
              </a:rPr>
              <a:t>Start planning the presentation</a:t>
            </a:r>
          </a:p>
          <a:p>
            <a:pPr eaLnBrk="1" hangingPunct="1">
              <a:lnSpc>
                <a:spcPct val="100000"/>
              </a:lnSpc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100000"/>
              </a:lnSpc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100000"/>
              </a:lnSpc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100000"/>
              </a:lnSpc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 eaLnBrk="1" hangingPunct="1"/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5587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Next Week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GB" b="1" dirty="0">
                <a:latin typeface="Calibri" pitchFamily="34" charset="0"/>
                <a:cs typeface="Calibri" pitchFamily="34" charset="0"/>
              </a:rPr>
              <a:t>Lecture: 			</a:t>
            </a:r>
            <a:r>
              <a:rPr lang="en-GB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Finance</a:t>
            </a:r>
          </a:p>
          <a:p>
            <a:pPr eaLnBrk="1" hangingPunct="1"/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1063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The Scenario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>
                <a:latin typeface="Calibri" pitchFamily="34" charset="0"/>
                <a:cs typeface="Calibri" pitchFamily="34" charset="0"/>
              </a:rPr>
              <a:t>You are one of the teams being considered to head up a mobile phone business that has recently started to operate. You need to convince the board of directors to give your team this prestigious role.</a:t>
            </a:r>
          </a:p>
          <a:p>
            <a:pPr eaLnBrk="1" hangingPunct="1"/>
            <a:endParaRPr lang="en-GB" dirty="0">
              <a:latin typeface="Calibri" pitchFamily="34" charset="0"/>
              <a:cs typeface="Calibri" pitchFamily="34" charset="0"/>
            </a:endParaRPr>
          </a:p>
          <a:p>
            <a:pPr eaLnBrk="1" hangingPunct="1"/>
            <a:r>
              <a:rPr lang="en-GB" dirty="0">
                <a:latin typeface="Calibri" pitchFamily="34" charset="0"/>
                <a:cs typeface="Calibri" pitchFamily="34" charset="0"/>
              </a:rPr>
              <a:t>The decision will be made based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entirely</a:t>
            </a:r>
            <a:r>
              <a:rPr lang="en-GB" dirty="0">
                <a:latin typeface="Calibri" pitchFamily="34" charset="0"/>
                <a:cs typeface="Calibri" pitchFamily="34" charset="0"/>
              </a:rPr>
              <a:t> on your plan and the subsequent presentation you give.</a:t>
            </a:r>
          </a:p>
          <a:p>
            <a:pPr eaLnBrk="1" hangingPunct="1"/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4983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1340768"/>
            <a:ext cx="7750175" cy="5111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/>
              <a:t>Some Assumptions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971601" y="1916832"/>
            <a:ext cx="7344816" cy="4201393"/>
          </a:xfrm>
        </p:spPr>
        <p:txBody>
          <a:bodyPr/>
          <a:lstStyle/>
          <a:p>
            <a:pPr eaLnBrk="1" hangingPunct="1"/>
            <a:r>
              <a:rPr lang="en-GB" dirty="0">
                <a:latin typeface="Calibri" pitchFamily="34" charset="0"/>
                <a:cs typeface="Calibri" pitchFamily="34" charset="0"/>
              </a:rPr>
              <a:t>You can assume the following: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All teams start under exactly the same conditions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You are fairly new players in the market – some existing infrastructure but need to build capability quickly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Other mobile manufacturers  do NOT exist (e.g. Apple, Nokia, etc.) in the market…</a:t>
            </a:r>
          </a:p>
          <a:p>
            <a:pPr lvl="2" indent="-342900">
              <a:buFont typeface="Wingdings" pitchFamily="2" charset="2"/>
              <a:buChar char="§"/>
            </a:pPr>
            <a:r>
              <a:rPr lang="en-GB" dirty="0">
                <a:latin typeface="Calibri" pitchFamily="34" charset="0"/>
                <a:cs typeface="Calibri" pitchFamily="34" charset="0"/>
              </a:rPr>
              <a:t>Assume it is a niche market</a:t>
            </a:r>
          </a:p>
          <a:p>
            <a:pPr lvl="2" indent="-342900">
              <a:buFont typeface="Wingdings" pitchFamily="2" charset="2"/>
              <a:buChar char="§"/>
            </a:pPr>
            <a:r>
              <a:rPr lang="en-GB" dirty="0">
                <a:latin typeface="Calibri" pitchFamily="34" charset="0"/>
                <a:cs typeface="Calibri" pitchFamily="34" charset="0"/>
              </a:rPr>
              <a:t>Assume your main competitors are other student teams</a:t>
            </a:r>
          </a:p>
          <a:p>
            <a:pPr lvl="2" indent="-342900">
              <a:buFont typeface="Wingdings" pitchFamily="2" charset="2"/>
              <a:buChar char="§"/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 eaLnBrk="1" hangingPunct="1"/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6948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Some Assumptions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988840"/>
            <a:ext cx="6243717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96883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Financial Assumptions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>
                <a:latin typeface="Calibri" pitchFamily="34" charset="0"/>
                <a:cs typeface="Calibri" pitchFamily="34" charset="0"/>
              </a:rPr>
              <a:t>You can assume the following: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Again, all teams start under exactly the same conditions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All of the data needed can be found within the simulation including demand, pricing, manufacturing costs, finances, etc.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You will need to extract what is useful and ignore what isn’t</a:t>
            </a:r>
          </a:p>
          <a:p>
            <a:pPr eaLnBrk="1" hangingPunct="1"/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1170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Before We Get To The Plan…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16832"/>
            <a:ext cx="7750175" cy="4024312"/>
          </a:xfrm>
        </p:spPr>
        <p:txBody>
          <a:bodyPr/>
          <a:lstStyle/>
          <a:p>
            <a:pPr eaLnBrk="1" hangingPunct="1"/>
            <a:r>
              <a:rPr lang="en-GB" dirty="0">
                <a:latin typeface="Calibri" pitchFamily="34" charset="0"/>
                <a:cs typeface="Calibri" pitchFamily="34" charset="0"/>
              </a:rPr>
              <a:t>What follows is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guidance</a:t>
            </a:r>
            <a:r>
              <a:rPr lang="en-GB" dirty="0">
                <a:latin typeface="Calibri" pitchFamily="34" charset="0"/>
                <a:cs typeface="Calibri" pitchFamily="34" charset="0"/>
              </a:rPr>
              <a:t> only…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Take the things you find useful, leave the rest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If you think of a better way to do something, do it!</a:t>
            </a:r>
          </a:p>
          <a:p>
            <a:pPr eaLnBrk="1" hangingPunct="1"/>
            <a:endParaRPr lang="en-GB" dirty="0">
              <a:latin typeface="Calibri" pitchFamily="34" charset="0"/>
              <a:cs typeface="Calibri" pitchFamily="34" charset="0"/>
            </a:endParaRPr>
          </a:p>
          <a:p>
            <a:pPr eaLnBrk="1" hangingPunct="1"/>
            <a:r>
              <a:rPr lang="en-GB" dirty="0">
                <a:latin typeface="Calibri" pitchFamily="34" charset="0"/>
                <a:cs typeface="Calibri" pitchFamily="34" charset="0"/>
              </a:rPr>
              <a:t>There are lots of ways to create a good business plan – do some research to find the best way/format for you &amp; your team (see later)</a:t>
            </a:r>
          </a:p>
          <a:p>
            <a:pPr eaLnBrk="1" hangingPunct="1"/>
            <a:endParaRPr lang="en-GB" dirty="0">
              <a:latin typeface="Calibri" pitchFamily="34" charset="0"/>
              <a:cs typeface="Calibri" pitchFamily="34" charset="0"/>
            </a:endParaRPr>
          </a:p>
          <a:p>
            <a:pPr eaLnBrk="1" hangingPunct="1"/>
            <a:r>
              <a:rPr lang="en-GB" dirty="0">
                <a:latin typeface="Calibri" pitchFamily="34" charset="0"/>
                <a:cs typeface="Calibri" pitchFamily="34" charset="0"/>
              </a:rPr>
              <a:t>Remember that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everyone</a:t>
            </a:r>
            <a:r>
              <a:rPr lang="en-GB" dirty="0">
                <a:latin typeface="Calibri" pitchFamily="34" charset="0"/>
                <a:cs typeface="Calibri" pitchFamily="34" charset="0"/>
              </a:rPr>
              <a:t> needs to contribute</a:t>
            </a:r>
          </a:p>
          <a:p>
            <a:pPr eaLnBrk="1" hangingPunct="1"/>
            <a:endParaRPr lang="en-GB" dirty="0">
              <a:latin typeface="Calibri" pitchFamily="34" charset="0"/>
              <a:cs typeface="Calibri" pitchFamily="34" charset="0"/>
            </a:endParaRPr>
          </a:p>
          <a:p>
            <a:pPr eaLnBrk="1" hangingPunct="1"/>
            <a:r>
              <a:rPr lang="en-GB" dirty="0">
                <a:latin typeface="Calibri" pitchFamily="34" charset="0"/>
                <a:cs typeface="Calibri" pitchFamily="34" charset="0"/>
              </a:rPr>
              <a:t>Remember difference between </a:t>
            </a:r>
            <a:r>
              <a:rPr lang="en-GB" i="1" dirty="0">
                <a:latin typeface="Calibri" pitchFamily="34" charset="0"/>
                <a:cs typeface="Calibri" pitchFamily="34" charset="0"/>
              </a:rPr>
              <a:t>business proposal </a:t>
            </a:r>
            <a:r>
              <a:rPr lang="en-GB" dirty="0">
                <a:latin typeface="Calibri" pitchFamily="34" charset="0"/>
                <a:cs typeface="Calibri" pitchFamily="34" charset="0"/>
              </a:rPr>
              <a:t>and </a:t>
            </a:r>
            <a:r>
              <a:rPr lang="en-GB" b="1" i="1" dirty="0">
                <a:latin typeface="Calibri" pitchFamily="34" charset="0"/>
                <a:cs typeface="Calibri" pitchFamily="34" charset="0"/>
              </a:rPr>
              <a:t>business plan</a:t>
            </a:r>
          </a:p>
        </p:txBody>
      </p:sp>
      <p:sp>
        <p:nvSpPr>
          <p:cNvPr id="2" name="Rounded Rectangular Callout 1"/>
          <p:cNvSpPr/>
          <p:nvPr/>
        </p:nvSpPr>
        <p:spPr>
          <a:xfrm>
            <a:off x="3563888" y="5491862"/>
            <a:ext cx="1512168" cy="504056"/>
          </a:xfrm>
          <a:prstGeom prst="wedgeRoundRectCallout">
            <a:avLst>
              <a:gd name="adj1" fmla="val 71339"/>
              <a:gd name="adj2" fmla="val -110102"/>
              <a:gd name="adj3" fmla="val 16667"/>
            </a:avLst>
          </a:prstGeom>
          <a:solidFill>
            <a:srgbClr val="EBF6FF"/>
          </a:solidFill>
          <a:ln w="31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2060"/>
                </a:solidFill>
              </a:rPr>
              <a:t>Emphasis on </a:t>
            </a:r>
            <a:r>
              <a:rPr lang="en-GB" sz="1200" b="1" i="1" dirty="0">
                <a:solidFill>
                  <a:srgbClr val="002060"/>
                </a:solidFill>
              </a:rPr>
              <a:t>what</a:t>
            </a:r>
            <a:r>
              <a:rPr lang="en-GB" sz="1200" dirty="0">
                <a:solidFill>
                  <a:srgbClr val="002060"/>
                </a:solidFill>
              </a:rPr>
              <a:t> (strategy)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7452320" y="5491862"/>
            <a:ext cx="1512168" cy="504056"/>
          </a:xfrm>
          <a:prstGeom prst="wedgeRoundRectCallout">
            <a:avLst>
              <a:gd name="adj1" fmla="val -67212"/>
              <a:gd name="adj2" fmla="val -113624"/>
              <a:gd name="adj3" fmla="val 16667"/>
            </a:avLst>
          </a:prstGeom>
          <a:solidFill>
            <a:srgbClr val="EBF6FF"/>
          </a:solidFill>
          <a:ln w="31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2060"/>
                </a:solidFill>
              </a:rPr>
              <a:t>More detail and emphasis on </a:t>
            </a:r>
            <a:r>
              <a:rPr lang="en-GB" sz="1200" b="1" i="1" dirty="0">
                <a:solidFill>
                  <a:srgbClr val="002060"/>
                </a:solidFill>
              </a:rPr>
              <a:t>how</a:t>
            </a:r>
            <a:endParaRPr lang="en-GB" sz="1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9239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General Points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16832"/>
            <a:ext cx="8208912" cy="402431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>
                <a:latin typeface="Calibri" pitchFamily="34" charset="0"/>
                <a:cs typeface="Calibri" pitchFamily="34" charset="0"/>
              </a:rPr>
              <a:t>A good business plan should:</a:t>
            </a:r>
          </a:p>
          <a:p>
            <a:pPr>
              <a:lnSpc>
                <a:spcPct val="100000"/>
              </a:lnSpc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 lvl="1">
              <a:lnSpc>
                <a:spcPct val="100000"/>
              </a:lnSpc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Keep things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concise</a:t>
            </a:r>
            <a:r>
              <a:rPr lang="en-GB" dirty="0">
                <a:latin typeface="Calibri" pitchFamily="34" charset="0"/>
                <a:cs typeface="Calibri" pitchFamily="34" charset="0"/>
              </a:rPr>
              <a:t> (brief but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complete</a:t>
            </a:r>
            <a:r>
              <a:rPr lang="en-GB" dirty="0">
                <a:latin typeface="Calibri" pitchFamily="34" charset="0"/>
                <a:cs typeface="Calibri" pitchFamily="34" charset="0"/>
              </a:rPr>
              <a:t>)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Be clear &amp;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precise</a:t>
            </a:r>
            <a:r>
              <a:rPr lang="en-GB" dirty="0">
                <a:latin typeface="Calibri" pitchFamily="34" charset="0"/>
                <a:cs typeface="Calibri" pitchFamily="34" charset="0"/>
              </a:rPr>
              <a:t> about important issues (no ambiguity or vagueness)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Stay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relevant</a:t>
            </a:r>
            <a:r>
              <a:rPr lang="en-GB" dirty="0">
                <a:latin typeface="Calibri" pitchFamily="34" charset="0"/>
                <a:cs typeface="Calibri" pitchFamily="34" charset="0"/>
              </a:rPr>
              <a:t> (no unnecessary material)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Use the right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language</a:t>
            </a:r>
            <a:r>
              <a:rPr lang="en-GB" dirty="0">
                <a:latin typeface="Calibri" pitchFamily="34" charset="0"/>
                <a:cs typeface="Calibri" pitchFamily="34" charset="0"/>
              </a:rPr>
              <a:t> (business-like)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Present information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effectively</a:t>
            </a:r>
            <a:r>
              <a:rPr lang="en-GB" dirty="0">
                <a:latin typeface="Calibri" pitchFamily="34" charset="0"/>
                <a:cs typeface="Calibri" pitchFamily="34" charset="0"/>
              </a:rPr>
              <a:t> (e.g. charts/tables, not lists of numbers)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q"/>
            </a:pPr>
            <a:r>
              <a:rPr lang="en-GB" dirty="0">
                <a:latin typeface="Calibri" pitchFamily="34" charset="0"/>
                <a:cs typeface="Calibri" pitchFamily="34" charset="0"/>
              </a:rPr>
              <a:t>Be presented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professionally</a:t>
            </a:r>
          </a:p>
          <a:p>
            <a:pPr eaLnBrk="1" hangingPunct="1">
              <a:lnSpc>
                <a:spcPct val="100000"/>
              </a:lnSpc>
            </a:pP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7754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Plan Structure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16832"/>
            <a:ext cx="7750175" cy="4024312"/>
          </a:xfrm>
        </p:spPr>
        <p:txBody>
          <a:bodyPr/>
          <a:lstStyle/>
          <a:p>
            <a:endParaRPr lang="en-GB" dirty="0">
              <a:latin typeface="Calibri" pitchFamily="34" charset="0"/>
              <a:cs typeface="Calibri" pitchFamily="34" charset="0"/>
            </a:endParaRPr>
          </a:p>
          <a:p>
            <a:r>
              <a:rPr lang="en-GB" dirty="0">
                <a:latin typeface="Calibri" pitchFamily="34" charset="0"/>
                <a:cs typeface="Calibri" pitchFamily="34" charset="0"/>
              </a:rPr>
              <a:t>A </a:t>
            </a:r>
            <a:r>
              <a:rPr lang="en-GB" i="1" dirty="0">
                <a:latin typeface="Calibri" pitchFamily="34" charset="0"/>
                <a:cs typeface="Calibri" pitchFamily="34" charset="0"/>
              </a:rPr>
              <a:t>typical</a:t>
            </a:r>
            <a:r>
              <a:rPr lang="en-GB" dirty="0">
                <a:latin typeface="Calibri" pitchFamily="34" charset="0"/>
                <a:cs typeface="Calibri" pitchFamily="34" charset="0"/>
              </a:rPr>
              <a:t> structure of you presentation </a:t>
            </a:r>
            <a:r>
              <a:rPr lang="en-GB" i="1" dirty="0">
                <a:latin typeface="Calibri" pitchFamily="34" charset="0"/>
                <a:cs typeface="Calibri" pitchFamily="34" charset="0"/>
              </a:rPr>
              <a:t>might</a:t>
            </a:r>
            <a:r>
              <a:rPr lang="en-GB" dirty="0">
                <a:latin typeface="Calibri" pitchFamily="34" charset="0"/>
                <a:cs typeface="Calibri" pitchFamily="34" charset="0"/>
              </a:rPr>
              <a:t> contain these sections: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>
                <a:latin typeface="Calibri" pitchFamily="34" charset="0"/>
                <a:cs typeface="Calibri" pitchFamily="34" charset="0"/>
              </a:rPr>
              <a:t>Introduction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>
                <a:latin typeface="Calibri" pitchFamily="34" charset="0"/>
                <a:cs typeface="Calibri" pitchFamily="34" charset="0"/>
              </a:rPr>
              <a:t>Marketing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>
                <a:latin typeface="Calibri" pitchFamily="34" charset="0"/>
                <a:cs typeface="Calibri" pitchFamily="34" charset="0"/>
              </a:rPr>
              <a:t>Operations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>
                <a:latin typeface="Calibri" pitchFamily="34" charset="0"/>
                <a:cs typeface="Calibri" pitchFamily="34" charset="0"/>
              </a:rPr>
              <a:t>HR &amp; R&amp;D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>
                <a:latin typeface="Calibri" pitchFamily="34" charset="0"/>
                <a:cs typeface="Calibri" pitchFamily="34" charset="0"/>
              </a:rPr>
              <a:t>Finances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>
                <a:latin typeface="Calibri" pitchFamily="34" charset="0"/>
                <a:cs typeface="Calibri" pitchFamily="34" charset="0"/>
              </a:rPr>
              <a:t>Risk Analysis</a:t>
            </a:r>
          </a:p>
        </p:txBody>
      </p:sp>
    </p:spTree>
    <p:extLst>
      <p:ext uri="{BB962C8B-B14F-4D97-AF65-F5344CB8AC3E}">
        <p14:creationId xmlns:p14="http://schemas.microsoft.com/office/powerpoint/2010/main" xmlns="" val="16548850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1 - &amp;quot;Business Game&amp;#x0D;&amp;#x0A;(BN2225)&amp;#x0D;&amp;#x0A;&amp;#x0D;&amp;#x0A;Module Introduction&amp;quot;&quot;/&gt;&lt;property id=&quot;20307&quot; value=&quot;290&quot;/&gt;&lt;/object&gt;&lt;object type=&quot;3&quot; unique_id=&quot;10007&quot;&gt;&lt;property id=&quot;20148&quot; value=&quot;5&quot;/&gt;&lt;property id=&quot;20300&quot; value=&quot;Slide 2 - &amp;quot;Contents&amp;quot;&quot;/&gt;&lt;property id=&quot;20307&quot; value=&quot;259&quot;/&gt;&lt;/object&gt;&lt;object type=&quot;3&quot; unique_id=&quot;10008&quot;&gt;&lt;property id=&quot;20148&quot; value=&quot;5&quot;/&gt;&lt;property id=&quot;20300&quot; value=&quot;Slide 3 - &amp;quot;Contact Details&amp;quot;&quot;/&gt;&lt;property id=&quot;20307&quot; value=&quot;260&quot;/&gt;&lt;/object&gt;&lt;object type=&quot;3&quot; unique_id=&quot;10009&quot;&gt;&lt;property id=&quot;20148&quot; value=&quot;5&quot;/&gt;&lt;property id=&quot;20300&quot; value=&quot;Slide 5 - &amp;quot;New for 2014 - 2015&amp;quot;&quot;/&gt;&lt;property id=&quot;20307&quot; value=&quot;283&quot;/&gt;&lt;/object&gt;&lt;object type=&quot;3&quot; unique_id=&quot;10010&quot;&gt;&lt;property id=&quot;20148&quot; value=&quot;5&quot;/&gt;&lt;property id=&quot;20300&quot; value=&quot;Slide 6 - &amp;quot;It’s New So…&amp;quot;&quot;/&gt;&lt;property id=&quot;20307&quot; value=&quot;291&quot;/&gt;&lt;/object&gt;&lt;object type=&quot;3&quot; unique_id=&quot;10011&quot;&gt;&lt;property id=&quot;20148&quot; value=&quot;5&quot;/&gt;&lt;property id=&quot;20300&quot; value=&quot;Slide 7 - &amp;quot;What Is The Business Game?&amp;quot;&quot;/&gt;&lt;property id=&quot;20307&quot; value=&quot;272&quot;/&gt;&lt;/object&gt;&lt;object type=&quot;3&quot; unique_id=&quot;10012&quot;&gt;&lt;property id=&quot;20148&quot; value=&quot;5&quot;/&gt;&lt;property id=&quot;20300&quot; value=&quot;Slide 8 - &amp;quot;Learning Objectives (1)&amp;quot;&quot;/&gt;&lt;property id=&quot;20307&quot; value=&quot;273&quot;/&gt;&lt;/object&gt;&lt;object type=&quot;3&quot; unique_id=&quot;10015&quot;&gt;&lt;property id=&quot;20148&quot; value=&quot;5&quot;/&gt;&lt;property id=&quot;20300&quot; value=&quot;Slide 12 - &amp;quot;Module Structure&amp;quot;&quot;/&gt;&lt;property id=&quot;20307&quot; value=&quot;261&quot;/&gt;&lt;/object&gt;&lt;object type=&quot;3&quot; unique_id=&quot;10016&quot;&gt;&lt;property id=&quot;20148&quot; value=&quot;5&quot;/&gt;&lt;property id=&quot;20300&quot; value=&quot;Slide 13 - &amp;quot;Learning Hours&amp;quot;&quot;/&gt;&lt;property id=&quot;20307&quot; value=&quot;279&quot;/&gt;&lt;/object&gt;&lt;object type=&quot;3&quot; unique_id=&quot;10017&quot;&gt;&lt;property id=&quot;20148&quot; value=&quot;5&quot;/&gt;&lt;property id=&quot;20300&quot; value=&quot;Slide 14 - &amp;quot;Lecture Programme&amp;quot;&quot;/&gt;&lt;property id=&quot;20307&quot; value=&quot;287&quot;/&gt;&lt;/object&gt;&lt;object type=&quot;3&quot; unique_id=&quot;10018&quot;&gt;&lt;property id=&quot;20148&quot; value=&quot;5&quot;/&gt;&lt;property id=&quot;20300&quot; value=&quot;Slide 15 - &amp;quot;Workshops&amp;quot;&quot;/&gt;&lt;property id=&quot;20307&quot; value=&quot;265&quot;/&gt;&lt;/object&gt;&lt;object type=&quot;3&quot; unique_id=&quot;10020&quot;&gt;&lt;property id=&quot;20148&quot; value=&quot;5&quot;/&gt;&lt;property id=&quot;20300&quot; value=&quot;Slide 16 - &amp;quot;Workshops&amp;quot;&quot;/&gt;&lt;property id=&quot;20307&quot; value=&quot;266&quot;/&gt;&lt;/object&gt;&lt;object type=&quot;3&quot; unique_id=&quot;10021&quot;&gt;&lt;property id=&quot;20148&quot; value=&quot;5&quot;/&gt;&lt;property id=&quot;20300&quot; value=&quot;Slide 17 - &amp;quot;Assessment&amp;quot;&quot;/&gt;&lt;property id=&quot;20307&quot; value=&quot;262&quot;/&gt;&lt;/object&gt;&lt;object type=&quot;3&quot; unique_id=&quot;10022&quot;&gt;&lt;property id=&quot;20148&quot; value=&quot;5&quot;/&gt;&lt;property id=&quot;20300&quot; value=&quot;Slide 18 - &amp;quot;Assessment&amp;quot;&quot;/&gt;&lt;property id=&quot;20307&quot; value=&quot;284&quot;/&gt;&lt;/object&gt;&lt;object type=&quot;3&quot; unique_id=&quot;10023&quot;&gt;&lt;property id=&quot;20148&quot; value=&quot;5&quot;/&gt;&lt;property id=&quot;20300&quot; value=&quot;Slide 19 - &amp;quot;Assessment&amp;quot;&quot;/&gt;&lt;property id=&quot;20307&quot; value=&quot;271&quot;/&gt;&lt;/object&gt;&lt;object type=&quot;3&quot; unique_id=&quot;10024&quot;&gt;&lt;property id=&quot;20148&quot; value=&quot;5&quot;/&gt;&lt;property id=&quot;20300&quot; value=&quot;Slide 20 - &amp;quot;Assessment&amp;quot;&quot;/&gt;&lt;property id=&quot;20307&quot; value=&quot;267&quot;/&gt;&lt;/object&gt;&lt;object type=&quot;3&quot; unique_id=&quot;10025&quot;&gt;&lt;property id=&quot;20148&quot; value=&quot;5&quot;/&gt;&lt;property id=&quot;20300&quot; value=&quot;Slide 21 - &amp;quot;Engagement&amp;quot;&quot;/&gt;&lt;property id=&quot;20307&quot; value=&quot;269&quot;/&gt;&lt;/object&gt;&lt;object type=&quot;3&quot; unique_id=&quot;10026&quot;&gt;&lt;property id=&quot;20148&quot; value=&quot;5&quot;/&gt;&lt;property id=&quot;20300&quot; value=&quot;Slide 22 - &amp;quot;Engagement&amp;quot;&quot;/&gt;&lt;property id=&quot;20307&quot; value=&quot;270&quot;/&gt;&lt;/object&gt;&lt;object type=&quot;3&quot; unique_id=&quot;10027&quot;&gt;&lt;property id=&quot;20148&quot; value=&quot;5&quot;/&gt;&lt;property id=&quot;20300&quot; value=&quot;Slide 23 - &amp;quot;Reading&amp;quot;&quot;/&gt;&lt;property id=&quot;20307&quot; value=&quot;263&quot;/&gt;&lt;/object&gt;&lt;object type=&quot;3&quot; unique_id=&quot;10028&quot;&gt;&lt;property id=&quot;20148&quot; value=&quot;5&quot;/&gt;&lt;property id=&quot;20300&quot; value=&quot;Slide 24 - &amp;quot;How To Do Well&amp;quot;&quot;/&gt;&lt;property id=&quot;20307&quot; value=&quot;268&quot;/&gt;&lt;/object&gt;&lt;object type=&quot;3&quot; unique_id=&quot;10029&quot;&gt;&lt;property id=&quot;20148&quot; value=&quot;5&quot;/&gt;&lt;property id=&quot;20300&quot; value=&quot;Slide 26 - &amp;quot;What To Do Now&amp;quot;&quot;/&gt;&lt;property id=&quot;20307&quot; value=&quot;280&quot;/&gt;&lt;/object&gt;&lt;object type=&quot;3&quot; unique_id=&quot;10030&quot;&gt;&lt;property id=&quot;20148&quot; value=&quot;5&quot;/&gt;&lt;property id=&quot;20300&quot; value=&quot;Slide 27 - &amp;quot;Workshops&amp;quot;&quot;/&gt;&lt;property id=&quot;20307&quot; value=&quot;292&quot;/&gt;&lt;/object&gt;&lt;object type=&quot;3&quot; unique_id=&quot;10031&quot;&gt;&lt;property id=&quot;20148&quot; value=&quot;5&quot;/&gt;&lt;property id=&quot;20300&quot; value=&quot;Slide 28 - &amp;quot;Next Week&amp;quot;&quot;/&gt;&lt;property id=&quot;20307&quot; value=&quot;281&quot;/&gt;&lt;/object&gt;&lt;object type=&quot;3&quot; unique_id=&quot;10032&quot;&gt;&lt;property id=&quot;20148&quot; value=&quot;5&quot;/&gt;&lt;property id=&quot;20300&quot; value=&quot;Slide 29 - &amp;quot;Business Game&amp;#x0D;&amp;#x0A;(BN2225)&amp;#x0D;&amp;#x0A;&amp;#x0D;&amp;#x0A;E N D&amp;quot;&quot;/&gt;&lt;property id=&quot;20307&quot; value=&quot;282&quot;/&gt;&lt;/object&gt;&lt;object type=&quot;3&quot; unique_id=&quot;10407&quot;&gt;&lt;property id=&quot;20148&quot; value=&quot;5&quot;/&gt;&lt;property id=&quot;20300&quot; value=&quot;Slide 4 - &amp;quot;Contact Details&amp;quot;&quot;/&gt;&lt;property id=&quot;20307&quot; value=&quot;295&quot;/&gt;&lt;/object&gt;&lt;object type=&quot;3&quot; unique_id=&quot;10408&quot;&gt;&lt;property id=&quot;20148&quot; value=&quot;5&quot;/&gt;&lt;property id=&quot;20300&quot; value=&quot;Slide 9 - &amp;quot;Learning Objectives (2)&amp;quot;&quot;/&gt;&lt;property id=&quot;20307&quot; value=&quot;296&quot;/&gt;&lt;/object&gt;&lt;object type=&quot;3&quot; unique_id=&quot;10409&quot;&gt;&lt;property id=&quot;20148&quot; value=&quot;5&quot;/&gt;&lt;property id=&quot;20300&quot; value=&quot;Slide 10 - &amp;quot;Learning Objectives (3)&amp;quot;&quot;/&gt;&lt;property id=&quot;20307&quot; value=&quot;297&quot;/&gt;&lt;/object&gt;&lt;object type=&quot;3&quot; unique_id=&quot;10410&quot;&gt;&lt;property id=&quot;20148&quot; value=&quot;5&quot;/&gt;&lt;property id=&quot;20300&quot; value=&quot;Slide 11 - &amp;quot;Learning Objectives (4)&amp;quot;&quot;/&gt;&lt;property id=&quot;20307&quot; value=&quot;298&quot;/&gt;&lt;/object&gt;&lt;object type=&quot;3&quot; unique_id=&quot;10411&quot;&gt;&lt;property id=&quot;20148&quot; value=&quot;5&quot;/&gt;&lt;property id=&quot;20300&quot; value=&quot;Slide 25 - &amp;quot;Work Smart&amp;quot;&quot;/&gt;&lt;property id=&quot;20307&quot; value=&quot;29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ABS">
  <a:themeElements>
    <a:clrScheme name="ABS 2">
      <a:dk1>
        <a:srgbClr val="4D4F53"/>
      </a:dk1>
      <a:lt1>
        <a:srgbClr val="FFFFFF"/>
      </a:lt1>
      <a:dk2>
        <a:srgbClr val="FFFFFF"/>
      </a:dk2>
      <a:lt2>
        <a:srgbClr val="808080"/>
      </a:lt2>
      <a:accent1>
        <a:srgbClr val="C90062"/>
      </a:accent1>
      <a:accent2>
        <a:srgbClr val="641F45"/>
      </a:accent2>
      <a:accent3>
        <a:srgbClr val="FFFFFF"/>
      </a:accent3>
      <a:accent4>
        <a:srgbClr val="404246"/>
      </a:accent4>
      <a:accent5>
        <a:srgbClr val="E1AAB7"/>
      </a:accent5>
      <a:accent6>
        <a:srgbClr val="5A1B3E"/>
      </a:accent6>
      <a:hlink>
        <a:srgbClr val="009999"/>
      </a:hlink>
      <a:folHlink>
        <a:srgbClr val="99CC00"/>
      </a:folHlink>
    </a:clrScheme>
    <a:fontScheme name="AB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B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BS 2">
        <a:dk1>
          <a:srgbClr val="4D4F53"/>
        </a:dk1>
        <a:lt1>
          <a:srgbClr val="FFFFFF"/>
        </a:lt1>
        <a:dk2>
          <a:srgbClr val="FFFFFF"/>
        </a:dk2>
        <a:lt2>
          <a:srgbClr val="808080"/>
        </a:lt2>
        <a:accent1>
          <a:srgbClr val="C90062"/>
        </a:accent1>
        <a:accent2>
          <a:srgbClr val="641F45"/>
        </a:accent2>
        <a:accent3>
          <a:srgbClr val="FFFFFF"/>
        </a:accent3>
        <a:accent4>
          <a:srgbClr val="404246"/>
        </a:accent4>
        <a:accent5>
          <a:srgbClr val="E1AAB7"/>
        </a:accent5>
        <a:accent6>
          <a:srgbClr val="5A1B3E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BS">
  <a:themeElements>
    <a:clrScheme name="AB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B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B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BS 2">
        <a:dk1>
          <a:srgbClr val="4D4F53"/>
        </a:dk1>
        <a:lt1>
          <a:srgbClr val="FFFFFF"/>
        </a:lt1>
        <a:dk2>
          <a:srgbClr val="FFFFFF"/>
        </a:dk2>
        <a:lt2>
          <a:srgbClr val="808080"/>
        </a:lt2>
        <a:accent1>
          <a:srgbClr val="C90062"/>
        </a:accent1>
        <a:accent2>
          <a:srgbClr val="641F45"/>
        </a:accent2>
        <a:accent3>
          <a:srgbClr val="FFFFFF"/>
        </a:accent3>
        <a:accent4>
          <a:srgbClr val="404246"/>
        </a:accent4>
        <a:accent5>
          <a:srgbClr val="E1AAB7"/>
        </a:accent5>
        <a:accent6>
          <a:srgbClr val="5A1B3E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1080</Words>
  <Application>Microsoft Office PowerPoint</Application>
  <PresentationFormat>On-screen Show (4:3)</PresentationFormat>
  <Paragraphs>231</Paragraphs>
  <Slides>23</Slides>
  <Notes>23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ABS</vt:lpstr>
      <vt:lpstr>1_ABS</vt:lpstr>
      <vt:lpstr>Office Theme</vt:lpstr>
      <vt:lpstr>Document</vt:lpstr>
      <vt:lpstr>Contents</vt:lpstr>
      <vt:lpstr>Assessment</vt:lpstr>
      <vt:lpstr>The Scenario</vt:lpstr>
      <vt:lpstr>Some Assumptions</vt:lpstr>
      <vt:lpstr>Some Assumptions</vt:lpstr>
      <vt:lpstr>Financial Assumptions</vt:lpstr>
      <vt:lpstr>Before We Get To The Plan…</vt:lpstr>
      <vt:lpstr>General Points</vt:lpstr>
      <vt:lpstr>Plan Structure</vt:lpstr>
      <vt:lpstr>Plan Structure (1)</vt:lpstr>
      <vt:lpstr>Plan Structure (2)</vt:lpstr>
      <vt:lpstr>Plan Structure (3)</vt:lpstr>
      <vt:lpstr>Plan Structure (3)</vt:lpstr>
      <vt:lpstr>Plan Structure (4)</vt:lpstr>
      <vt:lpstr>Plan Structure (4)</vt:lpstr>
      <vt:lpstr>Plan Structure (4)</vt:lpstr>
      <vt:lpstr>Plan Structure (5)</vt:lpstr>
      <vt:lpstr>Plan Structure (6)</vt:lpstr>
      <vt:lpstr>Plan Structure (6)</vt:lpstr>
      <vt:lpstr>Other Content</vt:lpstr>
      <vt:lpstr>How To Do Well…</vt:lpstr>
      <vt:lpstr>What To Do Now</vt:lpstr>
      <vt:lpstr>Next Week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Game (BN2225) FOM 1  Module Introduction</dc:title>
  <dc:creator>Paul Bocij</dc:creator>
  <cp:lastModifiedBy>Kyeni</cp:lastModifiedBy>
  <cp:revision>80</cp:revision>
  <dcterms:created xsi:type="dcterms:W3CDTF">2011-09-30T15:08:18Z</dcterms:created>
  <dcterms:modified xsi:type="dcterms:W3CDTF">2017-12-16T01:03:09Z</dcterms:modified>
</cp:coreProperties>
</file>