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59" r:id="rId4"/>
    <p:sldId id="283" r:id="rId5"/>
    <p:sldId id="291" r:id="rId6"/>
    <p:sldId id="272" r:id="rId7"/>
    <p:sldId id="309" r:id="rId8"/>
    <p:sldId id="304" r:id="rId9"/>
    <p:sldId id="305" r:id="rId10"/>
    <p:sldId id="273" r:id="rId11"/>
    <p:sldId id="296" r:id="rId12"/>
    <p:sldId id="297" r:id="rId13"/>
    <p:sldId id="298" r:id="rId14"/>
    <p:sldId id="261" r:id="rId15"/>
    <p:sldId id="279" r:id="rId16"/>
    <p:sldId id="287" r:id="rId17"/>
    <p:sldId id="262" r:id="rId18"/>
    <p:sldId id="267" r:id="rId19"/>
    <p:sldId id="263" r:id="rId20"/>
    <p:sldId id="268" r:id="rId21"/>
    <p:sldId id="299" r:id="rId22"/>
  </p:sldIdLst>
  <p:sldSz cx="9144000" cy="6858000" type="screen4x3"/>
  <p:notesSz cx="6858000" cy="9144000"/>
  <p:embeddedFontLst>
    <p:embeddedFont>
      <p:font typeface="Calibri Light" pitchFamily="34" charset="0"/>
      <p:regular r:id="rId24"/>
      <p: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0606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4182" autoAdjust="0"/>
  </p:normalViewPr>
  <p:slideViewPr>
    <p:cSldViewPr>
      <p:cViewPr varScale="1">
        <p:scale>
          <a:sx n="34" d="100"/>
          <a:sy n="34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ABC76-18DE-4692-A8C8-FB84C0C9F192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C0C2D-C1D8-41BA-86A1-780C678BDA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548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E4661C-5AD5-4C8B-B4F3-F341A68A16E5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3486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A7C09-7814-4296-934B-7CEB23E494FF}" type="slidenum">
              <a:rPr 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9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A7C09-7814-4296-934B-7CEB23E494FF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045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62FA51-1A87-4E92-98D3-923ED310E1C5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460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62FA51-1A87-4E92-98D3-923ED310E1C5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994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62FA51-1A87-4E92-98D3-923ED310E1C5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205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469186-66BF-4104-9967-EB0B29809D1A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2496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469186-66BF-4104-9967-EB0B29809D1A}" type="slidenum">
              <a:rPr 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560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469186-66BF-4104-9967-EB0B29809D1A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44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A7C09-7814-4296-934B-7CEB23E494FF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16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A7C09-7814-4296-934B-7CEB23E494FF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23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A7C09-7814-4296-934B-7CEB23E494FF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84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C0C2D-C1D8-41BA-86A1-780C678BDA3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825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A7C09-7814-4296-934B-7CEB23E494FF}" type="slidenum">
              <a:rPr lang="en-US">
                <a:solidFill>
                  <a:prstClr val="black"/>
                </a:solidFill>
              </a:rPr>
              <a:pPr eaLnBrk="1" hangingPunct="1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20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A7C09-7814-4296-934B-7CEB23E494FF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9355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A7C09-7814-4296-934B-7CEB23E494FF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819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A7C09-7814-4296-934B-7CEB23E494FF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935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300" y="733425"/>
            <a:ext cx="2425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A BUSINESS SCHOOL RGB_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674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9938" y="2417763"/>
            <a:ext cx="7762875" cy="143986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9938" y="5908675"/>
            <a:ext cx="7762875" cy="36036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887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574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1371600"/>
            <a:ext cx="1936750" cy="4746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9938" y="1371600"/>
            <a:ext cx="5661025" cy="4746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885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300" y="733425"/>
            <a:ext cx="2425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A BUSINESS SCHOOL RGB_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674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9938" y="2417763"/>
            <a:ext cx="7762875" cy="143986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9938" y="5908675"/>
            <a:ext cx="7762875" cy="360363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4478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258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6947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938" y="2093913"/>
            <a:ext cx="3798887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2093913"/>
            <a:ext cx="3798888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032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1522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9495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4405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1003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3632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70761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7747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1371600"/>
            <a:ext cx="1936750" cy="4746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9938" y="1371600"/>
            <a:ext cx="5661025" cy="4746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0497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47F3-FBAA-4786-9849-EADCA5358591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D2E-EFB5-47FC-87B2-8A313083C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4625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47F3-FBAA-4786-9849-EADCA5358591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D2E-EFB5-47FC-87B2-8A313083C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0757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47F3-FBAA-4786-9849-EADCA5358591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D2E-EFB5-47FC-87B2-8A313083C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3896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47F3-FBAA-4786-9849-EADCA5358591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D2E-EFB5-47FC-87B2-8A313083C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2430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47F3-FBAA-4786-9849-EADCA5358591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D2E-EFB5-47FC-87B2-8A313083C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456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47F3-FBAA-4786-9849-EADCA5358591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D2E-EFB5-47FC-87B2-8A313083C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1823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47F3-FBAA-4786-9849-EADCA5358591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D2E-EFB5-47FC-87B2-8A313083C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744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1104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47F3-FBAA-4786-9849-EADCA5358591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D2E-EFB5-47FC-87B2-8A313083C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7677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47F3-FBAA-4786-9849-EADCA5358591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D2E-EFB5-47FC-87B2-8A313083C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3420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47F3-FBAA-4786-9849-EADCA5358591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D2E-EFB5-47FC-87B2-8A313083C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0026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747F3-FBAA-4786-9849-EADCA5358591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D2E-EFB5-47FC-87B2-8A313083C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199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938" y="2093913"/>
            <a:ext cx="3798887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2093913"/>
            <a:ext cx="3798888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25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65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173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5574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3451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4345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 rot="5400000">
            <a:off x="8402637" y="6116638"/>
            <a:ext cx="720725" cy="762000"/>
          </a:xfrm>
          <a:prstGeom prst="rtTriangle">
            <a:avLst/>
          </a:prstGeom>
          <a:solidFill>
            <a:srgbClr val="0083B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9938" y="1371600"/>
            <a:ext cx="7750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9938" y="2093913"/>
            <a:ext cx="7750175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19800"/>
            <a:ext cx="2425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A BUSINESS SCHOOL RGB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674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63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 rot="5400000">
            <a:off x="8402637" y="6116638"/>
            <a:ext cx="720725" cy="762000"/>
          </a:xfrm>
          <a:prstGeom prst="rtTriangle">
            <a:avLst/>
          </a:prstGeom>
          <a:solidFill>
            <a:srgbClr val="0083B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4D4F53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9938" y="1371600"/>
            <a:ext cx="7750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9938" y="2093913"/>
            <a:ext cx="7750175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6019800"/>
            <a:ext cx="2425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A BUSINESS SCHOOL RGB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674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772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8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buBlip>
          <a:blip r:embed="rId15"/>
        </a:buBlip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747F3-FBAA-4786-9849-EADCA5358591}" type="datetimeFigureOut">
              <a:rPr lang="en-GB" smtClean="0"/>
              <a:pPr/>
              <a:t>16/12/2017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4D2E-EFB5-47FC-87B2-8A313083C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268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Contents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Introduction/Contacts</a:t>
            </a: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Description Of Module (&amp; LOs)</a:t>
            </a: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Module Structure</a:t>
            </a: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Programme (Lectures, Tutorials, Etc.)</a:t>
            </a: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Assessment</a:t>
            </a: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Engagement</a:t>
            </a: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Reading</a:t>
            </a: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How To Do Well</a:t>
            </a: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What To Do Now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59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Learning Objectives (3)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7750175" cy="4024312"/>
          </a:xfrm>
        </p:spPr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Communicate effectively through different means: in writing (e.g. proposals), face-to-face (e.g. presentations) and by other means (e.g. e-mail).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Professional level presentation – important for placements (assessment centres) and future employability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Business plan – style </a:t>
            </a:r>
            <a:r>
              <a:rPr lang="en-GB" i="1" dirty="0">
                <a:latin typeface="Calibri" pitchFamily="34" charset="0"/>
                <a:cs typeface="Calibri" pitchFamily="34" charset="0"/>
              </a:rPr>
              <a:t>and</a:t>
            </a:r>
            <a:r>
              <a:rPr lang="en-GB" dirty="0">
                <a:latin typeface="Calibri" pitchFamily="34" charset="0"/>
                <a:cs typeface="Calibri" pitchFamily="34" charset="0"/>
              </a:rPr>
              <a:t> substance (professional business writing)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Real</a:t>
            </a:r>
            <a:r>
              <a:rPr lang="en-GB" dirty="0">
                <a:latin typeface="Calibri" pitchFamily="34" charset="0"/>
                <a:cs typeface="Calibri" pitchFamily="34" charset="0"/>
              </a:rPr>
              <a:t> tests of your ability to become a professional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05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Learning Objectives (4)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7750175" cy="4024312"/>
          </a:xfrm>
        </p:spPr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Work productively in diverse groups composed of students of different cultures, ethnic groups and genders.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Key</a:t>
            </a:r>
            <a:r>
              <a:rPr lang="en-GB" dirty="0">
                <a:latin typeface="Calibri" pitchFamily="34" charset="0"/>
                <a:cs typeface="Calibri" pitchFamily="34" charset="0"/>
              </a:rPr>
              <a:t> skill(s) wanted by employers 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Most of you will work in teams for the </a:t>
            </a:r>
            <a:r>
              <a:rPr lang="en-GB" i="1" dirty="0">
                <a:latin typeface="Calibri" pitchFamily="34" charset="0"/>
                <a:cs typeface="Calibri" pitchFamily="34" charset="0"/>
              </a:rPr>
              <a:t>whole</a:t>
            </a:r>
            <a:r>
              <a:rPr lang="en-GB" dirty="0">
                <a:latin typeface="Calibri" pitchFamily="34" charset="0"/>
                <a:cs typeface="Calibri" pitchFamily="34" charset="0"/>
              </a:rPr>
              <a:t> of your careers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Experience will give you lots of examples to use in interviews, etc.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05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Module Structure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8– 9 lectures</a:t>
            </a: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Alternating tutorials – once every two weeks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Practice game sessions in Weeks 7/8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Game starts properly at end of Term 1 (Weeks 09/10)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US" dirty="0" err="1">
                <a:latin typeface="Calibri" pitchFamily="34" charset="0"/>
                <a:cs typeface="Calibri" pitchFamily="34" charset="0"/>
              </a:rPr>
              <a:t>Programme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fluid and subject to change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dirty="0">
                <a:latin typeface="Calibri" pitchFamily="34" charset="0"/>
                <a:cs typeface="Calibri" pitchFamily="34" charset="0"/>
              </a:rPr>
              <a:t>If opportunities arise for guest speakers, etc.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dirty="0">
                <a:latin typeface="Calibri" pitchFamily="34" charset="0"/>
                <a:cs typeface="Calibri" pitchFamily="34" charset="0"/>
              </a:rPr>
              <a:t>In response to feedback/needs of students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dirty="0">
                <a:latin typeface="Calibri" pitchFamily="34" charset="0"/>
                <a:cs typeface="Calibri" pitchFamily="34" charset="0"/>
              </a:rPr>
              <a:t>In response to other changes e.g. in University, in the news,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56009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Learning Hours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Lectures				  10 hours</a:t>
            </a:r>
          </a:p>
          <a:p>
            <a:r>
              <a:rPr lang="en-GB" dirty="0"/>
              <a:t>Tutorials				  12 hours</a:t>
            </a:r>
          </a:p>
          <a:p>
            <a:r>
              <a:rPr lang="en-GB" dirty="0"/>
              <a:t>Practical sessions (simulation)	    8 hours</a:t>
            </a:r>
          </a:p>
          <a:p>
            <a:r>
              <a:rPr lang="en-GB" dirty="0"/>
              <a:t>Own time meetings			  15 hours</a:t>
            </a:r>
          </a:p>
          <a:p>
            <a:r>
              <a:rPr lang="en-GB" dirty="0"/>
              <a:t>Reading</a:t>
            </a:r>
            <a:r>
              <a:rPr lang="en-GB" b="1" dirty="0"/>
              <a:t> </a:t>
            </a:r>
            <a:r>
              <a:rPr lang="en-GB" dirty="0"/>
              <a:t>				    5 hours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Group report and presentation:	  30 hours</a:t>
            </a:r>
          </a:p>
          <a:p>
            <a:r>
              <a:rPr lang="en-GB" dirty="0"/>
              <a:t>preparation and delivery	  				  Reflective journal			  20 hours</a:t>
            </a:r>
          </a:p>
          <a:p>
            <a:r>
              <a:rPr lang="en-GB" dirty="0"/>
              <a:t>		</a:t>
            </a:r>
            <a:r>
              <a:rPr lang="en-GB" b="1" dirty="0"/>
              <a:t>										Total	100 hours</a:t>
            </a:r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141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80728"/>
            <a:ext cx="7750175" cy="511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Lecture Programme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0314905"/>
              </p:ext>
            </p:extLst>
          </p:nvPr>
        </p:nvGraphicFramePr>
        <p:xfrm>
          <a:off x="683568" y="1484784"/>
          <a:ext cx="7632848" cy="501672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8131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13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283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Topic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To Module 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Game Simulation </a:t>
                      </a:r>
                      <a:endParaRPr lang="en-GB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 Plan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848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Finance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role of Marketing on Business Plan and Strategy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Carbon Week – No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Lecture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role of Operations on Business Plan and Strategy 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Presentations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Careers</a:t>
                      </a:r>
                      <a:endParaRPr lang="en-GB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Lecture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dirty="0">
                          <a:effectLst/>
                        </a:rPr>
                        <a:t>No Lecture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Lecture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137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Assessment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060848"/>
            <a:ext cx="7750175" cy="4024312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Made up of 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group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component and 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individual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component</a:t>
            </a:r>
          </a:p>
          <a:p>
            <a:pPr eaLnBrk="1" hangingPunct="1"/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Group component is 20% </a:t>
            </a:r>
          </a:p>
          <a:p>
            <a:pPr eaLnBrk="1" hangingPunct="1"/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Individual component is 70%</a:t>
            </a:r>
          </a:p>
          <a:p>
            <a:pPr eaLnBrk="1" hangingPunct="1"/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Continuous Assessment 10%</a:t>
            </a:r>
          </a:p>
          <a:p>
            <a:pPr marL="0" indent="0" eaLnBrk="1" hangingPunct="1">
              <a:buNone/>
            </a:pP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000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Assessment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060848"/>
            <a:ext cx="7750175" cy="4024312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Preparation</a:t>
            </a:r>
          </a:p>
          <a:p>
            <a:pPr eaLnBrk="1" hangingPunct="1"/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Scheduled sessions e.g. lectures</a:t>
            </a:r>
          </a:p>
          <a:p>
            <a:pPr marL="457200" lvl="1" indent="0" eaLnBrk="1" hangingPunct="1">
              <a:buNone/>
            </a:pP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Tutors will give additional guidance</a:t>
            </a:r>
          </a:p>
          <a:p>
            <a:pPr lvl="1" eaLnBrk="1" hangingPunct="1">
              <a:buFont typeface="Wingdings" pitchFamily="2" charset="2"/>
              <a:buChar char="q"/>
            </a:pP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Chance to practice some things in class</a:t>
            </a:r>
          </a:p>
          <a:p>
            <a:pPr lvl="1" eaLnBrk="1" hangingPunct="1">
              <a:buFont typeface="Wingdings" pitchFamily="2" charset="2"/>
              <a:buChar char="q"/>
            </a:pPr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Lots of resources online e.g. presentation techniques</a:t>
            </a:r>
          </a:p>
          <a:p>
            <a:pPr marL="342900" lvl="1" indent="-342900" eaLnBrk="1" hangingPunct="1"/>
            <a:endParaRPr lang="en-GB" dirty="0">
              <a:solidFill>
                <a:schemeClr val="tx1">
                  <a:lumMod val="50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686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Reading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No set text but your existing books may be useful</a:t>
            </a: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You will be given advice/guidance on useful information sources in a little while (and on Weds)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17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How To Do Well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Attend all sessions</a:t>
            </a:r>
          </a:p>
          <a:p>
            <a:pPr marL="0" indent="0" eaLnBrk="1" hangingPunct="1">
              <a:buNone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Ask questions</a:t>
            </a: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Plan &amp; review performance</a:t>
            </a: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Be decisive</a:t>
            </a: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Be flexible</a:t>
            </a:r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94080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Work Smart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There </a:t>
            </a:r>
            <a:r>
              <a:rPr lang="en-GB" i="1" dirty="0">
                <a:latin typeface="Calibri" pitchFamily="34" charset="0"/>
                <a:cs typeface="Calibri" pitchFamily="34" charset="0"/>
              </a:rPr>
              <a:t>is</a:t>
            </a:r>
            <a:r>
              <a:rPr lang="en-GB" dirty="0">
                <a:latin typeface="Calibri" pitchFamily="34" charset="0"/>
                <a:cs typeface="Calibri" pitchFamily="34" charset="0"/>
              </a:rPr>
              <a:t> a lot of work to do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BUT</a:t>
            </a:r>
            <a:r>
              <a:rPr lang="en-GB" dirty="0">
                <a:latin typeface="Calibri" pitchFamily="34" charset="0"/>
                <a:cs typeface="Calibri" pitchFamily="34" charset="0"/>
              </a:rPr>
              <a:t>…</a:t>
            </a: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You can keep within the 100 learning hours by working smart:</a:t>
            </a:r>
          </a:p>
          <a:p>
            <a:pPr lvl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Don’t meet unnecessarily  - use seminar sessions</a:t>
            </a:r>
          </a:p>
          <a:p>
            <a:pPr lvl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Refer to the marking schemes</a:t>
            </a:r>
          </a:p>
          <a:p>
            <a:pPr lvl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Plan ahead</a:t>
            </a:r>
          </a:p>
          <a:p>
            <a:pPr lvl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Plan for contingencies e.g. if someone drops out</a:t>
            </a:r>
          </a:p>
          <a:p>
            <a:pPr lvl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Review progress regularly and correct problems quickly</a:t>
            </a:r>
          </a:p>
          <a:p>
            <a:pPr lvl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Don’t be afraid to talk to your tutors</a:t>
            </a:r>
          </a:p>
          <a:p>
            <a:pPr lvl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Don’t be afraid to use the systems we have put in place for group issues e.g. red/yellow cards</a:t>
            </a:r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1516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New for 2016 - 2017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7750175" cy="4024312"/>
          </a:xfrm>
        </p:spPr>
        <p:txBody>
          <a:bodyPr/>
          <a:lstStyle/>
          <a:p>
            <a:pPr eaLnBrk="1" hangingPunct="1"/>
            <a:r>
              <a:rPr lang="en-GB" b="1" dirty="0">
                <a:latin typeface="Calibri" pitchFamily="34" charset="0"/>
                <a:cs typeface="Calibri" pitchFamily="34" charset="0"/>
              </a:rPr>
              <a:t>All</a:t>
            </a:r>
            <a:r>
              <a:rPr lang="en-GB" dirty="0">
                <a:latin typeface="Calibri" pitchFamily="34" charset="0"/>
                <a:cs typeface="Calibri" pitchFamily="34" charset="0"/>
              </a:rPr>
              <a:t> of these changes have resulted from student feedback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Module entirely staffed by full-time faculty 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New rules to improve fairness &amp; 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groupwork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New updated scenarios to work with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Attendance monitoring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Engagement monitoring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Open Session in Collaborate 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Dozens of smaller changes/tweaks to module content in direct response to feedback</a:t>
            </a: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47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It’s New So…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7750175" cy="402431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GB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Things </a:t>
            </a:r>
            <a:r>
              <a:rPr lang="en-GB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WILL</a:t>
            </a:r>
            <a:r>
              <a:rPr lang="en-GB" sz="4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go wrong</a:t>
            </a:r>
            <a:endParaRPr lang="en-GB" sz="4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algn="ctr" eaLnBrk="1" hangingPunct="1"/>
            <a:endParaRPr lang="en-GB" dirty="0">
              <a:latin typeface="Calibri" pitchFamily="34" charset="0"/>
              <a:ea typeface="+mn-ea"/>
              <a:cs typeface="Calibri" pitchFamily="34" charset="0"/>
            </a:endParaRPr>
          </a:p>
          <a:p>
            <a:pPr marL="0" lvl="1" indent="0" algn="ctr" eaLnBrk="1" hangingPunct="1">
              <a:buNone/>
            </a:pPr>
            <a:r>
              <a:rPr lang="en-GB" sz="2800" dirty="0">
                <a:latin typeface="Calibri" pitchFamily="34" charset="0"/>
                <a:ea typeface="+mn-ea"/>
                <a:cs typeface="Calibri" pitchFamily="34" charset="0"/>
              </a:rPr>
              <a:t>Be patient</a:t>
            </a:r>
          </a:p>
          <a:p>
            <a:pPr marL="0" lvl="1" indent="0" algn="ctr" eaLnBrk="1" hangingPunct="1">
              <a:buNone/>
            </a:pPr>
            <a:r>
              <a:rPr lang="en-GB" sz="2800" dirty="0">
                <a:latin typeface="Calibri" pitchFamily="34" charset="0"/>
                <a:ea typeface="+mn-ea"/>
                <a:cs typeface="Calibri" pitchFamily="34" charset="0"/>
              </a:rPr>
              <a:t>Work </a:t>
            </a:r>
            <a:r>
              <a:rPr lang="en-GB" sz="2800" i="1" dirty="0">
                <a:latin typeface="Calibri" pitchFamily="34" charset="0"/>
                <a:ea typeface="+mn-ea"/>
                <a:cs typeface="Calibri" pitchFamily="34" charset="0"/>
              </a:rPr>
              <a:t>with</a:t>
            </a:r>
            <a:r>
              <a:rPr lang="en-GB" sz="2800" dirty="0">
                <a:latin typeface="Calibri" pitchFamily="34" charset="0"/>
                <a:ea typeface="+mn-ea"/>
                <a:cs typeface="Calibri" pitchFamily="34" charset="0"/>
              </a:rPr>
              <a:t> us</a:t>
            </a: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32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What Is The Business Game?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7750175" cy="4024312"/>
          </a:xfrm>
        </p:spPr>
        <p:txBody>
          <a:bodyPr/>
          <a:lstStyle/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Team-based activity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Teams own &amp; operate a mobile phone company (think Samsung, HTC, etc.)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Tasks involve marketing, production management, logistics, etc.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Each team member has specific role e.g. finance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Tasks carried out &amp; results seen via computer simulation</a:t>
            </a: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Teams work in competition against other teams. Each team’s decisions influence the market but there are other factors too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Typically 5 people in a team, 6 teams per tutorial group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25+ tutorial groups</a:t>
            </a:r>
          </a:p>
          <a:p>
            <a:pPr eaLnBrk="1" hangingPunct="1"/>
            <a:r>
              <a:rPr lang="en-GB" dirty="0">
                <a:latin typeface="Calibri" pitchFamily="34" charset="0"/>
                <a:cs typeface="Calibri" pitchFamily="34" charset="0"/>
              </a:rPr>
              <a:t>Teams selected by us using lots of criteria</a:t>
            </a:r>
          </a:p>
          <a:p>
            <a:pPr eaLnBrk="1" hangingPunct="1"/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0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Use Games In Teaching?</a:t>
            </a:r>
          </a:p>
        </p:txBody>
      </p:sp>
      <p:pic>
        <p:nvPicPr>
          <p:cNvPr id="1026" name="Picture 2" descr="http://www.socialmediaexaminer.com/images/rjconeof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930" y="1882775"/>
            <a:ext cx="7042422" cy="47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772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Use Games for Teaching?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en-GB" spc="250" dirty="0">
                <a:solidFill>
                  <a:srgbClr val="54565B"/>
                </a:solidFill>
                <a:cs typeface="Arial"/>
              </a:rPr>
              <a:t>Interactive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GB" spc="250" dirty="0">
                <a:solidFill>
                  <a:srgbClr val="54565B"/>
                </a:solidFill>
                <a:cs typeface="Arial"/>
              </a:rPr>
              <a:t>Engaging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GB" spc="250" dirty="0">
                <a:solidFill>
                  <a:srgbClr val="54565B"/>
                </a:solidFill>
                <a:cs typeface="Arial"/>
              </a:rPr>
              <a:t>Motivating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GB" spc="250" dirty="0">
                <a:solidFill>
                  <a:srgbClr val="54565B"/>
                </a:solidFill>
                <a:cs typeface="Arial"/>
              </a:rPr>
              <a:t>Collaborative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GB" spc="250" dirty="0">
                <a:solidFill>
                  <a:srgbClr val="54565B"/>
                </a:solidFill>
                <a:cs typeface="Arial"/>
              </a:rPr>
              <a:t>Challenging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GB" spc="250" dirty="0">
                <a:solidFill>
                  <a:srgbClr val="54565B"/>
                </a:solidFill>
                <a:cs typeface="Arial"/>
              </a:rPr>
              <a:t>Competitive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GB" spc="250" dirty="0">
                <a:solidFill>
                  <a:srgbClr val="54565B"/>
                </a:solidFill>
                <a:cs typeface="Arial"/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xmlns="" val="2174214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Use Games for Teaching?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100" spc="250" dirty="0">
              <a:solidFill>
                <a:srgbClr val="54565B"/>
              </a:solidFill>
              <a:cs typeface="Arial"/>
            </a:endParaRPr>
          </a:p>
          <a:p>
            <a:r>
              <a:rPr lang="en-GB" spc="250" dirty="0">
                <a:solidFill>
                  <a:srgbClr val="54565B"/>
                </a:solidFill>
                <a:cs typeface="Arial"/>
              </a:rPr>
              <a:t>Games provide:</a:t>
            </a:r>
          </a:p>
          <a:p>
            <a:endParaRPr lang="en-GB" sz="800" spc="250" dirty="0">
              <a:solidFill>
                <a:srgbClr val="54565B"/>
              </a:solidFill>
              <a:cs typeface="Arial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pc="250" dirty="0">
                <a:solidFill>
                  <a:srgbClr val="54565B"/>
                </a:solidFill>
                <a:cs typeface="Arial"/>
              </a:rPr>
              <a:t>Clear feedback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pc="250" dirty="0">
                <a:solidFill>
                  <a:srgbClr val="54565B"/>
                </a:solidFill>
                <a:cs typeface="Arial"/>
              </a:rPr>
              <a:t>A sense of progress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pc="250" dirty="0">
                <a:solidFill>
                  <a:srgbClr val="54565B"/>
                </a:solidFill>
                <a:cs typeface="Arial"/>
              </a:rPr>
              <a:t>The possibility of success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pc="250" dirty="0">
                <a:solidFill>
                  <a:srgbClr val="54565B"/>
                </a:solidFill>
                <a:cs typeface="Arial"/>
              </a:rPr>
              <a:t>A chance to satisfy your curiosity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GB" spc="250" dirty="0">
                <a:solidFill>
                  <a:srgbClr val="54565B"/>
                </a:solidFill>
                <a:cs typeface="Arial"/>
              </a:rPr>
              <a:t>A chance to solve a problem</a:t>
            </a:r>
            <a:endParaRPr lang="en-US" spc="250" dirty="0">
              <a:solidFill>
                <a:srgbClr val="54565B"/>
              </a:solidFill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6486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Learning Objectives (1)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7750175" cy="4024312"/>
          </a:xfrm>
        </p:spPr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Demonstrate professional skills and abilities needed by managers, including problem solving and 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reflective practice</a:t>
            </a:r>
            <a:r>
              <a:rPr lang="en-GB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Reflective practice is a critical skill needed by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all</a:t>
            </a:r>
            <a:r>
              <a:rPr lang="en-GB" dirty="0">
                <a:latin typeface="Calibri" pitchFamily="34" charset="0"/>
                <a:cs typeface="Calibri" pitchFamily="34" charset="0"/>
              </a:rPr>
              <a:t> modern business professionals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All</a:t>
            </a:r>
            <a:r>
              <a:rPr lang="en-GB" dirty="0">
                <a:latin typeface="Calibri" pitchFamily="34" charset="0"/>
                <a:cs typeface="Calibri" pitchFamily="34" charset="0"/>
              </a:rPr>
              <a:t> disciplines require problem solving ability</a:t>
            </a:r>
          </a:p>
        </p:txBody>
      </p:sp>
    </p:spTree>
    <p:extLst>
      <p:ext uri="{BB962C8B-B14F-4D97-AF65-F5344CB8AC3E}">
        <p14:creationId xmlns:p14="http://schemas.microsoft.com/office/powerpoint/2010/main" xmlns="" val="2986431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Learning Objectives (2)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7750175" cy="4024312"/>
          </a:xfrm>
        </p:spPr>
        <p:txBody>
          <a:bodyPr/>
          <a:lstStyle/>
          <a:p>
            <a:r>
              <a:rPr lang="en-GB" dirty="0">
                <a:latin typeface="Calibri" pitchFamily="34" charset="0"/>
                <a:cs typeface="Calibri" pitchFamily="34" charset="0"/>
              </a:rPr>
              <a:t>Apply (in a simulated environment) theories and techniques covered in first and second year modules.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This module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integrates</a:t>
            </a:r>
            <a:r>
              <a:rPr lang="en-GB" dirty="0">
                <a:latin typeface="Calibri" pitchFamily="34" charset="0"/>
                <a:cs typeface="Calibri" pitchFamily="34" charset="0"/>
              </a:rPr>
              <a:t> your learning from Years 1 &amp; 2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You also get to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apply</a:t>
            </a:r>
            <a:r>
              <a:rPr lang="en-GB" dirty="0">
                <a:latin typeface="Calibri" pitchFamily="34" charset="0"/>
                <a:cs typeface="Calibri" pitchFamily="34" charset="0"/>
              </a:rPr>
              <a:t> theories and techniques in a fairly realistic environment and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see</a:t>
            </a:r>
            <a:r>
              <a:rPr lang="en-GB" dirty="0">
                <a:latin typeface="Calibri" pitchFamily="34" charset="0"/>
                <a:cs typeface="Calibri" pitchFamily="34" charset="0"/>
              </a:rPr>
              <a:t> the results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GB" dirty="0">
                <a:latin typeface="Calibri" pitchFamily="34" charset="0"/>
                <a:cs typeface="Calibri" pitchFamily="34" charset="0"/>
              </a:rPr>
              <a:t>Take the opportunity to </a:t>
            </a:r>
            <a:r>
              <a:rPr lang="en-GB" b="1" dirty="0">
                <a:latin typeface="Calibri" pitchFamily="34" charset="0"/>
                <a:cs typeface="Calibri" pitchFamily="34" charset="0"/>
              </a:rPr>
              <a:t>experiment</a:t>
            </a:r>
            <a:r>
              <a:rPr lang="en-GB" dirty="0">
                <a:latin typeface="Calibri" pitchFamily="34" charset="0"/>
                <a:cs typeface="Calibri" pitchFamily="34" charset="0"/>
              </a:rPr>
              <a:t> and try out ideas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058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Business Game&amp;#x0D;&amp;#x0A;(BN2225)&amp;#x0D;&amp;#x0A;&amp;#x0D;&amp;#x0A;Module Introduction&amp;quot;&quot;/&gt;&lt;property id=&quot;20307&quot; value=&quot;290&quot;/&gt;&lt;/object&gt;&lt;object type=&quot;3&quot; unique_id=&quot;10007&quot;&gt;&lt;property id=&quot;20148&quot; value=&quot;5&quot;/&gt;&lt;property id=&quot;20300&quot; value=&quot;Slide 2 - &amp;quot;Contents&amp;quot;&quot;/&gt;&lt;property id=&quot;20307&quot; value=&quot;259&quot;/&gt;&lt;/object&gt;&lt;object type=&quot;3&quot; unique_id=&quot;10008&quot;&gt;&lt;property id=&quot;20148&quot; value=&quot;5&quot;/&gt;&lt;property id=&quot;20300&quot; value=&quot;Slide 3 - &amp;quot;Contact Details&amp;quot;&quot;/&gt;&lt;property id=&quot;20307&quot; value=&quot;260&quot;/&gt;&lt;/object&gt;&lt;object type=&quot;3&quot; unique_id=&quot;10009&quot;&gt;&lt;property id=&quot;20148&quot; value=&quot;5&quot;/&gt;&lt;property id=&quot;20300&quot; value=&quot;Slide 5 - &amp;quot;New for 2014 - 2015&amp;quot;&quot;/&gt;&lt;property id=&quot;20307&quot; value=&quot;283&quot;/&gt;&lt;/object&gt;&lt;object type=&quot;3&quot; unique_id=&quot;10010&quot;&gt;&lt;property id=&quot;20148&quot; value=&quot;5&quot;/&gt;&lt;property id=&quot;20300&quot; value=&quot;Slide 6 - &amp;quot;It’s New So…&amp;quot;&quot;/&gt;&lt;property id=&quot;20307&quot; value=&quot;291&quot;/&gt;&lt;/object&gt;&lt;object type=&quot;3&quot; unique_id=&quot;10011&quot;&gt;&lt;property id=&quot;20148&quot; value=&quot;5&quot;/&gt;&lt;property id=&quot;20300&quot; value=&quot;Slide 7 - &amp;quot;What Is The Business Game?&amp;quot;&quot;/&gt;&lt;property id=&quot;20307&quot; value=&quot;272&quot;/&gt;&lt;/object&gt;&lt;object type=&quot;3&quot; unique_id=&quot;10012&quot;&gt;&lt;property id=&quot;20148&quot; value=&quot;5&quot;/&gt;&lt;property id=&quot;20300&quot; value=&quot;Slide 8 - &amp;quot;Learning Objectives (1)&amp;quot;&quot;/&gt;&lt;property id=&quot;20307&quot; value=&quot;273&quot;/&gt;&lt;/object&gt;&lt;object type=&quot;3&quot; unique_id=&quot;10015&quot;&gt;&lt;property id=&quot;20148&quot; value=&quot;5&quot;/&gt;&lt;property id=&quot;20300&quot; value=&quot;Slide 12 - &amp;quot;Module Structure&amp;quot;&quot;/&gt;&lt;property id=&quot;20307&quot; value=&quot;261&quot;/&gt;&lt;/object&gt;&lt;object type=&quot;3&quot; unique_id=&quot;10016&quot;&gt;&lt;property id=&quot;20148&quot; value=&quot;5&quot;/&gt;&lt;property id=&quot;20300&quot; value=&quot;Slide 13 - &amp;quot;Learning Hours&amp;quot;&quot;/&gt;&lt;property id=&quot;20307&quot; value=&quot;279&quot;/&gt;&lt;/object&gt;&lt;object type=&quot;3&quot; unique_id=&quot;10017&quot;&gt;&lt;property id=&quot;20148&quot; value=&quot;5&quot;/&gt;&lt;property id=&quot;20300&quot; value=&quot;Slide 14 - &amp;quot;Lecture Programme&amp;quot;&quot;/&gt;&lt;property id=&quot;20307&quot; value=&quot;287&quot;/&gt;&lt;/object&gt;&lt;object type=&quot;3&quot; unique_id=&quot;10018&quot;&gt;&lt;property id=&quot;20148&quot; value=&quot;5&quot;/&gt;&lt;property id=&quot;20300&quot; value=&quot;Slide 15 - &amp;quot;Workshops&amp;quot;&quot;/&gt;&lt;property id=&quot;20307&quot; value=&quot;265&quot;/&gt;&lt;/object&gt;&lt;object type=&quot;3&quot; unique_id=&quot;10020&quot;&gt;&lt;property id=&quot;20148&quot; value=&quot;5&quot;/&gt;&lt;property id=&quot;20300&quot; value=&quot;Slide 16 - &amp;quot;Workshops&amp;quot;&quot;/&gt;&lt;property id=&quot;20307&quot; value=&quot;266&quot;/&gt;&lt;/object&gt;&lt;object type=&quot;3&quot; unique_id=&quot;10021&quot;&gt;&lt;property id=&quot;20148&quot; value=&quot;5&quot;/&gt;&lt;property id=&quot;20300&quot; value=&quot;Slide 17 - &amp;quot;Assessment&amp;quot;&quot;/&gt;&lt;property id=&quot;20307&quot; value=&quot;262&quot;/&gt;&lt;/object&gt;&lt;object type=&quot;3&quot; unique_id=&quot;10022&quot;&gt;&lt;property id=&quot;20148&quot; value=&quot;5&quot;/&gt;&lt;property id=&quot;20300&quot; value=&quot;Slide 18 - &amp;quot;Assessment&amp;quot;&quot;/&gt;&lt;property id=&quot;20307&quot; value=&quot;284&quot;/&gt;&lt;/object&gt;&lt;object type=&quot;3&quot; unique_id=&quot;10023&quot;&gt;&lt;property id=&quot;20148&quot; value=&quot;5&quot;/&gt;&lt;property id=&quot;20300&quot; value=&quot;Slide 19 - &amp;quot;Assessment&amp;quot;&quot;/&gt;&lt;property id=&quot;20307&quot; value=&quot;271&quot;/&gt;&lt;/object&gt;&lt;object type=&quot;3&quot; unique_id=&quot;10024&quot;&gt;&lt;property id=&quot;20148&quot; value=&quot;5&quot;/&gt;&lt;property id=&quot;20300&quot; value=&quot;Slide 20 - &amp;quot;Assessment&amp;quot;&quot;/&gt;&lt;property id=&quot;20307&quot; value=&quot;267&quot;/&gt;&lt;/object&gt;&lt;object type=&quot;3&quot; unique_id=&quot;10025&quot;&gt;&lt;property id=&quot;20148&quot; value=&quot;5&quot;/&gt;&lt;property id=&quot;20300&quot; value=&quot;Slide 21 - &amp;quot;Engagement&amp;quot;&quot;/&gt;&lt;property id=&quot;20307&quot; value=&quot;269&quot;/&gt;&lt;/object&gt;&lt;object type=&quot;3&quot; unique_id=&quot;10026&quot;&gt;&lt;property id=&quot;20148&quot; value=&quot;5&quot;/&gt;&lt;property id=&quot;20300&quot; value=&quot;Slide 22 - &amp;quot;Engagement&amp;quot;&quot;/&gt;&lt;property id=&quot;20307&quot; value=&quot;270&quot;/&gt;&lt;/object&gt;&lt;object type=&quot;3&quot; unique_id=&quot;10027&quot;&gt;&lt;property id=&quot;20148&quot; value=&quot;5&quot;/&gt;&lt;property id=&quot;20300&quot; value=&quot;Slide 23 - &amp;quot;Reading&amp;quot;&quot;/&gt;&lt;property id=&quot;20307&quot; value=&quot;263&quot;/&gt;&lt;/object&gt;&lt;object type=&quot;3&quot; unique_id=&quot;10028&quot;&gt;&lt;property id=&quot;20148&quot; value=&quot;5&quot;/&gt;&lt;property id=&quot;20300&quot; value=&quot;Slide 24 - &amp;quot;How To Do Well&amp;quot;&quot;/&gt;&lt;property id=&quot;20307&quot; value=&quot;268&quot;/&gt;&lt;/object&gt;&lt;object type=&quot;3&quot; unique_id=&quot;10029&quot;&gt;&lt;property id=&quot;20148&quot; value=&quot;5&quot;/&gt;&lt;property id=&quot;20300&quot; value=&quot;Slide 26 - &amp;quot;What To Do Now&amp;quot;&quot;/&gt;&lt;property id=&quot;20307&quot; value=&quot;280&quot;/&gt;&lt;/object&gt;&lt;object type=&quot;3&quot; unique_id=&quot;10030&quot;&gt;&lt;property id=&quot;20148&quot; value=&quot;5&quot;/&gt;&lt;property id=&quot;20300&quot; value=&quot;Slide 27 - &amp;quot;Workshops&amp;quot;&quot;/&gt;&lt;property id=&quot;20307&quot; value=&quot;292&quot;/&gt;&lt;/object&gt;&lt;object type=&quot;3&quot; unique_id=&quot;10031&quot;&gt;&lt;property id=&quot;20148&quot; value=&quot;5&quot;/&gt;&lt;property id=&quot;20300&quot; value=&quot;Slide 28 - &amp;quot;Next Week&amp;quot;&quot;/&gt;&lt;property id=&quot;20307&quot; value=&quot;281&quot;/&gt;&lt;/object&gt;&lt;object type=&quot;3&quot; unique_id=&quot;10032&quot;&gt;&lt;property id=&quot;20148&quot; value=&quot;5&quot;/&gt;&lt;property id=&quot;20300&quot; value=&quot;Slide 29 - &amp;quot;Business Game&amp;#x0D;&amp;#x0A;(BN2225)&amp;#x0D;&amp;#x0A;&amp;#x0D;&amp;#x0A;E N D&amp;quot;&quot;/&gt;&lt;property id=&quot;20307&quot; value=&quot;282&quot;/&gt;&lt;/object&gt;&lt;object type=&quot;3&quot; unique_id=&quot;10407&quot;&gt;&lt;property id=&quot;20148&quot; value=&quot;5&quot;/&gt;&lt;property id=&quot;20300&quot; value=&quot;Slide 4 - &amp;quot;Contact Details&amp;quot;&quot;/&gt;&lt;property id=&quot;20307&quot; value=&quot;295&quot;/&gt;&lt;/object&gt;&lt;object type=&quot;3&quot; unique_id=&quot;10408&quot;&gt;&lt;property id=&quot;20148&quot; value=&quot;5&quot;/&gt;&lt;property id=&quot;20300&quot; value=&quot;Slide 9 - &amp;quot;Learning Objectives (2)&amp;quot;&quot;/&gt;&lt;property id=&quot;20307&quot; value=&quot;296&quot;/&gt;&lt;/object&gt;&lt;object type=&quot;3&quot; unique_id=&quot;10409&quot;&gt;&lt;property id=&quot;20148&quot; value=&quot;5&quot;/&gt;&lt;property id=&quot;20300&quot; value=&quot;Slide 10 - &amp;quot;Learning Objectives (3)&amp;quot;&quot;/&gt;&lt;property id=&quot;20307&quot; value=&quot;297&quot;/&gt;&lt;/object&gt;&lt;object type=&quot;3&quot; unique_id=&quot;10410&quot;&gt;&lt;property id=&quot;20148&quot; value=&quot;5&quot;/&gt;&lt;property id=&quot;20300&quot; value=&quot;Slide 11 - &amp;quot;Learning Objectives (4)&amp;quot;&quot;/&gt;&lt;property id=&quot;20307&quot; value=&quot;298&quot;/&gt;&lt;/object&gt;&lt;object type=&quot;3&quot; unique_id=&quot;10411&quot;&gt;&lt;property id=&quot;20148&quot; value=&quot;5&quot;/&gt;&lt;property id=&quot;20300&quot; value=&quot;Slide 25 - &amp;quot;Work Smart&amp;quot;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BS">
  <a:themeElements>
    <a:clrScheme name="ABS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AB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BS">
  <a:themeElements>
    <a:clrScheme name="Custom 1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FFFF00"/>
      </a:hlink>
      <a:folHlink>
        <a:srgbClr val="99CC00"/>
      </a:folHlink>
    </a:clrScheme>
    <a:fontScheme name="AB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B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S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798</Words>
  <Application>Microsoft Office PowerPoint</Application>
  <PresentationFormat>On-screen Show (4:3)</PresentationFormat>
  <Paragraphs>195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 Light</vt:lpstr>
      <vt:lpstr>Calibri</vt:lpstr>
      <vt:lpstr>Wingdings</vt:lpstr>
      <vt:lpstr>ABS</vt:lpstr>
      <vt:lpstr>1_ABS</vt:lpstr>
      <vt:lpstr>Office Theme</vt:lpstr>
      <vt:lpstr>Contents</vt:lpstr>
      <vt:lpstr>New for 2016 - 2017</vt:lpstr>
      <vt:lpstr>It’s New So…</vt:lpstr>
      <vt:lpstr>What Is The Business Game?</vt:lpstr>
      <vt:lpstr>Why Use Games In Teaching?</vt:lpstr>
      <vt:lpstr>Why Use Games for Teaching?</vt:lpstr>
      <vt:lpstr>Why Use Games for Teaching?</vt:lpstr>
      <vt:lpstr>Learning Objectives (1)</vt:lpstr>
      <vt:lpstr>Learning Objectives (2)</vt:lpstr>
      <vt:lpstr>Learning Objectives (3)</vt:lpstr>
      <vt:lpstr>Learning Objectives (4)</vt:lpstr>
      <vt:lpstr>Module Structure</vt:lpstr>
      <vt:lpstr>Learning Hours</vt:lpstr>
      <vt:lpstr>Lecture Programme</vt:lpstr>
      <vt:lpstr>Assessment</vt:lpstr>
      <vt:lpstr>Assessment</vt:lpstr>
      <vt:lpstr>Reading</vt:lpstr>
      <vt:lpstr>How To Do Well</vt:lpstr>
      <vt:lpstr>Work Smart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Game (BN2225) FOM 1  Module Introduction</dc:title>
  <dc:creator>Paul Bocij</dc:creator>
  <cp:lastModifiedBy>Kyeni</cp:lastModifiedBy>
  <cp:revision>121</cp:revision>
  <cp:lastPrinted>2015-09-20T11:15:34Z</cp:lastPrinted>
  <dcterms:created xsi:type="dcterms:W3CDTF">2011-09-30T15:08:18Z</dcterms:created>
  <dcterms:modified xsi:type="dcterms:W3CDTF">2017-12-16T01:02:56Z</dcterms:modified>
</cp:coreProperties>
</file>