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322" r:id="rId3"/>
    <p:sldId id="323" r:id="rId4"/>
    <p:sldId id="324" r:id="rId5"/>
    <p:sldId id="325" r:id="rId6"/>
    <p:sldId id="330" r:id="rId7"/>
    <p:sldId id="331" r:id="rId8"/>
    <p:sldId id="332" r:id="rId9"/>
    <p:sldId id="336" r:id="rId10"/>
    <p:sldId id="338" r:id="rId11"/>
    <p:sldId id="339" r:id="rId12"/>
    <p:sldId id="340" r:id="rId13"/>
    <p:sldId id="341" r:id="rId14"/>
    <p:sldId id="348" r:id="rId15"/>
    <p:sldId id="349" r:id="rId16"/>
    <p:sldId id="346" r:id="rId17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B99"/>
    <a:srgbClr val="BCC326"/>
    <a:srgbClr val="CCFFFF"/>
    <a:srgbClr val="EAEAEA"/>
    <a:srgbClr val="336600"/>
    <a:srgbClr val="003300"/>
    <a:srgbClr val="CC0000"/>
    <a:srgbClr val="CC00CC"/>
    <a:srgbClr val="33CC33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91" autoAdjust="0"/>
    <p:restoredTop sz="94660"/>
  </p:normalViewPr>
  <p:slideViewPr>
    <p:cSldViewPr>
      <p:cViewPr varScale="1">
        <p:scale>
          <a:sx n="47" d="100"/>
          <a:sy n="47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9D130D2C-6EE5-45C4-B433-8D1C2DCEC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692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4CFB273-0E7D-416D-B8D5-B2F1E18030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165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DAB34-17C2-46C3-869B-FC861C36AAF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4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9938" y="2417763"/>
            <a:ext cx="7762875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908675"/>
            <a:ext cx="77628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733425"/>
            <a:ext cx="2425700" cy="628650"/>
          </a:xfrm>
          <a:prstGeom prst="rect">
            <a:avLst/>
          </a:prstGeom>
          <a:noFill/>
        </p:spPr>
      </p:pic>
      <p:pic>
        <p:nvPicPr>
          <p:cNvPr id="82951" name="Picture 7" descr="A BUSINESS SCHOOL RGB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60350"/>
            <a:ext cx="2141538" cy="5857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275387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31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838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921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308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161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44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3332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1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8382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896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1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35437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412875"/>
            <a:ext cx="4137025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 rot="5400000">
            <a:off x="8402637" y="6116638"/>
            <a:ext cx="720725" cy="7620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95738" y="260350"/>
            <a:ext cx="4968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4248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3700" y="6019800"/>
            <a:ext cx="2425700" cy="628650"/>
          </a:xfrm>
          <a:prstGeom prst="rect">
            <a:avLst/>
          </a:prstGeom>
          <a:noFill/>
        </p:spPr>
      </p:pic>
      <p:pic>
        <p:nvPicPr>
          <p:cNvPr id="81926" name="Picture 6" descr="A BUSINESS SCHOOL RGB_BL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CFE1-F977-443C-A719-A437FC0FB87D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A49C-2DB1-4951-AA0F-6C5CE140E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450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76400"/>
            <a:ext cx="8712968" cy="4419600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/>
                </a:solidFill>
              </a:rPr>
              <a:t>By the end of this lecture students should be able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Understand the difference between Financing and Investment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Understand the concept of budgeting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Explain the role of the Financial Manager and the goals of the corporation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Discuss how the firm and the financial markets interact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Apply some concepts in the context of the BG: you are a US-based mobile phone manufacturer.</a:t>
            </a:r>
          </a:p>
        </p:txBody>
      </p:sp>
    </p:spTree>
    <p:extLst>
      <p:ext uri="{BB962C8B-B14F-4D97-AF65-F5344CB8AC3E}">
        <p14:creationId xmlns:p14="http://schemas.microsoft.com/office/powerpoint/2010/main" xmlns="" val="270823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Shareholder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Generally agreed the ultimate goal of the firm should be to maximise shareholder wealth</a:t>
            </a:r>
          </a:p>
          <a:p>
            <a:r>
              <a:rPr lang="en-GB" dirty="0"/>
              <a:t>But remember:</a:t>
            </a:r>
          </a:p>
          <a:p>
            <a:pPr lvl="1" algn="just"/>
            <a:r>
              <a:rPr lang="en-GB" dirty="0">
                <a:latin typeface="+mj-lt"/>
              </a:rPr>
              <a:t>Ethical behaviour avoids potential litigation and may improve corporate image and hence value</a:t>
            </a:r>
          </a:p>
          <a:p>
            <a:pPr lvl="1" algn="just"/>
            <a:r>
              <a:rPr lang="en-GB" dirty="0">
                <a:latin typeface="+mj-lt"/>
              </a:rPr>
              <a:t>The law clearly provides some constraints</a:t>
            </a:r>
          </a:p>
          <a:p>
            <a:pPr lvl="1" algn="just"/>
            <a:r>
              <a:rPr lang="en-GB" dirty="0">
                <a:latin typeface="+mj-lt"/>
              </a:rPr>
              <a:t>Reputation, honesty and integrity are becoming increasingly valuable</a:t>
            </a:r>
          </a:p>
        </p:txBody>
      </p:sp>
    </p:spTree>
    <p:extLst>
      <p:ext uri="{BB962C8B-B14F-4D97-AF65-F5344CB8AC3E}">
        <p14:creationId xmlns:p14="http://schemas.microsoft.com/office/powerpoint/2010/main" xmlns="" val="238429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Shareholder Wealth?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312075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Shareholder wealth is based on the share price of the company and any dividends that are paid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Total Shareholder Return (TSR) equals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Share price appreciation (Capital gain) PLUS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Dividends (Capital Income)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Where P</a:t>
            </a:r>
            <a:r>
              <a:rPr lang="en-GB" baseline="-25000" dirty="0">
                <a:solidFill>
                  <a:schemeClr val="tx1"/>
                </a:solidFill>
                <a:latin typeface="+mj-lt"/>
              </a:rPr>
              <a:t>0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= initial price, P</a:t>
            </a:r>
            <a:r>
              <a:rPr lang="en-GB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= final price, D = total dividend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73" y="2348880"/>
            <a:ext cx="2964756" cy="8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17" t="18346" r="25973" b="47829"/>
          <a:stretch/>
        </p:blipFill>
        <p:spPr>
          <a:xfrm>
            <a:off x="1619672" y="4692076"/>
            <a:ext cx="5400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3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Maximising Shareholder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latin typeface="+mj-lt"/>
              </a:rPr>
              <a:t>Not as easy as it sounds!</a:t>
            </a:r>
          </a:p>
          <a:p>
            <a:pPr lvl="1" algn="just"/>
            <a:r>
              <a:rPr lang="en-GB" dirty="0">
                <a:latin typeface="+mj-lt"/>
              </a:rPr>
              <a:t>Some seemingly extravagant costs can be justified</a:t>
            </a:r>
          </a:p>
          <a:p>
            <a:pPr lvl="1" algn="just"/>
            <a:r>
              <a:rPr lang="en-GB" dirty="0">
                <a:latin typeface="+mj-lt"/>
              </a:rPr>
              <a:t>Where is the balance between lowering costs and lowering quality/morale/customer service?</a:t>
            </a:r>
          </a:p>
          <a:p>
            <a:pPr lvl="1" algn="just"/>
            <a:r>
              <a:rPr lang="en-GB" dirty="0">
                <a:latin typeface="+mj-lt"/>
              </a:rPr>
              <a:t>Short term gains can lead to long term losses.</a:t>
            </a:r>
          </a:p>
          <a:p>
            <a:pPr lvl="1" algn="just"/>
            <a:r>
              <a:rPr lang="en-GB" dirty="0">
                <a:latin typeface="+mj-lt"/>
              </a:rPr>
              <a:t>It is not the same as maximizing:</a:t>
            </a:r>
          </a:p>
          <a:p>
            <a:pPr lvl="2" algn="just"/>
            <a:r>
              <a:rPr lang="en-GB" dirty="0">
                <a:latin typeface="+mj-lt"/>
              </a:rPr>
              <a:t>Profit or return on capital employed:</a:t>
            </a:r>
          </a:p>
          <a:p>
            <a:pPr lvl="2" algn="just"/>
            <a:r>
              <a:rPr lang="en-GB" dirty="0">
                <a:latin typeface="+mj-lt"/>
              </a:rPr>
              <a:t>Sales or Market share</a:t>
            </a:r>
          </a:p>
          <a:p>
            <a:pPr lvl="2" algn="just"/>
            <a:r>
              <a:rPr lang="en-GB" dirty="0">
                <a:latin typeface="+mj-lt"/>
              </a:rPr>
              <a:t>Company size</a:t>
            </a:r>
          </a:p>
        </p:txBody>
      </p:sp>
    </p:spTree>
    <p:extLst>
      <p:ext uri="{BB962C8B-B14F-4D97-AF65-F5344CB8AC3E}">
        <p14:creationId xmlns:p14="http://schemas.microsoft.com/office/powerpoint/2010/main" xmlns="" val="305481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tax by changing transfer prices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14" t="26352" r="24957" b="25884"/>
          <a:stretch/>
        </p:blipFill>
        <p:spPr>
          <a:xfrm>
            <a:off x="587444" y="1844824"/>
            <a:ext cx="7319443" cy="39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57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 dividends, reduce debt and ensure all divisions have cash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40" t="16484" r="25858" b="4458"/>
          <a:stretch/>
        </p:blipFill>
        <p:spPr>
          <a:xfrm>
            <a:off x="323528" y="1484784"/>
            <a:ext cx="57246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5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39248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For your Business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j-lt"/>
              </a:rPr>
              <a:t>Consider investments needed to achieve your strategy</a:t>
            </a:r>
          </a:p>
          <a:p>
            <a:pPr lvl="1" indent="0"/>
            <a:r>
              <a:rPr lang="en-GB" dirty="0">
                <a:solidFill>
                  <a:schemeClr val="tx1"/>
                </a:solidFill>
                <a:latin typeface="+mj-lt"/>
              </a:rPr>
              <a:t>New product launches, new production plants etc. when will you do these and how will you finance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Set policies</a:t>
            </a:r>
          </a:p>
          <a:p>
            <a:pPr marL="231775" lvl="3" indent="0">
              <a:buNone/>
            </a:pPr>
            <a:r>
              <a:rPr lang="en-GB" sz="1900" dirty="0">
                <a:solidFill>
                  <a:schemeClr val="tx1"/>
                </a:solidFill>
                <a:latin typeface="+mj-lt"/>
              </a:rPr>
              <a:t>How will dividends be use to share your profits with shareholders?</a:t>
            </a:r>
          </a:p>
          <a:p>
            <a:pPr marL="231775" lvl="3" indent="0">
              <a:buNone/>
            </a:pPr>
            <a:r>
              <a:rPr lang="en-GB" sz="1900" dirty="0">
                <a:solidFill>
                  <a:schemeClr val="tx1"/>
                </a:solidFill>
                <a:latin typeface="+mj-lt"/>
              </a:rPr>
              <a:t>Will you use budgeting rules? </a:t>
            </a:r>
            <a:r>
              <a:rPr lang="en-GB" sz="1900" dirty="0" err="1">
                <a:solidFill>
                  <a:schemeClr val="tx1"/>
                </a:solidFill>
                <a:latin typeface="+mj-lt"/>
              </a:rPr>
              <a:t>Eg</a:t>
            </a:r>
            <a:r>
              <a:rPr lang="en-GB" sz="1900" dirty="0">
                <a:solidFill>
                  <a:schemeClr val="tx1"/>
                </a:solidFill>
                <a:latin typeface="+mj-lt"/>
              </a:rPr>
              <a:t>. X% of revenue is spent on advertising </a:t>
            </a:r>
          </a:p>
          <a:p>
            <a:endParaRPr lang="en-GB" dirty="0"/>
          </a:p>
          <a:p>
            <a:r>
              <a:rPr lang="en-GB" dirty="0"/>
              <a:t>For the game</a:t>
            </a:r>
          </a:p>
          <a:p>
            <a:r>
              <a:rPr lang="en-GB" dirty="0"/>
              <a:t>Actively manage tax through the distribution of profits</a:t>
            </a:r>
          </a:p>
          <a:p>
            <a:r>
              <a:rPr lang="en-GB" dirty="0"/>
              <a:t>Actively manage your shareholder return with dividends etc.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8248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is finance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112568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GB" sz="2000" b="1" dirty="0">
                <a:solidFill>
                  <a:srgbClr val="BCC326"/>
                </a:solidFill>
                <a:latin typeface="+mj-lt"/>
              </a:rPr>
              <a:t>Whatever you specialize in e.g. Marketing, HR, IT – in the end all corporate functions are evaluated at least in part in financial terms.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latin typeface="+mj-lt"/>
              </a:rPr>
              <a:t>If you expand production to a new continent– how can you finance that? Borrow, issue shares? What is the return? (save on transports costs, tariffs?)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latin typeface="+mj-lt"/>
              </a:rPr>
              <a:t>Marketing has huge budgets you will need – to justify how it is to be spent, and then whether or not it was successful/ </a:t>
            </a:r>
            <a:r>
              <a:rPr lang="en-GB" sz="2000" dirty="0" err="1">
                <a:solidFill>
                  <a:schemeClr val="tx1"/>
                </a:solidFill>
                <a:latin typeface="+mj-lt"/>
              </a:rPr>
              <a:t>E.g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: you want to launch a new phone, what is the expected return?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latin typeface="+mj-lt"/>
              </a:rPr>
              <a:t>If you want to recruit new staff, or pay bonuses – can you justify the increased wage costs?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GB" sz="2000" b="1" dirty="0">
                <a:solidFill>
                  <a:srgbClr val="BCC326"/>
                </a:solidFill>
                <a:latin typeface="+mj-lt"/>
              </a:rPr>
              <a:t>Understanding basic finance helps everyone make better decisions. </a:t>
            </a:r>
          </a:p>
          <a:p>
            <a:pPr algn="just"/>
            <a:r>
              <a:rPr lang="en-GB" sz="20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en-GB" sz="2000" b="1" dirty="0">
                <a:solidFill>
                  <a:srgbClr val="BCC326"/>
                </a:solidFill>
                <a:latin typeface="+mj-lt"/>
              </a:rPr>
              <a:t>If you are the Finance director you need to ensure the other directors consider the financial impacts of their decisions.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49129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Financial and Tax management</a:t>
            </a:r>
          </a:p>
          <a:p>
            <a:pPr lvl="1"/>
            <a:r>
              <a:rPr lang="en-GB" dirty="0"/>
              <a:t>Financial planning and control</a:t>
            </a:r>
          </a:p>
          <a:p>
            <a:pPr lvl="1"/>
            <a:r>
              <a:rPr lang="en-GB" dirty="0"/>
              <a:t>Making decisions with regard to funds</a:t>
            </a:r>
          </a:p>
          <a:p>
            <a:pPr lvl="1"/>
            <a:r>
              <a:rPr lang="en-GB" dirty="0">
                <a:latin typeface="+mj-lt"/>
              </a:rPr>
              <a:t>Interacting with capital markets</a:t>
            </a:r>
          </a:p>
          <a:p>
            <a:pPr lvl="1"/>
            <a:r>
              <a:rPr lang="en-GB" dirty="0">
                <a:latin typeface="+mj-lt"/>
              </a:rPr>
              <a:t>Minimising Tax burden</a:t>
            </a:r>
          </a:p>
          <a:p>
            <a:r>
              <a:rPr lang="en-GB" sz="2000" dirty="0">
                <a:latin typeface="+mj-lt"/>
              </a:rPr>
              <a:t>All organizations need to manage their finances</a:t>
            </a:r>
          </a:p>
          <a:p>
            <a:pPr lvl="1"/>
            <a:r>
              <a:rPr lang="en-GB" dirty="0">
                <a:latin typeface="+mj-lt"/>
              </a:rPr>
              <a:t>Private sector firms</a:t>
            </a:r>
          </a:p>
          <a:p>
            <a:pPr lvl="1"/>
            <a:r>
              <a:rPr lang="en-GB" dirty="0">
                <a:latin typeface="+mj-lt"/>
              </a:rPr>
              <a:t>Not-for-profit organizations, Charities</a:t>
            </a:r>
          </a:p>
          <a:p>
            <a:pPr lvl="1"/>
            <a:r>
              <a:rPr lang="en-GB" dirty="0">
                <a:latin typeface="+mj-lt"/>
              </a:rPr>
              <a:t>Public sector</a:t>
            </a:r>
          </a:p>
        </p:txBody>
      </p:sp>
    </p:spTree>
    <p:extLst>
      <p:ext uri="{BB962C8B-B14F-4D97-AF65-F5344CB8AC3E}">
        <p14:creationId xmlns:p14="http://schemas.microsoft.com/office/powerpoint/2010/main" xmlns="" val="15326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Four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6400"/>
            <a:ext cx="8640960" cy="499296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Investors, be they firms or individual, needs to consider: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rgbClr val="B6BF00"/>
                </a:solidFill>
                <a:latin typeface="+mj-lt"/>
                <a:cs typeface="ヒラギノ角ゴ Pro W3" charset="-128"/>
              </a:rPr>
              <a:t>Return</a:t>
            </a:r>
          </a:p>
          <a:p>
            <a:pPr lvl="2" indent="0">
              <a:buNone/>
            </a:pPr>
            <a:r>
              <a:rPr lang="en-GB" dirty="0">
                <a:latin typeface="+mj-lt"/>
              </a:rPr>
              <a:t>How much are you likely to make?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rgbClr val="B6BF00"/>
                </a:solidFill>
                <a:latin typeface="+mj-lt"/>
                <a:cs typeface="ヒラギノ角ゴ Pro W3" charset="-128"/>
              </a:rPr>
              <a:t>Risk</a:t>
            </a:r>
          </a:p>
          <a:p>
            <a:pPr lvl="2" indent="0">
              <a:buNone/>
            </a:pPr>
            <a:r>
              <a:rPr lang="en-GB" dirty="0">
                <a:latin typeface="+mj-lt"/>
              </a:rPr>
              <a:t>What are the risks involved?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When a firm raises money it usually comes down to a choice between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Equity (Shares)</a:t>
            </a:r>
          </a:p>
          <a:p>
            <a:pPr lvl="1"/>
            <a:r>
              <a:rPr lang="en-GB" dirty="0">
                <a:latin typeface="+mj-lt"/>
              </a:rPr>
              <a:t>Investors “buy” part of the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Debt (Overdraft, Loans, Bonds)</a:t>
            </a:r>
          </a:p>
          <a:p>
            <a:pPr lvl="1"/>
            <a:r>
              <a:rPr lang="en-GB" dirty="0">
                <a:latin typeface="+mj-lt"/>
              </a:rPr>
              <a:t>Investors lend money and will expect it back</a:t>
            </a:r>
          </a:p>
        </p:txBody>
      </p:sp>
    </p:spTree>
    <p:extLst>
      <p:ext uri="{BB962C8B-B14F-4D97-AF65-F5344CB8AC3E}">
        <p14:creationId xmlns:p14="http://schemas.microsoft.com/office/powerpoint/2010/main" xmlns="" val="269529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Two Types of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Firms have two types of decisions to make</a:t>
            </a:r>
          </a:p>
          <a:p>
            <a:pPr lvl="1" algn="just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decisions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type of projects to invest in, these are also called Capital Budgeting decisions:</a:t>
            </a:r>
          </a:p>
          <a:p>
            <a:pPr marL="5334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new plants/factories</a:t>
            </a:r>
          </a:p>
          <a:p>
            <a:pPr marL="5334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 new products, </a:t>
            </a:r>
          </a:p>
          <a:p>
            <a:pPr marL="533400" lvl="1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 overseas, etc. </a:t>
            </a:r>
          </a:p>
          <a:p>
            <a:pPr marL="411480" lvl="1" indent="0" algn="just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Financing decisions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How to pay for what you want to do e.g. borrow money, </a:t>
            </a:r>
          </a:p>
          <a:p>
            <a:pPr lvl="1" algn="just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 shares (EQUITY)</a:t>
            </a:r>
          </a:p>
        </p:txBody>
      </p:sp>
    </p:spTree>
    <p:extLst>
      <p:ext uri="{BB962C8B-B14F-4D97-AF65-F5344CB8AC3E}">
        <p14:creationId xmlns:p14="http://schemas.microsoft.com/office/powerpoint/2010/main" xmlns="" val="334372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Investment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>
                <a:latin typeface="+mj-lt"/>
              </a:rPr>
              <a:t>Types of investment decisions</a:t>
            </a:r>
          </a:p>
          <a:p>
            <a:pPr lvl="1" algn="just"/>
            <a:r>
              <a:rPr lang="en-GB" dirty="0">
                <a:latin typeface="+mj-lt"/>
              </a:rPr>
              <a:t>Large investments in long-term assets</a:t>
            </a:r>
          </a:p>
          <a:p>
            <a:pPr lvl="2" algn="just"/>
            <a:r>
              <a:rPr lang="en-GB" dirty="0">
                <a:latin typeface="+mj-lt"/>
              </a:rPr>
              <a:t>Assets can be tangible or intangible</a:t>
            </a:r>
          </a:p>
          <a:p>
            <a:pPr lvl="1" algn="just"/>
            <a:r>
              <a:rPr lang="en-GB" dirty="0">
                <a:latin typeface="+mj-lt"/>
              </a:rPr>
              <a:t>Spending now in the hope of later returns</a:t>
            </a:r>
          </a:p>
          <a:p>
            <a:pPr lvl="2" algn="just"/>
            <a:r>
              <a:rPr lang="en-GB" dirty="0">
                <a:latin typeface="+mj-lt"/>
              </a:rPr>
              <a:t>Increase existing production capacity;</a:t>
            </a:r>
          </a:p>
          <a:p>
            <a:pPr lvl="2" algn="just"/>
            <a:r>
              <a:rPr lang="en-GB" dirty="0">
                <a:latin typeface="+mj-lt"/>
              </a:rPr>
              <a:t>Increase retail outlets;</a:t>
            </a:r>
          </a:p>
          <a:p>
            <a:pPr lvl="2" algn="just"/>
            <a:r>
              <a:rPr lang="en-GB" dirty="0">
                <a:latin typeface="+mj-lt"/>
              </a:rPr>
              <a:t>Purchase new plant or machinery; or</a:t>
            </a:r>
          </a:p>
          <a:p>
            <a:pPr lvl="2" algn="just"/>
            <a:r>
              <a:rPr lang="en-GB" dirty="0">
                <a:latin typeface="+mj-lt"/>
              </a:rPr>
              <a:t>Enter new markets</a:t>
            </a:r>
          </a:p>
          <a:p>
            <a:pPr lvl="2" algn="just"/>
            <a:r>
              <a:rPr lang="en-GB" dirty="0">
                <a:latin typeface="+mj-lt"/>
              </a:rPr>
              <a:t>Research and development or marketing campaigns</a:t>
            </a:r>
          </a:p>
          <a:p>
            <a:pPr lvl="2" algn="just"/>
            <a:r>
              <a:rPr lang="en-GB" dirty="0">
                <a:latin typeface="+mj-lt"/>
              </a:rPr>
              <a:t>New IT infrastructure</a:t>
            </a:r>
          </a:p>
          <a:p>
            <a:pPr lvl="1" algn="just"/>
            <a:r>
              <a:rPr lang="en-GB" dirty="0">
                <a:latin typeface="+mj-lt"/>
              </a:rPr>
              <a:t>Problem</a:t>
            </a:r>
          </a:p>
          <a:p>
            <a:pPr algn="just"/>
            <a:r>
              <a:rPr lang="en-GB" dirty="0">
                <a:latin typeface="+mj-lt"/>
              </a:rPr>
              <a:t>The future is uncertain - this creates RISK</a:t>
            </a:r>
          </a:p>
        </p:txBody>
      </p:sp>
    </p:spTree>
    <p:extLst>
      <p:ext uri="{BB962C8B-B14F-4D97-AF65-F5344CB8AC3E}">
        <p14:creationId xmlns:p14="http://schemas.microsoft.com/office/powerpoint/2010/main" xmlns="" val="282428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Financing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Where does the money come from?</a:t>
            </a:r>
          </a:p>
          <a:p>
            <a:pPr lvl="1"/>
            <a:r>
              <a:rPr lang="en-GB" dirty="0">
                <a:latin typeface="+mj-lt"/>
              </a:rPr>
              <a:t>Sell new shares</a:t>
            </a:r>
          </a:p>
          <a:p>
            <a:pPr lvl="1"/>
            <a:r>
              <a:rPr lang="en-GB" dirty="0">
                <a:latin typeface="+mj-lt"/>
              </a:rPr>
              <a:t>Borrow from banks (e.g. loans, overdrafts)</a:t>
            </a:r>
          </a:p>
          <a:p>
            <a:pPr lvl="1"/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Issue bonds</a:t>
            </a:r>
          </a:p>
          <a:p>
            <a:pPr lvl="1"/>
            <a:r>
              <a:rPr lang="en-GB" dirty="0">
                <a:latin typeface="+mj-lt"/>
              </a:rPr>
              <a:t>Retained earnings</a:t>
            </a:r>
          </a:p>
          <a:p>
            <a:r>
              <a:rPr lang="en-GB" sz="2000" dirty="0">
                <a:latin typeface="+mj-lt"/>
              </a:rPr>
              <a:t>Need to consider</a:t>
            </a:r>
          </a:p>
          <a:p>
            <a:pPr lvl="1"/>
            <a:r>
              <a:rPr lang="en-GB" dirty="0">
                <a:latin typeface="+mj-lt"/>
              </a:rPr>
              <a:t>How much will each one cost?</a:t>
            </a:r>
          </a:p>
          <a:p>
            <a:pPr lvl="1"/>
            <a:r>
              <a:rPr lang="en-GB" dirty="0">
                <a:latin typeface="+mj-lt"/>
              </a:rPr>
              <a:t>Short-term and long-term financing needs</a:t>
            </a:r>
          </a:p>
          <a:p>
            <a:pPr lvl="1"/>
            <a:r>
              <a:rPr lang="en-GB" dirty="0">
                <a:latin typeface="+mj-lt"/>
              </a:rPr>
              <a:t>If you retained earnings can you pay dividends?</a:t>
            </a:r>
          </a:p>
          <a:p>
            <a:pPr lvl="1"/>
            <a:r>
              <a:rPr lang="en-GB" dirty="0">
                <a:latin typeface="+mj-lt"/>
              </a:rPr>
              <a:t>Do you need to restructure old debt/equity?</a:t>
            </a:r>
          </a:p>
        </p:txBody>
      </p:sp>
    </p:spTree>
    <p:extLst>
      <p:ext uri="{BB962C8B-B14F-4D97-AF65-F5344CB8AC3E}">
        <p14:creationId xmlns:p14="http://schemas.microsoft.com/office/powerpoint/2010/main" xmlns="" val="12730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Financial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6400"/>
            <a:ext cx="8130480" cy="44196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It is the role of the financial manager to make both types of the decision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In practice the financial manager is rarely a single individual. The board of directors will generally make such decisions in larger firms</a:t>
            </a:r>
          </a:p>
        </p:txBody>
      </p:sp>
    </p:spTree>
    <p:extLst>
      <p:ext uri="{BB962C8B-B14F-4D97-AF65-F5344CB8AC3E}">
        <p14:creationId xmlns:p14="http://schemas.microsoft.com/office/powerpoint/2010/main" xmlns="" val="415569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Who is the Business Run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6400"/>
            <a:ext cx="7986464" cy="499296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j-lt"/>
              </a:rPr>
              <a:t>What should the objectives of the firm be? When making decisions who does the Financial Manager need to consider?</a:t>
            </a:r>
          </a:p>
          <a:p>
            <a:r>
              <a:rPr lang="en-GB" sz="2000" dirty="0">
                <a:latin typeface="+mj-lt"/>
              </a:rPr>
              <a:t>Investors?</a:t>
            </a:r>
          </a:p>
          <a:p>
            <a:pPr lvl="1"/>
            <a:r>
              <a:rPr lang="en-GB" sz="2000" dirty="0">
                <a:latin typeface="+mj-lt"/>
              </a:rPr>
              <a:t>Shareholders</a:t>
            </a:r>
          </a:p>
          <a:p>
            <a:pPr lvl="1"/>
            <a:r>
              <a:rPr lang="en-GB" sz="2000" dirty="0">
                <a:latin typeface="+mj-lt"/>
              </a:rPr>
              <a:t>Bondholders?</a:t>
            </a:r>
          </a:p>
          <a:p>
            <a:r>
              <a:rPr lang="en-GB" sz="2000" dirty="0">
                <a:latin typeface="+mj-lt"/>
              </a:rPr>
              <a:t>Other stakeholders?</a:t>
            </a:r>
          </a:p>
          <a:p>
            <a:pPr lvl="1"/>
            <a:r>
              <a:rPr lang="en-GB" sz="2000" dirty="0">
                <a:latin typeface="+mj-lt"/>
              </a:rPr>
              <a:t>Employees</a:t>
            </a:r>
          </a:p>
          <a:p>
            <a:pPr lvl="1"/>
            <a:r>
              <a:rPr lang="en-GB" sz="2000" dirty="0">
                <a:latin typeface="+mj-lt"/>
              </a:rPr>
              <a:t>Consumers</a:t>
            </a:r>
          </a:p>
          <a:p>
            <a:pPr lvl="1"/>
            <a:r>
              <a:rPr lang="en-GB" sz="2000" dirty="0">
                <a:latin typeface="+mj-lt"/>
              </a:rPr>
              <a:t>The local community</a:t>
            </a:r>
          </a:p>
          <a:p>
            <a:pPr lvl="1"/>
            <a:r>
              <a:rPr lang="en-GB" sz="2000" dirty="0">
                <a:latin typeface="+mj-lt"/>
              </a:rPr>
              <a:t>Government</a:t>
            </a:r>
          </a:p>
          <a:p>
            <a:r>
              <a:rPr lang="en-GB" sz="2000" dirty="0">
                <a:latin typeface="+mj-lt"/>
              </a:rPr>
              <a:t>Society as a whole?</a:t>
            </a:r>
          </a:p>
        </p:txBody>
      </p:sp>
    </p:spTree>
    <p:extLst>
      <p:ext uri="{BB962C8B-B14F-4D97-AF65-F5344CB8AC3E}">
        <p14:creationId xmlns:p14="http://schemas.microsoft.com/office/powerpoint/2010/main" xmlns="" val="738790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Business Game&amp;#x0D;&amp;#x0A;&amp;#x0D;&amp;#x0A;Finance&amp;quot;&quot;/&gt;&lt;property id=&quot;20307&quot; value=&quot;274&quot;/&gt;&lt;/object&gt;&lt;object type=&quot;3&quot; unique_id=&quot;10058&quot;&gt;&lt;property id=&quot;20148&quot; value=&quot;5&quot;/&gt;&lt;property id=&quot;20300&quot; value=&quot;Slide 1 - &amp;quot;This session is being recorded for educational purposes&amp;quot;&quot;/&gt;&lt;property id=&quot;20307&quot; value=&quot;297&quot;/&gt;&lt;/object&gt;&lt;object type=&quot;3&quot; unique_id=&quot;11786&quot;&gt;&lt;property id=&quot;20148&quot; value=&quot;5&quot;/&gt;&lt;property id=&quot;20300&quot; value=&quot;Slide 3 - &amp;quot;Objectives&amp;quot;&quot;/&gt;&lt;property id=&quot;20307&quot; value=&quot;322&quot;/&gt;&lt;/object&gt;&lt;object type=&quot;3&quot; unique_id=&quot;11787&quot;&gt;&lt;property id=&quot;20148&quot; value=&quot;5&quot;/&gt;&lt;property id=&quot;20300&quot; value=&quot;Slide 4 - &amp;quot;Why is finance important?&amp;quot;&quot;/&gt;&lt;property id=&quot;20307&quot; value=&quot;323&quot;/&gt;&lt;/object&gt;&lt;object type=&quot;3&quot; unique_id=&quot;11788&quot;&gt;&lt;property id=&quot;20148&quot; value=&quot;5&quot;/&gt;&lt;property id=&quot;20300&quot; value=&quot;Slide 5 - &amp;quot;Financial Management&amp;quot;&quot;/&gt;&lt;property id=&quot;20307&quot; value=&quot;324&quot;/&gt;&lt;/object&gt;&lt;object type=&quot;3&quot; unique_id=&quot;11789&quot;&gt;&lt;property id=&quot;20148&quot; value=&quot;5&quot;/&gt;&lt;property id=&quot;20300&quot; value=&quot;Slide 6 - &amp;quot;Four Key Words&amp;quot;&quot;/&gt;&lt;property id=&quot;20307&quot; value=&quot;325&quot;/&gt;&lt;/object&gt;&lt;object type=&quot;3&quot; unique_id=&quot;11794&quot;&gt;&lt;property id=&quot;20148&quot; value=&quot;5&quot;/&gt;&lt;property id=&quot;20300&quot; value=&quot;Slide 7 - &amp;quot;Two Types of Decisions&amp;quot;&quot;/&gt;&lt;property id=&quot;20307&quot; value=&quot;330&quot;/&gt;&lt;/object&gt;&lt;object type=&quot;3&quot; unique_id=&quot;11795&quot;&gt;&lt;property id=&quot;20148&quot; value=&quot;5&quot;/&gt;&lt;property id=&quot;20300&quot; value=&quot;Slide 8 - &amp;quot;Investment Decisions&amp;quot;&quot;/&gt;&lt;property id=&quot;20307&quot; value=&quot;331&quot;/&gt;&lt;/object&gt;&lt;object type=&quot;3&quot; unique_id=&quot;11796&quot;&gt;&lt;property id=&quot;20148&quot; value=&quot;5&quot;/&gt;&lt;property id=&quot;20300&quot; value=&quot;Slide 9 - &amp;quot;Financing Decisions&amp;quot;&quot;/&gt;&lt;property id=&quot;20307&quot; value=&quot;332&quot;/&gt;&lt;/object&gt;&lt;object type=&quot;3&quot; unique_id=&quot;11798&quot;&gt;&lt;property id=&quot;20148&quot; value=&quot;5&quot;/&gt;&lt;property id=&quot;20300&quot; value=&quot;Slide 10 - &amp;quot;Profit and Loss Statement&amp;quot;&quot;/&gt;&lt;property id=&quot;20307&quot; value=&quot;334&quot;/&gt;&lt;/object&gt;&lt;object type=&quot;3&quot; unique_id=&quot;11799&quot;&gt;&lt;property id=&quot;20148&quot; value=&quot;5&quot;/&gt;&lt;property id=&quot;20300&quot; value=&quot;Slide 12 - &amp;quot;The Financial Manager&amp;quot;&quot;/&gt;&lt;property id=&quot;20307&quot; value=&quot;336&quot;/&gt;&lt;/object&gt;&lt;object type=&quot;3&quot; unique_id=&quot;11801&quot;&gt;&lt;property id=&quot;20148&quot; value=&quot;5&quot;/&gt;&lt;property id=&quot;20300&quot; value=&quot;Slide 13 - &amp;quot;Who is the Business Run For?&amp;quot;&quot;/&gt;&lt;property id=&quot;20307&quot; value=&quot;338&quot;/&gt;&lt;/object&gt;&lt;object type=&quot;3&quot; unique_id=&quot;11802&quot;&gt;&lt;property id=&quot;20148&quot; value=&quot;5&quot;/&gt;&lt;property id=&quot;20300&quot; value=&quot;Slide 14 - &amp;quot;Shareholder Wealth&amp;quot;&quot;/&gt;&lt;property id=&quot;20307&quot; value=&quot;339&quot;/&gt;&lt;/object&gt;&lt;object type=&quot;3&quot; unique_id=&quot;11803&quot;&gt;&lt;property id=&quot;20148&quot; value=&quot;5&quot;/&gt;&lt;property id=&quot;20300&quot; value=&quot;Slide 15 - &amp;quot;What is Shareholder Wealth?&amp;quot;&quot;/&gt;&lt;property id=&quot;20307&quot; value=&quot;340&quot;/&gt;&lt;/object&gt;&lt;object type=&quot;3&quot; unique_id=&quot;11804&quot;&gt;&lt;property id=&quot;20148&quot; value=&quot;5&quot;/&gt;&lt;property id=&quot;20300&quot; value=&quot;Slide 16 - &amp;quot;Maximising Shareholder Wealth&amp;quot;&quot;/&gt;&lt;property id=&quot;20307&quot; value=&quot;341&quot;/&gt;&lt;/object&gt;&lt;object type=&quot;3&quot; unique_id=&quot;11809&quot;&gt;&lt;property id=&quot;20148&quot; value=&quot;5&quot;/&gt;&lt;property id=&quot;20300&quot; value=&quot;Slide 19 - &amp;quot;Conclusion&amp;quot;&quot;/&gt;&lt;property id=&quot;20307&quot; value=&quot;346&quot;/&gt;&lt;/object&gt;&lt;object type=&quot;3&quot; unique_id=&quot;12071&quot;&gt;&lt;property id=&quot;20148&quot; value=&quot;5&quot;/&gt;&lt;property id=&quot;20300&quot; value=&quot;Slide 11 - &amp;quot;Balance Sheet&amp;quot;&quot;/&gt;&lt;property id=&quot;20307&quot; value=&quot;347&quot;/&gt;&lt;/object&gt;&lt;object type=&quot;3&quot; unique_id=&quot;12215&quot;&gt;&lt;property id=&quot;20148&quot; value=&quot;5&quot;/&gt;&lt;property id=&quot;20300&quot; value=&quot;Slide 17 - &amp;quot;Managing tax by changing transfer prices&amp;quot;&quot;/&gt;&lt;property id=&quot;20307&quot; value=&quot;348&quot;/&gt;&lt;/object&gt;&lt;object type=&quot;3&quot; unique_id=&quot;12276&quot;&gt;&lt;property id=&quot;20148&quot; value=&quot;5&quot;/&gt;&lt;property id=&quot;20300&quot; value=&quot;Slide 18 - &amp;quot;Pay dividends, reduce debt and ensure all divisions have cash&amp;quot;&quot;/&gt;&lt;property id=&quot;20307&quot; value=&quot;349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bs_black_colour">
  <a:themeElements>
    <a:clrScheme name="abs_black_colour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abs_black_colo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_black_colo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_black_colour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721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abs_black_colour</vt:lpstr>
      <vt:lpstr>Office Theme</vt:lpstr>
      <vt:lpstr>Objectives</vt:lpstr>
      <vt:lpstr>Why is finance important?</vt:lpstr>
      <vt:lpstr>Financial Management</vt:lpstr>
      <vt:lpstr>Four Key Words</vt:lpstr>
      <vt:lpstr>Two Types of Decisions</vt:lpstr>
      <vt:lpstr>Investment Decisions</vt:lpstr>
      <vt:lpstr>Financing Decisions</vt:lpstr>
      <vt:lpstr>The Financial Manager</vt:lpstr>
      <vt:lpstr>Who is the Business Run For?</vt:lpstr>
      <vt:lpstr>Shareholder Wealth</vt:lpstr>
      <vt:lpstr>What is Shareholder Wealth?</vt:lpstr>
      <vt:lpstr>Maximising Shareholder Wealth</vt:lpstr>
      <vt:lpstr>Managing tax by changing transfer prices</vt:lpstr>
      <vt:lpstr>Pay dividends, reduce debt and ensure all divisions have cash</vt:lpstr>
      <vt:lpstr>Conclusion</vt:lpstr>
    </vt:vector>
  </TitlesOfParts>
  <Company>Aston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Spreadsheet Systems</dc:title>
  <dc:creator>Gary Simpson</dc:creator>
  <cp:lastModifiedBy>Kyeni</cp:lastModifiedBy>
  <cp:revision>81</cp:revision>
  <cp:lastPrinted>2000-09-05T14:17:40Z</cp:lastPrinted>
  <dcterms:created xsi:type="dcterms:W3CDTF">2000-09-07T14:13:48Z</dcterms:created>
  <dcterms:modified xsi:type="dcterms:W3CDTF">2017-12-16T01:02:21Z</dcterms:modified>
</cp:coreProperties>
</file>