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9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10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12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14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3.xml" ContentType="application/vnd.openxmlformats-officedocument.drawingml.diagramData+xml"/>
  <Override PartName="/ppt/diagrams/data5.xml" ContentType="application/vnd.openxmlformats-officedocument.drawingml.diagramData+xml"/>
  <Override PartName="/ppt/diagrams/data8.xml" ContentType="application/vnd.openxmlformats-officedocument.drawingml.diagramData+xml"/>
  <Override PartName="/ppt/diagrams/data11.xml" ContentType="application/vnd.openxmlformats-officedocument.drawingml.diagramData+xml"/>
  <Override PartName="/ppt/diagrams/data13.xml" ContentType="application/vnd.openxmlformats-officedocument.drawingml.diagramData+xml"/>
  <Override PartName="/ppt/diagrams/data15.xml" ContentType="application/vnd.openxmlformats-officedocument.drawingml.diagramData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259" r:id="rId3"/>
    <p:sldId id="261" r:id="rId4"/>
    <p:sldId id="306" r:id="rId5"/>
    <p:sldId id="295" r:id="rId6"/>
    <p:sldId id="296" r:id="rId7"/>
    <p:sldId id="297" r:id="rId8"/>
    <p:sldId id="298" r:id="rId9"/>
    <p:sldId id="299" r:id="rId10"/>
    <p:sldId id="300" r:id="rId11"/>
    <p:sldId id="307" r:id="rId12"/>
    <p:sldId id="301" r:id="rId13"/>
    <p:sldId id="302" r:id="rId14"/>
    <p:sldId id="303" r:id="rId15"/>
    <p:sldId id="304" r:id="rId16"/>
    <p:sldId id="30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78AD"/>
    <a:srgbClr val="AA153D"/>
    <a:srgbClr val="C3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6" autoAdjust="0"/>
    <p:restoredTop sz="84783" autoAdjust="0"/>
  </p:normalViewPr>
  <p:slideViewPr>
    <p:cSldViewPr snapToGrid="0">
      <p:cViewPr varScale="1">
        <p:scale>
          <a:sx n="95" d="100"/>
          <a:sy n="95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iagrams/_rels/data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B423E2-3403-40AE-A51F-91B01F491008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A44CA9-F36E-4828-A90C-3AEC837099CA}">
      <dgm:prSet custT="1"/>
      <dgm:spPr/>
      <dgm:t>
        <a:bodyPr/>
        <a:lstStyle/>
        <a:p>
          <a:pPr rtl="0"/>
          <a:r>
            <a:rPr lang="en-US" sz="3600" baseline="0" dirty="0">
              <a:latin typeface="Arial" panose="020B0604020202020204" pitchFamily="34" charset="0"/>
              <a:cs typeface="Arial" panose="020B0604020202020204" pitchFamily="34" charset="0"/>
            </a:rPr>
            <a:t>Developed Countries: </a:t>
          </a:r>
        </a:p>
        <a:p>
          <a:pPr rtl="0"/>
          <a:r>
            <a:rPr lang="en-US" sz="3600" baseline="0" dirty="0">
              <a:latin typeface="Arial" panose="020B0604020202020204" pitchFamily="34" charset="0"/>
              <a:cs typeface="Arial" panose="020B0604020202020204" pitchFamily="34" charset="0"/>
            </a:rPr>
            <a:t>	A balanced growth path</a:t>
          </a:r>
          <a:endParaRPr lang="en-US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275D29-7900-43B9-A8FF-2D8DAC2F386B}" type="parTrans" cxnId="{055C96D3-EDA6-4A23-9646-23DA60994903}">
      <dgm:prSet/>
      <dgm:spPr/>
      <dgm:t>
        <a:bodyPr/>
        <a:lstStyle/>
        <a:p>
          <a:endParaRPr lang="en-US"/>
        </a:p>
      </dgm:t>
    </dgm:pt>
    <dgm:pt modelId="{96BF0A1C-0930-41CB-B308-9F833E61C47D}" type="sibTrans" cxnId="{055C96D3-EDA6-4A23-9646-23DA60994903}">
      <dgm:prSet/>
      <dgm:spPr/>
      <dgm:t>
        <a:bodyPr/>
        <a:lstStyle/>
        <a:p>
          <a:endParaRPr lang="en-US"/>
        </a:p>
      </dgm:t>
    </dgm:pt>
    <dgm:pt modelId="{916B7FB8-0994-4645-AF56-67B827BAB8B2}">
      <dgm:prSet custT="1"/>
      <dgm:spPr/>
      <dgm:t>
        <a:bodyPr/>
        <a:lstStyle/>
        <a:p>
          <a:pPr rtl="0"/>
          <a:r>
            <a:rPr lang="en-US" sz="3600" baseline="0" dirty="0">
              <a:latin typeface="Arial" panose="020B0604020202020204" pitchFamily="34" charset="0"/>
              <a:cs typeface="Arial" panose="020B0604020202020204" pitchFamily="34" charset="0"/>
            </a:rPr>
            <a:t>Developing Countries: </a:t>
          </a:r>
        </a:p>
        <a:p>
          <a:pPr rtl="0"/>
          <a:r>
            <a:rPr lang="en-US" sz="3600" baseline="0" dirty="0">
              <a:latin typeface="Arial" panose="020B0604020202020204" pitchFamily="34" charset="0"/>
              <a:cs typeface="Arial" panose="020B0604020202020204" pitchFamily="34" charset="0"/>
            </a:rPr>
            <a:t>	Convergence? (maybe)</a:t>
          </a:r>
          <a:endParaRPr lang="en-US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8436084-BA06-483B-8D13-78C4564A838A}" type="parTrans" cxnId="{926B27AC-B9B6-4A7F-AB5B-2F662A720F1B}">
      <dgm:prSet/>
      <dgm:spPr/>
      <dgm:t>
        <a:bodyPr/>
        <a:lstStyle/>
        <a:p>
          <a:endParaRPr lang="en-US"/>
        </a:p>
      </dgm:t>
    </dgm:pt>
    <dgm:pt modelId="{B56DD4A1-E7F6-43F0-B70C-CCFD8F8FCE8D}" type="sibTrans" cxnId="{926B27AC-B9B6-4A7F-AB5B-2F662A720F1B}">
      <dgm:prSet/>
      <dgm:spPr/>
      <dgm:t>
        <a:bodyPr/>
        <a:lstStyle/>
        <a:p>
          <a:endParaRPr lang="en-US"/>
        </a:p>
      </dgm:t>
    </dgm:pt>
    <dgm:pt modelId="{6702A233-DE35-477A-B864-2A37179CE607}" type="pres">
      <dgm:prSet presAssocID="{25B423E2-3403-40AE-A51F-91B01F49100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8C050D4-ECA8-405C-BB7C-AEB8E9DA7FAC}" type="pres">
      <dgm:prSet presAssocID="{DDA44CA9-F36E-4828-A90C-3AEC837099C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EBA351-B818-4C45-9BD6-8265BE993E63}" type="pres">
      <dgm:prSet presAssocID="{96BF0A1C-0930-41CB-B308-9F833E61C47D}" presName="spacer" presStyleCnt="0"/>
      <dgm:spPr/>
    </dgm:pt>
    <dgm:pt modelId="{42BFD9B1-5AD9-4DC8-8186-8304DABEA864}" type="pres">
      <dgm:prSet presAssocID="{916B7FB8-0994-4645-AF56-67B827BAB8B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6B27AC-B9B6-4A7F-AB5B-2F662A720F1B}" srcId="{25B423E2-3403-40AE-A51F-91B01F491008}" destId="{916B7FB8-0994-4645-AF56-67B827BAB8B2}" srcOrd="1" destOrd="0" parTransId="{88436084-BA06-483B-8D13-78C4564A838A}" sibTransId="{B56DD4A1-E7F6-43F0-B70C-CCFD8F8FCE8D}"/>
    <dgm:cxn modelId="{0EB165D3-F9DE-43E6-AE11-21893DCE0E0F}" type="presOf" srcId="{DDA44CA9-F36E-4828-A90C-3AEC837099CA}" destId="{E8C050D4-ECA8-405C-BB7C-AEB8E9DA7FAC}" srcOrd="0" destOrd="0" presId="urn:microsoft.com/office/officeart/2005/8/layout/vList2"/>
    <dgm:cxn modelId="{299F0304-0876-4081-956C-25BE4267DC82}" type="presOf" srcId="{916B7FB8-0994-4645-AF56-67B827BAB8B2}" destId="{42BFD9B1-5AD9-4DC8-8186-8304DABEA864}" srcOrd="0" destOrd="0" presId="urn:microsoft.com/office/officeart/2005/8/layout/vList2"/>
    <dgm:cxn modelId="{03D6CABC-438C-4A43-BAC2-446A84BD6479}" type="presOf" srcId="{25B423E2-3403-40AE-A51F-91B01F491008}" destId="{6702A233-DE35-477A-B864-2A37179CE607}" srcOrd="0" destOrd="0" presId="urn:microsoft.com/office/officeart/2005/8/layout/vList2"/>
    <dgm:cxn modelId="{055C96D3-EDA6-4A23-9646-23DA60994903}" srcId="{25B423E2-3403-40AE-A51F-91B01F491008}" destId="{DDA44CA9-F36E-4828-A90C-3AEC837099CA}" srcOrd="0" destOrd="0" parTransId="{2B275D29-7900-43B9-A8FF-2D8DAC2F386B}" sibTransId="{96BF0A1C-0930-41CB-B308-9F833E61C47D}"/>
    <dgm:cxn modelId="{8F9F4618-70C7-45C0-8DA1-ECA31B3B62EA}" type="presParOf" srcId="{6702A233-DE35-477A-B864-2A37179CE607}" destId="{E8C050D4-ECA8-405C-BB7C-AEB8E9DA7FAC}" srcOrd="0" destOrd="0" presId="urn:microsoft.com/office/officeart/2005/8/layout/vList2"/>
    <dgm:cxn modelId="{E331466E-E57B-4ACC-9018-6B54A0E1CD78}" type="presParOf" srcId="{6702A233-DE35-477A-B864-2A37179CE607}" destId="{72EBA351-B818-4C45-9BD6-8265BE993E63}" srcOrd="1" destOrd="0" presId="urn:microsoft.com/office/officeart/2005/8/layout/vList2"/>
    <dgm:cxn modelId="{7D6F3DBE-1F06-48C6-A96E-02339C9987D7}" type="presParOf" srcId="{6702A233-DE35-477A-B864-2A37179CE607}" destId="{42BFD9B1-5AD9-4DC8-8186-8304DABEA86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9945498-48E7-49FD-886B-4B6BFD3B2DF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8394CAC1-C344-4FCD-A08D-994967907FE5}">
          <dgm:prSet/>
          <dgm:spPr/>
          <dgm:t>
            <a:bodyPr/>
            <a:lstStyle/>
            <a:p>
              <a:pPr rtl="0"/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Consider the following arbitrage condition which compares the risk-free return (e.g. bank account) denoted by </a:t>
              </a:r>
              <a14:m>
                <m:oMath xmlns:m="http://schemas.openxmlformats.org/officeDocument/2006/math">
                  <m:acc>
                    <m:accPr>
                      <m:chr m:val="̂"/>
                      <m:ctrlPr>
                        <a:rPr lang="en-US" i="1" baseline="0">
                          <a:latin typeface="Cambria Math" panose="02040503050406030204" pitchFamily="18" charset="0"/>
                        </a:rPr>
                      </m:ctrlPr>
                    </m:accPr>
                    <m:e>
                      <m:sSub>
                        <m:sSubPr>
                          <m:ctrlPr>
                            <a:rPr lang="en-US" i="1" baseline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baseline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i="1" baseline="0">
                              <a:latin typeface="Cambria Math"/>
                            </a:rPr>
                            <m:t>𝑡</m:t>
                          </m:r>
                        </m:sub>
                      </m:sSub>
                    </m:e>
                  </m:acc>
                </m:oMath>
              </a14:m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to the after-tax net of depreciation marginal product of capital at the firm level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i="1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i="1" baseline="0">
                          <a:latin typeface="Cambria Math"/>
                        </a:rPr>
                        <m:t>𝑟</m:t>
                      </m:r>
                    </m:e>
                    <m:sub>
                      <m:r>
                        <a:rPr lang="en-US" i="1" baseline="0">
                          <a:latin typeface="Cambria Math"/>
                        </a:rPr>
                        <m:t>𝑡</m:t>
                      </m:r>
                    </m:sub>
                  </m:sSub>
                </m:oMath>
              </a14:m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8394CAC1-C344-4FCD-A08D-994967907FE5}">
          <dgm:prSet/>
          <dgm:spPr/>
          <dgm:t>
            <a:bodyPr/>
            <a:lstStyle/>
            <a:p>
              <a:pPr rtl="0"/>
              <a:r>
                <a:rPr lang="en-US" baseline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Consider the following arbitrage condition which compares the risk-free return (e.g. bank account) denoted by </a:t>
              </a:r>
              <a:r>
                <a:rPr lang="en-US" i="0" baseline="0"/>
                <a:t>(𝑟_𝑡 ) ̂</a:t>
              </a:r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to the after-tax net of depreciation marginal product of capital at the firm level </a:t>
              </a:r>
              <a:r>
                <a:rPr lang="en-US" i="0" baseline="0"/>
                <a:t>𝑟_𝑡</a:t>
              </a:r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BA61E869-AE7E-45B9-AD2A-C9D2F590D0B3}" type="parTrans" cxnId="{AA744A3D-E950-48C6-8005-A7D74B2D0356}">
      <dgm:prSet/>
      <dgm:spPr/>
      <dgm:t>
        <a:bodyPr/>
        <a:lstStyle/>
        <a:p>
          <a:endParaRPr lang="en-US"/>
        </a:p>
      </dgm:t>
    </dgm:pt>
    <dgm:pt modelId="{49C90C8B-3E28-44FF-88BB-18D0112CE744}" type="sibTrans" cxnId="{AA744A3D-E950-48C6-8005-A7D74B2D0356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E09E33B9-EE49-4E74-A764-0EF13B90346A}">
          <dgm:prSet custT="1"/>
          <dgm:spPr/>
          <dgm:t>
            <a:bodyPr/>
            <a:lstStyle/>
            <a:p>
              <a:pPr rtl="0"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600" i="1" baseline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3600" i="1" baseline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baseline="0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600" i="1" baseline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e>
                    </m:acc>
                    <m:r>
                      <a:rPr lang="en-US" sz="3600" i="1" baseline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3600" i="1" baseline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 baseline="0">
                            <a:latin typeface="Cambria Math"/>
                          </a:rPr>
                          <m:t>1−</m:t>
                        </m:r>
                        <m:sSub>
                          <m:sSubPr>
                            <m:ctrlPr>
                              <a:rPr lang="en-US" sz="3600" i="1" baseline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baseline="0">
                                <a:latin typeface="Cambria Math"/>
                              </a:rPr>
                              <m:t>𝜏</m:t>
                            </m:r>
                          </m:e>
                          <m:sub>
                            <m:r>
                              <a:rPr lang="en-US" sz="3600" i="1" baseline="0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US" sz="3600" i="1" baseline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600" i="1" baseline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baseline="0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600" i="1" baseline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sz="3600" i="1" baseline="0">
                            <a:latin typeface="Cambria Math"/>
                          </a:rPr>
                          <m:t>−</m:t>
                        </m:r>
                        <m:r>
                          <a:rPr lang="en-US" sz="3600" i="1" baseline="0">
                            <a:latin typeface="Cambria Math"/>
                          </a:rPr>
                          <m:t>𝛿</m:t>
                        </m:r>
                      </m:e>
                    </m:d>
                  </m:oMath>
                </m:oMathPara>
              </a14:m>
              <a:endParaRPr lang="en-US" sz="3600" dirty="0"/>
            </a:p>
          </dgm:t>
        </dgm:pt>
      </mc:Choice>
      <mc:Fallback xmlns="">
        <dgm:pt modelId="{E09E33B9-EE49-4E74-A764-0EF13B90346A}">
          <dgm:prSet custT="1"/>
          <dgm:spPr/>
          <dgm:t>
            <a:bodyPr/>
            <a:lstStyle/>
            <a:p>
              <a:pPr rtl="0"/>
              <a:r>
                <a:rPr lang="en-US" sz="3600" i="0" baseline="0" smtClean="0"/>
                <a:t>(</a:t>
              </a:r>
              <a:r>
                <a:rPr lang="en-US" sz="3600" i="0" baseline="0"/>
                <a:t>𝑟_𝑡 </a:t>
              </a:r>
              <a:r>
                <a:rPr lang="en-US" sz="3600" i="0" baseline="0" smtClean="0"/>
                <a:t>) ̂</a:t>
              </a:r>
              <a:r>
                <a:rPr lang="en-US" sz="3600" i="0" baseline="0"/>
                <a:t>=(1−𝜏_𝑘 )(𝑟_𝑡−𝛿)</a:t>
              </a:r>
              <a:endParaRPr lang="en-US" sz="3600" dirty="0"/>
            </a:p>
          </dgm:t>
        </dgm:pt>
      </mc:Fallback>
    </mc:AlternateContent>
    <dgm:pt modelId="{DAF52870-3585-4EE1-BFC5-90856C09B5E1}" type="parTrans" cxnId="{1FD8B519-4C45-4E1D-B2B2-AD7891001266}">
      <dgm:prSet/>
      <dgm:spPr/>
      <dgm:t>
        <a:bodyPr/>
        <a:lstStyle/>
        <a:p>
          <a:endParaRPr lang="en-US"/>
        </a:p>
      </dgm:t>
    </dgm:pt>
    <dgm:pt modelId="{456656F8-328E-4F46-ADFB-6EB205473385}" type="sibTrans" cxnId="{1FD8B519-4C45-4E1D-B2B2-AD7891001266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558A166B-9DAB-4B78-95A0-CE7BCAAC180C}">
          <dgm:prSet/>
          <dgm:spPr/>
          <dgm:t>
            <a:bodyPr/>
            <a:lstStyle/>
            <a:p>
              <a:pPr rtl="0"/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If </a:t>
              </a:r>
              <a14:m>
                <m:oMath xmlns:m="http://schemas.openxmlformats.org/officeDocument/2006/math">
                  <m:acc>
                    <m:accPr>
                      <m:chr m:val="̂"/>
                      <m:ctrlPr>
                        <a:rPr lang="en-US" i="1" baseline="0">
                          <a:latin typeface="Cambria Math" panose="02040503050406030204" pitchFamily="18" charset="0"/>
                        </a:rPr>
                      </m:ctrlPr>
                    </m:accPr>
                    <m:e>
                      <m:sSub>
                        <m:sSubPr>
                          <m:ctrlPr>
                            <a:rPr lang="en-US" i="1" baseline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baseline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i="1" baseline="0">
                              <a:latin typeface="Cambria Math"/>
                            </a:rPr>
                            <m:t>𝑡</m:t>
                          </m:r>
                        </m:sub>
                      </m:sSub>
                    </m:e>
                  </m:acc>
                  <m:r>
                    <a:rPr lang="en-US" i="1" baseline="0">
                      <a:latin typeface="Cambria Math"/>
                    </a:rPr>
                    <m:t>&gt;</m:t>
                  </m:r>
                  <m:d>
                    <m:dPr>
                      <m:ctrlPr>
                        <a:rPr lang="en-US" i="1" baseline="0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lang="en-US" i="1" baseline="0">
                          <a:latin typeface="Cambria Math"/>
                        </a:rPr>
                        <m:t>.</m:t>
                      </m:r>
                    </m:e>
                  </m:d>
                </m:oMath>
              </a14:m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resources shift from factories to banks and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i="1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i="1" baseline="0">
                          <a:latin typeface="Cambria Math"/>
                        </a:rPr>
                        <m:t>𝑟</m:t>
                      </m:r>
                    </m:e>
                    <m:sub>
                      <m:r>
                        <a:rPr lang="en-US" i="1" baseline="0">
                          <a:latin typeface="Cambria Math"/>
                        </a:rPr>
                        <m:t>𝑡</m:t>
                      </m:r>
                    </m:sub>
                  </m:sSub>
                </m:oMath>
              </a14:m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(MPK) rises.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558A166B-9DAB-4B78-95A0-CE7BCAAC180C}">
          <dgm:prSet/>
          <dgm:spPr/>
          <dgm:t>
            <a:bodyPr/>
            <a:lstStyle/>
            <a:p>
              <a:pPr rtl="0"/>
              <a:r>
                <a:rPr lang="en-US" baseline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If </a:t>
              </a:r>
              <a:r>
                <a:rPr lang="en-US" i="0" baseline="0"/>
                <a:t>(𝑟_𝑡 ) ̂&gt;(.)</a:t>
              </a:r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resources shift from factories to banks and </a:t>
              </a:r>
              <a:r>
                <a:rPr lang="en-US" i="0" baseline="0"/>
                <a:t>𝑟_𝑡</a:t>
              </a:r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(MPK) rises.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51CC499E-F3F6-4F69-8782-20540ADC35FF}" type="parTrans" cxnId="{4C5A2D53-B21D-49A9-8017-A4785FFE556D}">
      <dgm:prSet/>
      <dgm:spPr/>
      <dgm:t>
        <a:bodyPr/>
        <a:lstStyle/>
        <a:p>
          <a:endParaRPr lang="en-US"/>
        </a:p>
      </dgm:t>
    </dgm:pt>
    <dgm:pt modelId="{F05F9A28-E2E0-435B-8296-F11D45474A28}" type="sibTrans" cxnId="{4C5A2D53-B21D-49A9-8017-A4785FFE556D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93EA7EFF-375B-4621-9131-3B171BA6F96E}">
          <dgm:prSet/>
          <dgm:spPr/>
          <dgm:t>
            <a:bodyPr/>
            <a:lstStyle/>
            <a:p>
              <a:pPr rtl="0"/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If </a:t>
              </a:r>
              <a14:m>
                <m:oMath xmlns:m="http://schemas.openxmlformats.org/officeDocument/2006/math">
                  <m:acc>
                    <m:accPr>
                      <m:chr m:val="̂"/>
                      <m:ctrlPr>
                        <a:rPr lang="en-US" i="1" baseline="0">
                          <a:latin typeface="Cambria Math" panose="02040503050406030204" pitchFamily="18" charset="0"/>
                        </a:rPr>
                      </m:ctrlPr>
                    </m:accPr>
                    <m:e>
                      <m:sSub>
                        <m:sSubPr>
                          <m:ctrlPr>
                            <a:rPr lang="en-US" i="1" baseline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baseline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i="1" baseline="0">
                              <a:latin typeface="Cambria Math"/>
                            </a:rPr>
                            <m:t>𝑡</m:t>
                          </m:r>
                        </m:sub>
                      </m:sSub>
                    </m:e>
                  </m:acc>
                  <m:r>
                    <a:rPr lang="en-US" i="1" baseline="0">
                      <a:latin typeface="Cambria Math"/>
                    </a:rPr>
                    <m:t>&lt;</m:t>
                  </m:r>
                  <m:d>
                    <m:dPr>
                      <m:ctrlPr>
                        <a:rPr lang="en-US" i="1" baseline="0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lang="en-US" i="1" baseline="0">
                          <a:latin typeface="Cambria Math"/>
                        </a:rPr>
                        <m:t>.</m:t>
                      </m:r>
                    </m:e>
                  </m:d>
                </m:oMath>
              </a14:m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resources shift from banks to factories and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i="1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i="1" baseline="0">
                          <a:latin typeface="Cambria Math"/>
                        </a:rPr>
                        <m:t>𝑟</m:t>
                      </m:r>
                    </m:e>
                    <m:sub>
                      <m:r>
                        <a:rPr lang="en-US" i="1" baseline="0">
                          <a:latin typeface="Cambria Math"/>
                        </a:rPr>
                        <m:t>𝑡</m:t>
                      </m:r>
                    </m:sub>
                  </m:sSub>
                </m:oMath>
              </a14:m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(MPK) falls.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93EA7EFF-375B-4621-9131-3B171BA6F96E}">
          <dgm:prSet/>
          <dgm:spPr/>
          <dgm:t>
            <a:bodyPr/>
            <a:lstStyle/>
            <a:p>
              <a:pPr rtl="0"/>
              <a:r>
                <a:rPr lang="en-US" baseline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If </a:t>
              </a:r>
              <a:r>
                <a:rPr lang="en-US" i="0" baseline="0"/>
                <a:t>(𝑟_𝑡 ) ̂&lt;(.)</a:t>
              </a:r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resources shift from banks to factories and </a:t>
              </a:r>
              <a:r>
                <a:rPr lang="en-US" i="0" baseline="0"/>
                <a:t>𝑟_𝑡</a:t>
              </a:r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(MPK) falls.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9258C231-8E19-4D7E-8AF1-3678EF1CD1C6}" type="parTrans" cxnId="{FE442F17-F7F9-475F-9D23-A4BE79D2FFE9}">
      <dgm:prSet/>
      <dgm:spPr/>
      <dgm:t>
        <a:bodyPr/>
        <a:lstStyle/>
        <a:p>
          <a:endParaRPr lang="en-US"/>
        </a:p>
      </dgm:t>
    </dgm:pt>
    <dgm:pt modelId="{443096B8-FC20-4D33-ABBE-58D051DCA8F5}" type="sibTrans" cxnId="{FE442F17-F7F9-475F-9D23-A4BE79D2FFE9}">
      <dgm:prSet/>
      <dgm:spPr/>
      <dgm:t>
        <a:bodyPr/>
        <a:lstStyle/>
        <a:p>
          <a:endParaRPr lang="en-US"/>
        </a:p>
      </dgm:t>
    </dgm:pt>
    <dgm:pt modelId="{C5A18E98-9E8D-4928-AC82-E77E081398E4}" type="pres">
      <dgm:prSet presAssocID="{69945498-48E7-49FD-886B-4B6BFD3B2D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601B64-0429-4F57-9BC1-BF857536729F}" type="pres">
      <dgm:prSet presAssocID="{8394CAC1-C344-4FCD-A08D-994967907FE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ABD307-5AC4-4659-83D2-09D3DD705FB4}" type="pres">
      <dgm:prSet presAssocID="{49C90C8B-3E28-44FF-88BB-18D0112CE744}" presName="spacer" presStyleCnt="0"/>
      <dgm:spPr/>
    </dgm:pt>
    <dgm:pt modelId="{DE318145-48E8-4E29-8FA4-D371E1D59947}" type="pres">
      <dgm:prSet presAssocID="{E09E33B9-EE49-4E74-A764-0EF13B90346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9B6FA6-B588-4A48-8494-C11416C30AF6}" type="pres">
      <dgm:prSet presAssocID="{E09E33B9-EE49-4E74-A764-0EF13B90346A}" presName="childText" presStyleLbl="revTx" presStyleIdx="0" presStyleCnt="1" custScaleY="1764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5A2D53-B21D-49A9-8017-A4785FFE556D}" srcId="{E09E33B9-EE49-4E74-A764-0EF13B90346A}" destId="{558A166B-9DAB-4B78-95A0-CE7BCAAC180C}" srcOrd="0" destOrd="0" parTransId="{51CC499E-F3F6-4F69-8782-20540ADC35FF}" sibTransId="{F05F9A28-E2E0-435B-8296-F11D45474A28}"/>
    <dgm:cxn modelId="{1F1FF169-9E80-47A2-B82F-D72728AEB409}" type="presOf" srcId="{E09E33B9-EE49-4E74-A764-0EF13B90346A}" destId="{DE318145-48E8-4E29-8FA4-D371E1D59947}" srcOrd="0" destOrd="0" presId="urn:microsoft.com/office/officeart/2005/8/layout/vList2"/>
    <dgm:cxn modelId="{1FD8B519-4C45-4E1D-B2B2-AD7891001266}" srcId="{69945498-48E7-49FD-886B-4B6BFD3B2DF9}" destId="{E09E33B9-EE49-4E74-A764-0EF13B90346A}" srcOrd="1" destOrd="0" parTransId="{DAF52870-3585-4EE1-BFC5-90856C09B5E1}" sibTransId="{456656F8-328E-4F46-ADFB-6EB205473385}"/>
    <dgm:cxn modelId="{99CC7B5C-F3C8-414F-A598-E1D9741C883A}" type="presOf" srcId="{69945498-48E7-49FD-886B-4B6BFD3B2DF9}" destId="{C5A18E98-9E8D-4928-AC82-E77E081398E4}" srcOrd="0" destOrd="0" presId="urn:microsoft.com/office/officeart/2005/8/layout/vList2"/>
    <dgm:cxn modelId="{FE442F17-F7F9-475F-9D23-A4BE79D2FFE9}" srcId="{E09E33B9-EE49-4E74-A764-0EF13B90346A}" destId="{93EA7EFF-375B-4621-9131-3B171BA6F96E}" srcOrd="1" destOrd="0" parTransId="{9258C231-8E19-4D7E-8AF1-3678EF1CD1C6}" sibTransId="{443096B8-FC20-4D33-ABBE-58D051DCA8F5}"/>
    <dgm:cxn modelId="{AA744A3D-E950-48C6-8005-A7D74B2D0356}" srcId="{69945498-48E7-49FD-886B-4B6BFD3B2DF9}" destId="{8394CAC1-C344-4FCD-A08D-994967907FE5}" srcOrd="0" destOrd="0" parTransId="{BA61E869-AE7E-45B9-AD2A-C9D2F590D0B3}" sibTransId="{49C90C8B-3E28-44FF-88BB-18D0112CE744}"/>
    <dgm:cxn modelId="{D3265330-7587-47FC-9B64-5538E7BE580D}" type="presOf" srcId="{93EA7EFF-375B-4621-9131-3B171BA6F96E}" destId="{4E9B6FA6-B588-4A48-8494-C11416C30AF6}" srcOrd="0" destOrd="1" presId="urn:microsoft.com/office/officeart/2005/8/layout/vList2"/>
    <dgm:cxn modelId="{6A41FF49-8FA7-43E9-9F2E-A5D9A0860268}" type="presOf" srcId="{558A166B-9DAB-4B78-95A0-CE7BCAAC180C}" destId="{4E9B6FA6-B588-4A48-8494-C11416C30AF6}" srcOrd="0" destOrd="0" presId="urn:microsoft.com/office/officeart/2005/8/layout/vList2"/>
    <dgm:cxn modelId="{9C706A8D-77BD-4EF3-AD9D-8325C3DF24A7}" type="presOf" srcId="{8394CAC1-C344-4FCD-A08D-994967907FE5}" destId="{A7601B64-0429-4F57-9BC1-BF857536729F}" srcOrd="0" destOrd="0" presId="urn:microsoft.com/office/officeart/2005/8/layout/vList2"/>
    <dgm:cxn modelId="{425A3B15-2436-46F2-8A98-658E80F3A3D3}" type="presParOf" srcId="{C5A18E98-9E8D-4928-AC82-E77E081398E4}" destId="{A7601B64-0429-4F57-9BC1-BF857536729F}" srcOrd="0" destOrd="0" presId="urn:microsoft.com/office/officeart/2005/8/layout/vList2"/>
    <dgm:cxn modelId="{75E1317B-B738-4A2D-B669-67709813FF76}" type="presParOf" srcId="{C5A18E98-9E8D-4928-AC82-E77E081398E4}" destId="{CFABD307-5AC4-4659-83D2-09D3DD705FB4}" srcOrd="1" destOrd="0" presId="urn:microsoft.com/office/officeart/2005/8/layout/vList2"/>
    <dgm:cxn modelId="{526E5007-0C92-4B4E-8EEF-4283C559C3AA}" type="presParOf" srcId="{C5A18E98-9E8D-4928-AC82-E77E081398E4}" destId="{DE318145-48E8-4E29-8FA4-D371E1D59947}" srcOrd="2" destOrd="0" presId="urn:microsoft.com/office/officeart/2005/8/layout/vList2"/>
    <dgm:cxn modelId="{4904BA86-F1B5-4B9A-88C3-A66043D867D2}" type="presParOf" srcId="{C5A18E98-9E8D-4928-AC82-E77E081398E4}" destId="{4E9B6FA6-B588-4A48-8494-C11416C30AF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9945498-48E7-49FD-886B-4B6BFD3B2DF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94CAC1-C344-4FCD-A08D-994967907FE5}">
      <dgm:prSet/>
      <dgm:spPr>
        <a:blipFill rotWithShape="0">
          <a:blip xmlns:r="http://schemas.openxmlformats.org/officeDocument/2006/relationships" r:embed="rId1"/>
          <a:stretch>
            <a:fillRect l="-113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BA61E869-AE7E-45B9-AD2A-C9D2F590D0B3}" type="parTrans" cxnId="{AA744A3D-E950-48C6-8005-A7D74B2D0356}">
      <dgm:prSet/>
      <dgm:spPr/>
      <dgm:t>
        <a:bodyPr/>
        <a:lstStyle/>
        <a:p>
          <a:endParaRPr lang="en-US"/>
        </a:p>
      </dgm:t>
    </dgm:pt>
    <dgm:pt modelId="{49C90C8B-3E28-44FF-88BB-18D0112CE744}" type="sibTrans" cxnId="{AA744A3D-E950-48C6-8005-A7D74B2D0356}">
      <dgm:prSet/>
      <dgm:spPr/>
      <dgm:t>
        <a:bodyPr/>
        <a:lstStyle/>
        <a:p>
          <a:endParaRPr lang="en-US"/>
        </a:p>
      </dgm:t>
    </dgm:pt>
    <dgm:pt modelId="{E09E33B9-EE49-4E74-A764-0EF13B90346A}">
      <dgm:prSet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DAF52870-3585-4EE1-BFC5-90856C09B5E1}" type="parTrans" cxnId="{1FD8B519-4C45-4E1D-B2B2-AD7891001266}">
      <dgm:prSet/>
      <dgm:spPr/>
      <dgm:t>
        <a:bodyPr/>
        <a:lstStyle/>
        <a:p>
          <a:endParaRPr lang="en-US"/>
        </a:p>
      </dgm:t>
    </dgm:pt>
    <dgm:pt modelId="{456656F8-328E-4F46-ADFB-6EB205473385}" type="sibTrans" cxnId="{1FD8B519-4C45-4E1D-B2B2-AD7891001266}">
      <dgm:prSet/>
      <dgm:spPr/>
      <dgm:t>
        <a:bodyPr/>
        <a:lstStyle/>
        <a:p>
          <a:endParaRPr lang="en-US"/>
        </a:p>
      </dgm:t>
    </dgm:pt>
    <dgm:pt modelId="{558A166B-9DAB-4B78-95A0-CE7BCAAC180C}">
      <dgm:prSet/>
      <dgm:spPr>
        <a:blipFill rotWithShape="0">
          <a:blip xmlns:r="http://schemas.openxmlformats.org/officeDocument/2006/relationships" r:embed="rId3"/>
          <a:stretch>
            <a:fillRect t="-7042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51CC499E-F3F6-4F69-8782-20540ADC35FF}" type="parTrans" cxnId="{4C5A2D53-B21D-49A9-8017-A4785FFE556D}">
      <dgm:prSet/>
      <dgm:spPr/>
      <dgm:t>
        <a:bodyPr/>
        <a:lstStyle/>
        <a:p>
          <a:endParaRPr lang="en-US"/>
        </a:p>
      </dgm:t>
    </dgm:pt>
    <dgm:pt modelId="{F05F9A28-E2E0-435B-8296-F11D45474A28}" type="sibTrans" cxnId="{4C5A2D53-B21D-49A9-8017-A4785FFE556D}">
      <dgm:prSet/>
      <dgm:spPr/>
      <dgm:t>
        <a:bodyPr/>
        <a:lstStyle/>
        <a:p>
          <a:endParaRPr lang="en-US"/>
        </a:p>
      </dgm:t>
    </dgm:pt>
    <dgm:pt modelId="{93EA7EFF-375B-4621-9131-3B171BA6F96E}">
      <dgm:prSet/>
      <dgm:spPr/>
      <dgm:t>
        <a:bodyPr/>
        <a:lstStyle/>
        <a:p>
          <a:r>
            <a:rPr lang="en-US">
              <a:noFill/>
            </a:rPr>
            <a:t> </a:t>
          </a:r>
        </a:p>
      </dgm:t>
    </dgm:pt>
    <dgm:pt modelId="{9258C231-8E19-4D7E-8AF1-3678EF1CD1C6}" type="parTrans" cxnId="{FE442F17-F7F9-475F-9D23-A4BE79D2FFE9}">
      <dgm:prSet/>
      <dgm:spPr/>
      <dgm:t>
        <a:bodyPr/>
        <a:lstStyle/>
        <a:p>
          <a:endParaRPr lang="en-US"/>
        </a:p>
      </dgm:t>
    </dgm:pt>
    <dgm:pt modelId="{443096B8-FC20-4D33-ABBE-58D051DCA8F5}" type="sibTrans" cxnId="{FE442F17-F7F9-475F-9D23-A4BE79D2FFE9}">
      <dgm:prSet/>
      <dgm:spPr/>
      <dgm:t>
        <a:bodyPr/>
        <a:lstStyle/>
        <a:p>
          <a:endParaRPr lang="en-US"/>
        </a:p>
      </dgm:t>
    </dgm:pt>
    <dgm:pt modelId="{C5A18E98-9E8D-4928-AC82-E77E081398E4}" type="pres">
      <dgm:prSet presAssocID="{69945498-48E7-49FD-886B-4B6BFD3B2D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601B64-0429-4F57-9BC1-BF857536729F}" type="pres">
      <dgm:prSet presAssocID="{8394CAC1-C344-4FCD-A08D-994967907FE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ABD307-5AC4-4659-83D2-09D3DD705FB4}" type="pres">
      <dgm:prSet presAssocID="{49C90C8B-3E28-44FF-88BB-18D0112CE744}" presName="spacer" presStyleCnt="0"/>
      <dgm:spPr/>
    </dgm:pt>
    <dgm:pt modelId="{DE318145-48E8-4E29-8FA4-D371E1D59947}" type="pres">
      <dgm:prSet presAssocID="{E09E33B9-EE49-4E74-A764-0EF13B90346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9B6FA6-B588-4A48-8494-C11416C30AF6}" type="pres">
      <dgm:prSet presAssocID="{E09E33B9-EE49-4E74-A764-0EF13B90346A}" presName="childText" presStyleLbl="revTx" presStyleIdx="0" presStyleCnt="1" custScaleY="1764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5A2D53-B21D-49A9-8017-A4785FFE556D}" srcId="{E09E33B9-EE49-4E74-A764-0EF13B90346A}" destId="{558A166B-9DAB-4B78-95A0-CE7BCAAC180C}" srcOrd="0" destOrd="0" parTransId="{51CC499E-F3F6-4F69-8782-20540ADC35FF}" sibTransId="{F05F9A28-E2E0-435B-8296-F11D45474A28}"/>
    <dgm:cxn modelId="{1F1FF169-9E80-47A2-B82F-D72728AEB409}" type="presOf" srcId="{E09E33B9-EE49-4E74-A764-0EF13B90346A}" destId="{DE318145-48E8-4E29-8FA4-D371E1D59947}" srcOrd="0" destOrd="0" presId="urn:microsoft.com/office/officeart/2005/8/layout/vList2"/>
    <dgm:cxn modelId="{1FD8B519-4C45-4E1D-B2B2-AD7891001266}" srcId="{69945498-48E7-49FD-886B-4B6BFD3B2DF9}" destId="{E09E33B9-EE49-4E74-A764-0EF13B90346A}" srcOrd="1" destOrd="0" parTransId="{DAF52870-3585-4EE1-BFC5-90856C09B5E1}" sibTransId="{456656F8-328E-4F46-ADFB-6EB205473385}"/>
    <dgm:cxn modelId="{99CC7B5C-F3C8-414F-A598-E1D9741C883A}" type="presOf" srcId="{69945498-48E7-49FD-886B-4B6BFD3B2DF9}" destId="{C5A18E98-9E8D-4928-AC82-E77E081398E4}" srcOrd="0" destOrd="0" presId="urn:microsoft.com/office/officeart/2005/8/layout/vList2"/>
    <dgm:cxn modelId="{FE442F17-F7F9-475F-9D23-A4BE79D2FFE9}" srcId="{E09E33B9-EE49-4E74-A764-0EF13B90346A}" destId="{93EA7EFF-375B-4621-9131-3B171BA6F96E}" srcOrd="1" destOrd="0" parTransId="{9258C231-8E19-4D7E-8AF1-3678EF1CD1C6}" sibTransId="{443096B8-FC20-4D33-ABBE-58D051DCA8F5}"/>
    <dgm:cxn modelId="{AA744A3D-E950-48C6-8005-A7D74B2D0356}" srcId="{69945498-48E7-49FD-886B-4B6BFD3B2DF9}" destId="{8394CAC1-C344-4FCD-A08D-994967907FE5}" srcOrd="0" destOrd="0" parTransId="{BA61E869-AE7E-45B9-AD2A-C9D2F590D0B3}" sibTransId="{49C90C8B-3E28-44FF-88BB-18D0112CE744}"/>
    <dgm:cxn modelId="{D3265330-7587-47FC-9B64-5538E7BE580D}" type="presOf" srcId="{93EA7EFF-375B-4621-9131-3B171BA6F96E}" destId="{4E9B6FA6-B588-4A48-8494-C11416C30AF6}" srcOrd="0" destOrd="1" presId="urn:microsoft.com/office/officeart/2005/8/layout/vList2"/>
    <dgm:cxn modelId="{6A41FF49-8FA7-43E9-9F2E-A5D9A0860268}" type="presOf" srcId="{558A166B-9DAB-4B78-95A0-CE7BCAAC180C}" destId="{4E9B6FA6-B588-4A48-8494-C11416C30AF6}" srcOrd="0" destOrd="0" presId="urn:microsoft.com/office/officeart/2005/8/layout/vList2"/>
    <dgm:cxn modelId="{9C706A8D-77BD-4EF3-AD9D-8325C3DF24A7}" type="presOf" srcId="{8394CAC1-C344-4FCD-A08D-994967907FE5}" destId="{A7601B64-0429-4F57-9BC1-BF857536729F}" srcOrd="0" destOrd="0" presId="urn:microsoft.com/office/officeart/2005/8/layout/vList2"/>
    <dgm:cxn modelId="{425A3B15-2436-46F2-8A98-658E80F3A3D3}" type="presParOf" srcId="{C5A18E98-9E8D-4928-AC82-E77E081398E4}" destId="{A7601B64-0429-4F57-9BC1-BF857536729F}" srcOrd="0" destOrd="0" presId="urn:microsoft.com/office/officeart/2005/8/layout/vList2"/>
    <dgm:cxn modelId="{75E1317B-B738-4A2D-B669-67709813FF76}" type="presParOf" srcId="{C5A18E98-9E8D-4928-AC82-E77E081398E4}" destId="{CFABD307-5AC4-4659-83D2-09D3DD705FB4}" srcOrd="1" destOrd="0" presId="urn:microsoft.com/office/officeart/2005/8/layout/vList2"/>
    <dgm:cxn modelId="{526E5007-0C92-4B4E-8EEF-4283C559C3AA}" type="presParOf" srcId="{C5A18E98-9E8D-4928-AC82-E77E081398E4}" destId="{DE318145-48E8-4E29-8FA4-D371E1D59947}" srcOrd="2" destOrd="0" presId="urn:microsoft.com/office/officeart/2005/8/layout/vList2"/>
    <dgm:cxn modelId="{4904BA86-F1B5-4B9A-88C3-A66043D867D2}" type="presParOf" srcId="{C5A18E98-9E8D-4928-AC82-E77E081398E4}" destId="{4E9B6FA6-B588-4A48-8494-C11416C30AF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9E205AD-4C65-4B8B-8C4C-29611A5FDFAF}" type="doc">
      <dgm:prSet loTypeId="urn:microsoft.com/office/officeart/2005/8/layout/process4" loCatId="process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5ED1C06-0360-4621-A4DA-149DEE386176}">
      <dgm:prSet custT="1"/>
      <dgm:spPr/>
      <dgm:t>
        <a:bodyPr/>
        <a:lstStyle/>
        <a:p>
          <a:pPr rtl="0"/>
          <a:r>
            <a:rPr lang="en-US" sz="2400" baseline="0" dirty="0">
              <a:latin typeface="Arial" panose="020B0604020202020204" pitchFamily="34" charset="0"/>
              <a:cs typeface="Arial" panose="020B0604020202020204" pitchFamily="34" charset="0"/>
            </a:rPr>
            <a:t>You loan a $100 computer to a friend for a year.  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0C9FF1-B0BE-40E9-B763-DF0994C6894B}" type="parTrans" cxnId="{5B3ACBCE-9362-4B0C-8AAD-6B521CFC778A}">
      <dgm:prSet/>
      <dgm:spPr/>
      <dgm:t>
        <a:bodyPr/>
        <a:lstStyle/>
        <a:p>
          <a:endParaRPr lang="en-US"/>
        </a:p>
      </dgm:t>
    </dgm:pt>
    <dgm:pt modelId="{CA038C92-D662-4AFE-A361-532FD22FFB82}" type="sibTrans" cxnId="{5B3ACBCE-9362-4B0C-8AAD-6B521CFC778A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E34DEDE6-A9EA-4FBB-A8B1-4BB0BBAF986B}">
          <dgm:prSet custT="1"/>
          <dgm:spPr/>
          <dgm:t>
            <a:bodyPr/>
            <a:lstStyle/>
            <a:p>
              <a:pPr rtl="0"/>
              <a:r>
                <a:rPr lang="en-US" sz="2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The friend pays you $17.50. This is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sz="2400" i="1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sz="2400" i="1" baseline="0">
                          <a:latin typeface="Cambria Math"/>
                        </a:rPr>
                        <m:t>𝑟</m:t>
                      </m:r>
                    </m:e>
                    <m:sub>
                      <m:r>
                        <a:rPr lang="en-US" sz="2400" i="1" baseline="0">
                          <a:latin typeface="Cambria Math"/>
                        </a:rPr>
                        <m:t>𝑡</m:t>
                      </m:r>
                    </m:sub>
                  </m:sSub>
                </m:oMath>
              </a14:m>
              <a:r>
                <a:rPr lang="en-US" sz="2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.  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E34DEDE6-A9EA-4FBB-A8B1-4BB0BBAF986B}">
          <dgm:prSet custT="1"/>
          <dgm:spPr/>
          <dgm:t>
            <a:bodyPr/>
            <a:lstStyle/>
            <a:p>
              <a:pPr rtl="0"/>
              <a:r>
                <a:rPr lang="en-US" sz="2400" baseline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The friend pays you $17.50. This is </a:t>
              </a:r>
              <a:r>
                <a:rPr lang="en-US" sz="2400" i="0" baseline="0">
                  <a:latin typeface="Cambria Math"/>
                </a:rPr>
                <a:t>𝑟</a:t>
              </a:r>
              <a:r>
                <a:rPr lang="en-US" sz="2400" i="0" baseline="0">
                  <a:latin typeface="Cambria Math" panose="02040503050406030204" pitchFamily="18" charset="0"/>
                </a:rPr>
                <a:t>_</a:t>
              </a:r>
              <a:r>
                <a:rPr lang="en-US" sz="2400" i="0" baseline="0">
                  <a:latin typeface="Cambria Math"/>
                </a:rPr>
                <a:t>𝑡</a:t>
              </a:r>
              <a:r>
                <a:rPr lang="en-US" sz="2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.  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594D4DAC-579C-4972-AD48-B9040FB3A3BF}" type="parTrans" cxnId="{84E655F9-CF21-4F83-85FC-4D9B1B902FBA}">
      <dgm:prSet/>
      <dgm:spPr/>
      <dgm:t>
        <a:bodyPr/>
        <a:lstStyle/>
        <a:p>
          <a:endParaRPr lang="en-US"/>
        </a:p>
      </dgm:t>
    </dgm:pt>
    <dgm:pt modelId="{D35C06BB-4697-45B8-A640-B66EAB0630C1}" type="sibTrans" cxnId="{84E655F9-CF21-4F83-85FC-4D9B1B902FBA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1D090E14-C5FE-4A56-BBDF-7A4487CCD352}">
          <dgm:prSet custT="1"/>
          <dgm:spPr/>
          <dgm:t>
            <a:bodyPr/>
            <a:lstStyle/>
            <a:p>
              <a:pPr rtl="0"/>
              <a:r>
                <a:rPr lang="en-US" sz="20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However, the equipment depreciates during the year by </a:t>
              </a:r>
              <a14:m>
                <m:oMath xmlns:m="http://schemas.openxmlformats.org/officeDocument/2006/math">
                  <m:r>
                    <a:rPr lang="en-US" sz="2000" i="1" baseline="0">
                      <a:latin typeface="Cambria Math"/>
                    </a:rPr>
                    <m:t>𝛿</m:t>
                  </m:r>
                  <m:r>
                    <a:rPr lang="en-US" sz="2000" i="1" baseline="0">
                      <a:latin typeface="Cambria Math"/>
                    </a:rPr>
                    <m:t>=5.5%</m:t>
                  </m:r>
                </m:oMath>
              </a14:m>
              <a:r>
                <a:rPr lang="en-US" sz="20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-- it is only worth $94.50 after a year.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D090E14-C5FE-4A56-BBDF-7A4487CCD352}">
          <dgm:prSet custT="1"/>
          <dgm:spPr/>
          <dgm:t>
            <a:bodyPr/>
            <a:lstStyle/>
            <a:p>
              <a:pPr rtl="0"/>
              <a:r>
                <a:rPr lang="en-US" sz="2000" baseline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However, the equipment depreciates during the year by </a:t>
              </a:r>
              <a:r>
                <a:rPr lang="en-US" sz="2000" i="0" baseline="0">
                  <a:latin typeface="Cambria Math"/>
                </a:rPr>
                <a:t>𝛿=5.5%</a:t>
              </a:r>
              <a:r>
                <a:rPr lang="en-US" sz="20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-- it is only worth $94.50 after a year.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27F983D7-0242-4C08-B48A-49A207921CFC}" type="parTrans" cxnId="{00D64190-1706-40DB-8564-B8C3FF2234EC}">
      <dgm:prSet/>
      <dgm:spPr/>
      <dgm:t>
        <a:bodyPr/>
        <a:lstStyle/>
        <a:p>
          <a:endParaRPr lang="en-US"/>
        </a:p>
      </dgm:t>
    </dgm:pt>
    <dgm:pt modelId="{D94CB10F-C13E-442C-A5E2-B3874E5B4B60}" type="sibTrans" cxnId="{00D64190-1706-40DB-8564-B8C3FF2234EC}">
      <dgm:prSet/>
      <dgm:spPr/>
      <dgm:t>
        <a:bodyPr/>
        <a:lstStyle/>
        <a:p>
          <a:endParaRPr lang="en-US"/>
        </a:p>
      </dgm:t>
    </dgm:pt>
    <dgm:pt modelId="{C58CBD46-9B47-4252-9948-48A2FB618274}">
      <dgm:prSet custT="1"/>
      <dgm:spPr/>
      <dgm:t>
        <a:bodyPr/>
        <a:lstStyle/>
        <a:p>
          <a:pPr rtl="0"/>
          <a:r>
            <a:rPr lang="en-US" sz="2400" baseline="0" dirty="0">
              <a:latin typeface="Arial" panose="020B0604020202020204" pitchFamily="34" charset="0"/>
              <a:cs typeface="Arial" panose="020B0604020202020204" pitchFamily="34" charset="0"/>
            </a:rPr>
            <a:t>So the pre-tax income is $17.50 - $5.5 = $12.00.  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E4F169-CF38-461D-B3FB-FFD53825EF8C}" type="parTrans" cxnId="{1EA433F6-41DE-4C7B-9EA5-1498E660F5B3}">
      <dgm:prSet/>
      <dgm:spPr/>
      <dgm:t>
        <a:bodyPr/>
        <a:lstStyle/>
        <a:p>
          <a:endParaRPr lang="en-US"/>
        </a:p>
      </dgm:t>
    </dgm:pt>
    <dgm:pt modelId="{58DCAED5-14EE-49D4-B557-4F4FA0E5F6CC}" type="sibTrans" cxnId="{1EA433F6-41DE-4C7B-9EA5-1498E660F5B3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A002D49E-F971-4D45-9C45-135EF8EEBB09}">
          <dgm:prSet custT="1"/>
          <dgm:spPr/>
          <dgm:t>
            <a:bodyPr/>
            <a:lstStyle/>
            <a:p>
              <a:pPr rtl="0"/>
              <a:r>
                <a:rPr lang="en-US" sz="2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If the capital-income tax is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sz="2400" i="1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sz="2400" i="1" baseline="0">
                          <a:latin typeface="Cambria Math"/>
                        </a:rPr>
                        <m:t>𝜏</m:t>
                      </m:r>
                    </m:e>
                    <m:sub>
                      <m:r>
                        <a:rPr lang="en-US" sz="2400" i="1" baseline="0">
                          <a:latin typeface="Cambria Math"/>
                        </a:rPr>
                        <m:t>𝑘</m:t>
                      </m:r>
                    </m:sub>
                  </m:sSub>
                  <m:r>
                    <a:rPr lang="en-US" sz="2400" i="1" baseline="0">
                      <a:latin typeface="Cambria Math"/>
                    </a:rPr>
                    <m:t>=50%</m:t>
                  </m:r>
                </m:oMath>
              </a14:m>
              <a:r>
                <a:rPr lang="en-US" sz="2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, you keep 0.50*$12.00 = $6. This is </a:t>
              </a:r>
              <a14:m>
                <m:oMath xmlns:m="http://schemas.openxmlformats.org/officeDocument/2006/math">
                  <m:acc>
                    <m:accPr>
                      <m:chr m:val="̂"/>
                      <m:ctrlPr>
                        <a:rPr lang="en-US" sz="2400" i="1" baseline="0">
                          <a:latin typeface="Cambria Math" panose="02040503050406030204" pitchFamily="18" charset="0"/>
                        </a:rPr>
                      </m:ctrlPr>
                    </m:accPr>
                    <m:e>
                      <m:sSub>
                        <m:sSubPr>
                          <m:ctrlPr>
                            <a:rPr lang="en-US" sz="2400" i="1" baseline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baseline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2400" i="1" baseline="0">
                              <a:latin typeface="Cambria Math"/>
                            </a:rPr>
                            <m:t>𝑡</m:t>
                          </m:r>
                        </m:sub>
                      </m:sSub>
                    </m:e>
                  </m:acc>
                </m:oMath>
              </a14:m>
              <a:r>
                <a:rPr lang="en-US" sz="20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002D49E-F971-4D45-9C45-135EF8EEBB09}">
          <dgm:prSet custT="1"/>
          <dgm:spPr/>
          <dgm:t>
            <a:bodyPr/>
            <a:lstStyle/>
            <a:p>
              <a:pPr rtl="0"/>
              <a:r>
                <a:rPr lang="en-US" sz="2400" baseline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If the capital-income tax is </a:t>
              </a:r>
              <a:r>
                <a:rPr lang="en-US" sz="2400" i="0" baseline="0">
                  <a:latin typeface="Cambria Math"/>
                </a:rPr>
                <a:t>𝜏</a:t>
              </a:r>
              <a:r>
                <a:rPr lang="en-US" sz="2400" i="0" baseline="0">
                  <a:latin typeface="Cambria Math" panose="02040503050406030204" pitchFamily="18" charset="0"/>
                </a:rPr>
                <a:t>_</a:t>
              </a:r>
              <a:r>
                <a:rPr lang="en-US" sz="2400" i="0" baseline="0">
                  <a:latin typeface="Cambria Math"/>
                </a:rPr>
                <a:t>𝑘=50%</a:t>
              </a:r>
              <a:r>
                <a:rPr lang="en-US" sz="2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, you keep 0.50*$12.00 = $6. This is </a:t>
              </a:r>
              <a:r>
                <a:rPr lang="en-US" sz="2400" i="0" baseline="0">
                  <a:latin typeface="Cambria Math" panose="02040503050406030204" pitchFamily="18" charset="0"/>
                </a:rPr>
                <a:t>(</a:t>
              </a:r>
              <a:r>
                <a:rPr lang="en-US" sz="2400" i="0" baseline="0">
                  <a:latin typeface="Cambria Math"/>
                </a:rPr>
                <a:t>𝑟</a:t>
              </a:r>
              <a:r>
                <a:rPr lang="en-US" sz="2400" i="0" baseline="0">
                  <a:latin typeface="Cambria Math" panose="02040503050406030204" pitchFamily="18" charset="0"/>
                </a:rPr>
                <a:t>_</a:t>
              </a:r>
              <a:r>
                <a:rPr lang="en-US" sz="2400" i="0" baseline="0">
                  <a:latin typeface="Cambria Math"/>
                </a:rPr>
                <a:t>𝑡</a:t>
              </a:r>
              <a:r>
                <a:rPr lang="en-US" sz="2400" i="0" baseline="0">
                  <a:latin typeface="Cambria Math" panose="02040503050406030204" pitchFamily="18" charset="0"/>
                </a:rPr>
                <a:t> ) ̂</a:t>
              </a:r>
              <a:r>
                <a:rPr lang="en-US" sz="20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5663A662-1E8C-4CF7-9BF9-AE59B2803097}" type="parTrans" cxnId="{24B5781F-BC5B-47BD-8332-E562C6276294}">
      <dgm:prSet/>
      <dgm:spPr/>
      <dgm:t>
        <a:bodyPr/>
        <a:lstStyle/>
        <a:p>
          <a:endParaRPr lang="en-US"/>
        </a:p>
      </dgm:t>
    </dgm:pt>
    <dgm:pt modelId="{11C872EA-8A0C-46CC-A23F-8E6B222FE34A}" type="sibTrans" cxnId="{24B5781F-BC5B-47BD-8332-E562C6276294}">
      <dgm:prSet/>
      <dgm:spPr/>
      <dgm:t>
        <a:bodyPr/>
        <a:lstStyle/>
        <a:p>
          <a:endParaRPr lang="en-US"/>
        </a:p>
      </dgm:t>
    </dgm:pt>
    <dgm:pt modelId="{98BA3338-FD72-4E3F-AF4D-73942825F4B5}" type="pres">
      <dgm:prSet presAssocID="{09E205AD-4C65-4B8B-8C4C-29611A5FDFA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351F44-F326-4FA1-861B-BD90752C31C9}" type="pres">
      <dgm:prSet presAssocID="{A002D49E-F971-4D45-9C45-135EF8EEBB09}" presName="boxAndChildren" presStyleCnt="0"/>
      <dgm:spPr/>
    </dgm:pt>
    <dgm:pt modelId="{030BF6FE-5E4E-493E-A480-B105B29A9495}" type="pres">
      <dgm:prSet presAssocID="{A002D49E-F971-4D45-9C45-135EF8EEBB09}" presName="parentTextBox" presStyleLbl="node1" presStyleIdx="0" presStyleCnt="5" custLinFactNeighborX="-2273" custLinFactNeighborY="24325"/>
      <dgm:spPr/>
      <dgm:t>
        <a:bodyPr/>
        <a:lstStyle/>
        <a:p>
          <a:endParaRPr lang="en-US"/>
        </a:p>
      </dgm:t>
    </dgm:pt>
    <dgm:pt modelId="{394125BA-1E56-49DC-BEE5-1DBEDB97568D}" type="pres">
      <dgm:prSet presAssocID="{58DCAED5-14EE-49D4-B557-4F4FA0E5F6CC}" presName="sp" presStyleCnt="0"/>
      <dgm:spPr/>
    </dgm:pt>
    <dgm:pt modelId="{A5D8394A-8104-4C7F-B230-6EF003F68C7E}" type="pres">
      <dgm:prSet presAssocID="{C58CBD46-9B47-4252-9948-48A2FB618274}" presName="arrowAndChildren" presStyleCnt="0"/>
      <dgm:spPr/>
    </dgm:pt>
    <dgm:pt modelId="{6B753BF7-A76C-466D-9D06-EC1B47D12FC4}" type="pres">
      <dgm:prSet presAssocID="{C58CBD46-9B47-4252-9948-48A2FB618274}" presName="parentTextArrow" presStyleLbl="node1" presStyleIdx="1" presStyleCnt="5"/>
      <dgm:spPr/>
      <dgm:t>
        <a:bodyPr/>
        <a:lstStyle/>
        <a:p>
          <a:endParaRPr lang="en-US"/>
        </a:p>
      </dgm:t>
    </dgm:pt>
    <dgm:pt modelId="{35FA2512-3737-4973-BBE0-869F8ACD2B98}" type="pres">
      <dgm:prSet presAssocID="{D94CB10F-C13E-442C-A5E2-B3874E5B4B60}" presName="sp" presStyleCnt="0"/>
      <dgm:spPr/>
    </dgm:pt>
    <dgm:pt modelId="{868862B9-68A5-4C55-9B28-189BE69801E7}" type="pres">
      <dgm:prSet presAssocID="{1D090E14-C5FE-4A56-BBDF-7A4487CCD352}" presName="arrowAndChildren" presStyleCnt="0"/>
      <dgm:spPr/>
    </dgm:pt>
    <dgm:pt modelId="{1E992947-5182-476A-A517-F5FC2B8F0B4F}" type="pres">
      <dgm:prSet presAssocID="{1D090E14-C5FE-4A56-BBDF-7A4487CCD352}" presName="parentTextArrow" presStyleLbl="node1" presStyleIdx="2" presStyleCnt="5"/>
      <dgm:spPr/>
      <dgm:t>
        <a:bodyPr/>
        <a:lstStyle/>
        <a:p>
          <a:endParaRPr lang="en-US"/>
        </a:p>
      </dgm:t>
    </dgm:pt>
    <dgm:pt modelId="{C00596DD-EA12-4653-9638-308DA3575EE5}" type="pres">
      <dgm:prSet presAssocID="{D35C06BB-4697-45B8-A640-B66EAB0630C1}" presName="sp" presStyleCnt="0"/>
      <dgm:spPr/>
    </dgm:pt>
    <dgm:pt modelId="{68E15E3B-2A30-4F6B-9E4D-CF12FEB0505E}" type="pres">
      <dgm:prSet presAssocID="{E34DEDE6-A9EA-4FBB-A8B1-4BB0BBAF986B}" presName="arrowAndChildren" presStyleCnt="0"/>
      <dgm:spPr/>
    </dgm:pt>
    <dgm:pt modelId="{69BB9A79-6905-4BCB-B204-A4F9FFF142B8}" type="pres">
      <dgm:prSet presAssocID="{E34DEDE6-A9EA-4FBB-A8B1-4BB0BBAF986B}" presName="parentTextArrow" presStyleLbl="node1" presStyleIdx="3" presStyleCnt="5"/>
      <dgm:spPr/>
      <dgm:t>
        <a:bodyPr/>
        <a:lstStyle/>
        <a:p>
          <a:endParaRPr lang="en-US"/>
        </a:p>
      </dgm:t>
    </dgm:pt>
    <dgm:pt modelId="{7A8C592D-8AAC-4059-A178-109C0A487371}" type="pres">
      <dgm:prSet presAssocID="{CA038C92-D662-4AFE-A361-532FD22FFB82}" presName="sp" presStyleCnt="0"/>
      <dgm:spPr/>
    </dgm:pt>
    <dgm:pt modelId="{150950F0-B153-4D47-9343-43C9E2F97EC5}" type="pres">
      <dgm:prSet presAssocID="{B5ED1C06-0360-4621-A4DA-149DEE386176}" presName="arrowAndChildren" presStyleCnt="0"/>
      <dgm:spPr/>
    </dgm:pt>
    <dgm:pt modelId="{E4C6808C-5BF3-40D6-A6E6-D42F1DE9EC85}" type="pres">
      <dgm:prSet presAssocID="{B5ED1C06-0360-4621-A4DA-149DEE386176}" presName="parentTextArrow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84E655F9-CF21-4F83-85FC-4D9B1B902FBA}" srcId="{09E205AD-4C65-4B8B-8C4C-29611A5FDFAF}" destId="{E34DEDE6-A9EA-4FBB-A8B1-4BB0BBAF986B}" srcOrd="1" destOrd="0" parTransId="{594D4DAC-579C-4972-AD48-B9040FB3A3BF}" sibTransId="{D35C06BB-4697-45B8-A640-B66EAB0630C1}"/>
    <dgm:cxn modelId="{2681C1F8-691F-4A0A-90ED-9E14C12334FB}" type="presOf" srcId="{09E205AD-4C65-4B8B-8C4C-29611A5FDFAF}" destId="{98BA3338-FD72-4E3F-AF4D-73942825F4B5}" srcOrd="0" destOrd="0" presId="urn:microsoft.com/office/officeart/2005/8/layout/process4"/>
    <dgm:cxn modelId="{5B3ACBCE-9362-4B0C-8AAD-6B521CFC778A}" srcId="{09E205AD-4C65-4B8B-8C4C-29611A5FDFAF}" destId="{B5ED1C06-0360-4621-A4DA-149DEE386176}" srcOrd="0" destOrd="0" parTransId="{900C9FF1-B0BE-40E9-B763-DF0994C6894B}" sibTransId="{CA038C92-D662-4AFE-A361-532FD22FFB82}"/>
    <dgm:cxn modelId="{9FA043E0-10D6-4B43-94E2-0EBF17273BC4}" type="presOf" srcId="{1D090E14-C5FE-4A56-BBDF-7A4487CCD352}" destId="{1E992947-5182-476A-A517-F5FC2B8F0B4F}" srcOrd="0" destOrd="0" presId="urn:microsoft.com/office/officeart/2005/8/layout/process4"/>
    <dgm:cxn modelId="{24B5781F-BC5B-47BD-8332-E562C6276294}" srcId="{09E205AD-4C65-4B8B-8C4C-29611A5FDFAF}" destId="{A002D49E-F971-4D45-9C45-135EF8EEBB09}" srcOrd="4" destOrd="0" parTransId="{5663A662-1E8C-4CF7-9BF9-AE59B2803097}" sibTransId="{11C872EA-8A0C-46CC-A23F-8E6B222FE34A}"/>
    <dgm:cxn modelId="{8B872BF2-C1FF-4F0F-A11F-FA40438E882E}" type="presOf" srcId="{A002D49E-F971-4D45-9C45-135EF8EEBB09}" destId="{030BF6FE-5E4E-493E-A480-B105B29A9495}" srcOrd="0" destOrd="0" presId="urn:microsoft.com/office/officeart/2005/8/layout/process4"/>
    <dgm:cxn modelId="{DD753A51-2E53-42FA-9374-A44F41D17EE6}" type="presOf" srcId="{B5ED1C06-0360-4621-A4DA-149DEE386176}" destId="{E4C6808C-5BF3-40D6-A6E6-D42F1DE9EC85}" srcOrd="0" destOrd="0" presId="urn:microsoft.com/office/officeart/2005/8/layout/process4"/>
    <dgm:cxn modelId="{F6E8D6A6-A664-4105-910C-949F5A2BE7E6}" type="presOf" srcId="{C58CBD46-9B47-4252-9948-48A2FB618274}" destId="{6B753BF7-A76C-466D-9D06-EC1B47D12FC4}" srcOrd="0" destOrd="0" presId="urn:microsoft.com/office/officeart/2005/8/layout/process4"/>
    <dgm:cxn modelId="{00D64190-1706-40DB-8564-B8C3FF2234EC}" srcId="{09E205AD-4C65-4B8B-8C4C-29611A5FDFAF}" destId="{1D090E14-C5FE-4A56-BBDF-7A4487CCD352}" srcOrd="2" destOrd="0" parTransId="{27F983D7-0242-4C08-B48A-49A207921CFC}" sibTransId="{D94CB10F-C13E-442C-A5E2-B3874E5B4B60}"/>
    <dgm:cxn modelId="{5046B710-4444-4EA6-8D1C-C838B1C2C08A}" type="presOf" srcId="{E34DEDE6-A9EA-4FBB-A8B1-4BB0BBAF986B}" destId="{69BB9A79-6905-4BCB-B204-A4F9FFF142B8}" srcOrd="0" destOrd="0" presId="urn:microsoft.com/office/officeart/2005/8/layout/process4"/>
    <dgm:cxn modelId="{1EA433F6-41DE-4C7B-9EA5-1498E660F5B3}" srcId="{09E205AD-4C65-4B8B-8C4C-29611A5FDFAF}" destId="{C58CBD46-9B47-4252-9948-48A2FB618274}" srcOrd="3" destOrd="0" parTransId="{C8E4F169-CF38-461D-B3FB-FFD53825EF8C}" sibTransId="{58DCAED5-14EE-49D4-B557-4F4FA0E5F6CC}"/>
    <dgm:cxn modelId="{46847C92-263B-4024-9EC7-E8C578F5E9B4}" type="presParOf" srcId="{98BA3338-FD72-4E3F-AF4D-73942825F4B5}" destId="{CE351F44-F326-4FA1-861B-BD90752C31C9}" srcOrd="0" destOrd="0" presId="urn:microsoft.com/office/officeart/2005/8/layout/process4"/>
    <dgm:cxn modelId="{81DB88F4-59A6-479E-98F8-D78AF4F77964}" type="presParOf" srcId="{CE351F44-F326-4FA1-861B-BD90752C31C9}" destId="{030BF6FE-5E4E-493E-A480-B105B29A9495}" srcOrd="0" destOrd="0" presId="urn:microsoft.com/office/officeart/2005/8/layout/process4"/>
    <dgm:cxn modelId="{ABFE9371-FEBD-4DAA-919C-312864D480A8}" type="presParOf" srcId="{98BA3338-FD72-4E3F-AF4D-73942825F4B5}" destId="{394125BA-1E56-49DC-BEE5-1DBEDB97568D}" srcOrd="1" destOrd="0" presId="urn:microsoft.com/office/officeart/2005/8/layout/process4"/>
    <dgm:cxn modelId="{546FC4EB-915E-44F0-A387-FF7034AA01C1}" type="presParOf" srcId="{98BA3338-FD72-4E3F-AF4D-73942825F4B5}" destId="{A5D8394A-8104-4C7F-B230-6EF003F68C7E}" srcOrd="2" destOrd="0" presId="urn:microsoft.com/office/officeart/2005/8/layout/process4"/>
    <dgm:cxn modelId="{FBC1DC2F-2470-4F41-A00C-6DB69F2E4F3F}" type="presParOf" srcId="{A5D8394A-8104-4C7F-B230-6EF003F68C7E}" destId="{6B753BF7-A76C-466D-9D06-EC1B47D12FC4}" srcOrd="0" destOrd="0" presId="urn:microsoft.com/office/officeart/2005/8/layout/process4"/>
    <dgm:cxn modelId="{DAF3B60C-909A-485B-9534-D1E7B51D7D9C}" type="presParOf" srcId="{98BA3338-FD72-4E3F-AF4D-73942825F4B5}" destId="{35FA2512-3737-4973-BBE0-869F8ACD2B98}" srcOrd="3" destOrd="0" presId="urn:microsoft.com/office/officeart/2005/8/layout/process4"/>
    <dgm:cxn modelId="{4313194F-8270-4C7A-85EC-A4FC78B71C24}" type="presParOf" srcId="{98BA3338-FD72-4E3F-AF4D-73942825F4B5}" destId="{868862B9-68A5-4C55-9B28-189BE69801E7}" srcOrd="4" destOrd="0" presId="urn:microsoft.com/office/officeart/2005/8/layout/process4"/>
    <dgm:cxn modelId="{4A12EB63-B370-41A9-809A-65409197C460}" type="presParOf" srcId="{868862B9-68A5-4C55-9B28-189BE69801E7}" destId="{1E992947-5182-476A-A517-F5FC2B8F0B4F}" srcOrd="0" destOrd="0" presId="urn:microsoft.com/office/officeart/2005/8/layout/process4"/>
    <dgm:cxn modelId="{C39B0AE4-DE0D-476C-BC0D-158E59F1F1F2}" type="presParOf" srcId="{98BA3338-FD72-4E3F-AF4D-73942825F4B5}" destId="{C00596DD-EA12-4653-9638-308DA3575EE5}" srcOrd="5" destOrd="0" presId="urn:microsoft.com/office/officeart/2005/8/layout/process4"/>
    <dgm:cxn modelId="{2C907004-74B8-47F8-9671-E6A398508375}" type="presParOf" srcId="{98BA3338-FD72-4E3F-AF4D-73942825F4B5}" destId="{68E15E3B-2A30-4F6B-9E4D-CF12FEB0505E}" srcOrd="6" destOrd="0" presId="urn:microsoft.com/office/officeart/2005/8/layout/process4"/>
    <dgm:cxn modelId="{BC74BA06-8391-4CC6-8A9C-4227E0314CC9}" type="presParOf" srcId="{68E15E3B-2A30-4F6B-9E4D-CF12FEB0505E}" destId="{69BB9A79-6905-4BCB-B204-A4F9FFF142B8}" srcOrd="0" destOrd="0" presId="urn:microsoft.com/office/officeart/2005/8/layout/process4"/>
    <dgm:cxn modelId="{7FEEFD59-FED7-4DD0-A57B-4A48C2AD7E16}" type="presParOf" srcId="{98BA3338-FD72-4E3F-AF4D-73942825F4B5}" destId="{7A8C592D-8AAC-4059-A178-109C0A487371}" srcOrd="7" destOrd="0" presId="urn:microsoft.com/office/officeart/2005/8/layout/process4"/>
    <dgm:cxn modelId="{D4FEE02B-EDA8-4A05-80F3-0EED435190E9}" type="presParOf" srcId="{98BA3338-FD72-4E3F-AF4D-73942825F4B5}" destId="{150950F0-B153-4D47-9343-43C9E2F97EC5}" srcOrd="8" destOrd="0" presId="urn:microsoft.com/office/officeart/2005/8/layout/process4"/>
    <dgm:cxn modelId="{BC60348B-4D59-487B-A6EE-424957FF59E0}" type="presParOf" srcId="{150950F0-B153-4D47-9343-43C9E2F97EC5}" destId="{E4C6808C-5BF3-40D6-A6E6-D42F1DE9EC8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9E205AD-4C65-4B8B-8C4C-29611A5FDFAF}" type="doc">
      <dgm:prSet loTypeId="urn:microsoft.com/office/officeart/2005/8/layout/process4" loCatId="process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5ED1C06-0360-4621-A4DA-149DEE386176}">
      <dgm:prSet custT="1"/>
      <dgm:spPr/>
      <dgm:t>
        <a:bodyPr/>
        <a:lstStyle/>
        <a:p>
          <a:pPr rtl="0"/>
          <a:r>
            <a:rPr lang="en-US" sz="2400" baseline="0" dirty="0" smtClean="0">
              <a:latin typeface="Arial" panose="020B0604020202020204" pitchFamily="34" charset="0"/>
              <a:cs typeface="Arial" panose="020B0604020202020204" pitchFamily="34" charset="0"/>
            </a:rPr>
            <a:t>You loan a $100 computer to a friend for a year.  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0C9FF1-B0BE-40E9-B763-DF0994C6894B}" type="parTrans" cxnId="{5B3ACBCE-9362-4B0C-8AAD-6B521CFC778A}">
      <dgm:prSet/>
      <dgm:spPr/>
      <dgm:t>
        <a:bodyPr/>
        <a:lstStyle/>
        <a:p>
          <a:endParaRPr lang="en-US"/>
        </a:p>
      </dgm:t>
    </dgm:pt>
    <dgm:pt modelId="{CA038C92-D662-4AFE-A361-532FD22FFB82}" type="sibTrans" cxnId="{5B3ACBCE-9362-4B0C-8AAD-6B521CFC778A}">
      <dgm:prSet/>
      <dgm:spPr/>
      <dgm:t>
        <a:bodyPr/>
        <a:lstStyle/>
        <a:p>
          <a:endParaRPr lang="en-US"/>
        </a:p>
      </dgm:t>
    </dgm:pt>
    <dgm:pt modelId="{E34DEDE6-A9EA-4FBB-A8B1-4BB0BBAF986B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594D4DAC-579C-4972-AD48-B9040FB3A3BF}" type="parTrans" cxnId="{84E655F9-CF21-4F83-85FC-4D9B1B902FBA}">
      <dgm:prSet/>
      <dgm:spPr/>
      <dgm:t>
        <a:bodyPr/>
        <a:lstStyle/>
        <a:p>
          <a:endParaRPr lang="en-US"/>
        </a:p>
      </dgm:t>
    </dgm:pt>
    <dgm:pt modelId="{D35C06BB-4697-45B8-A640-B66EAB0630C1}" type="sibTrans" cxnId="{84E655F9-CF21-4F83-85FC-4D9B1B902FBA}">
      <dgm:prSet/>
      <dgm:spPr/>
      <dgm:t>
        <a:bodyPr/>
        <a:lstStyle/>
        <a:p>
          <a:endParaRPr lang="en-US"/>
        </a:p>
      </dgm:t>
    </dgm:pt>
    <dgm:pt modelId="{1D090E14-C5FE-4A56-BBDF-7A4487CCD352}">
      <dgm:prSet custT="1"/>
      <dgm:spPr>
        <a:blipFill rotWithShape="0">
          <a:blip xmlns:r="http://schemas.openxmlformats.org/officeDocument/2006/relationships" r:embed="rId2"/>
          <a:stretch>
            <a:fillRect t="-8276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27F983D7-0242-4C08-B48A-49A207921CFC}" type="parTrans" cxnId="{00D64190-1706-40DB-8564-B8C3FF2234EC}">
      <dgm:prSet/>
      <dgm:spPr/>
      <dgm:t>
        <a:bodyPr/>
        <a:lstStyle/>
        <a:p>
          <a:endParaRPr lang="en-US"/>
        </a:p>
      </dgm:t>
    </dgm:pt>
    <dgm:pt modelId="{D94CB10F-C13E-442C-A5E2-B3874E5B4B60}" type="sibTrans" cxnId="{00D64190-1706-40DB-8564-B8C3FF2234EC}">
      <dgm:prSet/>
      <dgm:spPr/>
      <dgm:t>
        <a:bodyPr/>
        <a:lstStyle/>
        <a:p>
          <a:endParaRPr lang="en-US"/>
        </a:p>
      </dgm:t>
    </dgm:pt>
    <dgm:pt modelId="{C58CBD46-9B47-4252-9948-48A2FB618274}">
      <dgm:prSet custT="1"/>
      <dgm:spPr/>
      <dgm:t>
        <a:bodyPr/>
        <a:lstStyle/>
        <a:p>
          <a:pPr rtl="0"/>
          <a:r>
            <a:rPr lang="en-US" sz="2400" baseline="0" dirty="0" smtClean="0">
              <a:latin typeface="Arial" panose="020B0604020202020204" pitchFamily="34" charset="0"/>
              <a:cs typeface="Arial" panose="020B0604020202020204" pitchFamily="34" charset="0"/>
            </a:rPr>
            <a:t>So the pre-tax income is $17.50 - $5.5 = $12.00.  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E4F169-CF38-461D-B3FB-FFD53825EF8C}" type="parTrans" cxnId="{1EA433F6-41DE-4C7B-9EA5-1498E660F5B3}">
      <dgm:prSet/>
      <dgm:spPr/>
      <dgm:t>
        <a:bodyPr/>
        <a:lstStyle/>
        <a:p>
          <a:endParaRPr lang="en-US"/>
        </a:p>
      </dgm:t>
    </dgm:pt>
    <dgm:pt modelId="{58DCAED5-14EE-49D4-B557-4F4FA0E5F6CC}" type="sibTrans" cxnId="{1EA433F6-41DE-4C7B-9EA5-1498E660F5B3}">
      <dgm:prSet/>
      <dgm:spPr/>
      <dgm:t>
        <a:bodyPr/>
        <a:lstStyle/>
        <a:p>
          <a:endParaRPr lang="en-US"/>
        </a:p>
      </dgm:t>
    </dgm:pt>
    <dgm:pt modelId="{A002D49E-F971-4D45-9C45-135EF8EEBB09}">
      <dgm:prSet custT="1"/>
      <dgm:spPr>
        <a:blipFill rotWithShape="0">
          <a:blip xmlns:r="http://schemas.openxmlformats.org/officeDocument/2006/relationships" r:embed="rId3"/>
          <a:stretch>
            <a:fillRect r="-3353" b="-9375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5663A662-1E8C-4CF7-9BF9-AE59B2803097}" type="parTrans" cxnId="{24B5781F-BC5B-47BD-8332-E562C6276294}">
      <dgm:prSet/>
      <dgm:spPr/>
      <dgm:t>
        <a:bodyPr/>
        <a:lstStyle/>
        <a:p>
          <a:endParaRPr lang="en-US"/>
        </a:p>
      </dgm:t>
    </dgm:pt>
    <dgm:pt modelId="{11C872EA-8A0C-46CC-A23F-8E6B222FE34A}" type="sibTrans" cxnId="{24B5781F-BC5B-47BD-8332-E562C6276294}">
      <dgm:prSet/>
      <dgm:spPr/>
      <dgm:t>
        <a:bodyPr/>
        <a:lstStyle/>
        <a:p>
          <a:endParaRPr lang="en-US"/>
        </a:p>
      </dgm:t>
    </dgm:pt>
    <dgm:pt modelId="{98BA3338-FD72-4E3F-AF4D-73942825F4B5}" type="pres">
      <dgm:prSet presAssocID="{09E205AD-4C65-4B8B-8C4C-29611A5FDFA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351F44-F326-4FA1-861B-BD90752C31C9}" type="pres">
      <dgm:prSet presAssocID="{A002D49E-F971-4D45-9C45-135EF8EEBB09}" presName="boxAndChildren" presStyleCnt="0"/>
      <dgm:spPr/>
    </dgm:pt>
    <dgm:pt modelId="{030BF6FE-5E4E-493E-A480-B105B29A9495}" type="pres">
      <dgm:prSet presAssocID="{A002D49E-F971-4D45-9C45-135EF8EEBB09}" presName="parentTextBox" presStyleLbl="node1" presStyleIdx="0" presStyleCnt="5" custLinFactNeighborX="-2273" custLinFactNeighborY="24325"/>
      <dgm:spPr/>
      <dgm:t>
        <a:bodyPr/>
        <a:lstStyle/>
        <a:p>
          <a:endParaRPr lang="en-US"/>
        </a:p>
      </dgm:t>
    </dgm:pt>
    <dgm:pt modelId="{394125BA-1E56-49DC-BEE5-1DBEDB97568D}" type="pres">
      <dgm:prSet presAssocID="{58DCAED5-14EE-49D4-B557-4F4FA0E5F6CC}" presName="sp" presStyleCnt="0"/>
      <dgm:spPr/>
    </dgm:pt>
    <dgm:pt modelId="{A5D8394A-8104-4C7F-B230-6EF003F68C7E}" type="pres">
      <dgm:prSet presAssocID="{C58CBD46-9B47-4252-9948-48A2FB618274}" presName="arrowAndChildren" presStyleCnt="0"/>
      <dgm:spPr/>
    </dgm:pt>
    <dgm:pt modelId="{6B753BF7-A76C-466D-9D06-EC1B47D12FC4}" type="pres">
      <dgm:prSet presAssocID="{C58CBD46-9B47-4252-9948-48A2FB618274}" presName="parentTextArrow" presStyleLbl="node1" presStyleIdx="1" presStyleCnt="5"/>
      <dgm:spPr/>
      <dgm:t>
        <a:bodyPr/>
        <a:lstStyle/>
        <a:p>
          <a:endParaRPr lang="en-US"/>
        </a:p>
      </dgm:t>
    </dgm:pt>
    <dgm:pt modelId="{35FA2512-3737-4973-BBE0-869F8ACD2B98}" type="pres">
      <dgm:prSet presAssocID="{D94CB10F-C13E-442C-A5E2-B3874E5B4B60}" presName="sp" presStyleCnt="0"/>
      <dgm:spPr/>
    </dgm:pt>
    <dgm:pt modelId="{868862B9-68A5-4C55-9B28-189BE69801E7}" type="pres">
      <dgm:prSet presAssocID="{1D090E14-C5FE-4A56-BBDF-7A4487CCD352}" presName="arrowAndChildren" presStyleCnt="0"/>
      <dgm:spPr/>
    </dgm:pt>
    <dgm:pt modelId="{1E992947-5182-476A-A517-F5FC2B8F0B4F}" type="pres">
      <dgm:prSet presAssocID="{1D090E14-C5FE-4A56-BBDF-7A4487CCD352}" presName="parentTextArrow" presStyleLbl="node1" presStyleIdx="2" presStyleCnt="5"/>
      <dgm:spPr/>
      <dgm:t>
        <a:bodyPr/>
        <a:lstStyle/>
        <a:p>
          <a:endParaRPr lang="en-US"/>
        </a:p>
      </dgm:t>
    </dgm:pt>
    <dgm:pt modelId="{C00596DD-EA12-4653-9638-308DA3575EE5}" type="pres">
      <dgm:prSet presAssocID="{D35C06BB-4697-45B8-A640-B66EAB0630C1}" presName="sp" presStyleCnt="0"/>
      <dgm:spPr/>
    </dgm:pt>
    <dgm:pt modelId="{68E15E3B-2A30-4F6B-9E4D-CF12FEB0505E}" type="pres">
      <dgm:prSet presAssocID="{E34DEDE6-A9EA-4FBB-A8B1-4BB0BBAF986B}" presName="arrowAndChildren" presStyleCnt="0"/>
      <dgm:spPr/>
    </dgm:pt>
    <dgm:pt modelId="{69BB9A79-6905-4BCB-B204-A4F9FFF142B8}" type="pres">
      <dgm:prSet presAssocID="{E34DEDE6-A9EA-4FBB-A8B1-4BB0BBAF986B}" presName="parentTextArrow" presStyleLbl="node1" presStyleIdx="3" presStyleCnt="5"/>
      <dgm:spPr/>
      <dgm:t>
        <a:bodyPr/>
        <a:lstStyle/>
        <a:p>
          <a:endParaRPr lang="en-US"/>
        </a:p>
      </dgm:t>
    </dgm:pt>
    <dgm:pt modelId="{7A8C592D-8AAC-4059-A178-109C0A487371}" type="pres">
      <dgm:prSet presAssocID="{CA038C92-D662-4AFE-A361-532FD22FFB82}" presName="sp" presStyleCnt="0"/>
      <dgm:spPr/>
    </dgm:pt>
    <dgm:pt modelId="{150950F0-B153-4D47-9343-43C9E2F97EC5}" type="pres">
      <dgm:prSet presAssocID="{B5ED1C06-0360-4621-A4DA-149DEE386176}" presName="arrowAndChildren" presStyleCnt="0"/>
      <dgm:spPr/>
    </dgm:pt>
    <dgm:pt modelId="{E4C6808C-5BF3-40D6-A6E6-D42F1DE9EC85}" type="pres">
      <dgm:prSet presAssocID="{B5ED1C06-0360-4621-A4DA-149DEE386176}" presName="parentTextArrow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84E655F9-CF21-4F83-85FC-4D9B1B902FBA}" srcId="{09E205AD-4C65-4B8B-8C4C-29611A5FDFAF}" destId="{E34DEDE6-A9EA-4FBB-A8B1-4BB0BBAF986B}" srcOrd="1" destOrd="0" parTransId="{594D4DAC-579C-4972-AD48-B9040FB3A3BF}" sibTransId="{D35C06BB-4697-45B8-A640-B66EAB0630C1}"/>
    <dgm:cxn modelId="{2681C1F8-691F-4A0A-90ED-9E14C12334FB}" type="presOf" srcId="{09E205AD-4C65-4B8B-8C4C-29611A5FDFAF}" destId="{98BA3338-FD72-4E3F-AF4D-73942825F4B5}" srcOrd="0" destOrd="0" presId="urn:microsoft.com/office/officeart/2005/8/layout/process4"/>
    <dgm:cxn modelId="{5B3ACBCE-9362-4B0C-8AAD-6B521CFC778A}" srcId="{09E205AD-4C65-4B8B-8C4C-29611A5FDFAF}" destId="{B5ED1C06-0360-4621-A4DA-149DEE386176}" srcOrd="0" destOrd="0" parTransId="{900C9FF1-B0BE-40E9-B763-DF0994C6894B}" sibTransId="{CA038C92-D662-4AFE-A361-532FD22FFB82}"/>
    <dgm:cxn modelId="{9FA043E0-10D6-4B43-94E2-0EBF17273BC4}" type="presOf" srcId="{1D090E14-C5FE-4A56-BBDF-7A4487CCD352}" destId="{1E992947-5182-476A-A517-F5FC2B8F0B4F}" srcOrd="0" destOrd="0" presId="urn:microsoft.com/office/officeart/2005/8/layout/process4"/>
    <dgm:cxn modelId="{24B5781F-BC5B-47BD-8332-E562C6276294}" srcId="{09E205AD-4C65-4B8B-8C4C-29611A5FDFAF}" destId="{A002D49E-F971-4D45-9C45-135EF8EEBB09}" srcOrd="4" destOrd="0" parTransId="{5663A662-1E8C-4CF7-9BF9-AE59B2803097}" sibTransId="{11C872EA-8A0C-46CC-A23F-8E6B222FE34A}"/>
    <dgm:cxn modelId="{8B872BF2-C1FF-4F0F-A11F-FA40438E882E}" type="presOf" srcId="{A002D49E-F971-4D45-9C45-135EF8EEBB09}" destId="{030BF6FE-5E4E-493E-A480-B105B29A9495}" srcOrd="0" destOrd="0" presId="urn:microsoft.com/office/officeart/2005/8/layout/process4"/>
    <dgm:cxn modelId="{DD753A51-2E53-42FA-9374-A44F41D17EE6}" type="presOf" srcId="{B5ED1C06-0360-4621-A4DA-149DEE386176}" destId="{E4C6808C-5BF3-40D6-A6E6-D42F1DE9EC85}" srcOrd="0" destOrd="0" presId="urn:microsoft.com/office/officeart/2005/8/layout/process4"/>
    <dgm:cxn modelId="{F6E8D6A6-A664-4105-910C-949F5A2BE7E6}" type="presOf" srcId="{C58CBD46-9B47-4252-9948-48A2FB618274}" destId="{6B753BF7-A76C-466D-9D06-EC1B47D12FC4}" srcOrd="0" destOrd="0" presId="urn:microsoft.com/office/officeart/2005/8/layout/process4"/>
    <dgm:cxn modelId="{00D64190-1706-40DB-8564-B8C3FF2234EC}" srcId="{09E205AD-4C65-4B8B-8C4C-29611A5FDFAF}" destId="{1D090E14-C5FE-4A56-BBDF-7A4487CCD352}" srcOrd="2" destOrd="0" parTransId="{27F983D7-0242-4C08-B48A-49A207921CFC}" sibTransId="{D94CB10F-C13E-442C-A5E2-B3874E5B4B60}"/>
    <dgm:cxn modelId="{5046B710-4444-4EA6-8D1C-C838B1C2C08A}" type="presOf" srcId="{E34DEDE6-A9EA-4FBB-A8B1-4BB0BBAF986B}" destId="{69BB9A79-6905-4BCB-B204-A4F9FFF142B8}" srcOrd="0" destOrd="0" presId="urn:microsoft.com/office/officeart/2005/8/layout/process4"/>
    <dgm:cxn modelId="{1EA433F6-41DE-4C7B-9EA5-1498E660F5B3}" srcId="{09E205AD-4C65-4B8B-8C4C-29611A5FDFAF}" destId="{C58CBD46-9B47-4252-9948-48A2FB618274}" srcOrd="3" destOrd="0" parTransId="{C8E4F169-CF38-461D-B3FB-FFD53825EF8C}" sibTransId="{58DCAED5-14EE-49D4-B557-4F4FA0E5F6CC}"/>
    <dgm:cxn modelId="{46847C92-263B-4024-9EC7-E8C578F5E9B4}" type="presParOf" srcId="{98BA3338-FD72-4E3F-AF4D-73942825F4B5}" destId="{CE351F44-F326-4FA1-861B-BD90752C31C9}" srcOrd="0" destOrd="0" presId="urn:microsoft.com/office/officeart/2005/8/layout/process4"/>
    <dgm:cxn modelId="{81DB88F4-59A6-479E-98F8-D78AF4F77964}" type="presParOf" srcId="{CE351F44-F326-4FA1-861B-BD90752C31C9}" destId="{030BF6FE-5E4E-493E-A480-B105B29A9495}" srcOrd="0" destOrd="0" presId="urn:microsoft.com/office/officeart/2005/8/layout/process4"/>
    <dgm:cxn modelId="{ABFE9371-FEBD-4DAA-919C-312864D480A8}" type="presParOf" srcId="{98BA3338-FD72-4E3F-AF4D-73942825F4B5}" destId="{394125BA-1E56-49DC-BEE5-1DBEDB97568D}" srcOrd="1" destOrd="0" presId="urn:microsoft.com/office/officeart/2005/8/layout/process4"/>
    <dgm:cxn modelId="{546FC4EB-915E-44F0-A387-FF7034AA01C1}" type="presParOf" srcId="{98BA3338-FD72-4E3F-AF4D-73942825F4B5}" destId="{A5D8394A-8104-4C7F-B230-6EF003F68C7E}" srcOrd="2" destOrd="0" presId="urn:microsoft.com/office/officeart/2005/8/layout/process4"/>
    <dgm:cxn modelId="{FBC1DC2F-2470-4F41-A00C-6DB69F2E4F3F}" type="presParOf" srcId="{A5D8394A-8104-4C7F-B230-6EF003F68C7E}" destId="{6B753BF7-A76C-466D-9D06-EC1B47D12FC4}" srcOrd="0" destOrd="0" presId="urn:microsoft.com/office/officeart/2005/8/layout/process4"/>
    <dgm:cxn modelId="{DAF3B60C-909A-485B-9534-D1E7B51D7D9C}" type="presParOf" srcId="{98BA3338-FD72-4E3F-AF4D-73942825F4B5}" destId="{35FA2512-3737-4973-BBE0-869F8ACD2B98}" srcOrd="3" destOrd="0" presId="urn:microsoft.com/office/officeart/2005/8/layout/process4"/>
    <dgm:cxn modelId="{4313194F-8270-4C7A-85EC-A4FC78B71C24}" type="presParOf" srcId="{98BA3338-FD72-4E3F-AF4D-73942825F4B5}" destId="{868862B9-68A5-4C55-9B28-189BE69801E7}" srcOrd="4" destOrd="0" presId="urn:microsoft.com/office/officeart/2005/8/layout/process4"/>
    <dgm:cxn modelId="{4A12EB63-B370-41A9-809A-65409197C460}" type="presParOf" srcId="{868862B9-68A5-4C55-9B28-189BE69801E7}" destId="{1E992947-5182-476A-A517-F5FC2B8F0B4F}" srcOrd="0" destOrd="0" presId="urn:microsoft.com/office/officeart/2005/8/layout/process4"/>
    <dgm:cxn modelId="{C39B0AE4-DE0D-476C-BC0D-158E59F1F1F2}" type="presParOf" srcId="{98BA3338-FD72-4E3F-AF4D-73942825F4B5}" destId="{C00596DD-EA12-4653-9638-308DA3575EE5}" srcOrd="5" destOrd="0" presId="urn:microsoft.com/office/officeart/2005/8/layout/process4"/>
    <dgm:cxn modelId="{2C907004-74B8-47F8-9671-E6A398508375}" type="presParOf" srcId="{98BA3338-FD72-4E3F-AF4D-73942825F4B5}" destId="{68E15E3B-2A30-4F6B-9E4D-CF12FEB0505E}" srcOrd="6" destOrd="0" presId="urn:microsoft.com/office/officeart/2005/8/layout/process4"/>
    <dgm:cxn modelId="{BC74BA06-8391-4CC6-8A9C-4227E0314CC9}" type="presParOf" srcId="{68E15E3B-2A30-4F6B-9E4D-CF12FEB0505E}" destId="{69BB9A79-6905-4BCB-B204-A4F9FFF142B8}" srcOrd="0" destOrd="0" presId="urn:microsoft.com/office/officeart/2005/8/layout/process4"/>
    <dgm:cxn modelId="{7FEEFD59-FED7-4DD0-A57B-4A48C2AD7E16}" type="presParOf" srcId="{98BA3338-FD72-4E3F-AF4D-73942825F4B5}" destId="{7A8C592D-8AAC-4059-A178-109C0A487371}" srcOrd="7" destOrd="0" presId="urn:microsoft.com/office/officeart/2005/8/layout/process4"/>
    <dgm:cxn modelId="{D4FEE02B-EDA8-4A05-80F3-0EED435190E9}" type="presParOf" srcId="{98BA3338-FD72-4E3F-AF4D-73942825F4B5}" destId="{150950F0-B153-4D47-9343-43C9E2F97EC5}" srcOrd="8" destOrd="0" presId="urn:microsoft.com/office/officeart/2005/8/layout/process4"/>
    <dgm:cxn modelId="{BC60348B-4D59-487B-A6EE-424957FF59E0}" type="presParOf" srcId="{150950F0-B153-4D47-9343-43C9E2F97EC5}" destId="{E4C6808C-5BF3-40D6-A6E6-D42F1DE9EC8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B199058-40E2-49E6-983F-03C0D7ABE46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43E8EF82-74EE-4853-B6B9-9C4BC40250B0}">
          <dgm:prSet custT="1"/>
          <dgm:spPr/>
          <dgm:t>
            <a:bodyPr/>
            <a:lstStyle/>
            <a:p>
              <a:pPr rtl="0"/>
              <a:r>
                <a:rPr lang="en-US" sz="36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For a given risk-free rate </a:t>
              </a:r>
              <a14:m>
                <m:oMath xmlns:m="http://schemas.openxmlformats.org/officeDocument/2006/math">
                  <m:acc>
                    <m:accPr>
                      <m:chr m:val="̂"/>
                      <m:ctrlPr>
                        <a:rPr lang="en-US" sz="3600" i="1" baseline="0">
                          <a:latin typeface="Cambria Math" panose="02040503050406030204" pitchFamily="18" charset="0"/>
                        </a:rPr>
                      </m:ctrlPr>
                    </m:accPr>
                    <m:e>
                      <m:sSub>
                        <m:sSubPr>
                          <m:ctrlPr>
                            <a:rPr lang="en-US" sz="3600" i="1" baseline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 baseline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3600" i="1" baseline="0">
                              <a:latin typeface="Cambria Math"/>
                            </a:rPr>
                            <m:t>𝑡</m:t>
                          </m:r>
                        </m:sub>
                      </m:sSub>
                    </m:e>
                  </m:acc>
                </m:oMath>
              </a14:m>
              <a:r>
                <a:rPr lang="en-US" sz="36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, if the tax on capital is high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sz="3600" i="1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sz="3600" i="1" baseline="0">
                          <a:latin typeface="Cambria Math"/>
                        </a:rPr>
                        <m:t>𝜏</m:t>
                      </m:r>
                    </m:e>
                    <m:sub>
                      <m:r>
                        <a:rPr lang="en-US" sz="3600" i="1" baseline="0">
                          <a:latin typeface="Cambria Math"/>
                        </a:rPr>
                        <m:t>𝑘</m:t>
                      </m:r>
                    </m:sub>
                  </m:sSub>
                </m:oMath>
              </a14:m>
              <a:r>
                <a:rPr lang="en-US" sz="36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, then a high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sz="3600" i="1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sz="3600" i="1" baseline="0">
                          <a:latin typeface="Cambria Math"/>
                        </a:rPr>
                        <m:t>𝑟</m:t>
                      </m:r>
                    </m:e>
                    <m:sub>
                      <m:r>
                        <a:rPr lang="en-US" sz="3600" i="1" baseline="0">
                          <a:latin typeface="Cambria Math"/>
                        </a:rPr>
                        <m:t>𝑡</m:t>
                      </m:r>
                    </m:sub>
                  </m:sSub>
                </m:oMath>
              </a14:m>
              <a:r>
                <a:rPr lang="en-US" sz="36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implies:</a:t>
              </a:r>
              <a:endParaRPr lang="en-US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43E8EF82-74EE-4853-B6B9-9C4BC40250B0}">
          <dgm:prSet custT="1"/>
          <dgm:spPr/>
          <dgm:t>
            <a:bodyPr/>
            <a:lstStyle/>
            <a:p>
              <a:pPr rtl="0"/>
              <a:r>
                <a:rPr lang="en-US" sz="3600" baseline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For a given risk-free rate </a:t>
              </a:r>
              <a:r>
                <a:rPr lang="en-US" sz="3600" i="0" baseline="0">
                  <a:latin typeface="Cambria Math"/>
                </a:rPr>
                <a:t>(𝑟_𝑡 ) ̂</a:t>
              </a:r>
              <a:r>
                <a:rPr lang="en-US" sz="36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, if the tax on capital is high </a:t>
              </a:r>
              <a:r>
                <a:rPr lang="en-US" sz="3600" i="0" baseline="0">
                  <a:latin typeface="Cambria Math"/>
                </a:rPr>
                <a:t>𝜏_𝑘</a:t>
              </a:r>
              <a:r>
                <a:rPr lang="en-US" sz="36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, then a high </a:t>
              </a:r>
              <a:r>
                <a:rPr lang="en-US" sz="3600" i="0" baseline="0">
                  <a:latin typeface="Cambria Math"/>
                </a:rPr>
                <a:t>𝑟_𝑡</a:t>
              </a:r>
              <a:r>
                <a:rPr lang="en-US" sz="36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implies:</a:t>
              </a:r>
              <a:endParaRPr lang="en-US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768B0E24-72A3-4686-857B-9E901544F29B}" type="parTrans" cxnId="{A66F5E5B-56AC-48CF-B470-2E30A43EF37D}">
      <dgm:prSet/>
      <dgm:spPr/>
      <dgm:t>
        <a:bodyPr/>
        <a:lstStyle/>
        <a:p>
          <a:endParaRPr lang="en-US"/>
        </a:p>
      </dgm:t>
    </dgm:pt>
    <dgm:pt modelId="{D18FB7E3-388D-4B86-A5FB-656817A88590}" type="sibTrans" cxnId="{A66F5E5B-56AC-48CF-B470-2E30A43EF37D}">
      <dgm:prSet/>
      <dgm:spPr/>
      <dgm:t>
        <a:bodyPr/>
        <a:lstStyle/>
        <a:p>
          <a:endParaRPr lang="en-US"/>
        </a:p>
      </dgm:t>
    </dgm:pt>
    <dgm:pt modelId="{A9B09C13-FBDB-4071-B324-5B542DE02FF5}">
      <dgm:prSet custT="1"/>
      <dgm:spPr/>
      <dgm:t>
        <a:bodyPr/>
        <a:lstStyle/>
        <a:p>
          <a:pPr rtl="0"/>
          <a:r>
            <a:rPr lang="en-US" sz="3200" baseline="0" dirty="0">
              <a:latin typeface="Arial" panose="020B0604020202020204" pitchFamily="34" charset="0"/>
              <a:cs typeface="Arial" panose="020B0604020202020204" pitchFamily="34" charset="0"/>
            </a:rPr>
            <a:t>a high MPK, which implies  </a:t>
          </a:r>
          <a:endParaRPr lang="en-US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31FA7A-D923-40F5-BCF8-0B021E549B32}" type="parTrans" cxnId="{532D453C-843B-46D3-A4A9-4A384DE256E5}">
      <dgm:prSet/>
      <dgm:spPr/>
      <dgm:t>
        <a:bodyPr/>
        <a:lstStyle/>
        <a:p>
          <a:endParaRPr lang="en-US"/>
        </a:p>
      </dgm:t>
    </dgm:pt>
    <dgm:pt modelId="{6F5E96FA-D8FC-4C68-92F9-BA7DA3A12647}" type="sibTrans" cxnId="{532D453C-843B-46D3-A4A9-4A384DE256E5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45DF04D2-A5A9-4574-B381-92F04EEEFF32}">
          <dgm:prSet custT="1"/>
          <dgm:spPr/>
          <dgm:t>
            <a:bodyPr/>
            <a:lstStyle/>
            <a:p>
              <a:pPr rtl="0"/>
              <a:r>
                <a:rPr lang="en-US" sz="32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a low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sz="3200" i="1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sz="3200" i="1" baseline="0">
                          <a:latin typeface="Cambria Math"/>
                        </a:rPr>
                        <m:t>𝐾</m:t>
                      </m:r>
                    </m:e>
                    <m:sub>
                      <m:r>
                        <a:rPr lang="en-US" sz="3200" i="1" baseline="0">
                          <a:latin typeface="Cambria Math"/>
                        </a:rPr>
                        <m:t>𝑡</m:t>
                      </m:r>
                    </m:sub>
                  </m:sSub>
                </m:oMath>
              </a14:m>
              <a:r>
                <a:rPr lang="en-US" sz="32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, which implies</a:t>
              </a:r>
              <a:endParaRPr lang="en-US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45DF04D2-A5A9-4574-B381-92F04EEEFF32}">
          <dgm:prSet custT="1"/>
          <dgm:spPr/>
          <dgm:t>
            <a:bodyPr/>
            <a:lstStyle/>
            <a:p>
              <a:pPr rtl="0"/>
              <a:r>
                <a:rPr lang="en-US" sz="3200" baseline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 low </a:t>
              </a:r>
              <a:r>
                <a:rPr lang="en-US" sz="3200" i="0" baseline="0">
                  <a:latin typeface="Cambria Math"/>
                </a:rPr>
                <a:t>𝐾_𝑡</a:t>
              </a:r>
              <a:r>
                <a:rPr lang="en-US" sz="32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, which implies</a:t>
              </a:r>
              <a:endParaRPr lang="en-US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CC98CAA5-6823-4F7E-A7C8-ECC2B551F456}" type="parTrans" cxnId="{46A38295-8F3F-4682-AF22-710A868127F0}">
      <dgm:prSet/>
      <dgm:spPr/>
      <dgm:t>
        <a:bodyPr/>
        <a:lstStyle/>
        <a:p>
          <a:endParaRPr lang="en-US"/>
        </a:p>
      </dgm:t>
    </dgm:pt>
    <dgm:pt modelId="{38E35ACD-59D5-436D-B8F3-74239FAF2EA2}" type="sibTrans" cxnId="{46A38295-8F3F-4682-AF22-710A868127F0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520AC1E0-ABA4-4183-8B8B-0953D623D690}">
          <dgm:prSet custT="1"/>
          <dgm:spPr/>
          <dgm:t>
            <a:bodyPr/>
            <a:lstStyle/>
            <a:p>
              <a:pPr rtl="0"/>
              <a:r>
                <a:rPr lang="en-US" sz="32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a low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sz="3200" i="1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sz="3200" i="1" baseline="0">
                          <a:latin typeface="Cambria Math"/>
                        </a:rPr>
                        <m:t>𝑌</m:t>
                      </m:r>
                    </m:e>
                    <m:sub>
                      <m:r>
                        <a:rPr lang="en-US" sz="3200" i="1" baseline="0">
                          <a:latin typeface="Cambria Math"/>
                        </a:rPr>
                        <m:t>𝑡</m:t>
                      </m:r>
                    </m:sub>
                  </m:sSub>
                </m:oMath>
              </a14:m>
              <a:r>
                <a:rPr lang="en-US" sz="32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and low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sz="3200" i="1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sz="3200" i="1" baseline="0">
                          <a:latin typeface="Cambria Math"/>
                        </a:rPr>
                        <m:t>𝑤</m:t>
                      </m:r>
                    </m:e>
                    <m:sub>
                      <m:r>
                        <a:rPr lang="en-US" sz="3200" i="1" baseline="0">
                          <a:latin typeface="Cambria Math"/>
                        </a:rPr>
                        <m:t>𝑡</m:t>
                      </m:r>
                    </m:sub>
                  </m:sSub>
                  <m:r>
                    <a:rPr lang="en-US" sz="3200" i="1" baseline="0">
                      <a:latin typeface="Cambria Math"/>
                    </a:rPr>
                    <m:t>.</m:t>
                  </m:r>
                </m:oMath>
              </a14:m>
              <a:r>
                <a:rPr lang="en-US" sz="32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en-US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520AC1E0-ABA4-4183-8B8B-0953D623D690}">
          <dgm:prSet custT="1"/>
          <dgm:spPr/>
          <dgm:t>
            <a:bodyPr/>
            <a:lstStyle/>
            <a:p>
              <a:pPr rtl="0"/>
              <a:r>
                <a:rPr lang="en-US" sz="3200" baseline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 low </a:t>
              </a:r>
              <a:r>
                <a:rPr lang="en-US" sz="3200" i="0" baseline="0">
                  <a:latin typeface="Cambria Math"/>
                </a:rPr>
                <a:t>𝑌_𝑡</a:t>
              </a:r>
              <a:r>
                <a:rPr lang="en-US" sz="32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and low </a:t>
              </a:r>
              <a:r>
                <a:rPr lang="en-US" sz="3200" i="0" baseline="0">
                  <a:latin typeface="Cambria Math"/>
                </a:rPr>
                <a:t>𝑤_𝑡.</a:t>
              </a:r>
              <a:r>
                <a:rPr lang="en-US" sz="32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en-US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D4662452-DFB3-47E9-BAB3-DC8313B56897}" type="parTrans" cxnId="{310B12A1-8702-49E1-AF66-56DC61DC9184}">
      <dgm:prSet/>
      <dgm:spPr/>
      <dgm:t>
        <a:bodyPr/>
        <a:lstStyle/>
        <a:p>
          <a:endParaRPr lang="en-US"/>
        </a:p>
      </dgm:t>
    </dgm:pt>
    <dgm:pt modelId="{3E0DAC72-1A1D-40CF-9D87-C8930F1E6205}" type="sibTrans" cxnId="{310B12A1-8702-49E1-AF66-56DC61DC9184}">
      <dgm:prSet/>
      <dgm:spPr/>
      <dgm:t>
        <a:bodyPr/>
        <a:lstStyle/>
        <a:p>
          <a:endParaRPr lang="en-US"/>
        </a:p>
      </dgm:t>
    </dgm:pt>
    <dgm:pt modelId="{30E09D64-ED6A-4938-8574-57005913BBBA}" type="pres">
      <dgm:prSet presAssocID="{4B199058-40E2-49E6-983F-03C0D7ABE46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5D8D41-591E-4B29-AD17-24931327BC45}" type="pres">
      <dgm:prSet presAssocID="{43E8EF82-74EE-4853-B6B9-9C4BC40250B0}" presName="composite" presStyleCnt="0"/>
      <dgm:spPr/>
    </dgm:pt>
    <dgm:pt modelId="{8E8E9309-77BC-49B1-B18A-9AA60157F283}" type="pres">
      <dgm:prSet presAssocID="{43E8EF82-74EE-4853-B6B9-9C4BC40250B0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1B9275-E0F9-4A36-8EF3-29B3262354B0}" type="pres">
      <dgm:prSet presAssocID="{43E8EF82-74EE-4853-B6B9-9C4BC40250B0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6F5E5B-56AC-48CF-B470-2E30A43EF37D}" srcId="{4B199058-40E2-49E6-983F-03C0D7ABE467}" destId="{43E8EF82-74EE-4853-B6B9-9C4BC40250B0}" srcOrd="0" destOrd="0" parTransId="{768B0E24-72A3-4686-857B-9E901544F29B}" sibTransId="{D18FB7E3-388D-4B86-A5FB-656817A88590}"/>
    <dgm:cxn modelId="{AD960A42-6EFA-4ED5-B7AD-36F613C27C87}" type="presOf" srcId="{45DF04D2-A5A9-4574-B381-92F04EEEFF32}" destId="{E41B9275-E0F9-4A36-8EF3-29B3262354B0}" srcOrd="0" destOrd="1" presId="urn:microsoft.com/office/officeart/2005/8/layout/hList1"/>
    <dgm:cxn modelId="{532D453C-843B-46D3-A4A9-4A384DE256E5}" srcId="{43E8EF82-74EE-4853-B6B9-9C4BC40250B0}" destId="{A9B09C13-FBDB-4071-B324-5B542DE02FF5}" srcOrd="0" destOrd="0" parTransId="{3B31FA7A-D923-40F5-BCF8-0B021E549B32}" sibTransId="{6F5E96FA-D8FC-4C68-92F9-BA7DA3A12647}"/>
    <dgm:cxn modelId="{46250D45-6B7A-42D2-98FB-9089BE5CC47C}" type="presOf" srcId="{43E8EF82-74EE-4853-B6B9-9C4BC40250B0}" destId="{8E8E9309-77BC-49B1-B18A-9AA60157F283}" srcOrd="0" destOrd="0" presId="urn:microsoft.com/office/officeart/2005/8/layout/hList1"/>
    <dgm:cxn modelId="{F6520DF0-B866-4ED5-AA04-8B525F48E1DB}" type="presOf" srcId="{520AC1E0-ABA4-4183-8B8B-0953D623D690}" destId="{E41B9275-E0F9-4A36-8EF3-29B3262354B0}" srcOrd="0" destOrd="2" presId="urn:microsoft.com/office/officeart/2005/8/layout/hList1"/>
    <dgm:cxn modelId="{46A38295-8F3F-4682-AF22-710A868127F0}" srcId="{43E8EF82-74EE-4853-B6B9-9C4BC40250B0}" destId="{45DF04D2-A5A9-4574-B381-92F04EEEFF32}" srcOrd="1" destOrd="0" parTransId="{CC98CAA5-6823-4F7E-A7C8-ECC2B551F456}" sibTransId="{38E35ACD-59D5-436D-B8F3-74239FAF2EA2}"/>
    <dgm:cxn modelId="{6F10426B-8D00-4F48-844D-F8F47D18CF65}" type="presOf" srcId="{A9B09C13-FBDB-4071-B324-5B542DE02FF5}" destId="{E41B9275-E0F9-4A36-8EF3-29B3262354B0}" srcOrd="0" destOrd="0" presId="urn:microsoft.com/office/officeart/2005/8/layout/hList1"/>
    <dgm:cxn modelId="{1977C0CA-911C-448F-B4C8-D51266D3EC5F}" type="presOf" srcId="{4B199058-40E2-49E6-983F-03C0D7ABE467}" destId="{30E09D64-ED6A-4938-8574-57005913BBBA}" srcOrd="0" destOrd="0" presId="urn:microsoft.com/office/officeart/2005/8/layout/hList1"/>
    <dgm:cxn modelId="{310B12A1-8702-49E1-AF66-56DC61DC9184}" srcId="{43E8EF82-74EE-4853-B6B9-9C4BC40250B0}" destId="{520AC1E0-ABA4-4183-8B8B-0953D623D690}" srcOrd="2" destOrd="0" parTransId="{D4662452-DFB3-47E9-BAB3-DC8313B56897}" sibTransId="{3E0DAC72-1A1D-40CF-9D87-C8930F1E6205}"/>
    <dgm:cxn modelId="{73959F96-B418-4662-BA8E-17EBF67FFC9E}" type="presParOf" srcId="{30E09D64-ED6A-4938-8574-57005913BBBA}" destId="{975D8D41-591E-4B29-AD17-24931327BC45}" srcOrd="0" destOrd="0" presId="urn:microsoft.com/office/officeart/2005/8/layout/hList1"/>
    <dgm:cxn modelId="{851E9CBD-3553-4E77-AFF5-612826809D76}" type="presParOf" srcId="{975D8D41-591E-4B29-AD17-24931327BC45}" destId="{8E8E9309-77BC-49B1-B18A-9AA60157F283}" srcOrd="0" destOrd="0" presId="urn:microsoft.com/office/officeart/2005/8/layout/hList1"/>
    <dgm:cxn modelId="{977556E1-EC5A-4336-927F-F8B8F4C2EA7E}" type="presParOf" srcId="{975D8D41-591E-4B29-AD17-24931327BC45}" destId="{E41B9275-E0F9-4A36-8EF3-29B3262354B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B199058-40E2-49E6-983F-03C0D7ABE46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E8EF82-74EE-4853-B6B9-9C4BC40250B0}">
      <dgm:prSet custT="1"/>
      <dgm:spPr>
        <a:blipFill rotWithShape="0">
          <a:blip xmlns:r="http://schemas.openxmlformats.org/officeDocument/2006/relationships" r:embed="rId1"/>
          <a:stretch>
            <a:fillRect r="-1042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768B0E24-72A3-4686-857B-9E901544F29B}" type="parTrans" cxnId="{A66F5E5B-56AC-48CF-B470-2E30A43EF37D}">
      <dgm:prSet/>
      <dgm:spPr/>
      <dgm:t>
        <a:bodyPr/>
        <a:lstStyle/>
        <a:p>
          <a:endParaRPr lang="en-US"/>
        </a:p>
      </dgm:t>
    </dgm:pt>
    <dgm:pt modelId="{D18FB7E3-388D-4B86-A5FB-656817A88590}" type="sibTrans" cxnId="{A66F5E5B-56AC-48CF-B470-2E30A43EF37D}">
      <dgm:prSet/>
      <dgm:spPr/>
      <dgm:t>
        <a:bodyPr/>
        <a:lstStyle/>
        <a:p>
          <a:endParaRPr lang="en-US"/>
        </a:p>
      </dgm:t>
    </dgm:pt>
    <dgm:pt modelId="{A9B09C13-FBDB-4071-B324-5B542DE02FF5}">
      <dgm:prSet custT="1"/>
      <dgm:spPr>
        <a:blipFill rotWithShape="0">
          <a:blip xmlns:r="http://schemas.openxmlformats.org/officeDocument/2006/relationships" r:embed="rId2"/>
          <a:stretch>
            <a:fillRect l="-579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3B31FA7A-D923-40F5-BCF8-0B021E549B32}" type="parTrans" cxnId="{532D453C-843B-46D3-A4A9-4A384DE256E5}">
      <dgm:prSet/>
      <dgm:spPr/>
      <dgm:t>
        <a:bodyPr/>
        <a:lstStyle/>
        <a:p>
          <a:endParaRPr lang="en-US"/>
        </a:p>
      </dgm:t>
    </dgm:pt>
    <dgm:pt modelId="{6F5E96FA-D8FC-4C68-92F9-BA7DA3A12647}" type="sibTrans" cxnId="{532D453C-843B-46D3-A4A9-4A384DE256E5}">
      <dgm:prSet/>
      <dgm:spPr/>
      <dgm:t>
        <a:bodyPr/>
        <a:lstStyle/>
        <a:p>
          <a:endParaRPr lang="en-US"/>
        </a:p>
      </dgm:t>
    </dgm:pt>
    <dgm:pt modelId="{45DF04D2-A5A9-4574-B381-92F04EEEFF32}">
      <dgm:prSet custT="1"/>
      <dgm:spPr/>
      <dgm:t>
        <a:bodyPr/>
        <a:lstStyle/>
        <a:p>
          <a:r>
            <a:rPr lang="en-US">
              <a:noFill/>
            </a:rPr>
            <a:t> </a:t>
          </a:r>
        </a:p>
      </dgm:t>
    </dgm:pt>
    <dgm:pt modelId="{CC98CAA5-6823-4F7E-A7C8-ECC2B551F456}" type="parTrans" cxnId="{46A38295-8F3F-4682-AF22-710A868127F0}">
      <dgm:prSet/>
      <dgm:spPr/>
      <dgm:t>
        <a:bodyPr/>
        <a:lstStyle/>
        <a:p>
          <a:endParaRPr lang="en-US"/>
        </a:p>
      </dgm:t>
    </dgm:pt>
    <dgm:pt modelId="{38E35ACD-59D5-436D-B8F3-74239FAF2EA2}" type="sibTrans" cxnId="{46A38295-8F3F-4682-AF22-710A868127F0}">
      <dgm:prSet/>
      <dgm:spPr/>
      <dgm:t>
        <a:bodyPr/>
        <a:lstStyle/>
        <a:p>
          <a:endParaRPr lang="en-US"/>
        </a:p>
      </dgm:t>
    </dgm:pt>
    <dgm:pt modelId="{520AC1E0-ABA4-4183-8B8B-0953D623D690}">
      <dgm:prSet custT="1"/>
      <dgm:spPr/>
      <dgm:t>
        <a:bodyPr/>
        <a:lstStyle/>
        <a:p>
          <a:r>
            <a:rPr lang="en-US">
              <a:noFill/>
            </a:rPr>
            <a:t> </a:t>
          </a:r>
        </a:p>
      </dgm:t>
    </dgm:pt>
    <dgm:pt modelId="{D4662452-DFB3-47E9-BAB3-DC8313B56897}" type="parTrans" cxnId="{310B12A1-8702-49E1-AF66-56DC61DC9184}">
      <dgm:prSet/>
      <dgm:spPr/>
      <dgm:t>
        <a:bodyPr/>
        <a:lstStyle/>
        <a:p>
          <a:endParaRPr lang="en-US"/>
        </a:p>
      </dgm:t>
    </dgm:pt>
    <dgm:pt modelId="{3E0DAC72-1A1D-40CF-9D87-C8930F1E6205}" type="sibTrans" cxnId="{310B12A1-8702-49E1-AF66-56DC61DC9184}">
      <dgm:prSet/>
      <dgm:spPr/>
      <dgm:t>
        <a:bodyPr/>
        <a:lstStyle/>
        <a:p>
          <a:endParaRPr lang="en-US"/>
        </a:p>
      </dgm:t>
    </dgm:pt>
    <dgm:pt modelId="{30E09D64-ED6A-4938-8574-57005913BBBA}" type="pres">
      <dgm:prSet presAssocID="{4B199058-40E2-49E6-983F-03C0D7ABE46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5D8D41-591E-4B29-AD17-24931327BC45}" type="pres">
      <dgm:prSet presAssocID="{43E8EF82-74EE-4853-B6B9-9C4BC40250B0}" presName="composite" presStyleCnt="0"/>
      <dgm:spPr/>
    </dgm:pt>
    <dgm:pt modelId="{8E8E9309-77BC-49B1-B18A-9AA60157F283}" type="pres">
      <dgm:prSet presAssocID="{43E8EF82-74EE-4853-B6B9-9C4BC40250B0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1B9275-E0F9-4A36-8EF3-29B3262354B0}" type="pres">
      <dgm:prSet presAssocID="{43E8EF82-74EE-4853-B6B9-9C4BC40250B0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6F5E5B-56AC-48CF-B470-2E30A43EF37D}" srcId="{4B199058-40E2-49E6-983F-03C0D7ABE467}" destId="{43E8EF82-74EE-4853-B6B9-9C4BC40250B0}" srcOrd="0" destOrd="0" parTransId="{768B0E24-72A3-4686-857B-9E901544F29B}" sibTransId="{D18FB7E3-388D-4B86-A5FB-656817A88590}"/>
    <dgm:cxn modelId="{AD960A42-6EFA-4ED5-B7AD-36F613C27C87}" type="presOf" srcId="{45DF04D2-A5A9-4574-B381-92F04EEEFF32}" destId="{E41B9275-E0F9-4A36-8EF3-29B3262354B0}" srcOrd="0" destOrd="1" presId="urn:microsoft.com/office/officeart/2005/8/layout/hList1"/>
    <dgm:cxn modelId="{532D453C-843B-46D3-A4A9-4A384DE256E5}" srcId="{43E8EF82-74EE-4853-B6B9-9C4BC40250B0}" destId="{A9B09C13-FBDB-4071-B324-5B542DE02FF5}" srcOrd="0" destOrd="0" parTransId="{3B31FA7A-D923-40F5-BCF8-0B021E549B32}" sibTransId="{6F5E96FA-D8FC-4C68-92F9-BA7DA3A12647}"/>
    <dgm:cxn modelId="{46250D45-6B7A-42D2-98FB-9089BE5CC47C}" type="presOf" srcId="{43E8EF82-74EE-4853-B6B9-9C4BC40250B0}" destId="{8E8E9309-77BC-49B1-B18A-9AA60157F283}" srcOrd="0" destOrd="0" presId="urn:microsoft.com/office/officeart/2005/8/layout/hList1"/>
    <dgm:cxn modelId="{F6520DF0-B866-4ED5-AA04-8B525F48E1DB}" type="presOf" srcId="{520AC1E0-ABA4-4183-8B8B-0953D623D690}" destId="{E41B9275-E0F9-4A36-8EF3-29B3262354B0}" srcOrd="0" destOrd="2" presId="urn:microsoft.com/office/officeart/2005/8/layout/hList1"/>
    <dgm:cxn modelId="{46A38295-8F3F-4682-AF22-710A868127F0}" srcId="{43E8EF82-74EE-4853-B6B9-9C4BC40250B0}" destId="{45DF04D2-A5A9-4574-B381-92F04EEEFF32}" srcOrd="1" destOrd="0" parTransId="{CC98CAA5-6823-4F7E-A7C8-ECC2B551F456}" sibTransId="{38E35ACD-59D5-436D-B8F3-74239FAF2EA2}"/>
    <dgm:cxn modelId="{6F10426B-8D00-4F48-844D-F8F47D18CF65}" type="presOf" srcId="{A9B09C13-FBDB-4071-B324-5B542DE02FF5}" destId="{E41B9275-E0F9-4A36-8EF3-29B3262354B0}" srcOrd="0" destOrd="0" presId="urn:microsoft.com/office/officeart/2005/8/layout/hList1"/>
    <dgm:cxn modelId="{1977C0CA-911C-448F-B4C8-D51266D3EC5F}" type="presOf" srcId="{4B199058-40E2-49E6-983F-03C0D7ABE467}" destId="{30E09D64-ED6A-4938-8574-57005913BBBA}" srcOrd="0" destOrd="0" presId="urn:microsoft.com/office/officeart/2005/8/layout/hList1"/>
    <dgm:cxn modelId="{310B12A1-8702-49E1-AF66-56DC61DC9184}" srcId="{43E8EF82-74EE-4853-B6B9-9C4BC40250B0}" destId="{520AC1E0-ABA4-4183-8B8B-0953D623D690}" srcOrd="2" destOrd="0" parTransId="{D4662452-DFB3-47E9-BAB3-DC8313B56897}" sibTransId="{3E0DAC72-1A1D-40CF-9D87-C8930F1E6205}"/>
    <dgm:cxn modelId="{73959F96-B418-4662-BA8E-17EBF67FFC9E}" type="presParOf" srcId="{30E09D64-ED6A-4938-8574-57005913BBBA}" destId="{975D8D41-591E-4B29-AD17-24931327BC45}" srcOrd="0" destOrd="0" presId="urn:microsoft.com/office/officeart/2005/8/layout/hList1"/>
    <dgm:cxn modelId="{851E9CBD-3553-4E77-AFF5-612826809D76}" type="presParOf" srcId="{975D8D41-591E-4B29-AD17-24931327BC45}" destId="{8E8E9309-77BC-49B1-B18A-9AA60157F283}" srcOrd="0" destOrd="0" presId="urn:microsoft.com/office/officeart/2005/8/layout/hList1"/>
    <dgm:cxn modelId="{977556E1-EC5A-4336-927F-F8B8F4C2EA7E}" type="presParOf" srcId="{975D8D41-591E-4B29-AD17-24931327BC45}" destId="{E41B9275-E0F9-4A36-8EF3-29B3262354B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85BD39-95AF-49AC-9A1F-23574446F7F3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F249ED-C661-4F6C-B570-A605011F98CC}">
      <dgm:prSet custT="1"/>
      <dgm:spPr/>
      <dgm:t>
        <a:bodyPr/>
        <a:lstStyle/>
        <a:p>
          <a:pPr rtl="0"/>
          <a:r>
            <a:rPr lang="en-US" sz="2800" baseline="0" dirty="0">
              <a:latin typeface="Arial" panose="020B0604020202020204" pitchFamily="34" charset="0"/>
              <a:cs typeface="Arial" panose="020B0604020202020204" pitchFamily="34" charset="0"/>
            </a:rPr>
            <a:t>The growth model shows that output per-capita rises along with increases in technology, capital, and labor.</a:t>
          </a:r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BB9FAE-24D5-4039-9662-333CA7691044}" type="parTrans" cxnId="{DAD9081D-407B-458B-96AD-29420E2C8DA5}">
      <dgm:prSet/>
      <dgm:spPr/>
      <dgm:t>
        <a:bodyPr/>
        <a:lstStyle/>
        <a:p>
          <a:endParaRPr lang="en-US"/>
        </a:p>
      </dgm:t>
    </dgm:pt>
    <dgm:pt modelId="{A76A59D6-2BB8-455D-A478-DBD0F51243F6}" type="sibTrans" cxnId="{DAD9081D-407B-458B-96AD-29420E2C8DA5}">
      <dgm:prSet/>
      <dgm:spPr/>
      <dgm:t>
        <a:bodyPr/>
        <a:lstStyle/>
        <a:p>
          <a:endParaRPr lang="en-US"/>
        </a:p>
      </dgm:t>
    </dgm:pt>
    <dgm:pt modelId="{EA42353B-61D5-4B7E-A106-95B6609A0F44}">
      <dgm:prSet custT="1"/>
      <dgm:spPr/>
      <dgm:t>
        <a:bodyPr/>
        <a:lstStyle/>
        <a:p>
          <a:pPr rtl="0"/>
          <a:r>
            <a:rPr lang="en-US" sz="2200" baseline="0" dirty="0">
              <a:latin typeface="Arial" panose="020B0604020202020204" pitchFamily="34" charset="0"/>
              <a:cs typeface="Arial" panose="020B0604020202020204" pitchFamily="34" charset="0"/>
            </a:rPr>
            <a:t>The mix of these drivers of growth, thus determines how fast an economy grows.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99E5DB-9C93-43CF-AA95-EC970518C097}" type="parTrans" cxnId="{D8DDC90A-55D3-42A0-8AB3-347D71867E66}">
      <dgm:prSet/>
      <dgm:spPr/>
      <dgm:t>
        <a:bodyPr/>
        <a:lstStyle/>
        <a:p>
          <a:endParaRPr lang="en-US"/>
        </a:p>
      </dgm:t>
    </dgm:pt>
    <dgm:pt modelId="{488F5786-9F71-482F-B576-A053EB518F38}" type="sibTrans" cxnId="{D8DDC90A-55D3-42A0-8AB3-347D71867E66}">
      <dgm:prSet/>
      <dgm:spPr/>
      <dgm:t>
        <a:bodyPr/>
        <a:lstStyle/>
        <a:p>
          <a:endParaRPr lang="en-US"/>
        </a:p>
      </dgm:t>
    </dgm:pt>
    <dgm:pt modelId="{2B13E6BC-A63C-409A-99CB-BDF26832BB1C}">
      <dgm:prSet custT="1"/>
      <dgm:spPr/>
      <dgm:t>
        <a:bodyPr/>
        <a:lstStyle/>
        <a:p>
          <a:pPr rtl="0"/>
          <a:r>
            <a:rPr lang="en-US" sz="2200" baseline="0" dirty="0">
              <a:latin typeface="Arial" panose="020B0604020202020204" pitchFamily="34" charset="0"/>
              <a:cs typeface="Arial" panose="020B0604020202020204" pitchFamily="34" charset="0"/>
            </a:rPr>
            <a:t>Developed and developing countries exhibit different trends in these underlying factors.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444F35-A10A-48C4-84F8-0113DAC2E1EE}" type="parTrans" cxnId="{FA9A35AA-890F-4E44-BB28-3EC4715BAECA}">
      <dgm:prSet/>
      <dgm:spPr/>
      <dgm:t>
        <a:bodyPr/>
        <a:lstStyle/>
        <a:p>
          <a:endParaRPr lang="en-US"/>
        </a:p>
      </dgm:t>
    </dgm:pt>
    <dgm:pt modelId="{11FB65C7-FC75-4226-904E-FE5836BB4404}" type="sibTrans" cxnId="{FA9A35AA-890F-4E44-BB28-3EC4715BAECA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2FDD7FAC-8D8A-4DE4-972A-7C0E9EDFF590}">
          <dgm:prSet/>
          <dgm:spPr/>
          <dgm:t>
            <a:bodyPr/>
            <a:lstStyle/>
            <a:p>
              <a:pPr rtl="0"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en-US" i="1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baseline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baseline="0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i="1" baseline="0">
                        <a:latin typeface="Cambria Math"/>
                      </a:rPr>
                      <m:t>≈</m:t>
                    </m:r>
                    <m:sSub>
                      <m:sSubPr>
                        <m:ctrlPr>
                          <a:rPr lang="en-US" i="1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baseline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baseline="0">
                            <a:latin typeface="Cambria Math"/>
                          </a:rPr>
                          <m:t>𝑧</m:t>
                        </m:r>
                      </m:sub>
                    </m:sSub>
                    <m:r>
                      <a:rPr lang="en-US" i="1" baseline="0">
                        <a:latin typeface="Cambria Math"/>
                      </a:rPr>
                      <m:t>+</m:t>
                    </m:r>
                    <m:r>
                      <a:rPr lang="en-US" i="1" baseline="0">
                        <a:latin typeface="Cambria Math"/>
                      </a:rPr>
                      <m:t>𝛼</m:t>
                    </m:r>
                    <m:sSub>
                      <m:sSubPr>
                        <m:ctrlPr>
                          <a:rPr lang="en-US" i="1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baseline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baseline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i="1" baseline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i="1" baseline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baseline="0">
                            <a:latin typeface="Cambria Math"/>
                          </a:rPr>
                          <m:t>1−</m:t>
                        </m:r>
                        <m:r>
                          <a:rPr lang="en-US" i="1" baseline="0">
                            <a:latin typeface="Cambria Math"/>
                          </a:rPr>
                          <m:t>𝛼</m:t>
                        </m:r>
                      </m:e>
                    </m:d>
                    <m:sSub>
                      <m:sSubPr>
                        <m:ctrlPr>
                          <a:rPr lang="en-US" i="1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baseline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baseline="0">
                            <a:latin typeface="Cambria Math"/>
                          </a:rPr>
                          <m:t>𝑙</m:t>
                        </m:r>
                      </m:sub>
                    </m:sSub>
                  </m:oMath>
                </m:oMathPara>
              </a14:m>
              <a:endParaRPr lang="en-US" dirty="0"/>
            </a:p>
          </dgm:t>
        </dgm:pt>
      </mc:Choice>
      <mc:Fallback xmlns="">
        <dgm:pt modelId="{2FDD7FAC-8D8A-4DE4-972A-7C0E9EDFF590}">
          <dgm:prSet/>
          <dgm:spPr/>
          <dgm:t>
            <a:bodyPr/>
            <a:lstStyle/>
            <a:p>
              <a:pPr rtl="0"/>
              <a:r>
                <a:rPr lang="en-US" i="0" baseline="0"/>
                <a:t>𝑔_𝑦≈𝑔_𝑧+𝛼𝑔_𝑘+(1−𝛼) 𝑔_𝑙</a:t>
              </a:r>
              <a:endParaRPr lang="en-US" dirty="0"/>
            </a:p>
          </dgm:t>
        </dgm:pt>
      </mc:Fallback>
    </mc:AlternateContent>
    <dgm:pt modelId="{8E845EF7-0340-4454-935B-41EC61CD119F}" type="parTrans" cxnId="{B47CF129-223D-47B1-8EFE-07572BD30636}">
      <dgm:prSet/>
      <dgm:spPr/>
      <dgm:t>
        <a:bodyPr/>
        <a:lstStyle/>
        <a:p>
          <a:endParaRPr lang="en-US"/>
        </a:p>
      </dgm:t>
    </dgm:pt>
    <dgm:pt modelId="{D30CCFED-8E13-4103-AD58-BB3FEFDC02FB}" type="sibTrans" cxnId="{B47CF129-223D-47B1-8EFE-07572BD30636}">
      <dgm:prSet/>
      <dgm:spPr/>
      <dgm:t>
        <a:bodyPr/>
        <a:lstStyle/>
        <a:p>
          <a:endParaRPr lang="en-US"/>
        </a:p>
      </dgm:t>
    </dgm:pt>
    <dgm:pt modelId="{CD093B4E-3E65-46DF-ADF5-C879E548F35D}" type="pres">
      <dgm:prSet presAssocID="{9E85BD39-95AF-49AC-9A1F-23574446F7F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9C4EC5-6198-4FB3-8BD8-F345DCCED256}" type="pres">
      <dgm:prSet presAssocID="{15F249ED-C661-4F6C-B570-A605011F98C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3C1AA0-7930-43B2-94CE-0213ACD21871}" type="pres">
      <dgm:prSet presAssocID="{A76A59D6-2BB8-455D-A478-DBD0F51243F6}" presName="spacer" presStyleCnt="0"/>
      <dgm:spPr/>
    </dgm:pt>
    <dgm:pt modelId="{B0212407-A3CC-408C-9143-B51CE87A28AE}" type="pres">
      <dgm:prSet presAssocID="{2FDD7FAC-8D8A-4DE4-972A-7C0E9EDFF59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ED7C00-327E-4637-8EED-FF7FBFB3E84D}" type="pres">
      <dgm:prSet presAssocID="{2FDD7FAC-8D8A-4DE4-972A-7C0E9EDFF590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AD9081D-407B-458B-96AD-29420E2C8DA5}" srcId="{9E85BD39-95AF-49AC-9A1F-23574446F7F3}" destId="{15F249ED-C661-4F6C-B570-A605011F98CC}" srcOrd="0" destOrd="0" parTransId="{79BB9FAE-24D5-4039-9662-333CA7691044}" sibTransId="{A76A59D6-2BB8-455D-A478-DBD0F51243F6}"/>
    <dgm:cxn modelId="{C756C550-0440-4BD3-B627-0AE23F0C4E7B}" type="presOf" srcId="{15F249ED-C661-4F6C-B570-A605011F98CC}" destId="{019C4EC5-6198-4FB3-8BD8-F345DCCED256}" srcOrd="0" destOrd="0" presId="urn:microsoft.com/office/officeart/2005/8/layout/vList2"/>
    <dgm:cxn modelId="{D8DDC90A-55D3-42A0-8AB3-347D71867E66}" srcId="{2FDD7FAC-8D8A-4DE4-972A-7C0E9EDFF590}" destId="{EA42353B-61D5-4B7E-A106-95B6609A0F44}" srcOrd="0" destOrd="0" parTransId="{7099E5DB-9C93-43CF-AA95-EC970518C097}" sibTransId="{488F5786-9F71-482F-B576-A053EB518F38}"/>
    <dgm:cxn modelId="{A71C2564-0DCB-4FDB-982B-56CCE9A60287}" type="presOf" srcId="{9E85BD39-95AF-49AC-9A1F-23574446F7F3}" destId="{CD093B4E-3E65-46DF-ADF5-C879E548F35D}" srcOrd="0" destOrd="0" presId="urn:microsoft.com/office/officeart/2005/8/layout/vList2"/>
    <dgm:cxn modelId="{1C0A7D1E-6D6E-4593-A513-953F9BAC3DB3}" type="presOf" srcId="{2B13E6BC-A63C-409A-99CB-BDF26832BB1C}" destId="{C3ED7C00-327E-4637-8EED-FF7FBFB3E84D}" srcOrd="0" destOrd="1" presId="urn:microsoft.com/office/officeart/2005/8/layout/vList2"/>
    <dgm:cxn modelId="{ACC3B2A3-DB64-459A-94EA-B18842E69612}" type="presOf" srcId="{EA42353B-61D5-4B7E-A106-95B6609A0F44}" destId="{C3ED7C00-327E-4637-8EED-FF7FBFB3E84D}" srcOrd="0" destOrd="0" presId="urn:microsoft.com/office/officeart/2005/8/layout/vList2"/>
    <dgm:cxn modelId="{2F91A741-D810-43F7-AE1B-7390A9B17D19}" type="presOf" srcId="{2FDD7FAC-8D8A-4DE4-972A-7C0E9EDFF590}" destId="{B0212407-A3CC-408C-9143-B51CE87A28AE}" srcOrd="0" destOrd="0" presId="urn:microsoft.com/office/officeart/2005/8/layout/vList2"/>
    <dgm:cxn modelId="{FA9A35AA-890F-4E44-BB28-3EC4715BAECA}" srcId="{2FDD7FAC-8D8A-4DE4-972A-7C0E9EDFF590}" destId="{2B13E6BC-A63C-409A-99CB-BDF26832BB1C}" srcOrd="1" destOrd="0" parTransId="{E6444F35-A10A-48C4-84F8-0113DAC2E1EE}" sibTransId="{11FB65C7-FC75-4226-904E-FE5836BB4404}"/>
    <dgm:cxn modelId="{B47CF129-223D-47B1-8EFE-07572BD30636}" srcId="{9E85BD39-95AF-49AC-9A1F-23574446F7F3}" destId="{2FDD7FAC-8D8A-4DE4-972A-7C0E9EDFF590}" srcOrd="1" destOrd="0" parTransId="{8E845EF7-0340-4454-935B-41EC61CD119F}" sibTransId="{D30CCFED-8E13-4103-AD58-BB3FEFDC02FB}"/>
    <dgm:cxn modelId="{A3DF9241-1D79-4217-BCAA-61AC5C59421C}" type="presParOf" srcId="{CD093B4E-3E65-46DF-ADF5-C879E548F35D}" destId="{019C4EC5-6198-4FB3-8BD8-F345DCCED256}" srcOrd="0" destOrd="0" presId="urn:microsoft.com/office/officeart/2005/8/layout/vList2"/>
    <dgm:cxn modelId="{E4C8E586-BF55-426F-9D2E-82C8897AFBE4}" type="presParOf" srcId="{CD093B4E-3E65-46DF-ADF5-C879E548F35D}" destId="{F63C1AA0-7930-43B2-94CE-0213ACD21871}" srcOrd="1" destOrd="0" presId="urn:microsoft.com/office/officeart/2005/8/layout/vList2"/>
    <dgm:cxn modelId="{83C2C9D0-647D-455A-873F-A5A88348A186}" type="presParOf" srcId="{CD093B4E-3E65-46DF-ADF5-C879E548F35D}" destId="{B0212407-A3CC-408C-9143-B51CE87A28AE}" srcOrd="2" destOrd="0" presId="urn:microsoft.com/office/officeart/2005/8/layout/vList2"/>
    <dgm:cxn modelId="{7AD6CE5D-F95B-421D-BB1B-A8C792170D9F}" type="presParOf" srcId="{CD093B4E-3E65-46DF-ADF5-C879E548F35D}" destId="{C3ED7C00-327E-4637-8EED-FF7FBFB3E84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85BD39-95AF-49AC-9A1F-23574446F7F3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F249ED-C661-4F6C-B570-A605011F98CC}">
      <dgm:prSet custT="1"/>
      <dgm:spPr/>
      <dgm:t>
        <a:bodyPr/>
        <a:lstStyle/>
        <a:p>
          <a:pPr rtl="0"/>
          <a:r>
            <a:rPr lang="en-US" sz="2800" baseline="0" dirty="0" smtClean="0">
              <a:latin typeface="Arial" panose="020B0604020202020204" pitchFamily="34" charset="0"/>
              <a:cs typeface="Arial" panose="020B0604020202020204" pitchFamily="34" charset="0"/>
            </a:rPr>
            <a:t>The growth model shows that output per-capita rises along with increases in technology, capital, and labor.</a:t>
          </a:r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BB9FAE-24D5-4039-9662-333CA7691044}" type="parTrans" cxnId="{DAD9081D-407B-458B-96AD-29420E2C8DA5}">
      <dgm:prSet/>
      <dgm:spPr/>
      <dgm:t>
        <a:bodyPr/>
        <a:lstStyle/>
        <a:p>
          <a:endParaRPr lang="en-US"/>
        </a:p>
      </dgm:t>
    </dgm:pt>
    <dgm:pt modelId="{A76A59D6-2BB8-455D-A478-DBD0F51243F6}" type="sibTrans" cxnId="{DAD9081D-407B-458B-96AD-29420E2C8DA5}">
      <dgm:prSet/>
      <dgm:spPr/>
      <dgm:t>
        <a:bodyPr/>
        <a:lstStyle/>
        <a:p>
          <a:endParaRPr lang="en-US"/>
        </a:p>
      </dgm:t>
    </dgm:pt>
    <dgm:pt modelId="{EA42353B-61D5-4B7E-A106-95B6609A0F44}">
      <dgm:prSet custT="1"/>
      <dgm:spPr/>
      <dgm:t>
        <a:bodyPr/>
        <a:lstStyle/>
        <a:p>
          <a:pPr rtl="0"/>
          <a:r>
            <a:rPr lang="en-US" sz="2200" baseline="0" dirty="0" smtClean="0">
              <a:latin typeface="Arial" panose="020B0604020202020204" pitchFamily="34" charset="0"/>
              <a:cs typeface="Arial" panose="020B0604020202020204" pitchFamily="34" charset="0"/>
            </a:rPr>
            <a:t>The mix of these drivers of growth, thus determines how fast an economy grows.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99E5DB-9C93-43CF-AA95-EC970518C097}" type="parTrans" cxnId="{D8DDC90A-55D3-42A0-8AB3-347D71867E66}">
      <dgm:prSet/>
      <dgm:spPr/>
      <dgm:t>
        <a:bodyPr/>
        <a:lstStyle/>
        <a:p>
          <a:endParaRPr lang="en-US"/>
        </a:p>
      </dgm:t>
    </dgm:pt>
    <dgm:pt modelId="{488F5786-9F71-482F-B576-A053EB518F38}" type="sibTrans" cxnId="{D8DDC90A-55D3-42A0-8AB3-347D71867E66}">
      <dgm:prSet/>
      <dgm:spPr/>
      <dgm:t>
        <a:bodyPr/>
        <a:lstStyle/>
        <a:p>
          <a:endParaRPr lang="en-US"/>
        </a:p>
      </dgm:t>
    </dgm:pt>
    <dgm:pt modelId="{2B13E6BC-A63C-409A-99CB-BDF26832BB1C}">
      <dgm:prSet custT="1"/>
      <dgm:spPr/>
      <dgm:t>
        <a:bodyPr/>
        <a:lstStyle/>
        <a:p>
          <a:pPr rtl="0"/>
          <a:r>
            <a:rPr lang="en-US" sz="2200" baseline="0" dirty="0" smtClean="0">
              <a:latin typeface="Arial" panose="020B0604020202020204" pitchFamily="34" charset="0"/>
              <a:cs typeface="Arial" panose="020B0604020202020204" pitchFamily="34" charset="0"/>
            </a:rPr>
            <a:t>Developed and developing countries exhibit different trends in these underlying factors.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444F35-A10A-48C4-84F8-0113DAC2E1EE}" type="parTrans" cxnId="{FA9A35AA-890F-4E44-BB28-3EC4715BAECA}">
      <dgm:prSet/>
      <dgm:spPr/>
      <dgm:t>
        <a:bodyPr/>
        <a:lstStyle/>
        <a:p>
          <a:endParaRPr lang="en-US"/>
        </a:p>
      </dgm:t>
    </dgm:pt>
    <dgm:pt modelId="{11FB65C7-FC75-4226-904E-FE5836BB4404}" type="sibTrans" cxnId="{FA9A35AA-890F-4E44-BB28-3EC4715BAECA}">
      <dgm:prSet/>
      <dgm:spPr/>
      <dgm:t>
        <a:bodyPr/>
        <a:lstStyle/>
        <a:p>
          <a:endParaRPr lang="en-US"/>
        </a:p>
      </dgm:t>
    </dgm:pt>
    <dgm:pt modelId="{2FDD7FAC-8D8A-4DE4-972A-7C0E9EDFF590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8E845EF7-0340-4454-935B-41EC61CD119F}" type="parTrans" cxnId="{B47CF129-223D-47B1-8EFE-07572BD30636}">
      <dgm:prSet/>
      <dgm:spPr/>
      <dgm:t>
        <a:bodyPr/>
        <a:lstStyle/>
        <a:p>
          <a:endParaRPr lang="en-US"/>
        </a:p>
      </dgm:t>
    </dgm:pt>
    <dgm:pt modelId="{D30CCFED-8E13-4103-AD58-BB3FEFDC02FB}" type="sibTrans" cxnId="{B47CF129-223D-47B1-8EFE-07572BD30636}">
      <dgm:prSet/>
      <dgm:spPr/>
      <dgm:t>
        <a:bodyPr/>
        <a:lstStyle/>
        <a:p>
          <a:endParaRPr lang="en-US"/>
        </a:p>
      </dgm:t>
    </dgm:pt>
    <dgm:pt modelId="{CD093B4E-3E65-46DF-ADF5-C879E548F35D}" type="pres">
      <dgm:prSet presAssocID="{9E85BD39-95AF-49AC-9A1F-23574446F7F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9C4EC5-6198-4FB3-8BD8-F345DCCED256}" type="pres">
      <dgm:prSet presAssocID="{15F249ED-C661-4F6C-B570-A605011F98C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3C1AA0-7930-43B2-94CE-0213ACD21871}" type="pres">
      <dgm:prSet presAssocID="{A76A59D6-2BB8-455D-A478-DBD0F51243F6}" presName="spacer" presStyleCnt="0"/>
      <dgm:spPr/>
    </dgm:pt>
    <dgm:pt modelId="{B0212407-A3CC-408C-9143-B51CE87A28AE}" type="pres">
      <dgm:prSet presAssocID="{2FDD7FAC-8D8A-4DE4-972A-7C0E9EDFF59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ED7C00-327E-4637-8EED-FF7FBFB3E84D}" type="pres">
      <dgm:prSet presAssocID="{2FDD7FAC-8D8A-4DE4-972A-7C0E9EDFF590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AD9081D-407B-458B-96AD-29420E2C8DA5}" srcId="{9E85BD39-95AF-49AC-9A1F-23574446F7F3}" destId="{15F249ED-C661-4F6C-B570-A605011F98CC}" srcOrd="0" destOrd="0" parTransId="{79BB9FAE-24D5-4039-9662-333CA7691044}" sibTransId="{A76A59D6-2BB8-455D-A478-DBD0F51243F6}"/>
    <dgm:cxn modelId="{C756C550-0440-4BD3-B627-0AE23F0C4E7B}" type="presOf" srcId="{15F249ED-C661-4F6C-B570-A605011F98CC}" destId="{019C4EC5-6198-4FB3-8BD8-F345DCCED256}" srcOrd="0" destOrd="0" presId="urn:microsoft.com/office/officeart/2005/8/layout/vList2"/>
    <dgm:cxn modelId="{D8DDC90A-55D3-42A0-8AB3-347D71867E66}" srcId="{2FDD7FAC-8D8A-4DE4-972A-7C0E9EDFF590}" destId="{EA42353B-61D5-4B7E-A106-95B6609A0F44}" srcOrd="0" destOrd="0" parTransId="{7099E5DB-9C93-43CF-AA95-EC970518C097}" sibTransId="{488F5786-9F71-482F-B576-A053EB518F38}"/>
    <dgm:cxn modelId="{A71C2564-0DCB-4FDB-982B-56CCE9A60287}" type="presOf" srcId="{9E85BD39-95AF-49AC-9A1F-23574446F7F3}" destId="{CD093B4E-3E65-46DF-ADF5-C879E548F35D}" srcOrd="0" destOrd="0" presId="urn:microsoft.com/office/officeart/2005/8/layout/vList2"/>
    <dgm:cxn modelId="{1C0A7D1E-6D6E-4593-A513-953F9BAC3DB3}" type="presOf" srcId="{2B13E6BC-A63C-409A-99CB-BDF26832BB1C}" destId="{C3ED7C00-327E-4637-8EED-FF7FBFB3E84D}" srcOrd="0" destOrd="1" presId="urn:microsoft.com/office/officeart/2005/8/layout/vList2"/>
    <dgm:cxn modelId="{ACC3B2A3-DB64-459A-94EA-B18842E69612}" type="presOf" srcId="{EA42353B-61D5-4B7E-A106-95B6609A0F44}" destId="{C3ED7C00-327E-4637-8EED-FF7FBFB3E84D}" srcOrd="0" destOrd="0" presId="urn:microsoft.com/office/officeart/2005/8/layout/vList2"/>
    <dgm:cxn modelId="{2F91A741-D810-43F7-AE1B-7390A9B17D19}" type="presOf" srcId="{2FDD7FAC-8D8A-4DE4-972A-7C0E9EDFF590}" destId="{B0212407-A3CC-408C-9143-B51CE87A28AE}" srcOrd="0" destOrd="0" presId="urn:microsoft.com/office/officeart/2005/8/layout/vList2"/>
    <dgm:cxn modelId="{FA9A35AA-890F-4E44-BB28-3EC4715BAECA}" srcId="{2FDD7FAC-8D8A-4DE4-972A-7C0E9EDFF590}" destId="{2B13E6BC-A63C-409A-99CB-BDF26832BB1C}" srcOrd="1" destOrd="0" parTransId="{E6444F35-A10A-48C4-84F8-0113DAC2E1EE}" sibTransId="{11FB65C7-FC75-4226-904E-FE5836BB4404}"/>
    <dgm:cxn modelId="{B47CF129-223D-47B1-8EFE-07572BD30636}" srcId="{9E85BD39-95AF-49AC-9A1F-23574446F7F3}" destId="{2FDD7FAC-8D8A-4DE4-972A-7C0E9EDFF590}" srcOrd="1" destOrd="0" parTransId="{8E845EF7-0340-4454-935B-41EC61CD119F}" sibTransId="{D30CCFED-8E13-4103-AD58-BB3FEFDC02FB}"/>
    <dgm:cxn modelId="{A3DF9241-1D79-4217-BCAA-61AC5C59421C}" type="presParOf" srcId="{CD093B4E-3E65-46DF-ADF5-C879E548F35D}" destId="{019C4EC5-6198-4FB3-8BD8-F345DCCED256}" srcOrd="0" destOrd="0" presId="urn:microsoft.com/office/officeart/2005/8/layout/vList2"/>
    <dgm:cxn modelId="{E4C8E586-BF55-426F-9D2E-82C8897AFBE4}" type="presParOf" srcId="{CD093B4E-3E65-46DF-ADF5-C879E548F35D}" destId="{F63C1AA0-7930-43B2-94CE-0213ACD21871}" srcOrd="1" destOrd="0" presId="urn:microsoft.com/office/officeart/2005/8/layout/vList2"/>
    <dgm:cxn modelId="{83C2C9D0-647D-455A-873F-A5A88348A186}" type="presParOf" srcId="{CD093B4E-3E65-46DF-ADF5-C879E548F35D}" destId="{B0212407-A3CC-408C-9143-B51CE87A28AE}" srcOrd="2" destOrd="0" presId="urn:microsoft.com/office/officeart/2005/8/layout/vList2"/>
    <dgm:cxn modelId="{7AD6CE5D-F95B-421D-BB1B-A8C792170D9F}" type="presParOf" srcId="{CD093B4E-3E65-46DF-ADF5-C879E548F35D}" destId="{C3ED7C00-327E-4637-8EED-FF7FBFB3E84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028025-A026-42F7-B21B-6AD417838B3C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4F6F28E4-514A-42BA-8217-EE6F7B363BA3}">
          <dgm:prSet/>
          <dgm:spPr/>
          <dgm:t>
            <a:bodyPr/>
            <a:lstStyle/>
            <a:p>
              <a:pPr rtl="0"/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First, since </a:t>
              </a:r>
              <a14:m>
                <m:oMath xmlns:m="http://schemas.openxmlformats.org/officeDocument/2006/math">
                  <m:r>
                    <a:rPr lang="en-US" i="1" baseline="0">
                      <a:latin typeface="Cambria Math"/>
                    </a:rPr>
                    <m:t>0&lt;</m:t>
                  </m:r>
                  <m:r>
                    <a:rPr lang="en-US" i="1" baseline="0">
                      <a:latin typeface="Cambria Math"/>
                    </a:rPr>
                    <m:t>𝛼</m:t>
                  </m:r>
                  <m:r>
                    <a:rPr lang="en-US" i="1" baseline="0">
                      <a:latin typeface="Cambria Math"/>
                    </a:rPr>
                    <m:t>&lt;1</m:t>
                  </m:r>
                </m:oMath>
              </a14:m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increase in </a:t>
              </a:r>
              <a14:m>
                <m:oMath xmlns:m="http://schemas.openxmlformats.org/officeDocument/2006/math">
                  <m:r>
                    <a:rPr lang="en-US" b="0" i="1" baseline="0">
                      <a:latin typeface="Cambria Math"/>
                    </a:rPr>
                    <m:t>𝑙</m:t>
                  </m:r>
                </m:oMath>
              </a14:m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or </a:t>
              </a:r>
              <a14:m>
                <m:oMath xmlns:m="http://schemas.openxmlformats.org/officeDocument/2006/math">
                  <m:r>
                    <a:rPr lang="en-US" b="0" i="1" baseline="0">
                      <a:latin typeface="Cambria Math"/>
                    </a:rPr>
                    <m:t>𝑘</m:t>
                  </m:r>
                </m:oMath>
              </a14:m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cannot sustainably drive growth, because of: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4F6F28E4-514A-42BA-8217-EE6F7B363BA3}">
          <dgm:prSet/>
          <dgm:spPr/>
          <dgm:t>
            <a:bodyPr/>
            <a:lstStyle/>
            <a:p>
              <a:pPr rtl="0"/>
              <a:r>
                <a:rPr lang="en-US" baseline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First, since </a:t>
              </a:r>
              <a:r>
                <a:rPr lang="en-US" i="0" baseline="0"/>
                <a:t>0&lt;𝛼&lt;1</a:t>
              </a:r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increase in </a:t>
              </a:r>
              <a:r>
                <a:rPr lang="en-US" b="0" i="0" baseline="0"/>
                <a:t>𝑙</a:t>
              </a:r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or </a:t>
              </a:r>
              <a:r>
                <a:rPr lang="en-US" b="0" i="0" baseline="0"/>
                <a:t>𝑘</a:t>
              </a:r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cannot sustainably drive growth, because of: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67EB8823-425C-4975-8DDC-ED82D8A976C8}" type="parTrans" cxnId="{E9A6FCBB-D2BA-4756-8ED0-94F8F59F2572}">
      <dgm:prSet/>
      <dgm:spPr/>
      <dgm:t>
        <a:bodyPr/>
        <a:lstStyle/>
        <a:p>
          <a:endParaRPr lang="en-US"/>
        </a:p>
      </dgm:t>
    </dgm:pt>
    <dgm:pt modelId="{3244B0E4-FE38-468A-8BCE-292C291A9FDE}" type="sibTrans" cxnId="{E9A6FCBB-D2BA-4756-8ED0-94F8F59F2572}">
      <dgm:prSet/>
      <dgm:spPr/>
      <dgm:t>
        <a:bodyPr/>
        <a:lstStyle/>
        <a:p>
          <a:endParaRPr lang="en-US"/>
        </a:p>
      </dgm:t>
    </dgm:pt>
    <dgm:pt modelId="{9BB064D0-F086-43FF-A8D7-8BB0B4CFB981}">
      <dgm:prSet/>
      <dgm:spPr/>
      <dgm:t>
        <a:bodyPr/>
        <a:lstStyle/>
        <a:p>
          <a:pPr rtl="0"/>
          <a:r>
            <a:rPr lang="en-US" baseline="0" dirty="0">
              <a:latin typeface="Arial" panose="020B0604020202020204" pitchFamily="34" charset="0"/>
              <a:cs typeface="Arial" panose="020B0604020202020204" pitchFamily="34" charset="0"/>
            </a:rPr>
            <a:t>Theoretically, diminishing marginal productivity.  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44183C-1ACF-4322-9FA4-B02E9AD9E7CC}" type="parTrans" cxnId="{C34ECCE1-D3A5-4DD9-B06A-7297642A445B}">
      <dgm:prSet/>
      <dgm:spPr/>
      <dgm:t>
        <a:bodyPr/>
        <a:lstStyle/>
        <a:p>
          <a:endParaRPr lang="en-US"/>
        </a:p>
      </dgm:t>
    </dgm:pt>
    <dgm:pt modelId="{BD06F802-F873-4C10-8AA1-2859454B54BD}" type="sibTrans" cxnId="{C34ECCE1-D3A5-4DD9-B06A-7297642A445B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90876094-5186-4AC2-BB31-51DA4B618458}">
          <dgm:prSet/>
          <dgm:spPr/>
          <dgm:t>
            <a:bodyPr/>
            <a:lstStyle/>
            <a:p>
              <a:pPr rtl="0"/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Practically, a 1% increase in either leads to a less than 1% increase in per-capita growth; .32% from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i="1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i="1" baseline="0">
                          <a:latin typeface="Cambria Math"/>
                        </a:rPr>
                        <m:t>𝑔</m:t>
                      </m:r>
                    </m:e>
                    <m:sub>
                      <m:r>
                        <a:rPr lang="en-US" i="1" baseline="0">
                          <a:latin typeface="Cambria Math"/>
                        </a:rPr>
                        <m:t>𝑘</m:t>
                      </m:r>
                    </m:sub>
                  </m:sSub>
                </m:oMath>
              </a14:m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and .68% from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i="1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i="1" baseline="0">
                          <a:latin typeface="Cambria Math"/>
                        </a:rPr>
                        <m:t>𝑔</m:t>
                      </m:r>
                    </m:e>
                    <m:sub>
                      <m:r>
                        <a:rPr lang="en-US" i="1" baseline="0">
                          <a:latin typeface="Cambria Math"/>
                        </a:rPr>
                        <m:t>𝑙</m:t>
                      </m:r>
                    </m:sub>
                  </m:sSub>
                </m:oMath>
              </a14:m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b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90876094-5186-4AC2-BB31-51DA4B618458}">
          <dgm:prSet/>
          <dgm:spPr/>
          <dgm:t>
            <a:bodyPr/>
            <a:lstStyle/>
            <a:p>
              <a:pPr rtl="0"/>
              <a:r>
                <a:rPr lang="en-US" baseline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Practically, a 1% increase in either leads to a less than 1% increase in per-capita growth; .32% from </a:t>
              </a:r>
              <a:r>
                <a:rPr lang="en-US" i="0" baseline="0">
                  <a:latin typeface="Cambria Math"/>
                </a:rPr>
                <a:t>𝑔_𝑘</a:t>
              </a:r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and .68% from </a:t>
              </a:r>
              <a:r>
                <a:rPr lang="en-US" i="0" baseline="0">
                  <a:latin typeface="Cambria Math"/>
                </a:rPr>
                <a:t>𝑔_𝑙</a:t>
              </a:r>
              <a:r>
                <a:rPr lang="en-US" baseline="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r>
                <a:rPr lang="en-US" baseline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US" baseline="0" dirty="0" smtClean="0"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1EC7EB4-E151-43B6-B25E-96E7BC6597E2}" type="parTrans" cxnId="{4CE02382-E0A4-40C6-8468-BCF712FCF066}">
      <dgm:prSet/>
      <dgm:spPr/>
      <dgm:t>
        <a:bodyPr/>
        <a:lstStyle/>
        <a:p>
          <a:endParaRPr lang="en-US"/>
        </a:p>
      </dgm:t>
    </dgm:pt>
    <dgm:pt modelId="{261FDA87-1D2D-4367-9736-968ACBD44AFB}" type="sibTrans" cxnId="{4CE02382-E0A4-40C6-8468-BCF712FCF066}">
      <dgm:prSet/>
      <dgm:spPr/>
      <dgm:t>
        <a:bodyPr/>
        <a:lstStyle/>
        <a:p>
          <a:endParaRPr lang="en-US"/>
        </a:p>
      </dgm:t>
    </dgm:pt>
    <dgm:pt modelId="{8F9FF3F9-85F7-4AB9-AAA5-6160AD0FD357}">
      <dgm:prSet custT="1"/>
      <dgm:spPr/>
      <dgm:t>
        <a:bodyPr/>
        <a:lstStyle/>
        <a:p>
          <a:pPr rtl="0"/>
          <a:r>
            <a:rPr lang="en-US" sz="2400" baseline="0" dirty="0">
              <a:latin typeface="Arial" panose="020B0604020202020204" pitchFamily="34" charset="0"/>
              <a:cs typeface="Arial" panose="020B0604020202020204" pitchFamily="34" charset="0"/>
            </a:rPr>
            <a:t>Also, in the U.S. per-capita hours are trendless (neither rising, nor falling).</a:t>
          </a:r>
          <a:r>
            <a:rPr lang="en-US" sz="3300" baseline="0" dirty="0"/>
            <a:t>	  </a:t>
          </a:r>
          <a:endParaRPr lang="en-US" sz="3300" dirty="0"/>
        </a:p>
      </dgm:t>
    </dgm:pt>
    <dgm:pt modelId="{7B15D232-EE13-4761-A26E-B642D03EA44E}" type="parTrans" cxnId="{3C7D9FBB-6170-49B0-AA37-25F75A625890}">
      <dgm:prSet/>
      <dgm:spPr/>
      <dgm:t>
        <a:bodyPr/>
        <a:lstStyle/>
        <a:p>
          <a:endParaRPr lang="en-US"/>
        </a:p>
      </dgm:t>
    </dgm:pt>
    <dgm:pt modelId="{110B32BC-1920-403B-A28F-1CDAA52E521E}" type="sibTrans" cxnId="{3C7D9FBB-6170-49B0-AA37-25F75A625890}">
      <dgm:prSet/>
      <dgm:spPr/>
      <dgm:t>
        <a:bodyPr/>
        <a:lstStyle/>
        <a:p>
          <a:endParaRPr lang="en-US"/>
        </a:p>
      </dgm:t>
    </dgm:pt>
    <dgm:pt modelId="{B4F79ACA-881E-4C67-8391-2CA3F7CFAC4F}" type="pres">
      <dgm:prSet presAssocID="{E3028025-A026-42F7-B21B-6AD417838B3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4827DA-24A9-465D-B669-08C96DC855FF}" type="pres">
      <dgm:prSet presAssocID="{4F6F28E4-514A-42BA-8217-EE6F7B363BA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631471-EBBD-4D2B-AAA8-25D2ACE39ECA}" type="pres">
      <dgm:prSet presAssocID="{4F6F28E4-514A-42BA-8217-EE6F7B363BA3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E9C023-6F82-466B-A8A9-DDDEED6EC714}" type="pres">
      <dgm:prSet presAssocID="{8F9FF3F9-85F7-4AB9-AAA5-6160AD0FD357}" presName="parentText" presStyleLbl="node1" presStyleIdx="1" presStyleCnt="2" custScaleX="98636" custScaleY="7173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28FAC1D-85A3-44BB-BB3C-2BF35A54947E}" type="presOf" srcId="{4F6F28E4-514A-42BA-8217-EE6F7B363BA3}" destId="{F24827DA-24A9-465D-B669-08C96DC855FF}" srcOrd="0" destOrd="0" presId="urn:microsoft.com/office/officeart/2005/8/layout/vList2"/>
    <dgm:cxn modelId="{02C8AB53-92E3-4C94-8D63-155084B89BA6}" type="presOf" srcId="{8F9FF3F9-85F7-4AB9-AAA5-6160AD0FD357}" destId="{34E9C023-6F82-466B-A8A9-DDDEED6EC714}" srcOrd="0" destOrd="0" presId="urn:microsoft.com/office/officeart/2005/8/layout/vList2"/>
    <dgm:cxn modelId="{3C7D9FBB-6170-49B0-AA37-25F75A625890}" srcId="{E3028025-A026-42F7-B21B-6AD417838B3C}" destId="{8F9FF3F9-85F7-4AB9-AAA5-6160AD0FD357}" srcOrd="1" destOrd="0" parTransId="{7B15D232-EE13-4761-A26E-B642D03EA44E}" sibTransId="{110B32BC-1920-403B-A28F-1CDAA52E521E}"/>
    <dgm:cxn modelId="{C311A9B5-E198-49F9-B2F3-6E58F9B5BAC7}" type="presOf" srcId="{9BB064D0-F086-43FF-A8D7-8BB0B4CFB981}" destId="{6C631471-EBBD-4D2B-AAA8-25D2ACE39ECA}" srcOrd="0" destOrd="0" presId="urn:microsoft.com/office/officeart/2005/8/layout/vList2"/>
    <dgm:cxn modelId="{C34ECCE1-D3A5-4DD9-B06A-7297642A445B}" srcId="{4F6F28E4-514A-42BA-8217-EE6F7B363BA3}" destId="{9BB064D0-F086-43FF-A8D7-8BB0B4CFB981}" srcOrd="0" destOrd="0" parTransId="{8044183C-1ACF-4322-9FA4-B02E9AD9E7CC}" sibTransId="{BD06F802-F873-4C10-8AA1-2859454B54BD}"/>
    <dgm:cxn modelId="{DDAFD245-8EC6-451B-A661-2FA260A0638B}" type="presOf" srcId="{E3028025-A026-42F7-B21B-6AD417838B3C}" destId="{B4F79ACA-881E-4C67-8391-2CA3F7CFAC4F}" srcOrd="0" destOrd="0" presId="urn:microsoft.com/office/officeart/2005/8/layout/vList2"/>
    <dgm:cxn modelId="{172EB60A-0244-4279-9D94-A6CB6FAB1256}" type="presOf" srcId="{90876094-5186-4AC2-BB31-51DA4B618458}" destId="{6C631471-EBBD-4D2B-AAA8-25D2ACE39ECA}" srcOrd="0" destOrd="1" presId="urn:microsoft.com/office/officeart/2005/8/layout/vList2"/>
    <dgm:cxn modelId="{E9A6FCBB-D2BA-4756-8ED0-94F8F59F2572}" srcId="{E3028025-A026-42F7-B21B-6AD417838B3C}" destId="{4F6F28E4-514A-42BA-8217-EE6F7B363BA3}" srcOrd="0" destOrd="0" parTransId="{67EB8823-425C-4975-8DDC-ED82D8A976C8}" sibTransId="{3244B0E4-FE38-468A-8BCE-292C291A9FDE}"/>
    <dgm:cxn modelId="{4CE02382-E0A4-40C6-8468-BCF712FCF066}" srcId="{4F6F28E4-514A-42BA-8217-EE6F7B363BA3}" destId="{90876094-5186-4AC2-BB31-51DA4B618458}" srcOrd="1" destOrd="0" parTransId="{01EC7EB4-E151-43B6-B25E-96E7BC6597E2}" sibTransId="{261FDA87-1D2D-4367-9736-968ACBD44AFB}"/>
    <dgm:cxn modelId="{0ECBCD80-AAAC-47DB-B097-B684948E8EF0}" type="presParOf" srcId="{B4F79ACA-881E-4C67-8391-2CA3F7CFAC4F}" destId="{F24827DA-24A9-465D-B669-08C96DC855FF}" srcOrd="0" destOrd="0" presId="urn:microsoft.com/office/officeart/2005/8/layout/vList2"/>
    <dgm:cxn modelId="{35AD55A0-3AFB-4E64-A829-E34A555E3E2D}" type="presParOf" srcId="{B4F79ACA-881E-4C67-8391-2CA3F7CFAC4F}" destId="{6C631471-EBBD-4D2B-AAA8-25D2ACE39ECA}" srcOrd="1" destOrd="0" presId="urn:microsoft.com/office/officeart/2005/8/layout/vList2"/>
    <dgm:cxn modelId="{E77C4853-0668-4363-8116-8C3438CAD547}" type="presParOf" srcId="{B4F79ACA-881E-4C67-8391-2CA3F7CFAC4F}" destId="{34E9C023-6F82-466B-A8A9-DDDEED6EC71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3028025-A026-42F7-B21B-6AD417838B3C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6F28E4-514A-42BA-8217-EE6F7B363BA3}">
      <dgm:prSet/>
      <dgm:spPr>
        <a:blipFill rotWithShape="0">
          <a:blip xmlns:r="http://schemas.openxmlformats.org/officeDocument/2006/relationships" r:embed="rId1"/>
          <a:stretch>
            <a:fillRect l="-336" r="-1230" b="-467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67EB8823-425C-4975-8DDC-ED82D8A976C8}" type="parTrans" cxnId="{E9A6FCBB-D2BA-4756-8ED0-94F8F59F2572}">
      <dgm:prSet/>
      <dgm:spPr/>
      <dgm:t>
        <a:bodyPr/>
        <a:lstStyle/>
        <a:p>
          <a:endParaRPr lang="en-US"/>
        </a:p>
      </dgm:t>
    </dgm:pt>
    <dgm:pt modelId="{3244B0E4-FE38-468A-8BCE-292C291A9FDE}" type="sibTrans" cxnId="{E9A6FCBB-D2BA-4756-8ED0-94F8F59F2572}">
      <dgm:prSet/>
      <dgm:spPr/>
      <dgm:t>
        <a:bodyPr/>
        <a:lstStyle/>
        <a:p>
          <a:endParaRPr lang="en-US"/>
        </a:p>
      </dgm:t>
    </dgm:pt>
    <dgm:pt modelId="{9BB064D0-F086-43FF-A8D7-8BB0B4CFB981}">
      <dgm:prSet/>
      <dgm:spPr>
        <a:blipFill rotWithShape="0">
          <a:blip xmlns:r="http://schemas.openxmlformats.org/officeDocument/2006/relationships" r:embed="rId2"/>
          <a:stretch>
            <a:fillRect t="-5556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8044183C-1ACF-4322-9FA4-B02E9AD9E7CC}" type="parTrans" cxnId="{C34ECCE1-D3A5-4DD9-B06A-7297642A445B}">
      <dgm:prSet/>
      <dgm:spPr/>
      <dgm:t>
        <a:bodyPr/>
        <a:lstStyle/>
        <a:p>
          <a:endParaRPr lang="en-US"/>
        </a:p>
      </dgm:t>
    </dgm:pt>
    <dgm:pt modelId="{BD06F802-F873-4C10-8AA1-2859454B54BD}" type="sibTrans" cxnId="{C34ECCE1-D3A5-4DD9-B06A-7297642A445B}">
      <dgm:prSet/>
      <dgm:spPr/>
      <dgm:t>
        <a:bodyPr/>
        <a:lstStyle/>
        <a:p>
          <a:endParaRPr lang="en-US"/>
        </a:p>
      </dgm:t>
    </dgm:pt>
    <dgm:pt modelId="{90876094-5186-4AC2-BB31-51DA4B618458}">
      <dgm:prSet/>
      <dgm:spPr/>
      <dgm:t>
        <a:bodyPr/>
        <a:lstStyle/>
        <a:p>
          <a:r>
            <a:rPr lang="en-US">
              <a:noFill/>
            </a:rPr>
            <a:t> </a:t>
          </a:r>
        </a:p>
      </dgm:t>
    </dgm:pt>
    <dgm:pt modelId="{01EC7EB4-E151-43B6-B25E-96E7BC6597E2}" type="parTrans" cxnId="{4CE02382-E0A4-40C6-8468-BCF712FCF066}">
      <dgm:prSet/>
      <dgm:spPr/>
      <dgm:t>
        <a:bodyPr/>
        <a:lstStyle/>
        <a:p>
          <a:endParaRPr lang="en-US"/>
        </a:p>
      </dgm:t>
    </dgm:pt>
    <dgm:pt modelId="{261FDA87-1D2D-4367-9736-968ACBD44AFB}" type="sibTrans" cxnId="{4CE02382-E0A4-40C6-8468-BCF712FCF066}">
      <dgm:prSet/>
      <dgm:spPr/>
      <dgm:t>
        <a:bodyPr/>
        <a:lstStyle/>
        <a:p>
          <a:endParaRPr lang="en-US"/>
        </a:p>
      </dgm:t>
    </dgm:pt>
    <dgm:pt modelId="{8F9FF3F9-85F7-4AB9-AAA5-6160AD0FD357}">
      <dgm:prSet custT="1"/>
      <dgm:spPr/>
      <dgm:t>
        <a:bodyPr/>
        <a:lstStyle/>
        <a:p>
          <a:pPr rtl="0"/>
          <a:r>
            <a:rPr lang="en-US" sz="2400" baseline="0" dirty="0" smtClean="0">
              <a:latin typeface="Arial" panose="020B0604020202020204" pitchFamily="34" charset="0"/>
              <a:cs typeface="Arial" panose="020B0604020202020204" pitchFamily="34" charset="0"/>
            </a:rPr>
            <a:t>Also, in the U.S. per-capita hours are trendless (neither rising, nor falling).</a:t>
          </a:r>
          <a:r>
            <a:rPr lang="en-US" sz="3300" baseline="0" dirty="0" smtClean="0"/>
            <a:t>	  </a:t>
          </a:r>
          <a:endParaRPr lang="en-US" sz="3300" dirty="0"/>
        </a:p>
      </dgm:t>
    </dgm:pt>
    <dgm:pt modelId="{7B15D232-EE13-4761-A26E-B642D03EA44E}" type="parTrans" cxnId="{3C7D9FBB-6170-49B0-AA37-25F75A625890}">
      <dgm:prSet/>
      <dgm:spPr/>
      <dgm:t>
        <a:bodyPr/>
        <a:lstStyle/>
        <a:p>
          <a:endParaRPr lang="en-US"/>
        </a:p>
      </dgm:t>
    </dgm:pt>
    <dgm:pt modelId="{110B32BC-1920-403B-A28F-1CDAA52E521E}" type="sibTrans" cxnId="{3C7D9FBB-6170-49B0-AA37-25F75A625890}">
      <dgm:prSet/>
      <dgm:spPr/>
      <dgm:t>
        <a:bodyPr/>
        <a:lstStyle/>
        <a:p>
          <a:endParaRPr lang="en-US"/>
        </a:p>
      </dgm:t>
    </dgm:pt>
    <dgm:pt modelId="{B4F79ACA-881E-4C67-8391-2CA3F7CFAC4F}" type="pres">
      <dgm:prSet presAssocID="{E3028025-A026-42F7-B21B-6AD417838B3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4827DA-24A9-465D-B669-08C96DC855FF}" type="pres">
      <dgm:prSet presAssocID="{4F6F28E4-514A-42BA-8217-EE6F7B363BA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631471-EBBD-4D2B-AAA8-25D2ACE39ECA}" type="pres">
      <dgm:prSet presAssocID="{4F6F28E4-514A-42BA-8217-EE6F7B363BA3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E9C023-6F82-466B-A8A9-DDDEED6EC714}" type="pres">
      <dgm:prSet presAssocID="{8F9FF3F9-85F7-4AB9-AAA5-6160AD0FD357}" presName="parentText" presStyleLbl="node1" presStyleIdx="1" presStyleCnt="2" custScaleX="98636" custScaleY="7173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28FAC1D-85A3-44BB-BB3C-2BF35A54947E}" type="presOf" srcId="{4F6F28E4-514A-42BA-8217-EE6F7B363BA3}" destId="{F24827DA-24A9-465D-B669-08C96DC855FF}" srcOrd="0" destOrd="0" presId="urn:microsoft.com/office/officeart/2005/8/layout/vList2"/>
    <dgm:cxn modelId="{02C8AB53-92E3-4C94-8D63-155084B89BA6}" type="presOf" srcId="{8F9FF3F9-85F7-4AB9-AAA5-6160AD0FD357}" destId="{34E9C023-6F82-466B-A8A9-DDDEED6EC714}" srcOrd="0" destOrd="0" presId="urn:microsoft.com/office/officeart/2005/8/layout/vList2"/>
    <dgm:cxn modelId="{3C7D9FBB-6170-49B0-AA37-25F75A625890}" srcId="{E3028025-A026-42F7-B21B-6AD417838B3C}" destId="{8F9FF3F9-85F7-4AB9-AAA5-6160AD0FD357}" srcOrd="1" destOrd="0" parTransId="{7B15D232-EE13-4761-A26E-B642D03EA44E}" sibTransId="{110B32BC-1920-403B-A28F-1CDAA52E521E}"/>
    <dgm:cxn modelId="{C311A9B5-E198-49F9-B2F3-6E58F9B5BAC7}" type="presOf" srcId="{9BB064D0-F086-43FF-A8D7-8BB0B4CFB981}" destId="{6C631471-EBBD-4D2B-AAA8-25D2ACE39ECA}" srcOrd="0" destOrd="0" presId="urn:microsoft.com/office/officeart/2005/8/layout/vList2"/>
    <dgm:cxn modelId="{C34ECCE1-D3A5-4DD9-B06A-7297642A445B}" srcId="{4F6F28E4-514A-42BA-8217-EE6F7B363BA3}" destId="{9BB064D0-F086-43FF-A8D7-8BB0B4CFB981}" srcOrd="0" destOrd="0" parTransId="{8044183C-1ACF-4322-9FA4-B02E9AD9E7CC}" sibTransId="{BD06F802-F873-4C10-8AA1-2859454B54BD}"/>
    <dgm:cxn modelId="{DDAFD245-8EC6-451B-A661-2FA260A0638B}" type="presOf" srcId="{E3028025-A026-42F7-B21B-6AD417838B3C}" destId="{B4F79ACA-881E-4C67-8391-2CA3F7CFAC4F}" srcOrd="0" destOrd="0" presId="urn:microsoft.com/office/officeart/2005/8/layout/vList2"/>
    <dgm:cxn modelId="{172EB60A-0244-4279-9D94-A6CB6FAB1256}" type="presOf" srcId="{90876094-5186-4AC2-BB31-51DA4B618458}" destId="{6C631471-EBBD-4D2B-AAA8-25D2ACE39ECA}" srcOrd="0" destOrd="1" presId="urn:microsoft.com/office/officeart/2005/8/layout/vList2"/>
    <dgm:cxn modelId="{E9A6FCBB-D2BA-4756-8ED0-94F8F59F2572}" srcId="{E3028025-A026-42F7-B21B-6AD417838B3C}" destId="{4F6F28E4-514A-42BA-8217-EE6F7B363BA3}" srcOrd="0" destOrd="0" parTransId="{67EB8823-425C-4975-8DDC-ED82D8A976C8}" sibTransId="{3244B0E4-FE38-468A-8BCE-292C291A9FDE}"/>
    <dgm:cxn modelId="{4CE02382-E0A4-40C6-8468-BCF712FCF066}" srcId="{4F6F28E4-514A-42BA-8217-EE6F7B363BA3}" destId="{90876094-5186-4AC2-BB31-51DA4B618458}" srcOrd="1" destOrd="0" parTransId="{01EC7EB4-E151-43B6-B25E-96E7BC6597E2}" sibTransId="{261FDA87-1D2D-4367-9736-968ACBD44AFB}"/>
    <dgm:cxn modelId="{0ECBCD80-AAAC-47DB-B097-B684948E8EF0}" type="presParOf" srcId="{B4F79ACA-881E-4C67-8391-2CA3F7CFAC4F}" destId="{F24827DA-24A9-465D-B669-08C96DC855FF}" srcOrd="0" destOrd="0" presId="urn:microsoft.com/office/officeart/2005/8/layout/vList2"/>
    <dgm:cxn modelId="{35AD55A0-3AFB-4E64-A829-E34A555E3E2D}" type="presParOf" srcId="{B4F79ACA-881E-4C67-8391-2CA3F7CFAC4F}" destId="{6C631471-EBBD-4D2B-AAA8-25D2ACE39ECA}" srcOrd="1" destOrd="0" presId="urn:microsoft.com/office/officeart/2005/8/layout/vList2"/>
    <dgm:cxn modelId="{E77C4853-0668-4363-8116-8C3438CAD547}" type="presParOf" srcId="{B4F79ACA-881E-4C67-8391-2CA3F7CFAC4F}" destId="{34E9C023-6F82-466B-A8A9-DDDEED6EC71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AA32BDC-8E59-4825-BF21-8CC9682BC89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DF57CB0-15A1-4476-8CDF-4A92AFAD1300}">
      <dgm:prSet/>
      <dgm:spPr/>
      <dgm:t>
        <a:bodyPr/>
        <a:lstStyle/>
        <a:p>
          <a:pPr rtl="0"/>
          <a:r>
            <a:rPr lang="en-US" baseline="0" dirty="0">
              <a:latin typeface="Arial" panose="020B0604020202020204" pitchFamily="34" charset="0"/>
              <a:cs typeface="Arial" panose="020B0604020202020204" pitchFamily="34" charset="0"/>
            </a:rPr>
            <a:t>The U.S. is on what is called a Balanced Growth path: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4780D2-431D-423D-9D65-78A644B1BE71}" type="parTrans" cxnId="{E2CA760B-E89B-415B-B550-272836FDD6B2}">
      <dgm:prSet/>
      <dgm:spPr/>
      <dgm:t>
        <a:bodyPr/>
        <a:lstStyle/>
        <a:p>
          <a:endParaRPr lang="en-US"/>
        </a:p>
      </dgm:t>
    </dgm:pt>
    <dgm:pt modelId="{879E21FE-49C2-40D3-87C1-F17F8D892DAF}" type="sibTrans" cxnId="{E2CA760B-E89B-415B-B550-272836FDD6B2}">
      <dgm:prSet/>
      <dgm:spPr/>
      <dgm:t>
        <a:bodyPr/>
        <a:lstStyle/>
        <a:p>
          <a:endParaRPr lang="en-US"/>
        </a:p>
      </dgm:t>
    </dgm:pt>
    <dgm:pt modelId="{29EFBC24-FF83-47AE-8F58-DFCF7022A19D}">
      <dgm:prSet/>
      <dgm:spPr/>
      <dgm:t>
        <a:bodyPr/>
        <a:lstStyle/>
        <a:p>
          <a:pPr rtl="0"/>
          <a:r>
            <a:rPr lang="en-US" baseline="0" dirty="0">
              <a:latin typeface="Arial" panose="020B0604020202020204" pitchFamily="34" charset="0"/>
              <a:cs typeface="Arial" panose="020B0604020202020204" pitchFamily="34" charset="0"/>
            </a:rPr>
            <a:t>Real interest rates (marginal  product of capital) are trendless,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32805D-01F8-48CB-8F51-ED9AB3CA0570}" type="parTrans" cxnId="{5B88CE37-845C-4928-880E-EB07C4D0FA1D}">
      <dgm:prSet/>
      <dgm:spPr/>
      <dgm:t>
        <a:bodyPr/>
        <a:lstStyle/>
        <a:p>
          <a:endParaRPr lang="en-US"/>
        </a:p>
      </dgm:t>
    </dgm:pt>
    <dgm:pt modelId="{87845378-6561-4D66-8366-E285838AF5E8}" type="sibTrans" cxnId="{5B88CE37-845C-4928-880E-EB07C4D0FA1D}">
      <dgm:prSet/>
      <dgm:spPr/>
      <dgm:t>
        <a:bodyPr/>
        <a:lstStyle/>
        <a:p>
          <a:endParaRPr lang="en-US"/>
        </a:p>
      </dgm:t>
    </dgm:pt>
    <dgm:pt modelId="{2243271C-73B1-4C9B-B7CC-125583629D68}">
      <dgm:prSet/>
      <dgm:spPr/>
      <dgm:t>
        <a:bodyPr/>
        <a:lstStyle/>
        <a:p>
          <a:pPr rtl="0"/>
          <a:r>
            <a:rPr lang="en-US" baseline="0">
              <a:latin typeface="Arial" panose="020B0604020202020204" pitchFamily="34" charset="0"/>
              <a:cs typeface="Arial" panose="020B0604020202020204" pitchFamily="34" charset="0"/>
            </a:rPr>
            <a:t>Per-capita labor input is trendless, </a:t>
          </a:r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FA0CEF-3597-42A9-8A06-7130D0CD3295}" type="parTrans" cxnId="{48992A81-3276-4A5D-B063-731ACFECF525}">
      <dgm:prSet/>
      <dgm:spPr/>
      <dgm:t>
        <a:bodyPr/>
        <a:lstStyle/>
        <a:p>
          <a:endParaRPr lang="en-US"/>
        </a:p>
      </dgm:t>
    </dgm:pt>
    <dgm:pt modelId="{DF8AE4E8-5ABD-4B09-B50D-434E449C6317}" type="sibTrans" cxnId="{48992A81-3276-4A5D-B063-731ACFECF525}">
      <dgm:prSet/>
      <dgm:spPr/>
      <dgm:t>
        <a:bodyPr/>
        <a:lstStyle/>
        <a:p>
          <a:endParaRPr lang="en-US"/>
        </a:p>
      </dgm:t>
    </dgm:pt>
    <dgm:pt modelId="{86DB38E0-FD38-42BC-A67A-DDF8BDEA4075}">
      <dgm:prSet/>
      <dgm:spPr/>
      <dgm:t>
        <a:bodyPr/>
        <a:lstStyle/>
        <a:p>
          <a:pPr rtl="0"/>
          <a:r>
            <a:rPr lang="en-US" baseline="0">
              <a:latin typeface="Arial" panose="020B0604020202020204" pitchFamily="34" charset="0"/>
              <a:cs typeface="Arial" panose="020B0604020202020204" pitchFamily="34" charset="0"/>
            </a:rPr>
            <a:t>Output, consumption, investment, and capital all increase at the same rate, </a:t>
          </a:r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0DE46E-6106-418F-90B3-AA273B29390C}" type="parTrans" cxnId="{E8F04B68-6941-41AF-9F77-DE4EE6E076EB}">
      <dgm:prSet/>
      <dgm:spPr/>
      <dgm:t>
        <a:bodyPr/>
        <a:lstStyle/>
        <a:p>
          <a:endParaRPr lang="en-US"/>
        </a:p>
      </dgm:t>
    </dgm:pt>
    <dgm:pt modelId="{C2FDD028-6D10-4FD3-AB01-21E0B5B44425}" type="sibTrans" cxnId="{E8F04B68-6941-41AF-9F77-DE4EE6E076EB}">
      <dgm:prSet/>
      <dgm:spPr/>
      <dgm:t>
        <a:bodyPr/>
        <a:lstStyle/>
        <a:p>
          <a:endParaRPr lang="en-US"/>
        </a:p>
      </dgm:t>
    </dgm:pt>
    <dgm:pt modelId="{3D81A20B-89DE-408D-A1CE-927E165FAE9B}">
      <dgm:prSet/>
      <dgm:spPr/>
      <dgm:t>
        <a:bodyPr/>
        <a:lstStyle/>
        <a:p>
          <a:pPr rtl="0"/>
          <a:r>
            <a:rPr lang="en-US" baseline="0" dirty="0">
              <a:latin typeface="Arial" panose="020B0604020202020204" pitchFamily="34" charset="0"/>
              <a:cs typeface="Arial" panose="020B0604020202020204" pitchFamily="34" charset="0"/>
            </a:rPr>
            <a:t>That rate is given by the growth rate of technology.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6E718D-993E-41BF-AD6E-D5A130B3E4EF}" type="parTrans" cxnId="{229880F3-C61D-446B-9BE0-BCA5536A6437}">
      <dgm:prSet/>
      <dgm:spPr/>
      <dgm:t>
        <a:bodyPr/>
        <a:lstStyle/>
        <a:p>
          <a:endParaRPr lang="en-US"/>
        </a:p>
      </dgm:t>
    </dgm:pt>
    <dgm:pt modelId="{A290D297-69B3-4C1A-BA52-5879CFAB0F2F}" type="sibTrans" cxnId="{229880F3-C61D-446B-9BE0-BCA5536A6437}">
      <dgm:prSet/>
      <dgm:spPr/>
      <dgm:t>
        <a:bodyPr/>
        <a:lstStyle/>
        <a:p>
          <a:endParaRPr lang="en-US"/>
        </a:p>
      </dgm:t>
    </dgm:pt>
    <dgm:pt modelId="{BB9BFC1B-1407-4D30-A01C-B3833B827FE4}" type="pres">
      <dgm:prSet presAssocID="{BAA32BDC-8E59-4825-BF21-8CC9682BC89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C229C7-3CDF-4B6C-9148-66459DA2EDB2}" type="pres">
      <dgm:prSet presAssocID="{5DF57CB0-15A1-4476-8CDF-4A92AFAD1300}" presName="composite" presStyleCnt="0"/>
      <dgm:spPr/>
    </dgm:pt>
    <dgm:pt modelId="{22E6CA16-7CBD-437C-9A71-6B1204C6AA63}" type="pres">
      <dgm:prSet presAssocID="{5DF57CB0-15A1-4476-8CDF-4A92AFAD1300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9534E3-86D7-4D65-B1C9-F81018FB93FE}" type="pres">
      <dgm:prSet presAssocID="{5DF57CB0-15A1-4476-8CDF-4A92AFAD1300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64058DB-6379-4712-BDE9-F1D5CFC1E120}" type="presOf" srcId="{3D81A20B-89DE-408D-A1CE-927E165FAE9B}" destId="{459534E3-86D7-4D65-B1C9-F81018FB93FE}" srcOrd="0" destOrd="3" presId="urn:microsoft.com/office/officeart/2005/8/layout/hList1"/>
    <dgm:cxn modelId="{E2CA760B-E89B-415B-B550-272836FDD6B2}" srcId="{BAA32BDC-8E59-4825-BF21-8CC9682BC899}" destId="{5DF57CB0-15A1-4476-8CDF-4A92AFAD1300}" srcOrd="0" destOrd="0" parTransId="{644780D2-431D-423D-9D65-78A644B1BE71}" sibTransId="{879E21FE-49C2-40D3-87C1-F17F8D892DAF}"/>
    <dgm:cxn modelId="{A2F75762-86F6-40CA-A56D-EB99CAA8CAAC}" type="presOf" srcId="{BAA32BDC-8E59-4825-BF21-8CC9682BC899}" destId="{BB9BFC1B-1407-4D30-A01C-B3833B827FE4}" srcOrd="0" destOrd="0" presId="urn:microsoft.com/office/officeart/2005/8/layout/hList1"/>
    <dgm:cxn modelId="{309F7474-4C6B-4646-A297-F99C9A36E4F4}" type="presOf" srcId="{29EFBC24-FF83-47AE-8F58-DFCF7022A19D}" destId="{459534E3-86D7-4D65-B1C9-F81018FB93FE}" srcOrd="0" destOrd="0" presId="urn:microsoft.com/office/officeart/2005/8/layout/hList1"/>
    <dgm:cxn modelId="{1888862D-82E7-4BA6-9FC7-E740B6852971}" type="presOf" srcId="{2243271C-73B1-4C9B-B7CC-125583629D68}" destId="{459534E3-86D7-4D65-B1C9-F81018FB93FE}" srcOrd="0" destOrd="1" presId="urn:microsoft.com/office/officeart/2005/8/layout/hList1"/>
    <dgm:cxn modelId="{5B88CE37-845C-4928-880E-EB07C4D0FA1D}" srcId="{5DF57CB0-15A1-4476-8CDF-4A92AFAD1300}" destId="{29EFBC24-FF83-47AE-8F58-DFCF7022A19D}" srcOrd="0" destOrd="0" parTransId="{A532805D-01F8-48CB-8F51-ED9AB3CA0570}" sibTransId="{87845378-6561-4D66-8366-E285838AF5E8}"/>
    <dgm:cxn modelId="{E8F04B68-6941-41AF-9F77-DE4EE6E076EB}" srcId="{5DF57CB0-15A1-4476-8CDF-4A92AFAD1300}" destId="{86DB38E0-FD38-42BC-A67A-DDF8BDEA4075}" srcOrd="2" destOrd="0" parTransId="{060DE46E-6106-418F-90B3-AA273B29390C}" sibTransId="{C2FDD028-6D10-4FD3-AB01-21E0B5B44425}"/>
    <dgm:cxn modelId="{C616B046-2659-4A08-8A15-157D688990B7}" type="presOf" srcId="{5DF57CB0-15A1-4476-8CDF-4A92AFAD1300}" destId="{22E6CA16-7CBD-437C-9A71-6B1204C6AA63}" srcOrd="0" destOrd="0" presId="urn:microsoft.com/office/officeart/2005/8/layout/hList1"/>
    <dgm:cxn modelId="{4624EDB6-8413-426A-924E-9E105B192117}" type="presOf" srcId="{86DB38E0-FD38-42BC-A67A-DDF8BDEA4075}" destId="{459534E3-86D7-4D65-B1C9-F81018FB93FE}" srcOrd="0" destOrd="2" presId="urn:microsoft.com/office/officeart/2005/8/layout/hList1"/>
    <dgm:cxn modelId="{48992A81-3276-4A5D-B063-731ACFECF525}" srcId="{5DF57CB0-15A1-4476-8CDF-4A92AFAD1300}" destId="{2243271C-73B1-4C9B-B7CC-125583629D68}" srcOrd="1" destOrd="0" parTransId="{BFFA0CEF-3597-42A9-8A06-7130D0CD3295}" sibTransId="{DF8AE4E8-5ABD-4B09-B50D-434E449C6317}"/>
    <dgm:cxn modelId="{229880F3-C61D-446B-9BE0-BCA5536A6437}" srcId="{5DF57CB0-15A1-4476-8CDF-4A92AFAD1300}" destId="{3D81A20B-89DE-408D-A1CE-927E165FAE9B}" srcOrd="3" destOrd="0" parTransId="{1F6E718D-993E-41BF-AD6E-D5A130B3E4EF}" sibTransId="{A290D297-69B3-4C1A-BA52-5879CFAB0F2F}"/>
    <dgm:cxn modelId="{C65EE530-4D90-4622-AF6F-44EC42F44E4F}" type="presParOf" srcId="{BB9BFC1B-1407-4D30-A01C-B3833B827FE4}" destId="{F6C229C7-3CDF-4B6C-9148-66459DA2EDB2}" srcOrd="0" destOrd="0" presId="urn:microsoft.com/office/officeart/2005/8/layout/hList1"/>
    <dgm:cxn modelId="{3B87D462-A5D3-496C-B15E-53F7CDCE1FA3}" type="presParOf" srcId="{F6C229C7-3CDF-4B6C-9148-66459DA2EDB2}" destId="{22E6CA16-7CBD-437C-9A71-6B1204C6AA63}" srcOrd="0" destOrd="0" presId="urn:microsoft.com/office/officeart/2005/8/layout/hList1"/>
    <dgm:cxn modelId="{9252240A-646B-4B8D-85C7-BE38ECBEC8F6}" type="presParOf" srcId="{F6C229C7-3CDF-4B6C-9148-66459DA2EDB2}" destId="{459534E3-86D7-4D65-B1C9-F81018FB93F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06DBEA1-4DBC-4877-AA17-4433FCAB2CBF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B52943-CF3C-4324-98F2-646DF5299902}">
      <dgm:prSet/>
      <dgm:spPr/>
      <dgm:t>
        <a:bodyPr/>
        <a:lstStyle/>
        <a:p>
          <a:pPr rtl="0"/>
          <a:r>
            <a:rPr lang="en-US" baseline="0" dirty="0">
              <a:latin typeface="Arial" panose="020B0604020202020204" pitchFamily="34" charset="0"/>
              <a:cs typeface="Arial" panose="020B0604020202020204" pitchFamily="34" charset="0"/>
            </a:rPr>
            <a:t>So why do developing economies grow faster than developed ones?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0420BB-BD5F-4A95-9D8C-5AB80C4E745F}" type="parTrans" cxnId="{7EB303C2-06B8-483D-8483-25B1B6DA101E}">
      <dgm:prSet/>
      <dgm:spPr/>
      <dgm:t>
        <a:bodyPr/>
        <a:lstStyle/>
        <a:p>
          <a:endParaRPr lang="en-US"/>
        </a:p>
      </dgm:t>
    </dgm:pt>
    <dgm:pt modelId="{25B9969A-6912-448E-ADE7-AB707EAB0362}" type="sibTrans" cxnId="{7EB303C2-06B8-483D-8483-25B1B6DA101E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7FBB1C38-5C45-442F-A762-CFBE154F7649}">
          <dgm:prSet custT="1"/>
          <dgm:spPr/>
          <dgm:t>
            <a:bodyPr/>
            <a:lstStyle/>
            <a:p>
              <a:pPr rtl="0"/>
              <a:r>
                <a:rPr lang="en-US" sz="2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Labor </a:t>
              </a:r>
              <a14:m>
                <m:oMath xmlns:m="http://schemas.openxmlformats.org/officeDocument/2006/math">
                  <m:r>
                    <a:rPr lang="en-US" sz="2400" i="1" baseline="0">
                      <a:latin typeface="Cambria Math"/>
                    </a:rPr>
                    <m:t>𝑙</m:t>
                  </m:r>
                </m:oMath>
              </a14:m>
              <a:r>
                <a:rPr lang="en-US" sz="2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is increasing as farm work is moving to more efficient factory work.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7FBB1C38-5C45-442F-A762-CFBE154F7649}">
          <dgm:prSet custT="1"/>
          <dgm:spPr/>
          <dgm:t>
            <a:bodyPr/>
            <a:lstStyle/>
            <a:p>
              <a:pPr rtl="0"/>
              <a:r>
                <a:rPr lang="en-US" sz="2400" baseline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Labor </a:t>
              </a:r>
              <a:r>
                <a:rPr lang="en-US" sz="2400" i="0" baseline="0"/>
                <a:t>𝑙</a:t>
              </a:r>
              <a:r>
                <a:rPr lang="en-US" sz="2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is increasing as farm work is moving to more efficient factory work.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D9654E8D-2EAA-4BE0-BEE4-1B728E5074F0}" type="parTrans" cxnId="{036E0AF2-A36F-419E-BE44-004724DD2C62}">
      <dgm:prSet/>
      <dgm:spPr/>
      <dgm:t>
        <a:bodyPr/>
        <a:lstStyle/>
        <a:p>
          <a:endParaRPr lang="en-US"/>
        </a:p>
      </dgm:t>
    </dgm:pt>
    <dgm:pt modelId="{60CE8F77-252A-4970-9B31-7658D69DCB5F}" type="sibTrans" cxnId="{036E0AF2-A36F-419E-BE44-004724DD2C62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E7BB27F9-B7D0-4EA8-BD96-1D9CC26CBF72}">
          <dgm:prSet custT="1"/>
          <dgm:spPr/>
          <dgm:t>
            <a:bodyPr/>
            <a:lstStyle/>
            <a:p>
              <a:pPr rtl="0"/>
              <a:r>
                <a:rPr lang="en-US" sz="2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Technology </a:t>
              </a:r>
              <a14:m>
                <m:oMath xmlns:m="http://schemas.openxmlformats.org/officeDocument/2006/math">
                  <m:r>
                    <a:rPr lang="en-US" sz="2400" i="1" baseline="0">
                      <a:latin typeface="Cambria Math"/>
                    </a:rPr>
                    <m:t>𝑧</m:t>
                  </m:r>
                </m:oMath>
              </a14:m>
              <a:r>
                <a:rPr lang="en-US" sz="2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is increasing as these economies adopt more modern processes.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E7BB27F9-B7D0-4EA8-BD96-1D9CC26CBF72}">
          <dgm:prSet custT="1"/>
          <dgm:spPr/>
          <dgm:t>
            <a:bodyPr/>
            <a:lstStyle/>
            <a:p>
              <a:pPr rtl="0"/>
              <a:r>
                <a:rPr lang="en-US" sz="2400" baseline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Technology </a:t>
              </a:r>
              <a:r>
                <a:rPr lang="en-US" sz="2400" i="0" baseline="0"/>
                <a:t>𝑧</a:t>
              </a:r>
              <a:r>
                <a:rPr lang="en-US" sz="2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is increasing as these economies adopt more modern processes.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48641860-8A07-401D-8AF0-CAB27BB3825B}" type="parTrans" cxnId="{73132408-8E22-4AB5-A55F-C54CE9A28F34}">
      <dgm:prSet/>
      <dgm:spPr/>
      <dgm:t>
        <a:bodyPr/>
        <a:lstStyle/>
        <a:p>
          <a:endParaRPr lang="en-US"/>
        </a:p>
      </dgm:t>
    </dgm:pt>
    <dgm:pt modelId="{BEC9DD6A-F397-4ACC-ADFF-41AE6B410FCB}" type="sibTrans" cxnId="{73132408-8E22-4AB5-A55F-C54CE9A28F34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F1BDF2B5-B876-4AE2-9711-BCE476BA96CF}">
          <dgm:prSet custT="1"/>
          <dgm:spPr/>
          <dgm:t>
            <a:bodyPr/>
            <a:lstStyle/>
            <a:p>
              <a:pPr rtl="0"/>
              <a:r>
                <a:rPr lang="en-US" sz="2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Capital </a:t>
              </a:r>
              <a14:m>
                <m:oMath xmlns:m="http://schemas.openxmlformats.org/officeDocument/2006/math">
                  <m:r>
                    <a:rPr lang="en-US" sz="2400" i="1" baseline="0">
                      <a:latin typeface="Cambria Math"/>
                    </a:rPr>
                    <m:t>𝑘</m:t>
                  </m:r>
                </m:oMath>
              </a14:m>
              <a:r>
                <a:rPr lang="en-US" sz="2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is rapidly accumulating as new factories and infrastructure are being built.  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F1BDF2B5-B876-4AE2-9711-BCE476BA96CF}">
          <dgm:prSet custT="1"/>
          <dgm:spPr/>
          <dgm:t>
            <a:bodyPr/>
            <a:lstStyle/>
            <a:p>
              <a:pPr rtl="0"/>
              <a:r>
                <a:rPr lang="en-US" sz="2400" baseline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Capital </a:t>
              </a:r>
              <a:r>
                <a:rPr lang="en-US" sz="2400" i="0" baseline="0"/>
                <a:t>𝑘</a:t>
              </a:r>
              <a:r>
                <a:rPr lang="en-US" sz="2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is rapidly accumulating as new factories and infrastructure are being built.  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658D9A57-1BD0-49E4-8493-3A0DA3990A61}" type="parTrans" cxnId="{0560A0A7-14F5-4833-B820-A96D2D97F7A0}">
      <dgm:prSet/>
      <dgm:spPr/>
      <dgm:t>
        <a:bodyPr/>
        <a:lstStyle/>
        <a:p>
          <a:endParaRPr lang="en-US"/>
        </a:p>
      </dgm:t>
    </dgm:pt>
    <dgm:pt modelId="{E1840EFB-6340-408E-93C3-4D93E4478A21}" type="sibTrans" cxnId="{0560A0A7-14F5-4833-B820-A96D2D97F7A0}">
      <dgm:prSet/>
      <dgm:spPr/>
      <dgm:t>
        <a:bodyPr/>
        <a:lstStyle/>
        <a:p>
          <a:endParaRPr lang="en-US"/>
        </a:p>
      </dgm:t>
    </dgm:pt>
    <dgm:pt modelId="{BE8B3B9E-1E91-4C56-86A6-8F20A41E386D}">
      <dgm:prSet custT="1"/>
      <dgm:spPr/>
      <dgm:t>
        <a:bodyPr/>
        <a:lstStyle/>
        <a:p>
          <a:pPr rtl="0"/>
          <a:r>
            <a:rPr lang="en-US" sz="2000" baseline="0" dirty="0">
              <a:latin typeface="Arial" panose="020B0604020202020204" pitchFamily="34" charset="0"/>
              <a:cs typeface="Arial" panose="020B0604020202020204" pitchFamily="34" charset="0"/>
            </a:rPr>
            <a:t>In developing economies all three inputs are growing rapidly. Eventually, they will grow at the same rate as technology.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B2B291-D168-4FE7-A70C-975B5D47077E}" type="parTrans" cxnId="{23FD7064-791E-428C-A783-E5DEA6F75A6D}">
      <dgm:prSet/>
      <dgm:spPr/>
      <dgm:t>
        <a:bodyPr/>
        <a:lstStyle/>
        <a:p>
          <a:endParaRPr lang="en-US"/>
        </a:p>
      </dgm:t>
    </dgm:pt>
    <dgm:pt modelId="{E3D7AF1E-1CC8-44A1-B7B9-69ACF0A282F4}" type="sibTrans" cxnId="{23FD7064-791E-428C-A783-E5DEA6F75A6D}">
      <dgm:prSet/>
      <dgm:spPr/>
      <dgm:t>
        <a:bodyPr/>
        <a:lstStyle/>
        <a:p>
          <a:endParaRPr lang="en-US"/>
        </a:p>
      </dgm:t>
    </dgm:pt>
    <dgm:pt modelId="{B36C0B98-4C6F-410B-9D58-D752DB482988}" type="pres">
      <dgm:prSet presAssocID="{006DBEA1-4DBC-4877-AA17-4433FCAB2CB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77CDD1-2555-4513-990E-6A45A3608BD2}" type="pres">
      <dgm:prSet presAssocID="{C2B52943-CF3C-4324-98F2-646DF529990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3509C9-BBAE-4AE1-A60C-F7B78AC131FA}" type="pres">
      <dgm:prSet presAssocID="{C2B52943-CF3C-4324-98F2-646DF5299902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668A43-F109-4AC9-AF3B-E5E90A2D131C}" type="pres">
      <dgm:prSet presAssocID="{BE8B3B9E-1E91-4C56-86A6-8F20A41E386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53739E5-8F0E-43EE-ADDE-1C072ED447B7}" type="presOf" srcId="{F1BDF2B5-B876-4AE2-9711-BCE476BA96CF}" destId="{453509C9-BBAE-4AE1-A60C-F7B78AC131FA}" srcOrd="0" destOrd="2" presId="urn:microsoft.com/office/officeart/2005/8/layout/vList2"/>
    <dgm:cxn modelId="{7DB9860E-EF56-4319-B846-AD6775386EA3}" type="presOf" srcId="{7FBB1C38-5C45-442F-A762-CFBE154F7649}" destId="{453509C9-BBAE-4AE1-A60C-F7B78AC131FA}" srcOrd="0" destOrd="0" presId="urn:microsoft.com/office/officeart/2005/8/layout/vList2"/>
    <dgm:cxn modelId="{07E2FB52-0C61-4E59-9055-1D627FB7AFA1}" type="presOf" srcId="{006DBEA1-4DBC-4877-AA17-4433FCAB2CBF}" destId="{B36C0B98-4C6F-410B-9D58-D752DB482988}" srcOrd="0" destOrd="0" presId="urn:microsoft.com/office/officeart/2005/8/layout/vList2"/>
    <dgm:cxn modelId="{0560A0A7-14F5-4833-B820-A96D2D97F7A0}" srcId="{C2B52943-CF3C-4324-98F2-646DF5299902}" destId="{F1BDF2B5-B876-4AE2-9711-BCE476BA96CF}" srcOrd="2" destOrd="0" parTransId="{658D9A57-1BD0-49E4-8493-3A0DA3990A61}" sibTransId="{E1840EFB-6340-408E-93C3-4D93E4478A21}"/>
    <dgm:cxn modelId="{23FD7064-791E-428C-A783-E5DEA6F75A6D}" srcId="{006DBEA1-4DBC-4877-AA17-4433FCAB2CBF}" destId="{BE8B3B9E-1E91-4C56-86A6-8F20A41E386D}" srcOrd="1" destOrd="0" parTransId="{85B2B291-D168-4FE7-A70C-975B5D47077E}" sibTransId="{E3D7AF1E-1CC8-44A1-B7B9-69ACF0A282F4}"/>
    <dgm:cxn modelId="{7EB303C2-06B8-483D-8483-25B1B6DA101E}" srcId="{006DBEA1-4DBC-4877-AA17-4433FCAB2CBF}" destId="{C2B52943-CF3C-4324-98F2-646DF5299902}" srcOrd="0" destOrd="0" parTransId="{DE0420BB-BD5F-4A95-9D8C-5AB80C4E745F}" sibTransId="{25B9969A-6912-448E-ADE7-AB707EAB0362}"/>
    <dgm:cxn modelId="{34768FD9-2B66-4E07-967F-ABC4C471D2AF}" type="presOf" srcId="{E7BB27F9-B7D0-4EA8-BD96-1D9CC26CBF72}" destId="{453509C9-BBAE-4AE1-A60C-F7B78AC131FA}" srcOrd="0" destOrd="1" presId="urn:microsoft.com/office/officeart/2005/8/layout/vList2"/>
    <dgm:cxn modelId="{036E0AF2-A36F-419E-BE44-004724DD2C62}" srcId="{C2B52943-CF3C-4324-98F2-646DF5299902}" destId="{7FBB1C38-5C45-442F-A762-CFBE154F7649}" srcOrd="0" destOrd="0" parTransId="{D9654E8D-2EAA-4BE0-BEE4-1B728E5074F0}" sibTransId="{60CE8F77-252A-4970-9B31-7658D69DCB5F}"/>
    <dgm:cxn modelId="{D6026F61-5FBF-48F1-8EAF-0DF62E14F940}" type="presOf" srcId="{C2B52943-CF3C-4324-98F2-646DF5299902}" destId="{DD77CDD1-2555-4513-990E-6A45A3608BD2}" srcOrd="0" destOrd="0" presId="urn:microsoft.com/office/officeart/2005/8/layout/vList2"/>
    <dgm:cxn modelId="{99FA66EB-E2AD-48AC-A883-CE5357C1B292}" type="presOf" srcId="{BE8B3B9E-1E91-4C56-86A6-8F20A41E386D}" destId="{E2668A43-F109-4AC9-AF3B-E5E90A2D131C}" srcOrd="0" destOrd="0" presId="urn:microsoft.com/office/officeart/2005/8/layout/vList2"/>
    <dgm:cxn modelId="{73132408-8E22-4AB5-A55F-C54CE9A28F34}" srcId="{C2B52943-CF3C-4324-98F2-646DF5299902}" destId="{E7BB27F9-B7D0-4EA8-BD96-1D9CC26CBF72}" srcOrd="1" destOrd="0" parTransId="{48641860-8A07-401D-8AF0-CAB27BB3825B}" sibTransId="{BEC9DD6A-F397-4ACC-ADFF-41AE6B410FCB}"/>
    <dgm:cxn modelId="{E5BA3B5E-F462-4C95-8555-51D0ABC15CE8}" type="presParOf" srcId="{B36C0B98-4C6F-410B-9D58-D752DB482988}" destId="{DD77CDD1-2555-4513-990E-6A45A3608BD2}" srcOrd="0" destOrd="0" presId="urn:microsoft.com/office/officeart/2005/8/layout/vList2"/>
    <dgm:cxn modelId="{7D1C0BA2-2653-4D31-9CAA-4D0021C758D2}" type="presParOf" srcId="{B36C0B98-4C6F-410B-9D58-D752DB482988}" destId="{453509C9-BBAE-4AE1-A60C-F7B78AC131FA}" srcOrd="1" destOrd="0" presId="urn:microsoft.com/office/officeart/2005/8/layout/vList2"/>
    <dgm:cxn modelId="{9C0896E8-24DF-4D60-8C5F-451BFE85D559}" type="presParOf" srcId="{B36C0B98-4C6F-410B-9D58-D752DB482988}" destId="{E2668A43-F109-4AC9-AF3B-E5E90A2D131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06DBEA1-4DBC-4877-AA17-4433FCAB2CBF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B52943-CF3C-4324-98F2-646DF5299902}">
      <dgm:prSet/>
      <dgm:spPr/>
      <dgm:t>
        <a:bodyPr/>
        <a:lstStyle/>
        <a:p>
          <a:pPr rtl="0"/>
          <a:r>
            <a:rPr lang="en-US" baseline="0" dirty="0" smtClean="0">
              <a:latin typeface="Arial" panose="020B0604020202020204" pitchFamily="34" charset="0"/>
              <a:cs typeface="Arial" panose="020B0604020202020204" pitchFamily="34" charset="0"/>
            </a:rPr>
            <a:t>So why do developing economies grow faster than developed ones?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0420BB-BD5F-4A95-9D8C-5AB80C4E745F}" type="parTrans" cxnId="{7EB303C2-06B8-483D-8483-25B1B6DA101E}">
      <dgm:prSet/>
      <dgm:spPr/>
      <dgm:t>
        <a:bodyPr/>
        <a:lstStyle/>
        <a:p>
          <a:endParaRPr lang="en-US"/>
        </a:p>
      </dgm:t>
    </dgm:pt>
    <dgm:pt modelId="{25B9969A-6912-448E-ADE7-AB707EAB0362}" type="sibTrans" cxnId="{7EB303C2-06B8-483D-8483-25B1B6DA101E}">
      <dgm:prSet/>
      <dgm:spPr/>
      <dgm:t>
        <a:bodyPr/>
        <a:lstStyle/>
        <a:p>
          <a:endParaRPr lang="en-US"/>
        </a:p>
      </dgm:t>
    </dgm:pt>
    <dgm:pt modelId="{7FBB1C38-5C45-442F-A762-CFBE154F7649}">
      <dgm:prSet custT="1"/>
      <dgm:spPr>
        <a:blipFill rotWithShape="0">
          <a:blip xmlns:r="http://schemas.openxmlformats.org/officeDocument/2006/relationships" r:embed="rId1"/>
          <a:stretch>
            <a:fillRect t="-5051" b="-7744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D9654E8D-2EAA-4BE0-BEE4-1B728E5074F0}" type="parTrans" cxnId="{036E0AF2-A36F-419E-BE44-004724DD2C62}">
      <dgm:prSet/>
      <dgm:spPr/>
      <dgm:t>
        <a:bodyPr/>
        <a:lstStyle/>
        <a:p>
          <a:endParaRPr lang="en-US"/>
        </a:p>
      </dgm:t>
    </dgm:pt>
    <dgm:pt modelId="{60CE8F77-252A-4970-9B31-7658D69DCB5F}" type="sibTrans" cxnId="{036E0AF2-A36F-419E-BE44-004724DD2C62}">
      <dgm:prSet/>
      <dgm:spPr/>
      <dgm:t>
        <a:bodyPr/>
        <a:lstStyle/>
        <a:p>
          <a:endParaRPr lang="en-US"/>
        </a:p>
      </dgm:t>
    </dgm:pt>
    <dgm:pt modelId="{E7BB27F9-B7D0-4EA8-BD96-1D9CC26CBF72}">
      <dgm:prSet custT="1"/>
      <dgm:spPr/>
      <dgm:t>
        <a:bodyPr/>
        <a:lstStyle/>
        <a:p>
          <a:r>
            <a:rPr lang="en-US">
              <a:noFill/>
            </a:rPr>
            <a:t> </a:t>
          </a:r>
        </a:p>
      </dgm:t>
    </dgm:pt>
    <dgm:pt modelId="{48641860-8A07-401D-8AF0-CAB27BB3825B}" type="parTrans" cxnId="{73132408-8E22-4AB5-A55F-C54CE9A28F34}">
      <dgm:prSet/>
      <dgm:spPr/>
      <dgm:t>
        <a:bodyPr/>
        <a:lstStyle/>
        <a:p>
          <a:endParaRPr lang="en-US"/>
        </a:p>
      </dgm:t>
    </dgm:pt>
    <dgm:pt modelId="{BEC9DD6A-F397-4ACC-ADFF-41AE6B410FCB}" type="sibTrans" cxnId="{73132408-8E22-4AB5-A55F-C54CE9A28F34}">
      <dgm:prSet/>
      <dgm:spPr/>
      <dgm:t>
        <a:bodyPr/>
        <a:lstStyle/>
        <a:p>
          <a:endParaRPr lang="en-US"/>
        </a:p>
      </dgm:t>
    </dgm:pt>
    <dgm:pt modelId="{F1BDF2B5-B876-4AE2-9711-BCE476BA96CF}">
      <dgm:prSet custT="1"/>
      <dgm:spPr/>
      <dgm:t>
        <a:bodyPr/>
        <a:lstStyle/>
        <a:p>
          <a:r>
            <a:rPr lang="en-US">
              <a:noFill/>
            </a:rPr>
            <a:t> </a:t>
          </a:r>
        </a:p>
      </dgm:t>
    </dgm:pt>
    <dgm:pt modelId="{658D9A57-1BD0-49E4-8493-3A0DA3990A61}" type="parTrans" cxnId="{0560A0A7-14F5-4833-B820-A96D2D97F7A0}">
      <dgm:prSet/>
      <dgm:spPr/>
      <dgm:t>
        <a:bodyPr/>
        <a:lstStyle/>
        <a:p>
          <a:endParaRPr lang="en-US"/>
        </a:p>
      </dgm:t>
    </dgm:pt>
    <dgm:pt modelId="{E1840EFB-6340-408E-93C3-4D93E4478A21}" type="sibTrans" cxnId="{0560A0A7-14F5-4833-B820-A96D2D97F7A0}">
      <dgm:prSet/>
      <dgm:spPr/>
      <dgm:t>
        <a:bodyPr/>
        <a:lstStyle/>
        <a:p>
          <a:endParaRPr lang="en-US"/>
        </a:p>
      </dgm:t>
    </dgm:pt>
    <dgm:pt modelId="{BE8B3B9E-1E91-4C56-86A6-8F20A41E386D}">
      <dgm:prSet custT="1"/>
      <dgm:spPr/>
      <dgm:t>
        <a:bodyPr/>
        <a:lstStyle/>
        <a:p>
          <a:pPr rtl="0"/>
          <a:r>
            <a:rPr lang="en-US" sz="2000" baseline="0" dirty="0" smtClean="0">
              <a:latin typeface="Arial" panose="020B0604020202020204" pitchFamily="34" charset="0"/>
              <a:cs typeface="Arial" panose="020B0604020202020204" pitchFamily="34" charset="0"/>
            </a:rPr>
            <a:t>In developing economies all three inputs are growing rapidly. Eventually, they will grow at the same rate as technology.</a:t>
          </a:r>
          <a:endParaRPr 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B2B291-D168-4FE7-A70C-975B5D47077E}" type="parTrans" cxnId="{23FD7064-791E-428C-A783-E5DEA6F75A6D}">
      <dgm:prSet/>
      <dgm:spPr/>
      <dgm:t>
        <a:bodyPr/>
        <a:lstStyle/>
        <a:p>
          <a:endParaRPr lang="en-US"/>
        </a:p>
      </dgm:t>
    </dgm:pt>
    <dgm:pt modelId="{E3D7AF1E-1CC8-44A1-B7B9-69ACF0A282F4}" type="sibTrans" cxnId="{23FD7064-791E-428C-A783-E5DEA6F75A6D}">
      <dgm:prSet/>
      <dgm:spPr/>
      <dgm:t>
        <a:bodyPr/>
        <a:lstStyle/>
        <a:p>
          <a:endParaRPr lang="en-US"/>
        </a:p>
      </dgm:t>
    </dgm:pt>
    <dgm:pt modelId="{B36C0B98-4C6F-410B-9D58-D752DB482988}" type="pres">
      <dgm:prSet presAssocID="{006DBEA1-4DBC-4877-AA17-4433FCAB2CB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77CDD1-2555-4513-990E-6A45A3608BD2}" type="pres">
      <dgm:prSet presAssocID="{C2B52943-CF3C-4324-98F2-646DF529990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3509C9-BBAE-4AE1-A60C-F7B78AC131FA}" type="pres">
      <dgm:prSet presAssocID="{C2B52943-CF3C-4324-98F2-646DF5299902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668A43-F109-4AC9-AF3B-E5E90A2D131C}" type="pres">
      <dgm:prSet presAssocID="{BE8B3B9E-1E91-4C56-86A6-8F20A41E386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53739E5-8F0E-43EE-ADDE-1C072ED447B7}" type="presOf" srcId="{F1BDF2B5-B876-4AE2-9711-BCE476BA96CF}" destId="{453509C9-BBAE-4AE1-A60C-F7B78AC131FA}" srcOrd="0" destOrd="2" presId="urn:microsoft.com/office/officeart/2005/8/layout/vList2"/>
    <dgm:cxn modelId="{7DB9860E-EF56-4319-B846-AD6775386EA3}" type="presOf" srcId="{7FBB1C38-5C45-442F-A762-CFBE154F7649}" destId="{453509C9-BBAE-4AE1-A60C-F7B78AC131FA}" srcOrd="0" destOrd="0" presId="urn:microsoft.com/office/officeart/2005/8/layout/vList2"/>
    <dgm:cxn modelId="{07E2FB52-0C61-4E59-9055-1D627FB7AFA1}" type="presOf" srcId="{006DBEA1-4DBC-4877-AA17-4433FCAB2CBF}" destId="{B36C0B98-4C6F-410B-9D58-D752DB482988}" srcOrd="0" destOrd="0" presId="urn:microsoft.com/office/officeart/2005/8/layout/vList2"/>
    <dgm:cxn modelId="{0560A0A7-14F5-4833-B820-A96D2D97F7A0}" srcId="{C2B52943-CF3C-4324-98F2-646DF5299902}" destId="{F1BDF2B5-B876-4AE2-9711-BCE476BA96CF}" srcOrd="2" destOrd="0" parTransId="{658D9A57-1BD0-49E4-8493-3A0DA3990A61}" sibTransId="{E1840EFB-6340-408E-93C3-4D93E4478A21}"/>
    <dgm:cxn modelId="{7EB303C2-06B8-483D-8483-25B1B6DA101E}" srcId="{006DBEA1-4DBC-4877-AA17-4433FCAB2CBF}" destId="{C2B52943-CF3C-4324-98F2-646DF5299902}" srcOrd="0" destOrd="0" parTransId="{DE0420BB-BD5F-4A95-9D8C-5AB80C4E745F}" sibTransId="{25B9969A-6912-448E-ADE7-AB707EAB0362}"/>
    <dgm:cxn modelId="{23FD7064-791E-428C-A783-E5DEA6F75A6D}" srcId="{006DBEA1-4DBC-4877-AA17-4433FCAB2CBF}" destId="{BE8B3B9E-1E91-4C56-86A6-8F20A41E386D}" srcOrd="1" destOrd="0" parTransId="{85B2B291-D168-4FE7-A70C-975B5D47077E}" sibTransId="{E3D7AF1E-1CC8-44A1-B7B9-69ACF0A282F4}"/>
    <dgm:cxn modelId="{34768FD9-2B66-4E07-967F-ABC4C471D2AF}" type="presOf" srcId="{E7BB27F9-B7D0-4EA8-BD96-1D9CC26CBF72}" destId="{453509C9-BBAE-4AE1-A60C-F7B78AC131FA}" srcOrd="0" destOrd="1" presId="urn:microsoft.com/office/officeart/2005/8/layout/vList2"/>
    <dgm:cxn modelId="{036E0AF2-A36F-419E-BE44-004724DD2C62}" srcId="{C2B52943-CF3C-4324-98F2-646DF5299902}" destId="{7FBB1C38-5C45-442F-A762-CFBE154F7649}" srcOrd="0" destOrd="0" parTransId="{D9654E8D-2EAA-4BE0-BEE4-1B728E5074F0}" sibTransId="{60CE8F77-252A-4970-9B31-7658D69DCB5F}"/>
    <dgm:cxn modelId="{D6026F61-5FBF-48F1-8EAF-0DF62E14F940}" type="presOf" srcId="{C2B52943-CF3C-4324-98F2-646DF5299902}" destId="{DD77CDD1-2555-4513-990E-6A45A3608BD2}" srcOrd="0" destOrd="0" presId="urn:microsoft.com/office/officeart/2005/8/layout/vList2"/>
    <dgm:cxn modelId="{99FA66EB-E2AD-48AC-A883-CE5357C1B292}" type="presOf" srcId="{BE8B3B9E-1E91-4C56-86A6-8F20A41E386D}" destId="{E2668A43-F109-4AC9-AF3B-E5E90A2D131C}" srcOrd="0" destOrd="0" presId="urn:microsoft.com/office/officeart/2005/8/layout/vList2"/>
    <dgm:cxn modelId="{73132408-8E22-4AB5-A55F-C54CE9A28F34}" srcId="{C2B52943-CF3C-4324-98F2-646DF5299902}" destId="{E7BB27F9-B7D0-4EA8-BD96-1D9CC26CBF72}" srcOrd="1" destOrd="0" parTransId="{48641860-8A07-401D-8AF0-CAB27BB3825B}" sibTransId="{BEC9DD6A-F397-4ACC-ADFF-41AE6B410FCB}"/>
    <dgm:cxn modelId="{E5BA3B5E-F462-4C95-8555-51D0ABC15CE8}" type="presParOf" srcId="{B36C0B98-4C6F-410B-9D58-D752DB482988}" destId="{DD77CDD1-2555-4513-990E-6A45A3608BD2}" srcOrd="0" destOrd="0" presId="urn:microsoft.com/office/officeart/2005/8/layout/vList2"/>
    <dgm:cxn modelId="{7D1C0BA2-2653-4D31-9CAA-4D0021C758D2}" type="presParOf" srcId="{B36C0B98-4C6F-410B-9D58-D752DB482988}" destId="{453509C9-BBAE-4AE1-A60C-F7B78AC131FA}" srcOrd="1" destOrd="0" presId="urn:microsoft.com/office/officeart/2005/8/layout/vList2"/>
    <dgm:cxn modelId="{9C0896E8-24DF-4D60-8C5F-451BFE85D559}" type="presParOf" srcId="{B36C0B98-4C6F-410B-9D58-D752DB482988}" destId="{E2668A43-F109-4AC9-AF3B-E5E90A2D131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8A4E7A3-CF98-4B14-8C60-4F726848ACE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F3D5792-5588-400D-B491-DF26015F09CC}">
      <dgm:prSet custT="1"/>
      <dgm:spPr/>
      <dgm:t>
        <a:bodyPr/>
        <a:lstStyle/>
        <a:p>
          <a:pPr rtl="0"/>
          <a:r>
            <a:rPr lang="en-US" sz="3200" baseline="0" dirty="0">
              <a:latin typeface="Arial" panose="020B0604020202020204" pitchFamily="34" charset="0"/>
              <a:cs typeface="Arial" panose="020B0604020202020204" pitchFamily="34" charset="0"/>
            </a:rPr>
            <a:t>But why are there so many poor nations, and do not "catch up"?</a:t>
          </a:r>
          <a:endParaRPr lang="en-US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0E9926-4515-4437-9041-38BE69FC726B}" type="parTrans" cxnId="{13E1103B-E3AF-4D1C-8C34-69C8F2C830FF}">
      <dgm:prSet/>
      <dgm:spPr/>
      <dgm:t>
        <a:bodyPr/>
        <a:lstStyle/>
        <a:p>
          <a:endParaRPr lang="en-US"/>
        </a:p>
      </dgm:t>
    </dgm:pt>
    <dgm:pt modelId="{074D8334-7838-4F1D-8FDB-744689594071}" type="sibTrans" cxnId="{13E1103B-E3AF-4D1C-8C34-69C8F2C830FF}">
      <dgm:prSet/>
      <dgm:spPr/>
      <dgm:t>
        <a:bodyPr/>
        <a:lstStyle/>
        <a:p>
          <a:endParaRPr lang="en-US"/>
        </a:p>
      </dgm:t>
    </dgm:pt>
    <dgm:pt modelId="{C7ADADB1-3160-4D14-B36E-BE1841B98DA7}">
      <dgm:prSet custT="1"/>
      <dgm:spPr/>
      <dgm:t>
        <a:bodyPr/>
        <a:lstStyle/>
        <a:p>
          <a:pPr rtl="0"/>
          <a:r>
            <a:rPr lang="en-US" sz="2800" baseline="0" dirty="0">
              <a:latin typeface="Arial" panose="020B0604020202020204" pitchFamily="34" charset="0"/>
              <a:cs typeface="Arial" panose="020B0604020202020204" pitchFamily="34" charset="0"/>
            </a:rPr>
            <a:t>One reason: The effective tax rate on capital income may be very high!   </a:t>
          </a:r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CBC827-48B3-43F5-B4C7-AE7880B59C68}" type="parTrans" cxnId="{C284E2A4-3CC9-4D25-80A4-AB7949394ED1}">
      <dgm:prSet/>
      <dgm:spPr/>
      <dgm:t>
        <a:bodyPr/>
        <a:lstStyle/>
        <a:p>
          <a:endParaRPr lang="en-US"/>
        </a:p>
      </dgm:t>
    </dgm:pt>
    <dgm:pt modelId="{19AF25D0-2CEE-4B47-B671-AA3382E2C356}" type="sibTrans" cxnId="{C284E2A4-3CC9-4D25-80A4-AB7949394ED1}">
      <dgm:prSet/>
      <dgm:spPr/>
      <dgm:t>
        <a:bodyPr/>
        <a:lstStyle/>
        <a:p>
          <a:endParaRPr lang="en-US"/>
        </a:p>
      </dgm:t>
    </dgm:pt>
    <dgm:pt modelId="{D397E046-7165-4E04-B9AA-A104BB748C77}">
      <dgm:prSet custT="1"/>
      <dgm:spPr/>
      <dgm:t>
        <a:bodyPr/>
        <a:lstStyle/>
        <a:p>
          <a:pPr rtl="0"/>
          <a:r>
            <a:rPr lang="en-US" sz="3200" baseline="0" dirty="0">
              <a:latin typeface="Arial" panose="020B0604020202020204" pitchFamily="34" charset="0"/>
              <a:cs typeface="Arial" panose="020B0604020202020204" pitchFamily="34" charset="0"/>
            </a:rPr>
            <a:t>The capital-income tax is not just a tax on those who own the capital; it is a tax on all workers as well.</a:t>
          </a:r>
          <a:endParaRPr lang="en-US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226383-6625-47AD-B35B-ECD7A2F070C0}" type="parTrans" cxnId="{0A4A453F-BFD4-4853-BAF6-044007AA48F9}">
      <dgm:prSet/>
      <dgm:spPr/>
      <dgm:t>
        <a:bodyPr/>
        <a:lstStyle/>
        <a:p>
          <a:endParaRPr lang="en-US"/>
        </a:p>
      </dgm:t>
    </dgm:pt>
    <dgm:pt modelId="{2CE41F45-5B26-45A6-9AEF-7D2B11AC066D}" type="sibTrans" cxnId="{0A4A453F-BFD4-4853-BAF6-044007AA48F9}">
      <dgm:prSet/>
      <dgm:spPr/>
      <dgm:t>
        <a:bodyPr/>
        <a:lstStyle/>
        <a:p>
          <a:endParaRPr lang="en-US"/>
        </a:p>
      </dgm:t>
    </dgm:pt>
    <dgm:pt modelId="{D29DA7D2-717D-4BDB-9AF5-1197E459530E}">
      <dgm:prSet custT="1"/>
      <dgm:spPr/>
      <dgm:t>
        <a:bodyPr/>
        <a:lstStyle/>
        <a:p>
          <a:pPr rtl="0"/>
          <a:r>
            <a:rPr lang="en-US" sz="2800" baseline="0" dirty="0">
              <a:latin typeface="Arial" panose="020B0604020202020204" pitchFamily="34" charset="0"/>
              <a:cs typeface="Arial" panose="020B0604020202020204" pitchFamily="34" charset="0"/>
            </a:rPr>
            <a:t>Workers need capital to be productive!</a:t>
          </a:r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9B4F1C-D114-4641-83A2-0097D8D01103}" type="parTrans" cxnId="{9284A633-E93A-485D-930F-87C3FB390A34}">
      <dgm:prSet/>
      <dgm:spPr/>
      <dgm:t>
        <a:bodyPr/>
        <a:lstStyle/>
        <a:p>
          <a:endParaRPr lang="en-US"/>
        </a:p>
      </dgm:t>
    </dgm:pt>
    <dgm:pt modelId="{BFB1CA8F-5E46-45C4-8E0A-EBC746871CD7}" type="sibTrans" cxnId="{9284A633-E93A-485D-930F-87C3FB390A34}">
      <dgm:prSet/>
      <dgm:spPr/>
      <dgm:t>
        <a:bodyPr/>
        <a:lstStyle/>
        <a:p>
          <a:endParaRPr lang="en-US"/>
        </a:p>
      </dgm:t>
    </dgm:pt>
    <dgm:pt modelId="{EC6BD300-88BB-4556-B2F2-D7359E1C7485}" type="pres">
      <dgm:prSet presAssocID="{18A4E7A3-CF98-4B14-8C60-4F726848ACE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B3FE7F-578C-4157-A03B-0D98B8C015AF}" type="pres">
      <dgm:prSet presAssocID="{3F3D5792-5588-400D-B491-DF26015F09C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630075-614C-4EFA-B408-8037FA9E9DF6}" type="pres">
      <dgm:prSet presAssocID="{3F3D5792-5588-400D-B491-DF26015F09C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24D4AF-6ED1-4746-B4D9-F686408B278F}" type="pres">
      <dgm:prSet presAssocID="{D397E046-7165-4E04-B9AA-A104BB748C7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AB3258-C190-45C3-A879-EE1A5DBEBD18}" type="pres">
      <dgm:prSet presAssocID="{D397E046-7165-4E04-B9AA-A104BB748C7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284E2A4-3CC9-4D25-80A4-AB7949394ED1}" srcId="{3F3D5792-5588-400D-B491-DF26015F09CC}" destId="{C7ADADB1-3160-4D14-B36E-BE1841B98DA7}" srcOrd="0" destOrd="0" parTransId="{14CBC827-48B3-43F5-B4C7-AE7880B59C68}" sibTransId="{19AF25D0-2CEE-4B47-B671-AA3382E2C356}"/>
    <dgm:cxn modelId="{7110B486-F978-496F-B951-4403B27231C3}" type="presOf" srcId="{C7ADADB1-3160-4D14-B36E-BE1841B98DA7}" destId="{19630075-614C-4EFA-B408-8037FA9E9DF6}" srcOrd="0" destOrd="0" presId="urn:microsoft.com/office/officeart/2005/8/layout/vList2"/>
    <dgm:cxn modelId="{392E5EF9-DDB6-4F22-B78D-6F2C83DADFE5}" type="presOf" srcId="{3F3D5792-5588-400D-B491-DF26015F09CC}" destId="{84B3FE7F-578C-4157-A03B-0D98B8C015AF}" srcOrd="0" destOrd="0" presId="urn:microsoft.com/office/officeart/2005/8/layout/vList2"/>
    <dgm:cxn modelId="{13E1103B-E3AF-4D1C-8C34-69C8F2C830FF}" srcId="{18A4E7A3-CF98-4B14-8C60-4F726848ACE1}" destId="{3F3D5792-5588-400D-B491-DF26015F09CC}" srcOrd="0" destOrd="0" parTransId="{CD0E9926-4515-4437-9041-38BE69FC726B}" sibTransId="{074D8334-7838-4F1D-8FDB-744689594071}"/>
    <dgm:cxn modelId="{9281CC6E-E99C-4B5C-A43E-0F0324513F3A}" type="presOf" srcId="{D397E046-7165-4E04-B9AA-A104BB748C77}" destId="{B324D4AF-6ED1-4746-B4D9-F686408B278F}" srcOrd="0" destOrd="0" presId="urn:microsoft.com/office/officeart/2005/8/layout/vList2"/>
    <dgm:cxn modelId="{9284A633-E93A-485D-930F-87C3FB390A34}" srcId="{D397E046-7165-4E04-B9AA-A104BB748C77}" destId="{D29DA7D2-717D-4BDB-9AF5-1197E459530E}" srcOrd="0" destOrd="0" parTransId="{BE9B4F1C-D114-4641-83A2-0097D8D01103}" sibTransId="{BFB1CA8F-5E46-45C4-8E0A-EBC746871CD7}"/>
    <dgm:cxn modelId="{F5E1EE33-B054-48B4-A1CE-AA1F216A39C1}" type="presOf" srcId="{18A4E7A3-CF98-4B14-8C60-4F726848ACE1}" destId="{EC6BD300-88BB-4556-B2F2-D7359E1C7485}" srcOrd="0" destOrd="0" presId="urn:microsoft.com/office/officeart/2005/8/layout/vList2"/>
    <dgm:cxn modelId="{7CE5981D-20CF-453E-8A8D-2D1796A1025A}" type="presOf" srcId="{D29DA7D2-717D-4BDB-9AF5-1197E459530E}" destId="{3AAB3258-C190-45C3-A879-EE1A5DBEBD18}" srcOrd="0" destOrd="0" presId="urn:microsoft.com/office/officeart/2005/8/layout/vList2"/>
    <dgm:cxn modelId="{0A4A453F-BFD4-4853-BAF6-044007AA48F9}" srcId="{18A4E7A3-CF98-4B14-8C60-4F726848ACE1}" destId="{D397E046-7165-4E04-B9AA-A104BB748C77}" srcOrd="1" destOrd="0" parTransId="{D7226383-6625-47AD-B35B-ECD7A2F070C0}" sibTransId="{2CE41F45-5B26-45A6-9AEF-7D2B11AC066D}"/>
    <dgm:cxn modelId="{1421FF59-A529-467C-84FB-A03E267F6401}" type="presParOf" srcId="{EC6BD300-88BB-4556-B2F2-D7359E1C7485}" destId="{84B3FE7F-578C-4157-A03B-0D98B8C015AF}" srcOrd="0" destOrd="0" presId="urn:microsoft.com/office/officeart/2005/8/layout/vList2"/>
    <dgm:cxn modelId="{A327CB06-5044-4AE6-A61D-75A2C8221BE3}" type="presParOf" srcId="{EC6BD300-88BB-4556-B2F2-D7359E1C7485}" destId="{19630075-614C-4EFA-B408-8037FA9E9DF6}" srcOrd="1" destOrd="0" presId="urn:microsoft.com/office/officeart/2005/8/layout/vList2"/>
    <dgm:cxn modelId="{E11841E3-62CD-46D3-8B5C-E8CAF565EEDB}" type="presParOf" srcId="{EC6BD300-88BB-4556-B2F2-D7359E1C7485}" destId="{B324D4AF-6ED1-4746-B4D9-F686408B278F}" srcOrd="2" destOrd="0" presId="urn:microsoft.com/office/officeart/2005/8/layout/vList2"/>
    <dgm:cxn modelId="{6280AFC2-9C76-4DD4-851A-08FE1C371699}" type="presParOf" srcId="{EC6BD300-88BB-4556-B2F2-D7359E1C7485}" destId="{3AAB3258-C190-45C3-A879-EE1A5DBEBD1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C050D4-ECA8-405C-BB7C-AEB8E9DA7FAC}">
      <dsp:nvSpPr>
        <dsp:cNvPr id="0" name=""/>
        <dsp:cNvSpPr/>
      </dsp:nvSpPr>
      <dsp:spPr>
        <a:xfrm>
          <a:off x="0" y="318439"/>
          <a:ext cx="10515600" cy="15590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>
              <a:latin typeface="Arial" panose="020B0604020202020204" pitchFamily="34" charset="0"/>
              <a:cs typeface="Arial" panose="020B0604020202020204" pitchFamily="34" charset="0"/>
            </a:rPr>
            <a:t>Developed Countries: </a:t>
          </a:r>
        </a:p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>
              <a:latin typeface="Arial" panose="020B0604020202020204" pitchFamily="34" charset="0"/>
              <a:cs typeface="Arial" panose="020B0604020202020204" pitchFamily="34" charset="0"/>
            </a:rPr>
            <a:t>	A balanced growth path</a:t>
          </a:r>
          <a:endParaRPr lang="en-US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6105" y="394544"/>
        <a:ext cx="10363390" cy="1406815"/>
      </dsp:txXfrm>
    </dsp:sp>
    <dsp:sp modelId="{42BFD9B1-5AD9-4DC8-8186-8304DABEA864}">
      <dsp:nvSpPr>
        <dsp:cNvPr id="0" name=""/>
        <dsp:cNvSpPr/>
      </dsp:nvSpPr>
      <dsp:spPr>
        <a:xfrm>
          <a:off x="0" y="2064664"/>
          <a:ext cx="10515600" cy="15590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>
              <a:latin typeface="Arial" panose="020B0604020202020204" pitchFamily="34" charset="0"/>
              <a:cs typeface="Arial" panose="020B0604020202020204" pitchFamily="34" charset="0"/>
            </a:rPr>
            <a:t>Developing Countries: </a:t>
          </a:r>
        </a:p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>
              <a:latin typeface="Arial" panose="020B0604020202020204" pitchFamily="34" charset="0"/>
              <a:cs typeface="Arial" panose="020B0604020202020204" pitchFamily="34" charset="0"/>
            </a:rPr>
            <a:t>	Convergence? (maybe)</a:t>
          </a:r>
          <a:endParaRPr lang="en-US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6105" y="2140769"/>
        <a:ext cx="10363390" cy="14068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9C4EC5-6198-4FB3-8BD8-F345DCCED256}">
      <dsp:nvSpPr>
        <dsp:cNvPr id="0" name=""/>
        <dsp:cNvSpPr/>
      </dsp:nvSpPr>
      <dsp:spPr>
        <a:xfrm>
          <a:off x="0" y="59837"/>
          <a:ext cx="11442356" cy="163032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baseline="0" dirty="0">
              <a:latin typeface="Arial" panose="020B0604020202020204" pitchFamily="34" charset="0"/>
              <a:cs typeface="Arial" panose="020B0604020202020204" pitchFamily="34" charset="0"/>
            </a:rPr>
            <a:t>The growth model shows that output per-capita rises along with increases in technology, capital, and labor.</a:t>
          </a: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586" y="139423"/>
        <a:ext cx="11283184" cy="1471149"/>
      </dsp:txXfrm>
    </dsp:sp>
    <dsp:sp modelId="{B0212407-A3CC-408C-9143-B51CE87A28AE}">
      <dsp:nvSpPr>
        <dsp:cNvPr id="0" name=""/>
        <dsp:cNvSpPr/>
      </dsp:nvSpPr>
      <dsp:spPr>
        <a:xfrm>
          <a:off x="0" y="1839919"/>
          <a:ext cx="11442356" cy="163032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l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en-US" sz="5200" i="1" kern="1200" baseline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5200" i="1" kern="1200" baseline="0">
                        <a:latin typeface="Cambria Math"/>
                      </a:rPr>
                      <m:t>𝑔</m:t>
                    </m:r>
                  </m:e>
                  <m:sub>
                    <m:r>
                      <a:rPr lang="en-US" sz="5200" i="1" kern="1200" baseline="0">
                        <a:latin typeface="Cambria Math"/>
                      </a:rPr>
                      <m:t>𝑦</m:t>
                    </m:r>
                  </m:sub>
                </m:sSub>
                <m:r>
                  <a:rPr lang="en-US" sz="5200" i="1" kern="1200" baseline="0">
                    <a:latin typeface="Cambria Math"/>
                  </a:rPr>
                  <m:t>≈</m:t>
                </m:r>
                <m:sSub>
                  <m:sSubPr>
                    <m:ctrlPr>
                      <a:rPr lang="en-US" sz="5200" i="1" kern="1200" baseline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5200" i="1" kern="1200" baseline="0">
                        <a:latin typeface="Cambria Math"/>
                      </a:rPr>
                      <m:t>𝑔</m:t>
                    </m:r>
                  </m:e>
                  <m:sub>
                    <m:r>
                      <a:rPr lang="en-US" sz="5200" i="1" kern="1200" baseline="0">
                        <a:latin typeface="Cambria Math"/>
                      </a:rPr>
                      <m:t>𝑧</m:t>
                    </m:r>
                  </m:sub>
                </m:sSub>
                <m:r>
                  <a:rPr lang="en-US" sz="5200" i="1" kern="1200" baseline="0">
                    <a:latin typeface="Cambria Math"/>
                  </a:rPr>
                  <m:t>+</m:t>
                </m:r>
                <m:r>
                  <a:rPr lang="en-US" sz="5200" i="1" kern="1200" baseline="0">
                    <a:latin typeface="Cambria Math"/>
                  </a:rPr>
                  <m:t>𝛼</m:t>
                </m:r>
                <m:sSub>
                  <m:sSubPr>
                    <m:ctrlPr>
                      <a:rPr lang="en-US" sz="5200" i="1" kern="1200" baseline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5200" i="1" kern="1200" baseline="0">
                        <a:latin typeface="Cambria Math"/>
                      </a:rPr>
                      <m:t>𝑔</m:t>
                    </m:r>
                  </m:e>
                  <m:sub>
                    <m:r>
                      <a:rPr lang="en-US" sz="5200" i="1" kern="1200" baseline="0">
                        <a:latin typeface="Cambria Math"/>
                      </a:rPr>
                      <m:t>𝑘</m:t>
                    </m:r>
                  </m:sub>
                </m:sSub>
                <m:r>
                  <a:rPr lang="en-US" sz="5200" i="1" kern="1200" baseline="0">
                    <a:latin typeface="Cambria Math"/>
                  </a:rPr>
                  <m:t>+</m:t>
                </m:r>
                <m:d>
                  <m:dPr>
                    <m:ctrlPr>
                      <a:rPr lang="en-US" sz="5200" i="1" kern="1200" baseline="0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lang="en-US" sz="5200" i="1" kern="1200" baseline="0">
                        <a:latin typeface="Cambria Math"/>
                      </a:rPr>
                      <m:t>1−</m:t>
                    </m:r>
                    <m:r>
                      <a:rPr lang="en-US" sz="5200" i="1" kern="1200" baseline="0">
                        <a:latin typeface="Cambria Math"/>
                      </a:rPr>
                      <m:t>𝛼</m:t>
                    </m:r>
                  </m:e>
                </m:d>
                <m:sSub>
                  <m:sSubPr>
                    <m:ctrlPr>
                      <a:rPr lang="en-US" sz="5200" i="1" kern="1200" baseline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en-US" sz="5200" i="1" kern="1200" baseline="0">
                        <a:latin typeface="Cambria Math"/>
                      </a:rPr>
                      <m:t>𝑔</m:t>
                    </m:r>
                  </m:e>
                  <m:sub>
                    <m:r>
                      <a:rPr lang="en-US" sz="5200" i="1" kern="1200" baseline="0">
                        <a:latin typeface="Cambria Math"/>
                      </a:rPr>
                      <m:t>𝑙</m:t>
                    </m:r>
                  </m:sub>
                </m:sSub>
              </m:oMath>
            </m:oMathPara>
          </a14:m>
          <a:endParaRPr lang="en-US" sz="5200" kern="1200" dirty="0"/>
        </a:p>
      </dsp:txBody>
      <dsp:txXfrm>
        <a:off x="79586" y="1919505"/>
        <a:ext cx="11283184" cy="1471149"/>
      </dsp:txXfrm>
    </dsp:sp>
    <dsp:sp modelId="{C3ED7C00-327E-4637-8EED-FF7FBFB3E84D}">
      <dsp:nvSpPr>
        <dsp:cNvPr id="0" name=""/>
        <dsp:cNvSpPr/>
      </dsp:nvSpPr>
      <dsp:spPr>
        <a:xfrm>
          <a:off x="0" y="3470240"/>
          <a:ext cx="11442356" cy="995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295" tIns="27940" rIns="156464" bIns="27940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200" kern="1200" baseline="0" dirty="0">
              <a:latin typeface="Arial" panose="020B0604020202020204" pitchFamily="34" charset="0"/>
              <a:cs typeface="Arial" panose="020B0604020202020204" pitchFamily="34" charset="0"/>
            </a:rPr>
            <a:t>The mix of these drivers of growth, thus determines how fast an economy grows.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200" kern="1200" baseline="0" dirty="0">
              <a:latin typeface="Arial" panose="020B0604020202020204" pitchFamily="34" charset="0"/>
              <a:cs typeface="Arial" panose="020B0604020202020204" pitchFamily="34" charset="0"/>
            </a:rPr>
            <a:t>Developed and developing countries exhibit different trends in these underlying factors.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470240"/>
        <a:ext cx="11442356" cy="9956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4827DA-24A9-465D-B669-08C96DC855FF}">
      <dsp:nvSpPr>
        <dsp:cNvPr id="0" name=""/>
        <dsp:cNvSpPr/>
      </dsp:nvSpPr>
      <dsp:spPr>
        <a:xfrm>
          <a:off x="0" y="29633"/>
          <a:ext cx="10871886" cy="12741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baseline="0" dirty="0">
              <a:latin typeface="Arial" panose="020B0604020202020204" pitchFamily="34" charset="0"/>
              <a:cs typeface="Arial" panose="020B0604020202020204" pitchFamily="34" charset="0"/>
            </a:rPr>
            <a:t>First, since </a:t>
          </a:r>
          <a14:m xmlns:a14="http://schemas.microsoft.com/office/drawing/2010/main">
            <m:oMath xmlns:m="http://schemas.openxmlformats.org/officeDocument/2006/math">
              <m:r>
                <a:rPr lang="en-US" sz="3200" i="1" kern="1200" baseline="0">
                  <a:latin typeface="Cambria Math"/>
                </a:rPr>
                <m:t>0&lt;</m:t>
              </m:r>
              <m:r>
                <a:rPr lang="en-US" sz="3200" i="1" kern="1200" baseline="0">
                  <a:latin typeface="Cambria Math"/>
                </a:rPr>
                <m:t>𝛼</m:t>
              </m:r>
              <m:r>
                <a:rPr lang="en-US" sz="3200" i="1" kern="1200" baseline="0">
                  <a:latin typeface="Cambria Math"/>
                </a:rPr>
                <m:t>&lt;1</m:t>
              </m:r>
            </m:oMath>
          </a14:m>
          <a:r>
            <a:rPr lang="en-US" sz="3200" kern="1200" baseline="0" dirty="0">
              <a:latin typeface="Arial" panose="020B0604020202020204" pitchFamily="34" charset="0"/>
              <a:cs typeface="Arial" panose="020B0604020202020204" pitchFamily="34" charset="0"/>
            </a:rPr>
            <a:t> increase in </a:t>
          </a:r>
          <a14:m xmlns:a14="http://schemas.microsoft.com/office/drawing/2010/main">
            <m:oMath xmlns:m="http://schemas.openxmlformats.org/officeDocument/2006/math">
              <m:r>
                <a:rPr lang="en-US" sz="3200" b="0" i="1" kern="1200" baseline="0">
                  <a:latin typeface="Cambria Math"/>
                </a:rPr>
                <m:t>𝑙</m:t>
              </m:r>
            </m:oMath>
          </a14:m>
          <a:r>
            <a:rPr lang="en-US" sz="3200" kern="1200" baseline="0" dirty="0">
              <a:latin typeface="Arial" panose="020B0604020202020204" pitchFamily="34" charset="0"/>
              <a:cs typeface="Arial" panose="020B0604020202020204" pitchFamily="34" charset="0"/>
            </a:rPr>
            <a:t> or </a:t>
          </a:r>
          <a14:m xmlns:a14="http://schemas.microsoft.com/office/drawing/2010/main">
            <m:oMath xmlns:m="http://schemas.openxmlformats.org/officeDocument/2006/math">
              <m:r>
                <a:rPr lang="en-US" sz="3200" b="0" i="1" kern="1200" baseline="0">
                  <a:latin typeface="Cambria Math"/>
                </a:rPr>
                <m:t>𝑘</m:t>
              </m:r>
            </m:oMath>
          </a14:m>
          <a:r>
            <a:rPr lang="en-US" sz="3200" kern="1200" baseline="0" dirty="0">
              <a:latin typeface="Arial" panose="020B0604020202020204" pitchFamily="34" charset="0"/>
              <a:cs typeface="Arial" panose="020B0604020202020204" pitchFamily="34" charset="0"/>
            </a:rPr>
            <a:t> cannot sustainably drive growth, because of:</a:t>
          </a:r>
          <a:endParaRPr lang="en-US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198" y="91831"/>
        <a:ext cx="10747490" cy="1149734"/>
      </dsp:txXfrm>
    </dsp:sp>
    <dsp:sp modelId="{6C631471-EBBD-4D2B-AAA8-25D2ACE39ECA}">
      <dsp:nvSpPr>
        <dsp:cNvPr id="0" name=""/>
        <dsp:cNvSpPr/>
      </dsp:nvSpPr>
      <dsp:spPr>
        <a:xfrm>
          <a:off x="0" y="1303763"/>
          <a:ext cx="10871886" cy="1536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5182" tIns="40640" rIns="227584" bIns="4064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kern="1200" baseline="0" dirty="0">
              <a:latin typeface="Arial" panose="020B0604020202020204" pitchFamily="34" charset="0"/>
              <a:cs typeface="Arial" panose="020B0604020202020204" pitchFamily="34" charset="0"/>
            </a:rPr>
            <a:t>Theoretically, diminishing marginal productivity.   </a:t>
          </a:r>
          <a:endParaRPr lang="en-US" sz="25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kern="1200" baseline="0" dirty="0">
              <a:latin typeface="Arial" panose="020B0604020202020204" pitchFamily="34" charset="0"/>
              <a:cs typeface="Arial" panose="020B0604020202020204" pitchFamily="34" charset="0"/>
            </a:rPr>
            <a:t>Practically, a 1% increase in either leads to a less than 1% increase in per-capita growth; .32% from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2500" i="1" kern="1200" baseline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2500" i="1" kern="1200" baseline="0">
                      <a:latin typeface="Cambria Math"/>
                    </a:rPr>
                    <m:t>𝑔</m:t>
                  </m:r>
                </m:e>
                <m:sub>
                  <m:r>
                    <a:rPr lang="en-US" sz="2500" i="1" kern="1200" baseline="0">
                      <a:latin typeface="Cambria Math"/>
                    </a:rPr>
                    <m:t>𝑘</m:t>
                  </m:r>
                </m:sub>
              </m:sSub>
            </m:oMath>
          </a14:m>
          <a:r>
            <a:rPr lang="en-US" sz="2500" kern="1200" baseline="0" dirty="0">
              <a:latin typeface="Arial" panose="020B0604020202020204" pitchFamily="34" charset="0"/>
              <a:cs typeface="Arial" panose="020B0604020202020204" pitchFamily="34" charset="0"/>
            </a:rPr>
            <a:t> and .68% from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2500" i="1" kern="1200" baseline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2500" i="1" kern="1200" baseline="0">
                      <a:latin typeface="Cambria Math"/>
                    </a:rPr>
                    <m:t>𝑔</m:t>
                  </m:r>
                </m:e>
                <m:sub>
                  <m:r>
                    <a:rPr lang="en-US" sz="2500" i="1" kern="1200" baseline="0">
                      <a:latin typeface="Cambria Math"/>
                    </a:rPr>
                    <m:t>𝑙</m:t>
                  </m:r>
                </m:sub>
              </m:sSub>
            </m:oMath>
          </a14:m>
          <a:r>
            <a:rPr lang="en-US" sz="2500" kern="1200" baseline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br>
            <a:rPr lang="en-US" sz="2500" kern="1200" baseline="0" dirty="0">
              <a:latin typeface="Arial" panose="020B0604020202020204" pitchFamily="34" charset="0"/>
              <a:cs typeface="Arial" panose="020B0604020202020204" pitchFamily="34" charset="0"/>
            </a:rPr>
          </a:br>
          <a:endParaRPr lang="en-US" sz="2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303763"/>
        <a:ext cx="10871886" cy="1536975"/>
      </dsp:txXfrm>
    </dsp:sp>
    <dsp:sp modelId="{34E9C023-6F82-466B-A8A9-DDDEED6EC714}">
      <dsp:nvSpPr>
        <dsp:cNvPr id="0" name=""/>
        <dsp:cNvSpPr/>
      </dsp:nvSpPr>
      <dsp:spPr>
        <a:xfrm>
          <a:off x="74146" y="2840738"/>
          <a:ext cx="10723593" cy="9139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Also, in the U.S. per-capita hours are trendless (neither rising, nor falling).</a:t>
          </a:r>
          <a:r>
            <a:rPr lang="en-US" sz="3300" kern="1200" baseline="0" dirty="0"/>
            <a:t>	  </a:t>
          </a:r>
          <a:endParaRPr lang="en-US" sz="3300" kern="1200" dirty="0"/>
        </a:p>
      </dsp:txBody>
      <dsp:txXfrm>
        <a:off x="118762" y="2885354"/>
        <a:ext cx="10634361" cy="8247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77CDD1-2555-4513-990E-6A45A3608BD2}">
      <dsp:nvSpPr>
        <dsp:cNvPr id="0" name=""/>
        <dsp:cNvSpPr/>
      </dsp:nvSpPr>
      <dsp:spPr>
        <a:xfrm>
          <a:off x="0" y="13084"/>
          <a:ext cx="10911017" cy="14671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baseline="0" dirty="0">
              <a:latin typeface="Arial" panose="020B0604020202020204" pitchFamily="34" charset="0"/>
              <a:cs typeface="Arial" panose="020B0604020202020204" pitchFamily="34" charset="0"/>
            </a:rPr>
            <a:t>So why do developing economies grow faster than developed ones?</a:t>
          </a:r>
          <a:endParaRPr lang="en-US" sz="3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622" y="84706"/>
        <a:ext cx="10767773" cy="1323936"/>
      </dsp:txXfrm>
    </dsp:sp>
    <dsp:sp modelId="{453509C9-BBAE-4AE1-A60C-F7B78AC131FA}">
      <dsp:nvSpPr>
        <dsp:cNvPr id="0" name=""/>
        <dsp:cNvSpPr/>
      </dsp:nvSpPr>
      <dsp:spPr>
        <a:xfrm>
          <a:off x="0" y="1480264"/>
          <a:ext cx="10911017" cy="1809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6425" tIns="30480" rIns="170688" bIns="30480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Labor </a:t>
          </a:r>
          <a14:m xmlns:a14="http://schemas.microsoft.com/office/drawing/2010/main">
            <m:oMath xmlns:m="http://schemas.openxmlformats.org/officeDocument/2006/math">
              <m:r>
                <a:rPr lang="en-US" sz="2400" i="1" kern="1200" baseline="0">
                  <a:latin typeface="Cambria Math"/>
                </a:rPr>
                <m:t>𝑙</m:t>
              </m:r>
            </m:oMath>
          </a14:m>
          <a:r>
            <a:rPr lang="en-US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 is increasing as farm work is moving to more efficient factory work.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Technology </a:t>
          </a:r>
          <a14:m xmlns:a14="http://schemas.microsoft.com/office/drawing/2010/main">
            <m:oMath xmlns:m="http://schemas.openxmlformats.org/officeDocument/2006/math">
              <m:r>
                <a:rPr lang="en-US" sz="2400" i="1" kern="1200" baseline="0">
                  <a:latin typeface="Cambria Math"/>
                </a:rPr>
                <m:t>𝑧</m:t>
              </m:r>
            </m:oMath>
          </a14:m>
          <a:r>
            <a:rPr lang="en-US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 is increasing as these economies adopt more modern processes.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Capital </a:t>
          </a:r>
          <a14:m xmlns:a14="http://schemas.microsoft.com/office/drawing/2010/main">
            <m:oMath xmlns:m="http://schemas.openxmlformats.org/officeDocument/2006/math">
              <m:r>
                <a:rPr lang="en-US" sz="2400" i="1" kern="1200" baseline="0">
                  <a:latin typeface="Cambria Math"/>
                </a:rPr>
                <m:t>𝑘</m:t>
              </m:r>
            </m:oMath>
          </a14:m>
          <a:r>
            <a:rPr lang="en-US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 is rapidly accumulating as new factories and infrastructure are being built.  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480264"/>
        <a:ext cx="10911017" cy="1809180"/>
      </dsp:txXfrm>
    </dsp:sp>
    <dsp:sp modelId="{E2668A43-F109-4AC9-AF3B-E5E90A2D131C}">
      <dsp:nvSpPr>
        <dsp:cNvPr id="0" name=""/>
        <dsp:cNvSpPr/>
      </dsp:nvSpPr>
      <dsp:spPr>
        <a:xfrm>
          <a:off x="0" y="3289444"/>
          <a:ext cx="10911017" cy="14671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baseline="0" dirty="0">
              <a:latin typeface="Arial" panose="020B0604020202020204" pitchFamily="34" charset="0"/>
              <a:cs typeface="Arial" panose="020B0604020202020204" pitchFamily="34" charset="0"/>
            </a:rPr>
            <a:t>In developing economies all three inputs are growing rapidly. Eventually, they will grow at the same rate as technology.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622" y="3361066"/>
        <a:ext cx="10767773" cy="13239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601B64-0429-4F57-9BC1-BF857536729F}">
      <dsp:nvSpPr>
        <dsp:cNvPr id="0" name=""/>
        <dsp:cNvSpPr/>
      </dsp:nvSpPr>
      <dsp:spPr>
        <a:xfrm>
          <a:off x="0" y="247469"/>
          <a:ext cx="10752438" cy="15069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baseline="0" dirty="0">
              <a:latin typeface="Arial" panose="020B0604020202020204" pitchFamily="34" charset="0"/>
              <a:cs typeface="Arial" panose="020B0604020202020204" pitchFamily="34" charset="0"/>
            </a:rPr>
            <a:t>Consider the following arbitrage condition which compares the risk-free return (e.g. bank account) denoted by </a:t>
          </a:r>
          <a14:m xmlns:a14="http://schemas.microsoft.com/office/drawing/2010/main">
            <m:oMath xmlns:m="http://schemas.openxmlformats.org/officeDocument/2006/math">
              <m:acc>
                <m:accPr>
                  <m:chr m:val="̂"/>
                  <m:ctrlPr>
                    <a:rPr lang="en-US" sz="2800" i="1" kern="1200" baseline="0">
                      <a:latin typeface="Cambria Math" panose="02040503050406030204" pitchFamily="18" charset="0"/>
                    </a:rPr>
                  </m:ctrlPr>
                </m:accPr>
                <m:e>
                  <m:sSub>
                    <m:sSubPr>
                      <m:ctrlPr>
                        <a:rPr lang="en-US" sz="2800" i="1" kern="1200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sz="2800" i="1" kern="1200" baseline="0">
                          <a:latin typeface="Cambria Math"/>
                        </a:rPr>
                        <m:t>𝑟</m:t>
                      </m:r>
                    </m:e>
                    <m:sub>
                      <m:r>
                        <a:rPr lang="en-US" sz="2800" i="1" kern="1200" baseline="0">
                          <a:latin typeface="Cambria Math"/>
                        </a:rPr>
                        <m:t>𝑡</m:t>
                      </m:r>
                    </m:sub>
                  </m:sSub>
                </m:e>
              </m:acc>
            </m:oMath>
          </a14:m>
          <a:r>
            <a:rPr lang="en-US" sz="2800" kern="1200" baseline="0" dirty="0">
              <a:latin typeface="Arial" panose="020B0604020202020204" pitchFamily="34" charset="0"/>
              <a:cs typeface="Arial" panose="020B0604020202020204" pitchFamily="34" charset="0"/>
            </a:rPr>
            <a:t> to the after-tax net of depreciation marginal product of capital at the firm level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2800" i="1" kern="1200" baseline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2800" i="1" kern="1200" baseline="0">
                      <a:latin typeface="Cambria Math"/>
                    </a:rPr>
                    <m:t>𝑟</m:t>
                  </m:r>
                </m:e>
                <m:sub>
                  <m:r>
                    <a:rPr lang="en-US" sz="2800" i="1" kern="1200" baseline="0">
                      <a:latin typeface="Cambria Math"/>
                    </a:rPr>
                    <m:t>𝑡</m:t>
                  </m:r>
                </m:sub>
              </m:sSub>
            </m:oMath>
          </a14:m>
          <a:r>
            <a:rPr lang="en-US" sz="2800" kern="1200" baseline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3564" y="321033"/>
        <a:ext cx="10605310" cy="1359832"/>
      </dsp:txXfrm>
    </dsp:sp>
    <dsp:sp modelId="{DE318145-48E8-4E29-8FA4-D371E1D59947}">
      <dsp:nvSpPr>
        <dsp:cNvPr id="0" name=""/>
        <dsp:cNvSpPr/>
      </dsp:nvSpPr>
      <dsp:spPr>
        <a:xfrm>
          <a:off x="0" y="1835069"/>
          <a:ext cx="10752438" cy="15069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acc>
                  <m:accPr>
                    <m:chr m:val="̂"/>
                    <m:ctrlPr>
                      <a:rPr lang="en-US" sz="3600" i="1" kern="1200" baseline="0" smtClean="0">
                        <a:latin typeface="Cambria Math" panose="02040503050406030204" pitchFamily="18" charset="0"/>
                      </a:rPr>
                    </m:ctrlPr>
                  </m:accPr>
                  <m:e>
                    <m:sSub>
                      <m:sSubPr>
                        <m:ctrlPr>
                          <a:rPr lang="en-US" sz="3600" i="1" kern="1200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 kern="1200" baseline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sz="3600" i="1" kern="1200" baseline="0">
                            <a:latin typeface="Cambria Math"/>
                          </a:rPr>
                          <m:t>𝑡</m:t>
                        </m:r>
                      </m:sub>
                    </m:sSub>
                  </m:e>
                </m:acc>
                <m:r>
                  <a:rPr lang="en-US" sz="3600" i="1" kern="1200" baseline="0">
                    <a:latin typeface="Cambria Math"/>
                  </a:rPr>
                  <m:t>=</m:t>
                </m:r>
                <m:d>
                  <m:dPr>
                    <m:ctrlPr>
                      <a:rPr lang="en-US" sz="3600" i="1" kern="1200" baseline="0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lang="en-US" sz="3600" i="1" kern="1200" baseline="0">
                        <a:latin typeface="Cambria Math"/>
                      </a:rPr>
                      <m:t>1−</m:t>
                    </m:r>
                    <m:sSub>
                      <m:sSubPr>
                        <m:ctrlPr>
                          <a:rPr lang="en-US" sz="3600" i="1" kern="1200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 kern="1200" baseline="0">
                            <a:latin typeface="Cambria Math"/>
                          </a:rPr>
                          <m:t>𝜏</m:t>
                        </m:r>
                      </m:e>
                      <m:sub>
                        <m:r>
                          <a:rPr lang="en-US" sz="3600" i="1" kern="1200" baseline="0">
                            <a:latin typeface="Cambria Math"/>
                          </a:rPr>
                          <m:t>𝑘</m:t>
                        </m:r>
                      </m:sub>
                    </m:sSub>
                  </m:e>
                </m:d>
                <m:d>
                  <m:dPr>
                    <m:ctrlPr>
                      <a:rPr lang="en-US" sz="3600" i="1" kern="1200" baseline="0">
                        <a:latin typeface="Cambria Math" panose="02040503050406030204" pitchFamily="18" charset="0"/>
                      </a:rPr>
                    </m:ctrlPr>
                  </m:dPr>
                  <m:e>
                    <m:sSub>
                      <m:sSubPr>
                        <m:ctrlPr>
                          <a:rPr lang="en-US" sz="3600" i="1" kern="1200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 kern="1200" baseline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sz="3600" i="1" kern="1200" baseline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sz="3600" i="1" kern="1200" baseline="0">
                        <a:latin typeface="Cambria Math"/>
                      </a:rPr>
                      <m:t>−</m:t>
                    </m:r>
                    <m:r>
                      <a:rPr lang="en-US" sz="3600" i="1" kern="1200" baseline="0">
                        <a:latin typeface="Cambria Math"/>
                      </a:rPr>
                      <m:t>𝛿</m:t>
                    </m:r>
                  </m:e>
                </m:d>
              </m:oMath>
            </m:oMathPara>
          </a14:m>
          <a:endParaRPr lang="en-US" sz="3600" kern="1200" dirty="0"/>
        </a:p>
      </dsp:txBody>
      <dsp:txXfrm>
        <a:off x="73564" y="1908633"/>
        <a:ext cx="10605310" cy="1359832"/>
      </dsp:txXfrm>
    </dsp:sp>
    <dsp:sp modelId="{4E9B6FA6-B588-4A48-8494-C11416C30AF6}">
      <dsp:nvSpPr>
        <dsp:cNvPr id="0" name=""/>
        <dsp:cNvSpPr/>
      </dsp:nvSpPr>
      <dsp:spPr>
        <a:xfrm>
          <a:off x="0" y="3342029"/>
          <a:ext cx="10752438" cy="1303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90" tIns="35560" rIns="199136" bIns="35560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200" kern="1200" baseline="0" dirty="0">
              <a:latin typeface="Arial" panose="020B0604020202020204" pitchFamily="34" charset="0"/>
              <a:cs typeface="Arial" panose="020B0604020202020204" pitchFamily="34" charset="0"/>
            </a:rPr>
            <a:t>If </a:t>
          </a:r>
          <a14:m xmlns:a14="http://schemas.microsoft.com/office/drawing/2010/main">
            <m:oMath xmlns:m="http://schemas.openxmlformats.org/officeDocument/2006/math">
              <m:acc>
                <m:accPr>
                  <m:chr m:val="̂"/>
                  <m:ctrlPr>
                    <a:rPr lang="en-US" sz="2200" i="1" kern="1200" baseline="0">
                      <a:latin typeface="Cambria Math" panose="02040503050406030204" pitchFamily="18" charset="0"/>
                    </a:rPr>
                  </m:ctrlPr>
                </m:accPr>
                <m:e>
                  <m:sSub>
                    <m:sSubPr>
                      <m:ctrlPr>
                        <a:rPr lang="en-US" sz="2200" i="1" kern="1200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sz="2200" i="1" kern="1200" baseline="0">
                          <a:latin typeface="Cambria Math"/>
                        </a:rPr>
                        <m:t>𝑟</m:t>
                      </m:r>
                    </m:e>
                    <m:sub>
                      <m:r>
                        <a:rPr lang="en-US" sz="2200" i="1" kern="1200" baseline="0">
                          <a:latin typeface="Cambria Math"/>
                        </a:rPr>
                        <m:t>𝑡</m:t>
                      </m:r>
                    </m:sub>
                  </m:sSub>
                </m:e>
              </m:acc>
              <m:r>
                <a:rPr lang="en-US" sz="2200" i="1" kern="1200" baseline="0">
                  <a:latin typeface="Cambria Math"/>
                </a:rPr>
                <m:t>&gt;</m:t>
              </m:r>
              <m:d>
                <m:dPr>
                  <m:ctrlPr>
                    <a:rPr lang="en-US" sz="2200" i="1" kern="1200" baseline="0">
                      <a:latin typeface="Cambria Math" panose="02040503050406030204" pitchFamily="18" charset="0"/>
                    </a:rPr>
                  </m:ctrlPr>
                </m:dPr>
                <m:e>
                  <m:r>
                    <a:rPr lang="en-US" sz="2200" i="1" kern="1200" baseline="0">
                      <a:latin typeface="Cambria Math"/>
                    </a:rPr>
                    <m:t>.</m:t>
                  </m:r>
                </m:e>
              </m:d>
            </m:oMath>
          </a14:m>
          <a:r>
            <a:rPr lang="en-US" sz="2200" kern="1200" baseline="0" dirty="0">
              <a:latin typeface="Arial" panose="020B0604020202020204" pitchFamily="34" charset="0"/>
              <a:cs typeface="Arial" panose="020B0604020202020204" pitchFamily="34" charset="0"/>
            </a:rPr>
            <a:t> resources shift from factories to banks and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2200" i="1" kern="1200" baseline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2200" i="1" kern="1200" baseline="0">
                      <a:latin typeface="Cambria Math"/>
                    </a:rPr>
                    <m:t>𝑟</m:t>
                  </m:r>
                </m:e>
                <m:sub>
                  <m:r>
                    <a:rPr lang="en-US" sz="2200" i="1" kern="1200" baseline="0">
                      <a:latin typeface="Cambria Math"/>
                    </a:rPr>
                    <m:t>𝑡</m:t>
                  </m:r>
                </m:sub>
              </m:sSub>
            </m:oMath>
          </a14:m>
          <a:r>
            <a:rPr lang="en-US" sz="2200" kern="1200" baseline="0" dirty="0">
              <a:latin typeface="Arial" panose="020B0604020202020204" pitchFamily="34" charset="0"/>
              <a:cs typeface="Arial" panose="020B0604020202020204" pitchFamily="34" charset="0"/>
            </a:rPr>
            <a:t> (MPK) rises.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200" kern="1200" baseline="0" dirty="0">
              <a:latin typeface="Arial" panose="020B0604020202020204" pitchFamily="34" charset="0"/>
              <a:cs typeface="Arial" panose="020B0604020202020204" pitchFamily="34" charset="0"/>
            </a:rPr>
            <a:t>If </a:t>
          </a:r>
          <a14:m xmlns:a14="http://schemas.microsoft.com/office/drawing/2010/main">
            <m:oMath xmlns:m="http://schemas.openxmlformats.org/officeDocument/2006/math">
              <m:acc>
                <m:accPr>
                  <m:chr m:val="̂"/>
                  <m:ctrlPr>
                    <a:rPr lang="en-US" sz="2200" i="1" kern="1200" baseline="0">
                      <a:latin typeface="Cambria Math" panose="02040503050406030204" pitchFamily="18" charset="0"/>
                    </a:rPr>
                  </m:ctrlPr>
                </m:accPr>
                <m:e>
                  <m:sSub>
                    <m:sSubPr>
                      <m:ctrlPr>
                        <a:rPr lang="en-US" sz="2200" i="1" kern="1200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sz="2200" i="1" kern="1200" baseline="0">
                          <a:latin typeface="Cambria Math"/>
                        </a:rPr>
                        <m:t>𝑟</m:t>
                      </m:r>
                    </m:e>
                    <m:sub>
                      <m:r>
                        <a:rPr lang="en-US" sz="2200" i="1" kern="1200" baseline="0">
                          <a:latin typeface="Cambria Math"/>
                        </a:rPr>
                        <m:t>𝑡</m:t>
                      </m:r>
                    </m:sub>
                  </m:sSub>
                </m:e>
              </m:acc>
              <m:r>
                <a:rPr lang="en-US" sz="2200" i="1" kern="1200" baseline="0">
                  <a:latin typeface="Cambria Math"/>
                </a:rPr>
                <m:t>&lt;</m:t>
              </m:r>
              <m:d>
                <m:dPr>
                  <m:ctrlPr>
                    <a:rPr lang="en-US" sz="2200" i="1" kern="1200" baseline="0">
                      <a:latin typeface="Cambria Math" panose="02040503050406030204" pitchFamily="18" charset="0"/>
                    </a:rPr>
                  </m:ctrlPr>
                </m:dPr>
                <m:e>
                  <m:r>
                    <a:rPr lang="en-US" sz="2200" i="1" kern="1200" baseline="0">
                      <a:latin typeface="Cambria Math"/>
                    </a:rPr>
                    <m:t>.</m:t>
                  </m:r>
                </m:e>
              </m:d>
            </m:oMath>
          </a14:m>
          <a:r>
            <a:rPr lang="en-US" sz="2200" kern="1200" baseline="0" dirty="0">
              <a:latin typeface="Arial" panose="020B0604020202020204" pitchFamily="34" charset="0"/>
              <a:cs typeface="Arial" panose="020B0604020202020204" pitchFamily="34" charset="0"/>
            </a:rPr>
            <a:t> resources shift from banks to factories and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2200" i="1" kern="1200" baseline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2200" i="1" kern="1200" baseline="0">
                      <a:latin typeface="Cambria Math"/>
                    </a:rPr>
                    <m:t>𝑟</m:t>
                  </m:r>
                </m:e>
                <m:sub>
                  <m:r>
                    <a:rPr lang="en-US" sz="2200" i="1" kern="1200" baseline="0">
                      <a:latin typeface="Cambria Math"/>
                    </a:rPr>
                    <m:t>𝑡</m:t>
                  </m:r>
                </m:sub>
              </m:sSub>
            </m:oMath>
          </a14:m>
          <a:r>
            <a:rPr lang="en-US" sz="2200" kern="1200" baseline="0" dirty="0">
              <a:latin typeface="Arial" panose="020B0604020202020204" pitchFamily="34" charset="0"/>
              <a:cs typeface="Arial" panose="020B0604020202020204" pitchFamily="34" charset="0"/>
            </a:rPr>
            <a:t> (MPK) falls.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342029"/>
        <a:ext cx="10752438" cy="130377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0BF6FE-5E4E-493E-A480-B105B29A9495}">
      <dsp:nvSpPr>
        <dsp:cNvPr id="0" name=""/>
        <dsp:cNvSpPr/>
      </dsp:nvSpPr>
      <dsp:spPr>
        <a:xfrm>
          <a:off x="0" y="3386804"/>
          <a:ext cx="10515600" cy="55532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If the capital-income tax is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2400" i="1" kern="1200" baseline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2400" i="1" kern="1200" baseline="0">
                      <a:latin typeface="Cambria Math"/>
                    </a:rPr>
                    <m:t>𝜏</m:t>
                  </m:r>
                </m:e>
                <m:sub>
                  <m:r>
                    <a:rPr lang="en-US" sz="2400" i="1" kern="1200" baseline="0">
                      <a:latin typeface="Cambria Math"/>
                    </a:rPr>
                    <m:t>𝑘</m:t>
                  </m:r>
                </m:sub>
              </m:sSub>
              <m:r>
                <a:rPr lang="en-US" sz="2400" i="1" kern="1200" baseline="0">
                  <a:latin typeface="Cambria Math"/>
                </a:rPr>
                <m:t>=50%</m:t>
              </m:r>
            </m:oMath>
          </a14:m>
          <a:r>
            <a:rPr lang="en-US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, you keep 0.50*$12.00 = $6. This is </a:t>
          </a:r>
          <a14:m xmlns:a14="http://schemas.microsoft.com/office/drawing/2010/main">
            <m:oMath xmlns:m="http://schemas.openxmlformats.org/officeDocument/2006/math">
              <m:acc>
                <m:accPr>
                  <m:chr m:val="̂"/>
                  <m:ctrlPr>
                    <a:rPr lang="en-US" sz="2400" i="1" kern="1200" baseline="0">
                      <a:latin typeface="Cambria Math" panose="02040503050406030204" pitchFamily="18" charset="0"/>
                    </a:rPr>
                  </m:ctrlPr>
                </m:accPr>
                <m:e>
                  <m:sSub>
                    <m:sSubPr>
                      <m:ctrlPr>
                        <a:rPr lang="en-US" sz="2400" i="1" kern="1200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sz="2400" i="1" kern="1200" baseline="0">
                          <a:latin typeface="Cambria Math"/>
                        </a:rPr>
                        <m:t>𝑟</m:t>
                      </m:r>
                    </m:e>
                    <m:sub>
                      <m:r>
                        <a:rPr lang="en-US" sz="2400" i="1" kern="1200" baseline="0">
                          <a:latin typeface="Cambria Math"/>
                        </a:rPr>
                        <m:t>𝑡</m:t>
                      </m:r>
                    </m:sub>
                  </m:sSub>
                </m:e>
              </m:acc>
            </m:oMath>
          </a14:m>
          <a:r>
            <a:rPr lang="en-US" sz="2000" kern="1200" baseline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386804"/>
        <a:ext cx="10515600" cy="555324"/>
      </dsp:txXfrm>
    </dsp:sp>
    <dsp:sp modelId="{6B753BF7-A76C-466D-9D06-EC1B47D12FC4}">
      <dsp:nvSpPr>
        <dsp:cNvPr id="0" name=""/>
        <dsp:cNvSpPr/>
      </dsp:nvSpPr>
      <dsp:spPr>
        <a:xfrm rot="10800000">
          <a:off x="0" y="2539161"/>
          <a:ext cx="10515600" cy="85408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So the pre-tax income is $17.50 - $5.5 = $12.00.  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2539161"/>
        <a:ext cx="10515600" cy="554961"/>
      </dsp:txXfrm>
    </dsp:sp>
    <dsp:sp modelId="{1E992947-5182-476A-A517-F5FC2B8F0B4F}">
      <dsp:nvSpPr>
        <dsp:cNvPr id="0" name=""/>
        <dsp:cNvSpPr/>
      </dsp:nvSpPr>
      <dsp:spPr>
        <a:xfrm rot="10800000">
          <a:off x="0" y="1693402"/>
          <a:ext cx="10515600" cy="85408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baseline="0" dirty="0">
              <a:latin typeface="Arial" panose="020B0604020202020204" pitchFamily="34" charset="0"/>
              <a:cs typeface="Arial" panose="020B0604020202020204" pitchFamily="34" charset="0"/>
            </a:rPr>
            <a:t>However, the equipment depreciates during the year by </a:t>
          </a:r>
          <a14:m xmlns:a14="http://schemas.microsoft.com/office/drawing/2010/main">
            <m:oMath xmlns:m="http://schemas.openxmlformats.org/officeDocument/2006/math">
              <m:r>
                <a:rPr lang="en-US" sz="2000" i="1" kern="1200" baseline="0">
                  <a:latin typeface="Cambria Math"/>
                </a:rPr>
                <m:t>𝛿</m:t>
              </m:r>
              <m:r>
                <a:rPr lang="en-US" sz="2000" i="1" kern="1200" baseline="0">
                  <a:latin typeface="Cambria Math"/>
                </a:rPr>
                <m:t>=5.5%</m:t>
              </m:r>
            </m:oMath>
          </a14:m>
          <a:r>
            <a:rPr lang="en-US" sz="2000" kern="1200" baseline="0" dirty="0">
              <a:latin typeface="Arial" panose="020B0604020202020204" pitchFamily="34" charset="0"/>
              <a:cs typeface="Arial" panose="020B0604020202020204" pitchFamily="34" charset="0"/>
            </a:rPr>
            <a:t> -- it is only worth $94.50 after a year.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1693402"/>
        <a:ext cx="10515600" cy="554961"/>
      </dsp:txXfrm>
    </dsp:sp>
    <dsp:sp modelId="{69BB9A79-6905-4BCB-B204-A4F9FFF142B8}">
      <dsp:nvSpPr>
        <dsp:cNvPr id="0" name=""/>
        <dsp:cNvSpPr/>
      </dsp:nvSpPr>
      <dsp:spPr>
        <a:xfrm rot="10800000">
          <a:off x="0" y="847643"/>
          <a:ext cx="10515600" cy="85408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The friend pays you $17.50. This is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2400" i="1" kern="1200" baseline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2400" i="1" kern="1200" baseline="0">
                      <a:latin typeface="Cambria Math"/>
                    </a:rPr>
                    <m:t>𝑟</m:t>
                  </m:r>
                </m:e>
                <m:sub>
                  <m:r>
                    <a:rPr lang="en-US" sz="2400" i="1" kern="1200" baseline="0">
                      <a:latin typeface="Cambria Math"/>
                    </a:rPr>
                    <m:t>𝑡</m:t>
                  </m:r>
                </m:sub>
              </m:sSub>
            </m:oMath>
          </a14:m>
          <a:r>
            <a:rPr lang="en-US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.  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847643"/>
        <a:ext cx="10515600" cy="554961"/>
      </dsp:txXfrm>
    </dsp:sp>
    <dsp:sp modelId="{E4C6808C-5BF3-40D6-A6E6-D42F1DE9EC85}">
      <dsp:nvSpPr>
        <dsp:cNvPr id="0" name=""/>
        <dsp:cNvSpPr/>
      </dsp:nvSpPr>
      <dsp:spPr>
        <a:xfrm rot="10800000">
          <a:off x="0" y="1884"/>
          <a:ext cx="10515600" cy="85408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baseline="0" dirty="0">
              <a:latin typeface="Arial" panose="020B0604020202020204" pitchFamily="34" charset="0"/>
              <a:cs typeface="Arial" panose="020B0604020202020204" pitchFamily="34" charset="0"/>
            </a:rPr>
            <a:t>You loan a $100 computer to a friend for a year.  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1884"/>
        <a:ext cx="10515600" cy="55496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E9309-77BC-49B1-B18A-9AA60157F283}">
      <dsp:nvSpPr>
        <dsp:cNvPr id="0" name=""/>
        <dsp:cNvSpPr/>
      </dsp:nvSpPr>
      <dsp:spPr>
        <a:xfrm>
          <a:off x="0" y="7624"/>
          <a:ext cx="10515600" cy="1555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baseline="0" dirty="0">
              <a:latin typeface="Arial" panose="020B0604020202020204" pitchFamily="34" charset="0"/>
              <a:cs typeface="Arial" panose="020B0604020202020204" pitchFamily="34" charset="0"/>
            </a:rPr>
            <a:t>For a given risk-free rate </a:t>
          </a:r>
          <a14:m xmlns:a14="http://schemas.microsoft.com/office/drawing/2010/main">
            <m:oMath xmlns:m="http://schemas.openxmlformats.org/officeDocument/2006/math">
              <m:acc>
                <m:accPr>
                  <m:chr m:val="̂"/>
                  <m:ctrlPr>
                    <a:rPr lang="en-US" sz="3600" i="1" kern="1200" baseline="0">
                      <a:latin typeface="Cambria Math" panose="02040503050406030204" pitchFamily="18" charset="0"/>
                    </a:rPr>
                  </m:ctrlPr>
                </m:accPr>
                <m:e>
                  <m:sSub>
                    <m:sSubPr>
                      <m:ctrlPr>
                        <a:rPr lang="en-US" sz="3600" i="1" kern="1200" baseline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sz="3600" i="1" kern="1200" baseline="0">
                          <a:latin typeface="Cambria Math"/>
                        </a:rPr>
                        <m:t>𝑟</m:t>
                      </m:r>
                    </m:e>
                    <m:sub>
                      <m:r>
                        <a:rPr lang="en-US" sz="3600" i="1" kern="1200" baseline="0">
                          <a:latin typeface="Cambria Math"/>
                        </a:rPr>
                        <m:t>𝑡</m:t>
                      </m:r>
                    </m:sub>
                  </m:sSub>
                </m:e>
              </m:acc>
            </m:oMath>
          </a14:m>
          <a:r>
            <a:rPr lang="en-US" sz="3600" kern="1200" baseline="0" dirty="0">
              <a:latin typeface="Arial" panose="020B0604020202020204" pitchFamily="34" charset="0"/>
              <a:cs typeface="Arial" panose="020B0604020202020204" pitchFamily="34" charset="0"/>
            </a:rPr>
            <a:t>, if the tax on capital is high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3600" i="1" kern="1200" baseline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3600" i="1" kern="1200" baseline="0">
                      <a:latin typeface="Cambria Math"/>
                    </a:rPr>
                    <m:t>𝜏</m:t>
                  </m:r>
                </m:e>
                <m:sub>
                  <m:r>
                    <a:rPr lang="en-US" sz="3600" i="1" kern="1200" baseline="0">
                      <a:latin typeface="Cambria Math"/>
                    </a:rPr>
                    <m:t>𝑘</m:t>
                  </m:r>
                </m:sub>
              </m:sSub>
            </m:oMath>
          </a14:m>
          <a:r>
            <a:rPr lang="en-US" sz="3600" kern="1200" baseline="0" dirty="0">
              <a:latin typeface="Arial" panose="020B0604020202020204" pitchFamily="34" charset="0"/>
              <a:cs typeface="Arial" panose="020B0604020202020204" pitchFamily="34" charset="0"/>
            </a:rPr>
            <a:t>, then a high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3600" i="1" kern="1200" baseline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3600" i="1" kern="1200" baseline="0">
                      <a:latin typeface="Cambria Math"/>
                    </a:rPr>
                    <m:t>𝑟</m:t>
                  </m:r>
                </m:e>
                <m:sub>
                  <m:r>
                    <a:rPr lang="en-US" sz="3600" i="1" kern="1200" baseline="0">
                      <a:latin typeface="Cambria Math"/>
                    </a:rPr>
                    <m:t>𝑡</m:t>
                  </m:r>
                </m:sub>
              </m:sSub>
            </m:oMath>
          </a14:m>
          <a:r>
            <a:rPr lang="en-US" sz="3600" kern="1200" baseline="0" dirty="0">
              <a:latin typeface="Arial" panose="020B0604020202020204" pitchFamily="34" charset="0"/>
              <a:cs typeface="Arial" panose="020B0604020202020204" pitchFamily="34" charset="0"/>
            </a:rPr>
            <a:t> implies:</a:t>
          </a:r>
          <a:endParaRPr lang="en-US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7624"/>
        <a:ext cx="10515600" cy="1555200"/>
      </dsp:txXfrm>
    </dsp:sp>
    <dsp:sp modelId="{E41B9275-E0F9-4A36-8EF3-29B3262354B0}">
      <dsp:nvSpPr>
        <dsp:cNvPr id="0" name=""/>
        <dsp:cNvSpPr/>
      </dsp:nvSpPr>
      <dsp:spPr>
        <a:xfrm>
          <a:off x="0" y="1562824"/>
          <a:ext cx="10515600" cy="23716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baseline="0" dirty="0">
              <a:latin typeface="Arial" panose="020B0604020202020204" pitchFamily="34" charset="0"/>
              <a:cs typeface="Arial" panose="020B0604020202020204" pitchFamily="34" charset="0"/>
            </a:rPr>
            <a:t>a high MPK, which implies  </a:t>
          </a:r>
          <a:endParaRPr lang="en-US" sz="3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baseline="0" dirty="0">
              <a:latin typeface="Arial" panose="020B0604020202020204" pitchFamily="34" charset="0"/>
              <a:cs typeface="Arial" panose="020B0604020202020204" pitchFamily="34" charset="0"/>
            </a:rPr>
            <a:t>a low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3200" i="1" kern="1200" baseline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3200" i="1" kern="1200" baseline="0">
                      <a:latin typeface="Cambria Math"/>
                    </a:rPr>
                    <m:t>𝐾</m:t>
                  </m:r>
                </m:e>
                <m:sub>
                  <m:r>
                    <a:rPr lang="en-US" sz="3200" i="1" kern="1200" baseline="0">
                      <a:latin typeface="Cambria Math"/>
                    </a:rPr>
                    <m:t>𝑡</m:t>
                  </m:r>
                </m:sub>
              </m:sSub>
            </m:oMath>
          </a14:m>
          <a:r>
            <a:rPr lang="en-US" sz="3200" kern="1200" baseline="0" dirty="0">
              <a:latin typeface="Arial" panose="020B0604020202020204" pitchFamily="34" charset="0"/>
              <a:cs typeface="Arial" panose="020B0604020202020204" pitchFamily="34" charset="0"/>
            </a:rPr>
            <a:t>, which implies</a:t>
          </a:r>
          <a:endParaRPr lang="en-US" sz="3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baseline="0" dirty="0">
              <a:latin typeface="Arial" panose="020B0604020202020204" pitchFamily="34" charset="0"/>
              <a:cs typeface="Arial" panose="020B0604020202020204" pitchFamily="34" charset="0"/>
            </a:rPr>
            <a:t>a low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3200" i="1" kern="1200" baseline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3200" i="1" kern="1200" baseline="0">
                      <a:latin typeface="Cambria Math"/>
                    </a:rPr>
                    <m:t>𝑌</m:t>
                  </m:r>
                </m:e>
                <m:sub>
                  <m:r>
                    <a:rPr lang="en-US" sz="3200" i="1" kern="1200" baseline="0">
                      <a:latin typeface="Cambria Math"/>
                    </a:rPr>
                    <m:t>𝑡</m:t>
                  </m:r>
                </m:sub>
              </m:sSub>
            </m:oMath>
          </a14:m>
          <a:r>
            <a:rPr lang="en-US" sz="3200" kern="1200" baseline="0" dirty="0">
              <a:latin typeface="Arial" panose="020B0604020202020204" pitchFamily="34" charset="0"/>
              <a:cs typeface="Arial" panose="020B0604020202020204" pitchFamily="34" charset="0"/>
            </a:rPr>
            <a:t> and low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3200" i="1" kern="1200" baseline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3200" i="1" kern="1200" baseline="0">
                      <a:latin typeface="Cambria Math"/>
                    </a:rPr>
                    <m:t>𝑤</m:t>
                  </m:r>
                </m:e>
                <m:sub>
                  <m:r>
                    <a:rPr lang="en-US" sz="3200" i="1" kern="1200" baseline="0">
                      <a:latin typeface="Cambria Math"/>
                    </a:rPr>
                    <m:t>𝑡</m:t>
                  </m:r>
                </m:sub>
              </m:sSub>
              <m:r>
                <a:rPr lang="en-US" sz="3200" i="1" kern="1200" baseline="0">
                  <a:latin typeface="Cambria Math"/>
                </a:rPr>
                <m:t>.</m:t>
              </m:r>
            </m:oMath>
          </a14:m>
          <a:r>
            <a:rPr lang="en-US" sz="3200" kern="1200" baseline="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en-US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562824"/>
        <a:ext cx="10515600" cy="2371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452D18-7545-4F23-8279-D8B9E205DCA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192706-B849-4E9B-B701-0603D8541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04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92706-B849-4E9B-B701-0603D85415E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8474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171450" lvl="0" indent="-171450" rtl="0">
                  <a:buFont typeface="Arial" panose="020B0604020202020204" pitchFamily="34" charset="0"/>
                  <a:buChar char="•"/>
                </a:pPr>
                <a:r>
                  <a:rPr lang="en-US" sz="1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You loan a $100 computer to a friend for a year.  </a:t>
                </a:r>
                <a:endParaRPr 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71450" lvl="0" indent="-171450" rtl="0">
                  <a:buFont typeface="Arial" panose="020B0604020202020204" pitchFamily="34" charset="0"/>
                  <a:buChar char="•"/>
                </a:pPr>
                <a:r>
                  <a:rPr lang="en-US" sz="1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The friend pays you $17.50. This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 baseline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sz="1200" i="1" baseline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1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  <a:endParaRPr 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71450" lvl="0" indent="-171450" rtl="0">
                  <a:buFont typeface="Arial" panose="020B0604020202020204" pitchFamily="34" charset="0"/>
                  <a:buChar char="•"/>
                </a:pPr>
                <a:r>
                  <a:rPr lang="en-US" sz="11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However, the equipment depreciates during the year by </a:t>
                </a:r>
                <a14:m>
                  <m:oMath xmlns:m="http://schemas.openxmlformats.org/officeDocument/2006/math">
                    <m:r>
                      <a:rPr lang="en-US" sz="1100" i="1" baseline="0">
                        <a:latin typeface="Cambria Math"/>
                      </a:rPr>
                      <m:t>𝛿</m:t>
                    </m:r>
                    <m:r>
                      <a:rPr lang="en-US" sz="1100" i="1" baseline="0">
                        <a:latin typeface="Cambria Math"/>
                      </a:rPr>
                      <m:t>=5.5%</m:t>
                    </m:r>
                  </m:oMath>
                </a14:m>
                <a:r>
                  <a:rPr lang="en-US" sz="11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-- it is only worth $94.50 after a year.</a:t>
                </a:r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71450" lvl="0" indent="-171450" rtl="0">
                  <a:buFont typeface="Arial" panose="020B0604020202020204" pitchFamily="34" charset="0"/>
                  <a:buChar char="•"/>
                </a:pPr>
                <a:r>
                  <a:rPr lang="en-US" sz="1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So the pre-tax income is $17.50 - $5.5 = $12.00.  </a:t>
                </a:r>
                <a:endParaRPr 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71450" lvl="0" indent="-171450" rtl="0">
                  <a:buFont typeface="Arial" panose="020B0604020202020204" pitchFamily="34" charset="0"/>
                  <a:buChar char="•"/>
                </a:pPr>
                <a:r>
                  <a:rPr lang="en-US" sz="1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If the capital-income tax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 baseline="0">
                            <a:latin typeface="Cambria Math"/>
                          </a:rPr>
                          <m:t>𝜏</m:t>
                        </m:r>
                      </m:e>
                      <m:sub>
                        <m:r>
                          <a:rPr lang="en-US" sz="1200" i="1" baseline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sz="1200" i="1" baseline="0">
                        <a:latin typeface="Cambria Math"/>
                      </a:rPr>
                      <m:t>=50%</m:t>
                    </m:r>
                  </m:oMath>
                </a14:m>
                <a:r>
                  <a:rPr lang="en-US" sz="1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, you keep 0.50*$12.00 = $6. This is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baseline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1200" i="1" baseline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 baseline="0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sz="1200" i="1" baseline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11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171450" lvl="0" indent="-171450" rtl="0">
                  <a:buFont typeface="Arial" panose="020B0604020202020204" pitchFamily="34" charset="0"/>
                  <a:buChar char="•"/>
                </a:pPr>
                <a:r>
                  <a:rPr lang="en-US" sz="12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You loan a $100 computer to a friend for a year.  </a:t>
                </a:r>
                <a:endParaRPr 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71450" lvl="0" indent="-171450" rtl="0">
                  <a:buFont typeface="Arial" panose="020B0604020202020204" pitchFamily="34" charset="0"/>
                  <a:buChar char="•"/>
                </a:pPr>
                <a:r>
                  <a:rPr lang="en-US" sz="12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The friend pays you $17.50. This is </a:t>
                </a:r>
                <a:r>
                  <a:rPr lang="en-US" sz="1200" i="0" baseline="0">
                    <a:latin typeface="Cambria Math"/>
                  </a:rPr>
                  <a:t>𝑟</a:t>
                </a:r>
                <a:r>
                  <a:rPr lang="en-US" sz="1200" i="0" baseline="0">
                    <a:latin typeface="Cambria Math" panose="02040503050406030204" pitchFamily="18" charset="0"/>
                  </a:rPr>
                  <a:t>_</a:t>
                </a:r>
                <a:r>
                  <a:rPr lang="en-US" sz="1200" i="0" baseline="0">
                    <a:latin typeface="Cambria Math"/>
                  </a:rPr>
                  <a:t>𝑡</a:t>
                </a:r>
                <a:r>
                  <a:rPr lang="en-US" sz="1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  <a:endParaRPr 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71450" lvl="0" indent="-171450" rtl="0">
                  <a:buFont typeface="Arial" panose="020B0604020202020204" pitchFamily="34" charset="0"/>
                  <a:buChar char="•"/>
                </a:pPr>
                <a:r>
                  <a:rPr lang="en-US" sz="11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However, the equipment depreciates during the year by </a:t>
                </a:r>
                <a:r>
                  <a:rPr lang="en-US" sz="1100" i="0" baseline="0">
                    <a:latin typeface="Cambria Math"/>
                  </a:rPr>
                  <a:t>𝛿=5.5%</a:t>
                </a:r>
                <a:r>
                  <a:rPr lang="en-US" sz="11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-- it is only worth $94.50 after a year.</a:t>
                </a:r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71450" lvl="0" indent="-171450" rtl="0">
                  <a:buFont typeface="Arial" panose="020B0604020202020204" pitchFamily="34" charset="0"/>
                  <a:buChar char="•"/>
                </a:pPr>
                <a:r>
                  <a:rPr lang="en-US" sz="12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So the pre-tax income is $17.50 - $5.5 = $12.00.  </a:t>
                </a:r>
                <a:endParaRPr 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71450" lvl="0" indent="-171450" rtl="0">
                  <a:buFont typeface="Arial" panose="020B0604020202020204" pitchFamily="34" charset="0"/>
                  <a:buChar char="•"/>
                </a:pPr>
                <a:r>
                  <a:rPr lang="en-US" sz="12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If the capital-income tax is </a:t>
                </a:r>
                <a:r>
                  <a:rPr lang="en-US" sz="1200" i="0" baseline="0">
                    <a:latin typeface="Cambria Math"/>
                  </a:rPr>
                  <a:t>𝜏</a:t>
                </a:r>
                <a:r>
                  <a:rPr lang="en-US" sz="1200" i="0" baseline="0">
                    <a:latin typeface="Cambria Math" panose="02040503050406030204" pitchFamily="18" charset="0"/>
                  </a:rPr>
                  <a:t>_</a:t>
                </a:r>
                <a:r>
                  <a:rPr lang="en-US" sz="1200" i="0" baseline="0">
                    <a:latin typeface="Cambria Math"/>
                  </a:rPr>
                  <a:t>𝑘=50%</a:t>
                </a:r>
                <a:r>
                  <a:rPr lang="en-US" sz="1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, you keep 0.50*$12.00 = $6. This is </a:t>
                </a:r>
                <a:r>
                  <a:rPr lang="en-US" sz="1200" i="0" baseline="0">
                    <a:latin typeface="Cambria Math" panose="02040503050406030204" pitchFamily="18" charset="0"/>
                  </a:rPr>
                  <a:t>(</a:t>
                </a:r>
                <a:r>
                  <a:rPr lang="en-US" sz="1200" i="0" baseline="0">
                    <a:latin typeface="Cambria Math"/>
                  </a:rPr>
                  <a:t>𝑟</a:t>
                </a:r>
                <a:r>
                  <a:rPr lang="en-US" sz="1200" i="0" baseline="0">
                    <a:latin typeface="Cambria Math" panose="02040503050406030204" pitchFamily="18" charset="0"/>
                  </a:rPr>
                  <a:t>_</a:t>
                </a:r>
                <a:r>
                  <a:rPr lang="en-US" sz="1200" i="0" baseline="0">
                    <a:latin typeface="Cambria Math"/>
                  </a:rPr>
                  <a:t>𝑡</a:t>
                </a:r>
                <a:r>
                  <a:rPr lang="en-US" sz="1200" i="0" baseline="0">
                    <a:latin typeface="Cambria Math" panose="02040503050406030204" pitchFamily="18" charset="0"/>
                  </a:rPr>
                  <a:t> ) ̂</a:t>
                </a:r>
                <a:r>
                  <a:rPr lang="en-US" sz="11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92706-B849-4E9B-B701-0603D85415E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539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dirty="0"/>
                  <a:t>So what do we learn?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1200" dirty="0"/>
              </a:p>
              <a:p>
                <a:pPr lvl="0" rtl="0"/>
                <a:r>
                  <a:rPr lang="en-US" sz="36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For a given risk-free rate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600" i="1" baseline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3600" i="1" baseline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baseline="0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sz="3600" i="1" baseline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36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, if the tax on capital is high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 baseline="0">
                            <a:latin typeface="Cambria Math"/>
                          </a:rPr>
                          <m:t>𝜏</m:t>
                        </m:r>
                      </m:e>
                      <m:sub>
                        <m:r>
                          <a:rPr lang="en-US" sz="3600" i="1" baseline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36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, then a high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 baseline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sz="3600" i="1" baseline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36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implies: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14400" lvl="1" indent="-457200" rtl="0">
                  <a:buFont typeface="Arial" panose="020B0604020202020204" pitchFamily="34" charset="0"/>
                  <a:buChar char="•"/>
                </a:pPr>
                <a:r>
                  <a:rPr lang="en-US" sz="3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a high MPK, which implies 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14400" lvl="1" indent="-457200" rtl="0">
                  <a:buFont typeface="Arial" panose="020B0604020202020204" pitchFamily="34" charset="0"/>
                  <a:buChar char="•"/>
                </a:pPr>
                <a:r>
                  <a:rPr lang="en-US" sz="3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a low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baseline="0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en-US" sz="3200" i="1" baseline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3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, which implies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14400" lvl="1" indent="-457200" rtl="0">
                  <a:buFont typeface="Arial" panose="020B0604020202020204" pitchFamily="34" charset="0"/>
                  <a:buChar char="•"/>
                </a:pPr>
                <a:r>
                  <a:rPr lang="en-US" sz="3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a low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baseline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sz="3200" i="1" baseline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3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low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baseline="0"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sz="3200" i="1" baseline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sz="3200" i="1" baseline="0">
                        <a:latin typeface="Cambria Math"/>
                      </a:rPr>
                      <m:t>.</m:t>
                    </m:r>
                  </m:oMath>
                </a14:m>
                <a:r>
                  <a:rPr lang="en-US" sz="3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12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dirty="0" smtClean="0"/>
                  <a:t>So what do we learn</a:t>
                </a:r>
                <a:r>
                  <a:rPr lang="en-US" sz="1200" dirty="0" smtClean="0"/>
                  <a:t>?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1200" dirty="0" smtClean="0"/>
              </a:p>
              <a:p>
                <a:pPr lvl="0" rtl="0"/>
                <a:r>
                  <a:rPr lang="en-US" sz="36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For a given risk-free rate </a:t>
                </a:r>
                <a:r>
                  <a:rPr lang="en-US" sz="3600" i="0" baseline="0">
                    <a:latin typeface="Cambria Math" panose="02040503050406030204" pitchFamily="18" charset="0"/>
                  </a:rPr>
                  <a:t>(</a:t>
                </a:r>
                <a:r>
                  <a:rPr lang="en-US" sz="3600" i="0" baseline="0">
                    <a:latin typeface="Cambria Math"/>
                  </a:rPr>
                  <a:t>𝑟</a:t>
                </a:r>
                <a:r>
                  <a:rPr lang="en-US" sz="3600" i="0" baseline="0">
                    <a:latin typeface="Cambria Math" panose="02040503050406030204" pitchFamily="18" charset="0"/>
                  </a:rPr>
                  <a:t>_</a:t>
                </a:r>
                <a:r>
                  <a:rPr lang="en-US" sz="3600" i="0" baseline="0">
                    <a:latin typeface="Cambria Math"/>
                  </a:rPr>
                  <a:t>𝑡</a:t>
                </a:r>
                <a:r>
                  <a:rPr lang="en-US" sz="3600" i="0" baseline="0">
                    <a:latin typeface="Cambria Math" panose="02040503050406030204" pitchFamily="18" charset="0"/>
                  </a:rPr>
                  <a:t> ) ̂</a:t>
                </a:r>
                <a:r>
                  <a:rPr lang="en-US" sz="36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, if the tax on capital is high </a:t>
                </a:r>
                <a:r>
                  <a:rPr lang="en-US" sz="3600" i="0" baseline="0">
                    <a:latin typeface="Cambria Math"/>
                  </a:rPr>
                  <a:t>𝜏</a:t>
                </a:r>
                <a:r>
                  <a:rPr lang="en-US" sz="3600" i="0" baseline="0">
                    <a:latin typeface="Cambria Math" panose="02040503050406030204" pitchFamily="18" charset="0"/>
                  </a:rPr>
                  <a:t>_</a:t>
                </a:r>
                <a:r>
                  <a:rPr lang="en-US" sz="3600" i="0" baseline="0">
                    <a:latin typeface="Cambria Math"/>
                  </a:rPr>
                  <a:t>𝑘</a:t>
                </a:r>
                <a:r>
                  <a:rPr lang="en-US" sz="36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, then a high </a:t>
                </a:r>
                <a:r>
                  <a:rPr lang="en-US" sz="3600" i="0" baseline="0">
                    <a:latin typeface="Cambria Math"/>
                  </a:rPr>
                  <a:t>𝑟</a:t>
                </a:r>
                <a:r>
                  <a:rPr lang="en-US" sz="3600" i="0" baseline="0">
                    <a:latin typeface="Cambria Math" panose="02040503050406030204" pitchFamily="18" charset="0"/>
                  </a:rPr>
                  <a:t>_</a:t>
                </a:r>
                <a:r>
                  <a:rPr lang="en-US" sz="3600" i="0" baseline="0">
                    <a:latin typeface="Cambria Math"/>
                  </a:rPr>
                  <a:t>𝑡</a:t>
                </a:r>
                <a:r>
                  <a:rPr lang="en-US" sz="36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implies: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14400" lvl="1" indent="-457200" rtl="0">
                  <a:buFont typeface="Arial" panose="020B0604020202020204" pitchFamily="34" charset="0"/>
                  <a:buChar char="•"/>
                </a:pPr>
                <a:r>
                  <a:rPr lang="en-US" sz="32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high MPK, which implies 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14400" lvl="1" indent="-457200" rtl="0">
                  <a:buFont typeface="Arial" panose="020B0604020202020204" pitchFamily="34" charset="0"/>
                  <a:buChar char="•"/>
                </a:pPr>
                <a:r>
                  <a:rPr lang="en-US" sz="32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low </a:t>
                </a:r>
                <a:r>
                  <a:rPr lang="en-US" sz="3200" i="0" baseline="0">
                    <a:latin typeface="Cambria Math"/>
                  </a:rPr>
                  <a:t>𝐾</a:t>
                </a:r>
                <a:r>
                  <a:rPr lang="en-US" sz="3200" i="0" baseline="0">
                    <a:latin typeface="Cambria Math" panose="02040503050406030204" pitchFamily="18" charset="0"/>
                  </a:rPr>
                  <a:t>_</a:t>
                </a:r>
                <a:r>
                  <a:rPr lang="en-US" sz="3200" i="0" baseline="0">
                    <a:latin typeface="Cambria Math"/>
                  </a:rPr>
                  <a:t>𝑡</a:t>
                </a:r>
                <a:r>
                  <a:rPr lang="en-US" sz="3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, which implies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914400" lvl="1" indent="-457200" rtl="0">
                  <a:buFont typeface="Arial" panose="020B0604020202020204" pitchFamily="34" charset="0"/>
                  <a:buChar char="•"/>
                </a:pPr>
                <a:r>
                  <a:rPr lang="en-US" sz="32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low </a:t>
                </a:r>
                <a:r>
                  <a:rPr lang="en-US" sz="3200" i="0" baseline="0">
                    <a:latin typeface="Cambria Math"/>
                  </a:rPr>
                  <a:t>𝑌</a:t>
                </a:r>
                <a:r>
                  <a:rPr lang="en-US" sz="3200" i="0" baseline="0">
                    <a:latin typeface="Cambria Math" panose="02040503050406030204" pitchFamily="18" charset="0"/>
                  </a:rPr>
                  <a:t>_</a:t>
                </a:r>
                <a:r>
                  <a:rPr lang="en-US" sz="3200" i="0" baseline="0">
                    <a:latin typeface="Cambria Math"/>
                  </a:rPr>
                  <a:t>𝑡</a:t>
                </a:r>
                <a:r>
                  <a:rPr lang="en-US" sz="3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low </a:t>
                </a:r>
                <a:r>
                  <a:rPr lang="en-US" sz="3200" i="0" baseline="0">
                    <a:latin typeface="Cambria Math"/>
                  </a:rPr>
                  <a:t>𝑤</a:t>
                </a:r>
                <a:r>
                  <a:rPr lang="en-US" sz="3200" i="0" baseline="0">
                    <a:latin typeface="Cambria Math" panose="02040503050406030204" pitchFamily="18" charset="0"/>
                  </a:rPr>
                  <a:t>_</a:t>
                </a:r>
                <a:r>
                  <a:rPr lang="en-US" sz="3200" i="0" baseline="0">
                    <a:latin typeface="Cambria Math"/>
                  </a:rPr>
                  <a:t>𝑡.</a:t>
                </a:r>
                <a:r>
                  <a:rPr lang="en-US" sz="3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1200" dirty="0" smtClean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92706-B849-4E9B-B701-0603D85415E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88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92706-B849-4E9B-B701-0603D85415E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847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vl="0" rtl="0"/>
                <a:r>
                  <a:rPr lang="en-US" sz="28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The growth model shows that output per-capita rises along with increases in technology, capital, and labor.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baseline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baseline="0">
                              <a:latin typeface="Cambria Math"/>
                            </a:rPr>
                            <m:t>𝑔</m:t>
                          </m:r>
                        </m:e>
                        <m:sub>
                          <m:r>
                            <a:rPr lang="en-US" i="1" baseline="0">
                              <a:latin typeface="Cambria Math"/>
                            </a:rPr>
                            <m:t>𝑦</m:t>
                          </m:r>
                        </m:sub>
                      </m:sSub>
                      <m:r>
                        <a:rPr lang="en-US" i="1" baseline="0">
                          <a:latin typeface="Cambria Math"/>
                        </a:rPr>
                        <m:t>≈</m:t>
                      </m:r>
                      <m:sSub>
                        <m:sSubPr>
                          <m:ctrlPr>
                            <a:rPr lang="en-US" i="1" baseline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baseline="0">
                              <a:latin typeface="Cambria Math"/>
                            </a:rPr>
                            <m:t>𝑔</m:t>
                          </m:r>
                        </m:e>
                        <m:sub>
                          <m:r>
                            <a:rPr lang="en-US" i="1" baseline="0">
                              <a:latin typeface="Cambria Math"/>
                            </a:rPr>
                            <m:t>𝑧</m:t>
                          </m:r>
                        </m:sub>
                      </m:sSub>
                      <m:r>
                        <a:rPr lang="en-US" i="1" baseline="0">
                          <a:latin typeface="Cambria Math"/>
                        </a:rPr>
                        <m:t>+</m:t>
                      </m:r>
                      <m:r>
                        <a:rPr lang="en-US" i="1" baseline="0">
                          <a:latin typeface="Cambria Math"/>
                        </a:rPr>
                        <m:t>𝛼</m:t>
                      </m:r>
                      <m:sSub>
                        <m:sSubPr>
                          <m:ctrlPr>
                            <a:rPr lang="en-US" i="1" baseline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baseline="0">
                              <a:latin typeface="Cambria Math"/>
                            </a:rPr>
                            <m:t>𝑔</m:t>
                          </m:r>
                        </m:e>
                        <m:sub>
                          <m:r>
                            <a:rPr lang="en-US" i="1" baseline="0"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en-US" i="1" baseline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 baseline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baseline="0">
                              <a:latin typeface="Cambria Math"/>
                            </a:rPr>
                            <m:t>1−</m:t>
                          </m:r>
                          <m:r>
                            <a:rPr lang="en-US" i="1" baseline="0">
                              <a:latin typeface="Cambria Math"/>
                            </a:rPr>
                            <m:t>𝛼</m:t>
                          </m:r>
                        </m:e>
                      </m:d>
                      <m:sSub>
                        <m:sSubPr>
                          <m:ctrlPr>
                            <a:rPr lang="en-US" i="1" baseline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baseline="0">
                              <a:latin typeface="Cambria Math"/>
                            </a:rPr>
                            <m:t>𝑔</m:t>
                          </m:r>
                        </m:e>
                        <m:sub>
                          <m:r>
                            <a:rPr lang="en-US" i="1" baseline="0">
                              <a:latin typeface="Cambria Math"/>
                            </a:rPr>
                            <m:t>𝑙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800100" lvl="1" indent="-342900" rtl="0">
                  <a:buFont typeface="Arial" panose="020B0604020202020204" pitchFamily="34" charset="0"/>
                  <a:buChar char="•"/>
                </a:pPr>
                <a:r>
                  <a:rPr lang="en-US" sz="2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The mix of these drivers of growth, thus determines how fast an economy grows.</a:t>
                </a:r>
                <a:endParaRPr lang="en-US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 rtl="0">
                  <a:buFont typeface="Arial" panose="020B0604020202020204" pitchFamily="34" charset="0"/>
                  <a:buChar char="•"/>
                </a:pPr>
                <a:r>
                  <a:rPr lang="en-US" sz="22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Developed and developing countries exhibit different trends in these underlying factors.</a:t>
                </a:r>
                <a:endParaRPr lang="en-US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vl="0" rtl="0"/>
                <a:r>
                  <a:rPr lang="en-US" sz="28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The growth model shows that output per-capita rises along with increases in technology, capital, and labor.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rtl="0"/>
                <a:r>
                  <a:rPr lang="en-US" i="0" baseline="0">
                    <a:latin typeface="Cambria Math"/>
                  </a:rPr>
                  <a:t>𝑔</a:t>
                </a:r>
                <a:r>
                  <a:rPr lang="en-US" i="0" baseline="0">
                    <a:latin typeface="Cambria Math" panose="02040503050406030204" pitchFamily="18" charset="0"/>
                  </a:rPr>
                  <a:t>_</a:t>
                </a:r>
                <a:r>
                  <a:rPr lang="en-US" i="0" baseline="0">
                    <a:latin typeface="Cambria Math"/>
                  </a:rPr>
                  <a:t>𝑦≈𝑔</a:t>
                </a:r>
                <a:r>
                  <a:rPr lang="en-US" i="0" baseline="0">
                    <a:latin typeface="Cambria Math" panose="02040503050406030204" pitchFamily="18" charset="0"/>
                  </a:rPr>
                  <a:t>_</a:t>
                </a:r>
                <a:r>
                  <a:rPr lang="en-US" i="0" baseline="0">
                    <a:latin typeface="Cambria Math"/>
                  </a:rPr>
                  <a:t>𝑧+𝛼𝑔</a:t>
                </a:r>
                <a:r>
                  <a:rPr lang="en-US" i="0" baseline="0">
                    <a:latin typeface="Cambria Math" panose="02040503050406030204" pitchFamily="18" charset="0"/>
                  </a:rPr>
                  <a:t>_</a:t>
                </a:r>
                <a:r>
                  <a:rPr lang="en-US" i="0" baseline="0">
                    <a:latin typeface="Cambria Math"/>
                  </a:rPr>
                  <a:t>𝑘+</a:t>
                </a:r>
                <a:r>
                  <a:rPr lang="en-US" i="0" baseline="0">
                    <a:latin typeface="Cambria Math" panose="02040503050406030204" pitchFamily="18" charset="0"/>
                  </a:rPr>
                  <a:t>(</a:t>
                </a:r>
                <a:r>
                  <a:rPr lang="en-US" i="0" baseline="0">
                    <a:latin typeface="Cambria Math"/>
                  </a:rPr>
                  <a:t>1−𝛼</a:t>
                </a:r>
                <a:r>
                  <a:rPr lang="en-US" i="0" baseline="0">
                    <a:latin typeface="Cambria Math" panose="02040503050406030204" pitchFamily="18" charset="0"/>
                  </a:rPr>
                  <a:t>) </a:t>
                </a:r>
                <a:r>
                  <a:rPr lang="en-US" i="0" baseline="0">
                    <a:latin typeface="Cambria Math"/>
                  </a:rPr>
                  <a:t>𝑔</a:t>
                </a:r>
                <a:r>
                  <a:rPr lang="en-US" i="0" baseline="0">
                    <a:latin typeface="Cambria Math" panose="02040503050406030204" pitchFamily="18" charset="0"/>
                  </a:rPr>
                  <a:t>_</a:t>
                </a:r>
                <a:r>
                  <a:rPr lang="en-US" i="0" baseline="0">
                    <a:latin typeface="Cambria Math"/>
                  </a:rPr>
                  <a:t>𝑙</a:t>
                </a:r>
                <a:endParaRPr lang="en-US" dirty="0"/>
              </a:p>
              <a:p>
                <a:pPr marL="800100" lvl="1" indent="-342900" rtl="0">
                  <a:buFont typeface="Arial" panose="020B0604020202020204" pitchFamily="34" charset="0"/>
                  <a:buChar char="•"/>
                </a:pPr>
                <a:r>
                  <a:rPr lang="en-US" sz="22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The mix of these drivers of growth, thus determines how fast an economy grows.</a:t>
                </a:r>
                <a:endParaRPr lang="en-US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 rtl="0">
                  <a:buFont typeface="Arial" panose="020B0604020202020204" pitchFamily="34" charset="0"/>
                  <a:buChar char="•"/>
                </a:pPr>
                <a:r>
                  <a:rPr lang="en-US" sz="22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Developed and developing countries exhibit different trends in these underlying factors.</a:t>
                </a:r>
                <a:endParaRPr lang="en-US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92706-B849-4E9B-B701-0603D85415E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61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dirty="0"/>
                  <a:t>Let’s see each engine at a time.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1200" dirty="0"/>
              </a:p>
              <a:p>
                <a:pPr lvl="0" rtl="0"/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First, since </a:t>
                </a:r>
                <a14:m>
                  <m:oMath xmlns:m="http://schemas.openxmlformats.org/officeDocument/2006/math">
                    <m:r>
                      <a:rPr lang="en-US" i="1" baseline="0">
                        <a:latin typeface="Cambria Math"/>
                      </a:rPr>
                      <m:t>0&lt;</m:t>
                    </m:r>
                    <m:r>
                      <a:rPr lang="en-US" i="1" baseline="0">
                        <a:latin typeface="Cambria Math"/>
                      </a:rPr>
                      <m:t>𝛼</m:t>
                    </m:r>
                    <m:r>
                      <a:rPr lang="en-US" i="1" baseline="0">
                        <a:latin typeface="Cambria Math"/>
                      </a:rPr>
                      <m:t>&lt;1</m:t>
                    </m:r>
                  </m:oMath>
                </a14:m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increase in </a:t>
                </a:r>
                <a14:m>
                  <m:oMath xmlns:m="http://schemas.openxmlformats.org/officeDocument/2006/math">
                    <m:r>
                      <a:rPr lang="en-US" b="0" i="1" baseline="0">
                        <a:latin typeface="Cambria Math"/>
                      </a:rPr>
                      <m:t>𝑙</m:t>
                    </m:r>
                  </m:oMath>
                </a14:m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b="0" i="1" baseline="0">
                        <a:latin typeface="Cambria Math"/>
                      </a:rPr>
                      <m:t>𝑘</m:t>
                    </m:r>
                  </m:oMath>
                </a14:m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cannot sustainably drive growth, because of: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28650" lvl="1" indent="-171450" rtl="0">
                  <a:buFont typeface="Arial" panose="020B0604020202020204" pitchFamily="34" charset="0"/>
                  <a:buChar char="•"/>
                </a:pPr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Theoretically, diminishing marginal productivity.   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28650" lvl="1" indent="-171450" rtl="0">
                  <a:buFont typeface="Arial" panose="020B0604020202020204" pitchFamily="34" charset="0"/>
                  <a:buChar char="•"/>
                </a:pPr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Practically, a 1% increase in either leads to a less than 1% increase in per-capita growth; .32%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baseline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baseline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.68%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baseline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i="1" baseline="0">
                            <a:latin typeface="Cambria Math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rtl="0"/>
                <a:r>
                  <a:rPr lang="en-US" sz="24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Also, in the U.S. per-capita hours are trendless (neither rising, nor falling).</a:t>
                </a:r>
                <a:r>
                  <a:rPr lang="en-US" sz="3300" baseline="0" dirty="0"/>
                  <a:t>	  </a:t>
                </a:r>
                <a:endParaRPr lang="en-US" sz="33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120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dirty="0" smtClean="0"/>
                  <a:t>Let’s see each engine at a time</a:t>
                </a:r>
                <a:r>
                  <a:rPr lang="en-US" sz="1200" dirty="0" smtClean="0"/>
                  <a:t>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1200" dirty="0" smtClean="0"/>
              </a:p>
              <a:p>
                <a:pPr lvl="0" rtl="0"/>
                <a:r>
                  <a:rPr lang="en-US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First, since </a:t>
                </a:r>
                <a:r>
                  <a:rPr lang="en-US" i="0" baseline="0">
                    <a:latin typeface="Cambria Math"/>
                  </a:rPr>
                  <a:t>0&lt;𝛼&lt;1</a:t>
                </a:r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increase in </a:t>
                </a:r>
                <a:r>
                  <a:rPr lang="en-US" b="0" i="0" baseline="0">
                    <a:latin typeface="Cambria Math"/>
                  </a:rPr>
                  <a:t>𝑙</a:t>
                </a:r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:r>
                  <a:rPr lang="en-US" b="0" i="0" baseline="0">
                    <a:latin typeface="Cambria Math"/>
                  </a:rPr>
                  <a:t>𝑘</a:t>
                </a:r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cannot sustainably drive growth, because of: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28650" lvl="1" indent="-171450" rtl="0">
                  <a:buFont typeface="Arial" panose="020B0604020202020204" pitchFamily="34" charset="0"/>
                  <a:buChar char="•"/>
                </a:pPr>
                <a:r>
                  <a:rPr lang="en-US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Theoretically, diminishing marginal productivity.   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28650" lvl="1" indent="-171450" rtl="0">
                  <a:buFont typeface="Arial" panose="020B0604020202020204" pitchFamily="34" charset="0"/>
                  <a:buChar char="•"/>
                </a:pPr>
                <a:r>
                  <a:rPr lang="en-US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Practically, a 1% increase in either leads to a less than 1% increase in per-capita growth; .32% from </a:t>
                </a:r>
                <a:r>
                  <a:rPr lang="en-US" i="0" baseline="0">
                    <a:latin typeface="Cambria Math"/>
                  </a:rPr>
                  <a:t>𝑔</a:t>
                </a:r>
                <a:r>
                  <a:rPr lang="en-US" i="0" baseline="0">
                    <a:latin typeface="Cambria Math" panose="02040503050406030204" pitchFamily="18" charset="0"/>
                  </a:rPr>
                  <a:t>_</a:t>
                </a:r>
                <a:r>
                  <a:rPr lang="en-US" i="0" baseline="0">
                    <a:latin typeface="Cambria Math"/>
                  </a:rPr>
                  <a:t>𝑘</a:t>
                </a:r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.68% from </a:t>
                </a:r>
                <a:r>
                  <a:rPr lang="en-US" i="0" baseline="0">
                    <a:latin typeface="Cambria Math"/>
                  </a:rPr>
                  <a:t>𝑔</a:t>
                </a:r>
                <a:r>
                  <a:rPr lang="en-US" i="0" baseline="0">
                    <a:latin typeface="Cambria Math" panose="02040503050406030204" pitchFamily="18" charset="0"/>
                  </a:rPr>
                  <a:t>_</a:t>
                </a:r>
                <a:r>
                  <a:rPr lang="en-US" i="0" baseline="0">
                    <a:latin typeface="Cambria Math"/>
                  </a:rPr>
                  <a:t>𝑙</a:t>
                </a:r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en-US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rtl="0"/>
                <a:r>
                  <a:rPr lang="en-US" sz="24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Also, in the U.S. per-capita hours are trendless (neither rising, nor falling).</a:t>
                </a:r>
                <a:r>
                  <a:rPr lang="en-US" sz="3300" baseline="0" dirty="0" smtClean="0"/>
                  <a:t>	  </a:t>
                </a:r>
                <a:endParaRPr lang="en-US" sz="33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1200" dirty="0" smtClean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92706-B849-4E9B-B701-0603D85415E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90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rtl="0"/>
            <a:r>
              <a:rPr lang="en-US" baseline="0" dirty="0">
                <a:latin typeface="Arial" panose="020B0604020202020204" pitchFamily="34" charset="0"/>
                <a:cs typeface="Arial" panose="020B0604020202020204" pitchFamily="34" charset="0"/>
              </a:rPr>
              <a:t>The U.S. is on what is called a Balanced Growth path: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en-US" baseline="0" dirty="0">
                <a:latin typeface="Arial" panose="020B0604020202020204" pitchFamily="34" charset="0"/>
                <a:cs typeface="Arial" panose="020B0604020202020204" pitchFamily="34" charset="0"/>
              </a:rPr>
              <a:t>Real interest rates (marginal  product of capital) are trendless,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en-US" baseline="0" dirty="0">
                <a:latin typeface="Arial" panose="020B0604020202020204" pitchFamily="34" charset="0"/>
                <a:cs typeface="Arial" panose="020B0604020202020204" pitchFamily="34" charset="0"/>
              </a:rPr>
              <a:t>Per-capita labor input is trendless,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en-US" baseline="0" dirty="0">
                <a:latin typeface="Arial" panose="020B0604020202020204" pitchFamily="34" charset="0"/>
                <a:cs typeface="Arial" panose="020B0604020202020204" pitchFamily="34" charset="0"/>
              </a:rPr>
              <a:t>Output, consumption, investment, and capital all increase at the same rate,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en-US" baseline="0" dirty="0">
                <a:latin typeface="Arial" panose="020B0604020202020204" pitchFamily="34" charset="0"/>
                <a:cs typeface="Arial" panose="020B0604020202020204" pitchFamily="34" charset="0"/>
              </a:rPr>
              <a:t>That rate is given by the growth rate of technology.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92706-B849-4E9B-B701-0603D85415E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01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92706-B849-4E9B-B701-0603D85415E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8474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vl="0" rtl="0"/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So why do developing economies grow faster than developed ones?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 rtl="0">
                  <a:buFont typeface="Arial" panose="020B0604020202020204" pitchFamily="34" charset="0"/>
                  <a:buChar char="•"/>
                </a:pPr>
                <a:r>
                  <a:rPr lang="en-US" sz="24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Labor </a:t>
                </a:r>
                <a14:m>
                  <m:oMath xmlns:m="http://schemas.openxmlformats.org/officeDocument/2006/math">
                    <m:r>
                      <a:rPr lang="en-US" sz="2400" i="1" baseline="0">
                        <a:latin typeface="Cambria Math"/>
                      </a:rPr>
                      <m:t>𝑙</m:t>
                    </m:r>
                  </m:oMath>
                </a14:m>
                <a:r>
                  <a:rPr lang="en-US" sz="24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is increasing as farm work is moving to more efficient factory work.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 rtl="0">
                  <a:buFont typeface="Arial" panose="020B0604020202020204" pitchFamily="34" charset="0"/>
                  <a:buChar char="•"/>
                </a:pPr>
                <a:r>
                  <a:rPr lang="en-US" sz="24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Technology </a:t>
                </a:r>
                <a14:m>
                  <m:oMath xmlns:m="http://schemas.openxmlformats.org/officeDocument/2006/math">
                    <m:r>
                      <a:rPr lang="en-US" sz="2400" i="1" baseline="0">
                        <a:latin typeface="Cambria Math"/>
                      </a:rPr>
                      <m:t>𝑧</m:t>
                    </m:r>
                  </m:oMath>
                </a14:m>
                <a:r>
                  <a:rPr lang="en-US" sz="24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is increasing as these economies adopt more modern processes.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 rtl="0">
                  <a:buFont typeface="Arial" panose="020B0604020202020204" pitchFamily="34" charset="0"/>
                  <a:buChar char="•"/>
                </a:pPr>
                <a:r>
                  <a:rPr lang="en-US" sz="24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Capital </a:t>
                </a:r>
                <a14:m>
                  <m:oMath xmlns:m="http://schemas.openxmlformats.org/officeDocument/2006/math">
                    <m:r>
                      <a:rPr lang="en-US" sz="2400" i="1" baseline="0">
                        <a:latin typeface="Cambria Math"/>
                      </a:rPr>
                      <m:t>𝑘</m:t>
                    </m:r>
                  </m:oMath>
                </a14:m>
                <a:r>
                  <a:rPr lang="en-US" sz="24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is rapidly accumulating as new factories and infrastructure are being built.  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rtl="0"/>
                <a:r>
                  <a:rPr lang="en-US" sz="20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In developing economies all three inputs are growing rapidly. Eventually, they will grow at the same rate as technology.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vl="0" rtl="0"/>
                <a:r>
                  <a:rPr lang="en-US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So why do developing economies grow faster than developed ones?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 rtl="0">
                  <a:buFont typeface="Arial" panose="020B0604020202020204" pitchFamily="34" charset="0"/>
                  <a:buChar char="•"/>
                </a:pPr>
                <a:r>
                  <a:rPr lang="en-US" sz="24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Labor </a:t>
                </a:r>
                <a:r>
                  <a:rPr lang="en-US" sz="2400" i="0" baseline="0">
                    <a:latin typeface="Cambria Math"/>
                  </a:rPr>
                  <a:t>𝑙</a:t>
                </a:r>
                <a:r>
                  <a:rPr lang="en-US" sz="24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is increasing as farm work is moving to more efficient factory work.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 rtl="0">
                  <a:buFont typeface="Arial" panose="020B0604020202020204" pitchFamily="34" charset="0"/>
                  <a:buChar char="•"/>
                </a:pPr>
                <a:r>
                  <a:rPr lang="en-US" sz="24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Technology </a:t>
                </a:r>
                <a:r>
                  <a:rPr lang="en-US" sz="2400" i="0" baseline="0">
                    <a:latin typeface="Cambria Math"/>
                  </a:rPr>
                  <a:t>𝑧</a:t>
                </a:r>
                <a:r>
                  <a:rPr lang="en-US" sz="24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is increasing as these economies adopt more modern processes.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 rtl="0">
                  <a:buFont typeface="Arial" panose="020B0604020202020204" pitchFamily="34" charset="0"/>
                  <a:buChar char="•"/>
                </a:pPr>
                <a:r>
                  <a:rPr lang="en-US" sz="24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Capital </a:t>
                </a:r>
                <a:r>
                  <a:rPr lang="en-US" sz="2400" i="0" baseline="0">
                    <a:latin typeface="Cambria Math"/>
                  </a:rPr>
                  <a:t>𝑘</a:t>
                </a:r>
                <a:r>
                  <a:rPr lang="en-US" sz="2400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is rapidly accumulating as new factories and infrastructure are being built.  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rtl="0"/>
                <a:r>
                  <a:rPr lang="en-US" sz="200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In developing economies all three inputs are growing rapidly. Eventually, they will grow at the same rate as technology.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92706-B849-4E9B-B701-0603D85415E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2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rtl="0"/>
            <a:r>
              <a:rPr lang="en-US" sz="3200" baseline="0" dirty="0">
                <a:latin typeface="Arial" panose="020B0604020202020204" pitchFamily="34" charset="0"/>
                <a:cs typeface="Arial" panose="020B0604020202020204" pitchFamily="34" charset="0"/>
              </a:rPr>
              <a:t>But why are there so many poor nations, and do not "catch up"?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rtl="0">
              <a:buFont typeface="Arial" panose="020B0604020202020204" pitchFamily="34" charset="0"/>
              <a:buChar char="•"/>
            </a:pPr>
            <a:r>
              <a:rPr lang="en-US" sz="2800" baseline="0" dirty="0">
                <a:latin typeface="Arial" panose="020B0604020202020204" pitchFamily="34" charset="0"/>
                <a:cs typeface="Arial" panose="020B0604020202020204" pitchFamily="34" charset="0"/>
              </a:rPr>
              <a:t>One reason: The effective tax rate on capital income may be very high!  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rtl="0"/>
            <a:r>
              <a:rPr lang="en-US" sz="3200" baseline="0" dirty="0">
                <a:latin typeface="Arial" panose="020B0604020202020204" pitchFamily="34" charset="0"/>
                <a:cs typeface="Arial" panose="020B0604020202020204" pitchFamily="34" charset="0"/>
              </a:rPr>
              <a:t>The capital-income tax is not just a tax on those who own the capital; it is a tax on all workers as well.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rtl="0">
              <a:buFont typeface="Arial" panose="020B0604020202020204" pitchFamily="34" charset="0"/>
              <a:buChar char="•"/>
            </a:pPr>
            <a:r>
              <a:rPr lang="en-US" sz="2800" baseline="0" dirty="0">
                <a:latin typeface="Arial" panose="020B0604020202020204" pitchFamily="34" charset="0"/>
                <a:cs typeface="Arial" panose="020B0604020202020204" pitchFamily="34" charset="0"/>
              </a:rPr>
              <a:t>Workers need capital to be productive!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92706-B849-4E9B-B701-0603D85415E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405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vl="0" rtl="0"/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Consider the following arbitrage condition which compares the risk-free return (e.g. bank account) denoted by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baseline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baseline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baseline="0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i="1" baseline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to the after-tax net of depreciation marginal product of capital at the firm level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baseline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i="1" baseline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3600" i="1" baseline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3600" i="1" baseline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 baseline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3600" i="1" baseline="0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</m:e>
                      </m:acc>
                      <m:r>
                        <a:rPr lang="en-US" sz="3600" i="1" baseline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3600" i="1" baseline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i="1" baseline="0">
                              <a:latin typeface="Cambria Math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3600" i="1" baseline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 baseline="0">
                                  <a:latin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600" i="1" baseline="0"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sz="3600" i="1" baseline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600" i="1" baseline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 baseline="0">
                                  <a:latin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3600" i="1" baseline="0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3600" i="1" baseline="0">
                              <a:latin typeface="Cambria Math"/>
                            </a:rPr>
                            <m:t>−</m:t>
                          </m:r>
                          <m:r>
                            <a:rPr lang="en-US" sz="3600" i="1" baseline="0">
                              <a:latin typeface="Cambria Math"/>
                            </a:rPr>
                            <m:t>𝛿</m:t>
                          </m:r>
                        </m:e>
                      </m:d>
                    </m:oMath>
                  </m:oMathPara>
                </a14:m>
                <a:endParaRPr lang="en-US" sz="3600" dirty="0"/>
              </a:p>
              <a:p>
                <a:pPr marL="628650" lvl="1" indent="-171450" rtl="0">
                  <a:buFont typeface="Arial" panose="020B0604020202020204" pitchFamily="34" charset="0"/>
                  <a:buChar char="•"/>
                </a:pPr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If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baseline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baseline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baseline="0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i="1" baseline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e>
                    </m:acc>
                    <m:r>
                      <a:rPr lang="en-US" i="1" baseline="0">
                        <a:latin typeface="Cambria Math"/>
                      </a:rPr>
                      <m:t>&gt;</m:t>
                    </m:r>
                    <m:d>
                      <m:dPr>
                        <m:ctrlPr>
                          <a:rPr lang="en-US" i="1" baseline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baseline="0">
                            <a:latin typeface="Cambria Math"/>
                          </a:rPr>
                          <m:t>.</m:t>
                        </m:r>
                      </m:e>
                    </m:d>
                  </m:oMath>
                </a14:m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resources shift from factories to banks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baseline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i="1" baseline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(MPK) rises.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28650" lvl="1" indent="-171450" rtl="0">
                  <a:buFont typeface="Arial" panose="020B0604020202020204" pitchFamily="34" charset="0"/>
                  <a:buChar char="•"/>
                </a:pPr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If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baseline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baseline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baseline="0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i="1" baseline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e>
                    </m:acc>
                    <m:r>
                      <a:rPr lang="en-US" i="1" baseline="0">
                        <a:latin typeface="Cambria Math"/>
                      </a:rPr>
                      <m:t>&lt;</m:t>
                    </m:r>
                    <m:d>
                      <m:dPr>
                        <m:ctrlPr>
                          <a:rPr lang="en-US" i="1" baseline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baseline="0">
                            <a:latin typeface="Cambria Math"/>
                          </a:rPr>
                          <m:t>.</m:t>
                        </m:r>
                      </m:e>
                    </m:d>
                  </m:oMath>
                </a14:m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resources shift from banks to factories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baseline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baseline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i="1" baseline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(MPK) falls.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vl="0" rtl="0"/>
                <a:r>
                  <a:rPr lang="en-US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Consider the following arbitrage condition which compares the risk-free return (e.g. bank account) denoted by </a:t>
                </a:r>
                <a:r>
                  <a:rPr lang="en-US" i="0" baseline="0">
                    <a:latin typeface="Cambria Math" panose="02040503050406030204" pitchFamily="18" charset="0"/>
                  </a:rPr>
                  <a:t>(</a:t>
                </a:r>
                <a:r>
                  <a:rPr lang="en-US" i="0" baseline="0">
                    <a:latin typeface="Cambria Math"/>
                  </a:rPr>
                  <a:t>𝑟</a:t>
                </a:r>
                <a:r>
                  <a:rPr lang="en-US" i="0" baseline="0">
                    <a:latin typeface="Cambria Math" panose="02040503050406030204" pitchFamily="18" charset="0"/>
                  </a:rPr>
                  <a:t>_</a:t>
                </a:r>
                <a:r>
                  <a:rPr lang="en-US" i="0" baseline="0">
                    <a:latin typeface="Cambria Math"/>
                  </a:rPr>
                  <a:t>𝑡</a:t>
                </a:r>
                <a:r>
                  <a:rPr lang="en-US" i="0" baseline="0">
                    <a:latin typeface="Cambria Math" panose="02040503050406030204" pitchFamily="18" charset="0"/>
                  </a:rPr>
                  <a:t> ) ̂</a:t>
                </a:r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to the after-tax net of depreciation marginal product of capital at the firm level </a:t>
                </a:r>
                <a:r>
                  <a:rPr lang="en-US" i="0" baseline="0">
                    <a:latin typeface="Cambria Math"/>
                  </a:rPr>
                  <a:t>𝑟</a:t>
                </a:r>
                <a:r>
                  <a:rPr lang="en-US" i="0" baseline="0">
                    <a:latin typeface="Cambria Math" panose="02040503050406030204" pitchFamily="18" charset="0"/>
                  </a:rPr>
                  <a:t>_</a:t>
                </a:r>
                <a:r>
                  <a:rPr lang="en-US" i="0" baseline="0">
                    <a:latin typeface="Cambria Math"/>
                  </a:rPr>
                  <a:t>𝑡</a:t>
                </a:r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rtl="0"/>
                <a:r>
                  <a:rPr lang="en-US" sz="3600" i="0" baseline="0" smtClean="0">
                    <a:latin typeface="Cambria Math" panose="02040503050406030204" pitchFamily="18" charset="0"/>
                  </a:rPr>
                  <a:t>(</a:t>
                </a:r>
                <a:r>
                  <a:rPr lang="en-US" sz="3600" i="0" baseline="0">
                    <a:latin typeface="Cambria Math"/>
                  </a:rPr>
                  <a:t>𝑟</a:t>
                </a:r>
                <a:r>
                  <a:rPr lang="en-US" sz="3600" i="0" baseline="0">
                    <a:latin typeface="Cambria Math" panose="02040503050406030204" pitchFamily="18" charset="0"/>
                  </a:rPr>
                  <a:t>_</a:t>
                </a:r>
                <a:r>
                  <a:rPr lang="en-US" sz="3600" i="0" baseline="0">
                    <a:latin typeface="Cambria Math"/>
                  </a:rPr>
                  <a:t>𝑡</a:t>
                </a:r>
                <a:r>
                  <a:rPr lang="en-US" sz="3600" i="0" baseline="0">
                    <a:latin typeface="Cambria Math" panose="02040503050406030204" pitchFamily="18" charset="0"/>
                  </a:rPr>
                  <a:t> </a:t>
                </a:r>
                <a:r>
                  <a:rPr lang="en-US" sz="3600" i="0" baseline="0" smtClean="0">
                    <a:latin typeface="Cambria Math" panose="02040503050406030204" pitchFamily="18" charset="0"/>
                  </a:rPr>
                  <a:t>) ̂</a:t>
                </a:r>
                <a:r>
                  <a:rPr lang="en-US" sz="3600" i="0" baseline="0">
                    <a:latin typeface="Cambria Math"/>
                  </a:rPr>
                  <a:t>=</a:t>
                </a:r>
                <a:r>
                  <a:rPr lang="en-US" sz="3600" i="0" baseline="0">
                    <a:latin typeface="Cambria Math" panose="02040503050406030204" pitchFamily="18" charset="0"/>
                  </a:rPr>
                  <a:t>(</a:t>
                </a:r>
                <a:r>
                  <a:rPr lang="en-US" sz="3600" i="0" baseline="0">
                    <a:latin typeface="Cambria Math"/>
                  </a:rPr>
                  <a:t>1−𝜏</a:t>
                </a:r>
                <a:r>
                  <a:rPr lang="en-US" sz="3600" i="0" baseline="0">
                    <a:latin typeface="Cambria Math" panose="02040503050406030204" pitchFamily="18" charset="0"/>
                  </a:rPr>
                  <a:t>_</a:t>
                </a:r>
                <a:r>
                  <a:rPr lang="en-US" sz="3600" i="0" baseline="0">
                    <a:latin typeface="Cambria Math"/>
                  </a:rPr>
                  <a:t>𝑘</a:t>
                </a:r>
                <a:r>
                  <a:rPr lang="en-US" sz="3600" i="0" baseline="0">
                    <a:latin typeface="Cambria Math" panose="02040503050406030204" pitchFamily="18" charset="0"/>
                  </a:rPr>
                  <a:t> )(</a:t>
                </a:r>
                <a:r>
                  <a:rPr lang="en-US" sz="3600" i="0" baseline="0">
                    <a:latin typeface="Cambria Math"/>
                  </a:rPr>
                  <a:t>𝑟</a:t>
                </a:r>
                <a:r>
                  <a:rPr lang="en-US" sz="3600" i="0" baseline="0">
                    <a:latin typeface="Cambria Math" panose="02040503050406030204" pitchFamily="18" charset="0"/>
                  </a:rPr>
                  <a:t>_</a:t>
                </a:r>
                <a:r>
                  <a:rPr lang="en-US" sz="3600" i="0" baseline="0">
                    <a:latin typeface="Cambria Math"/>
                  </a:rPr>
                  <a:t>𝑡−𝛿</a:t>
                </a:r>
                <a:r>
                  <a:rPr lang="en-US" sz="3600" i="0" baseline="0">
                    <a:latin typeface="Cambria Math" panose="02040503050406030204" pitchFamily="18" charset="0"/>
                  </a:rPr>
                  <a:t>)</a:t>
                </a:r>
                <a:endParaRPr lang="en-US" sz="3600" dirty="0"/>
              </a:p>
              <a:p>
                <a:pPr marL="628650" lvl="1" indent="-171450" rtl="0">
                  <a:buFont typeface="Arial" panose="020B0604020202020204" pitchFamily="34" charset="0"/>
                  <a:buChar char="•"/>
                </a:pPr>
                <a:r>
                  <a:rPr lang="en-US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If </a:t>
                </a:r>
                <a:r>
                  <a:rPr lang="en-US" i="0" baseline="0">
                    <a:latin typeface="Cambria Math" panose="02040503050406030204" pitchFamily="18" charset="0"/>
                  </a:rPr>
                  <a:t>(</a:t>
                </a:r>
                <a:r>
                  <a:rPr lang="en-US" i="0" baseline="0">
                    <a:latin typeface="Cambria Math"/>
                  </a:rPr>
                  <a:t>𝑟</a:t>
                </a:r>
                <a:r>
                  <a:rPr lang="en-US" i="0" baseline="0">
                    <a:latin typeface="Cambria Math" panose="02040503050406030204" pitchFamily="18" charset="0"/>
                  </a:rPr>
                  <a:t>_</a:t>
                </a:r>
                <a:r>
                  <a:rPr lang="en-US" i="0" baseline="0">
                    <a:latin typeface="Cambria Math"/>
                  </a:rPr>
                  <a:t>𝑡</a:t>
                </a:r>
                <a:r>
                  <a:rPr lang="en-US" i="0" baseline="0">
                    <a:latin typeface="Cambria Math" panose="02040503050406030204" pitchFamily="18" charset="0"/>
                  </a:rPr>
                  <a:t> ) ̂</a:t>
                </a:r>
                <a:r>
                  <a:rPr lang="en-US" i="0" baseline="0">
                    <a:latin typeface="Cambria Math"/>
                  </a:rPr>
                  <a:t>&gt;</a:t>
                </a:r>
                <a:r>
                  <a:rPr lang="en-US" i="0" baseline="0">
                    <a:latin typeface="Cambria Math" panose="02040503050406030204" pitchFamily="18" charset="0"/>
                  </a:rPr>
                  <a:t>(</a:t>
                </a:r>
                <a:r>
                  <a:rPr lang="en-US" i="0" baseline="0">
                    <a:latin typeface="Cambria Math"/>
                  </a:rPr>
                  <a:t>.</a:t>
                </a:r>
                <a:r>
                  <a:rPr lang="en-US" i="0" baseline="0">
                    <a:latin typeface="Cambria Math" panose="02040503050406030204" pitchFamily="18" charset="0"/>
                  </a:rPr>
                  <a:t>)</a:t>
                </a:r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resources shift from factories to banks and </a:t>
                </a:r>
                <a:r>
                  <a:rPr lang="en-US" i="0" baseline="0">
                    <a:latin typeface="Cambria Math"/>
                  </a:rPr>
                  <a:t>𝑟</a:t>
                </a:r>
                <a:r>
                  <a:rPr lang="en-US" i="0" baseline="0">
                    <a:latin typeface="Cambria Math" panose="02040503050406030204" pitchFamily="18" charset="0"/>
                  </a:rPr>
                  <a:t>_</a:t>
                </a:r>
                <a:r>
                  <a:rPr lang="en-US" i="0" baseline="0">
                    <a:latin typeface="Cambria Math"/>
                  </a:rPr>
                  <a:t>𝑡</a:t>
                </a:r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(MPK) rises.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28650" lvl="1" indent="-171450" rtl="0">
                  <a:buFont typeface="Arial" panose="020B0604020202020204" pitchFamily="34" charset="0"/>
                  <a:buChar char="•"/>
                </a:pPr>
                <a:r>
                  <a:rPr lang="en-US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If </a:t>
                </a:r>
                <a:r>
                  <a:rPr lang="en-US" i="0" baseline="0">
                    <a:latin typeface="Cambria Math" panose="02040503050406030204" pitchFamily="18" charset="0"/>
                  </a:rPr>
                  <a:t>(</a:t>
                </a:r>
                <a:r>
                  <a:rPr lang="en-US" i="0" baseline="0">
                    <a:latin typeface="Cambria Math"/>
                  </a:rPr>
                  <a:t>𝑟</a:t>
                </a:r>
                <a:r>
                  <a:rPr lang="en-US" i="0" baseline="0">
                    <a:latin typeface="Cambria Math" panose="02040503050406030204" pitchFamily="18" charset="0"/>
                  </a:rPr>
                  <a:t>_</a:t>
                </a:r>
                <a:r>
                  <a:rPr lang="en-US" i="0" baseline="0">
                    <a:latin typeface="Cambria Math"/>
                  </a:rPr>
                  <a:t>𝑡</a:t>
                </a:r>
                <a:r>
                  <a:rPr lang="en-US" i="0" baseline="0">
                    <a:latin typeface="Cambria Math" panose="02040503050406030204" pitchFamily="18" charset="0"/>
                  </a:rPr>
                  <a:t> ) ̂</a:t>
                </a:r>
                <a:r>
                  <a:rPr lang="en-US" i="0" baseline="0">
                    <a:latin typeface="Cambria Math"/>
                  </a:rPr>
                  <a:t>&lt;</a:t>
                </a:r>
                <a:r>
                  <a:rPr lang="en-US" i="0" baseline="0">
                    <a:latin typeface="Cambria Math" panose="02040503050406030204" pitchFamily="18" charset="0"/>
                  </a:rPr>
                  <a:t>(</a:t>
                </a:r>
                <a:r>
                  <a:rPr lang="en-US" i="0" baseline="0">
                    <a:latin typeface="Cambria Math"/>
                  </a:rPr>
                  <a:t>.</a:t>
                </a:r>
                <a:r>
                  <a:rPr lang="en-US" i="0" baseline="0">
                    <a:latin typeface="Cambria Math" panose="02040503050406030204" pitchFamily="18" charset="0"/>
                  </a:rPr>
                  <a:t>)</a:t>
                </a:r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resources shift from banks to factories and </a:t>
                </a:r>
                <a:r>
                  <a:rPr lang="en-US" i="0" baseline="0">
                    <a:latin typeface="Cambria Math"/>
                  </a:rPr>
                  <a:t>𝑟</a:t>
                </a:r>
                <a:r>
                  <a:rPr lang="en-US" i="0" baseline="0">
                    <a:latin typeface="Cambria Math" panose="02040503050406030204" pitchFamily="18" charset="0"/>
                  </a:rPr>
                  <a:t>_</a:t>
                </a:r>
                <a:r>
                  <a:rPr lang="en-US" i="0" baseline="0">
                    <a:latin typeface="Cambria Math"/>
                  </a:rPr>
                  <a:t>𝑡</a:t>
                </a:r>
                <a:r>
                  <a:rPr lang="en-US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(MPK) falls.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92706-B849-4E9B-B701-0603D85415E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586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1_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 txBox="1">
            <a:spLocks noGrp="1"/>
          </p:cNvSpPr>
          <p:nvPr>
            <p:ph type="subTitle" idx="1"/>
          </p:nvPr>
        </p:nvSpPr>
        <p:spPr>
          <a:xfrm>
            <a:off x="1524000" y="4702157"/>
            <a:ext cx="9144000" cy="951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E78AD"/>
              </a:buClr>
              <a:buSzPts val="2800"/>
              <a:buFont typeface="Arial"/>
              <a:buNone/>
              <a:defRPr sz="3600" b="0" i="0" u="none" strike="noStrike" cap="none">
                <a:solidFill>
                  <a:srgbClr val="0E78A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6" name="Subtitle 2"/>
          <p:cNvSpPr txBox="1">
            <a:spLocks noGrp="1"/>
          </p:cNvSpPr>
          <p:nvPr>
            <p:ph type="ctrTitle"/>
          </p:nvPr>
        </p:nvSpPr>
        <p:spPr>
          <a:xfrm>
            <a:off x="1524000" y="179738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A153D"/>
              </a:buClr>
              <a:buSzPts val="1400"/>
              <a:buFont typeface="Arial"/>
              <a:buNone/>
              <a:defRPr sz="5600" b="0" i="0" u="none" strike="noStrike" cap="none">
                <a:solidFill>
                  <a:srgbClr val="AA153D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pic>
        <p:nvPicPr>
          <p:cNvPr id="19" name="Image 3" descr="Montclair State University Feliciano School of Business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19438" y="214193"/>
            <a:ext cx="2615926" cy="140755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Footer 4" descr="&#10;"/>
          <p:cNvSpPr txBox="1">
            <a:spLocks/>
          </p:cNvSpPr>
          <p:nvPr userDrawn="1"/>
        </p:nvSpPr>
        <p:spPr>
          <a:xfrm>
            <a:off x="4038600" y="635634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1200" dirty="0">
                <a:solidFill>
                  <a:srgbClr val="888888"/>
                </a:solidFill>
              </a:rPr>
              <a:t>Copyright 2018 Montclair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1031766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>
        <p:fade/>
      </p:transition>
    </mc:Choice>
    <mc:Fallback xmlns="">
      <p:transition spd="slow" advTm="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Montclair State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F9F9-B915-4BC4-820D-D6FFE517701E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3729" y="65260"/>
            <a:ext cx="2478271" cy="1072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911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Montclair State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F9F9-B915-4BC4-820D-D6FFE5177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98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Montclair State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F9F9-B915-4BC4-820D-D6FFE5177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845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Montclair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F9F9-B915-4BC4-820D-D6FFE5177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21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Montclair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F9F9-B915-4BC4-820D-D6FFE5177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46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1524000" y="179738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AA153D"/>
              </a:buClr>
              <a:buFont typeface="Arial"/>
              <a:buNone/>
              <a:defRPr sz="5600" b="0" i="0" u="none" strike="noStrike" cap="none">
                <a:solidFill>
                  <a:srgbClr val="AA153D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" name="Title 1"/>
          <p:cNvSpPr txBox="1">
            <a:spLocks noGrp="1"/>
          </p:cNvSpPr>
          <p:nvPr>
            <p:ph type="subTitle" idx="1"/>
          </p:nvPr>
        </p:nvSpPr>
        <p:spPr>
          <a:xfrm>
            <a:off x="1524000" y="4702157"/>
            <a:ext cx="9144000" cy="951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E78AD"/>
              </a:buClr>
              <a:buSzPts val="2800"/>
              <a:buFont typeface="Arial"/>
              <a:buNone/>
              <a:defRPr sz="3600" b="0" i="0" u="none" strike="noStrike" cap="none">
                <a:solidFill>
                  <a:srgbClr val="0E78A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67439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>
        <p:fade/>
      </p:transition>
    </mc:Choice>
    <mc:Fallback xmlns="">
      <p:transition spd="slow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87552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AA153D"/>
              </a:buClr>
              <a:buFont typeface="Arial"/>
              <a:buNone/>
              <a:defRPr sz="3600" b="1" i="0" u="none" strike="noStrike" cap="none">
                <a:solidFill>
                  <a:srgbClr val="AA153D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 dirty="0"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838200" y="1073426"/>
            <a:ext cx="10515599" cy="520810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57200" marR="0" lvl="0" indent="-444500" algn="l" rtl="0">
              <a:lnSpc>
                <a:spcPct val="100000"/>
              </a:lnSpc>
              <a:spcBef>
                <a:spcPts val="0"/>
              </a:spcBef>
              <a:buClr>
                <a:srgbClr val="0E78AD"/>
              </a:buClr>
              <a:buSzPct val="100000"/>
              <a:buFont typeface="Arial"/>
              <a:buChar char="•"/>
              <a:tabLst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marR="0" lvl="1" indent="-12700" algn="l" rtl="0">
              <a:lnSpc>
                <a:spcPct val="90000"/>
              </a:lnSpc>
              <a:spcBef>
                <a:spcPts val="500"/>
              </a:spcBef>
              <a:buClr>
                <a:srgbClr val="0E78AD"/>
              </a:buClr>
              <a:buSzPct val="1000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25400" algn="l" rtl="0">
              <a:lnSpc>
                <a:spcPct val="90000"/>
              </a:lnSpc>
              <a:spcBef>
                <a:spcPts val="500"/>
              </a:spcBef>
              <a:buClr>
                <a:srgbClr val="0E78AD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50800" algn="l" rtl="0">
              <a:lnSpc>
                <a:spcPct val="90000"/>
              </a:lnSpc>
              <a:spcBef>
                <a:spcPts val="500"/>
              </a:spcBef>
              <a:buClr>
                <a:srgbClr val="0E78AD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76200" algn="l" rtl="0">
              <a:lnSpc>
                <a:spcPct val="90000"/>
              </a:lnSpc>
              <a:spcBef>
                <a:spcPts val="500"/>
              </a:spcBef>
              <a:buClr>
                <a:srgbClr val="0E78AD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9682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>
        <p:fade/>
      </p:transition>
    </mc:Choice>
    <mc:Fallback xmlns="">
      <p:transition spd="slow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97380"/>
            <a:ext cx="9144000" cy="2387600"/>
          </a:xfrm>
        </p:spPr>
        <p:txBody>
          <a:bodyPr anchor="b">
            <a:normAutofit/>
          </a:bodyPr>
          <a:lstStyle>
            <a:lvl1pPr algn="ctr">
              <a:defRPr sz="5600" baseline="0">
                <a:solidFill>
                  <a:srgbClr val="AA153D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02157"/>
            <a:ext cx="9144000" cy="951297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rgbClr val="0E78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 descr="MSU_FELICIANO_RGB_stacke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438" y="214193"/>
            <a:ext cx="2615926" cy="1407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267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875529" cy="1325563"/>
          </a:xfrm>
        </p:spPr>
        <p:txBody>
          <a:bodyPr>
            <a:normAutofit/>
          </a:bodyPr>
          <a:lstStyle>
            <a:lvl1pPr>
              <a:defRPr sz="4800" b="1" i="0" baseline="0">
                <a:solidFill>
                  <a:srgbClr val="AA153D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42129"/>
          </a:xfrm>
        </p:spPr>
        <p:txBody>
          <a:bodyPr>
            <a:normAutofit/>
          </a:bodyPr>
          <a:lstStyle>
            <a:lvl1pPr>
              <a:buClr>
                <a:srgbClr val="0E78AD"/>
              </a:buClr>
              <a:defRPr sz="3600" baseline="0">
                <a:latin typeface="Arial" panose="020B0604020202020204" pitchFamily="34" charset="0"/>
              </a:defRPr>
            </a:lvl1pPr>
            <a:lvl2pPr>
              <a:buClr>
                <a:srgbClr val="0E78AD"/>
              </a:buClr>
              <a:defRPr sz="3400" baseline="0">
                <a:latin typeface="Arial" panose="020B0604020202020204" pitchFamily="34" charset="0"/>
              </a:defRPr>
            </a:lvl2pPr>
            <a:lvl3pPr>
              <a:buClr>
                <a:srgbClr val="0E78AD"/>
              </a:buClr>
              <a:defRPr sz="3200" baseline="0">
                <a:latin typeface="Arial" panose="020B0604020202020204" pitchFamily="34" charset="0"/>
              </a:defRPr>
            </a:lvl3pPr>
            <a:lvl4pPr>
              <a:buClr>
                <a:srgbClr val="0E78AD"/>
              </a:buClr>
              <a:defRPr sz="2800" baseline="0">
                <a:latin typeface="Arial" panose="020B0604020202020204" pitchFamily="34" charset="0"/>
              </a:defRPr>
            </a:lvl4pPr>
            <a:lvl5pPr>
              <a:buClr>
                <a:srgbClr val="0E78AD"/>
              </a:buClr>
              <a:defRPr sz="2400" baseline="0">
                <a:latin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Montclair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F9F9-B915-4BC4-820D-D6FFE5177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00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Montclair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F9F9-B915-4BC4-820D-D6FFE5177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3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Montclair State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F9F9-B915-4BC4-820D-D6FFE5177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19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Montclair State University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F9F9-B915-4BC4-820D-D6FFE5177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27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2016 Montclair State University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F9F9-B915-4BC4-820D-D6FFE5177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7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2016 Montclair State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F9F9-B915-4BC4-820D-D6FFE5177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742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3" Type="http://schemas.openxmlformats.org/officeDocument/2006/relationships/diagramData" Target="../diagrams/data7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1.xml"/><Relationship Id="rId3" Type="http://schemas.openxmlformats.org/officeDocument/2006/relationships/diagramData" Target="../diagrams/data10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7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Relationship Id="rId9" Type="http://schemas.openxmlformats.org/officeDocument/2006/relationships/diagramLayout" Target="../diagrams/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3.xml"/><Relationship Id="rId3" Type="http://schemas.openxmlformats.org/officeDocument/2006/relationships/diagramData" Target="../diagrams/data12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10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8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5.xml"/><Relationship Id="rId3" Type="http://schemas.openxmlformats.org/officeDocument/2006/relationships/diagramData" Target="../diagrams/data14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dirty="0">
                <a:solidFill>
                  <a:srgbClr val="0E78A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Module 3: </a:t>
            </a:r>
            <a:r>
              <a:rPr lang="en-US" dirty="0"/>
              <a:t>Growth in Developed and in Developing Countries</a:t>
            </a:r>
            <a:endParaRPr lang="en-US" sz="3600" dirty="0">
              <a:solidFill>
                <a:srgbClr val="0E78A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ECON 562</a:t>
            </a:r>
            <a:r>
              <a:rPr lang="en-US" sz="4800" dirty="0">
                <a:solidFill>
                  <a:srgbClr val="C31B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dirty="0">
                <a:solidFill>
                  <a:srgbClr val="C31B3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/>
              <a:t>Macroeconomic Analysis &amp; Public Policy</a:t>
            </a:r>
            <a:endParaRPr lang="en-US" sz="4800" dirty="0">
              <a:solidFill>
                <a:srgbClr val="C31B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39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>
        <p:fade/>
      </p:transition>
    </mc:Choice>
    <mc:Fallback xmlns="">
      <p:transition spd="slow" advTm="5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Developed Countries</a:t>
            </a:r>
          </a:p>
        </p:txBody>
      </p:sp>
      <p:graphicFrame>
        <p:nvGraphicFramePr>
          <p:cNvPr id="4" name="Content Placeholder 3" descr="read the slide note for detail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3286311"/>
              </p:ext>
            </p:extLst>
          </p:nvPr>
        </p:nvGraphicFramePr>
        <p:xfrm>
          <a:off x="838200" y="1825625"/>
          <a:ext cx="10515600" cy="39421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36048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47" y="1865435"/>
            <a:ext cx="11907506" cy="1864920"/>
          </a:xfrm>
        </p:spPr>
        <p:txBody>
          <a:bodyPr>
            <a:normAutofit/>
          </a:bodyPr>
          <a:lstStyle/>
          <a:p>
            <a:r>
              <a:rPr lang="en-US" sz="4800" dirty="0"/>
              <a:t>ECON 562</a:t>
            </a:r>
            <a:r>
              <a:rPr lang="en-US" sz="4800" dirty="0">
                <a:solidFill>
                  <a:srgbClr val="C31B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dirty="0">
                <a:solidFill>
                  <a:srgbClr val="C31B3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/>
              <a:t>Macroeconomic Analysis &amp; Public Policy</a:t>
            </a:r>
            <a:endParaRPr lang="en-US" sz="4800" dirty="0">
              <a:solidFill>
                <a:srgbClr val="C31B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48631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E78A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Module 3b: </a:t>
            </a:r>
            <a:r>
              <a:rPr lang="en-US" dirty="0"/>
              <a:t>Developing Countries</a:t>
            </a:r>
            <a:endParaRPr lang="en-US" sz="3600" dirty="0">
              <a:solidFill>
                <a:srgbClr val="0E78A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046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Developing Countries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2" descr="read the slide note for details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26956865"/>
                  </p:ext>
                </p:extLst>
              </p:nvPr>
            </p:nvGraphicFramePr>
            <p:xfrm>
              <a:off x="642551" y="1643449"/>
              <a:ext cx="10911017" cy="476970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 xmlns="">
          <p:graphicFrame>
            <p:nvGraphicFramePr>
              <p:cNvPr id="4" name="Content Placeholder 2" descr="read the slide note for details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26956865"/>
                  </p:ext>
                </p:extLst>
              </p:nvPr>
            </p:nvGraphicFramePr>
            <p:xfrm>
              <a:off x="642551" y="1643449"/>
              <a:ext cx="10911017" cy="476970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66625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Developing Countries</a:t>
            </a:r>
          </a:p>
        </p:txBody>
      </p:sp>
      <p:graphicFrame>
        <p:nvGraphicFramePr>
          <p:cNvPr id="4" name="Content Placeholder 3" descr="read the slide note for detail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338782"/>
              </p:ext>
            </p:extLst>
          </p:nvPr>
        </p:nvGraphicFramePr>
        <p:xfrm>
          <a:off x="568411" y="1825625"/>
          <a:ext cx="11084011" cy="4476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69863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Developing Countries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 descr="read the slide note for details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260849726"/>
                  </p:ext>
                </p:extLst>
              </p:nvPr>
            </p:nvGraphicFramePr>
            <p:xfrm>
              <a:off x="838200" y="1532239"/>
              <a:ext cx="10752438" cy="489327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 xmlns="">
          <p:graphicFrame>
            <p:nvGraphicFramePr>
              <p:cNvPr id="4" name="Content Placeholder 3" descr="read the slide note for details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260849726"/>
                  </p:ext>
                </p:extLst>
              </p:nvPr>
            </p:nvGraphicFramePr>
            <p:xfrm>
              <a:off x="838200" y="1532239"/>
              <a:ext cx="10752438" cy="489327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22886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Developing Countries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 descr="read the slide note for details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514938067"/>
                  </p:ext>
                </p:extLst>
              </p:nvPr>
            </p:nvGraphicFramePr>
            <p:xfrm>
              <a:off x="739346" y="2183971"/>
              <a:ext cx="10515600" cy="394212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 xmlns="">
          <p:graphicFrame>
            <p:nvGraphicFramePr>
              <p:cNvPr id="4" name="Content Placeholder 3" descr="read the slide note for details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514938067"/>
                  </p:ext>
                </p:extLst>
              </p:nvPr>
            </p:nvGraphicFramePr>
            <p:xfrm>
              <a:off x="739346" y="2183971"/>
              <a:ext cx="10515600" cy="394212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</mc:Fallback>
      </mc:AlternateContent>
      <p:sp>
        <p:nvSpPr>
          <p:cNvPr id="5" name="Rectangle 4"/>
          <p:cNvSpPr/>
          <p:nvPr/>
        </p:nvSpPr>
        <p:spPr>
          <a:xfrm>
            <a:off x="749631" y="1570676"/>
            <a:ext cx="22654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For example: </a:t>
            </a:r>
          </a:p>
        </p:txBody>
      </p:sp>
    </p:spTree>
    <p:extLst>
      <p:ext uri="{BB962C8B-B14F-4D97-AF65-F5344CB8AC3E}">
        <p14:creationId xmlns:p14="http://schemas.microsoft.com/office/powerpoint/2010/main" val="21625287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Developing Countries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 descr="read the slide note for details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740377924"/>
                  </p:ext>
                </p:extLst>
              </p:nvPr>
            </p:nvGraphicFramePr>
            <p:xfrm>
              <a:off x="838200" y="1825625"/>
              <a:ext cx="10515600" cy="394212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 xmlns="">
          <p:graphicFrame>
            <p:nvGraphicFramePr>
              <p:cNvPr id="4" name="Content Placeholder 3" descr="read the slide note for details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740377924"/>
                  </p:ext>
                </p:extLst>
              </p:nvPr>
            </p:nvGraphicFramePr>
            <p:xfrm>
              <a:off x="838200" y="1825625"/>
              <a:ext cx="10515600" cy="394212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80643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graphicFrame>
        <p:nvGraphicFramePr>
          <p:cNvPr id="4" name="Content Placeholder 2" descr="Developed Countries: &#10; A balanced growth path&#10;Developing Countries: &#10; Convergence? (maybe)&#10;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4926860"/>
              </p:ext>
            </p:extLst>
          </p:nvPr>
        </p:nvGraphicFramePr>
        <p:xfrm>
          <a:off x="838200" y="1825625"/>
          <a:ext cx="10515600" cy="39421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9045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This module uses growth theory to explain growth patterns in both, developed and developing countries within a common framework.</a:t>
            </a:r>
          </a:p>
          <a:p>
            <a:pPr marL="0" indent="0">
              <a:buNone/>
            </a:pPr>
            <a:r>
              <a:rPr lang="en-US" sz="3200" dirty="0"/>
              <a:t> </a:t>
            </a:r>
          </a:p>
          <a:p>
            <a:pPr marL="0" indent="0">
              <a:buNone/>
            </a:pPr>
            <a:r>
              <a:rPr lang="en-US" sz="3200" dirty="0"/>
              <a:t>We also ask the elusive question of why are there rich and poor countries?</a:t>
            </a:r>
          </a:p>
          <a:p>
            <a:pPr marL="0" indent="0">
              <a:buNone/>
            </a:pPr>
            <a:r>
              <a:rPr lang="en-US" sz="3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74574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47" y="1865435"/>
            <a:ext cx="11907506" cy="1864920"/>
          </a:xfrm>
        </p:spPr>
        <p:txBody>
          <a:bodyPr>
            <a:normAutofit/>
          </a:bodyPr>
          <a:lstStyle/>
          <a:p>
            <a:r>
              <a:rPr lang="en-US" sz="4800" dirty="0"/>
              <a:t>ECON 562</a:t>
            </a:r>
            <a:r>
              <a:rPr lang="en-US" sz="4800" dirty="0">
                <a:solidFill>
                  <a:srgbClr val="C31B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dirty="0">
                <a:solidFill>
                  <a:srgbClr val="C31B3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/>
              <a:t>Macroeconomic Analysis &amp; Public Policy</a:t>
            </a:r>
            <a:endParaRPr lang="en-US" sz="4800" dirty="0">
              <a:solidFill>
                <a:srgbClr val="C31B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48631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E78A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Module 3a: </a:t>
            </a:r>
            <a:r>
              <a:rPr lang="en-US" dirty="0"/>
              <a:t>Developed Countries</a:t>
            </a:r>
            <a:endParaRPr lang="en-US" sz="3600" dirty="0">
              <a:solidFill>
                <a:srgbClr val="0E78A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662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Developed Countries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2" descr="read the slide note for details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896153083"/>
                  </p:ext>
                </p:extLst>
              </p:nvPr>
            </p:nvGraphicFramePr>
            <p:xfrm>
              <a:off x="481914" y="1825625"/>
              <a:ext cx="11442356" cy="452574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 xmlns="">
          <p:graphicFrame>
            <p:nvGraphicFramePr>
              <p:cNvPr id="4" name="Content Placeholder 2" descr="read the slide note for details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896153083"/>
                  </p:ext>
                </p:extLst>
              </p:nvPr>
            </p:nvGraphicFramePr>
            <p:xfrm>
              <a:off x="481914" y="1825625"/>
              <a:ext cx="11442356" cy="452574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86286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Developed Countries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 descr="Read the slide note for details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512353360"/>
                  </p:ext>
                </p:extLst>
              </p:nvPr>
            </p:nvGraphicFramePr>
            <p:xfrm>
              <a:off x="642552" y="1825625"/>
              <a:ext cx="10871886" cy="378434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 xmlns="">
          <p:graphicFrame>
            <p:nvGraphicFramePr>
              <p:cNvPr id="4" name="Content Placeholder 3" descr="Read the slide note for details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512353360"/>
                  </p:ext>
                </p:extLst>
              </p:nvPr>
            </p:nvGraphicFramePr>
            <p:xfrm>
              <a:off x="642552" y="1825625"/>
              <a:ext cx="10871886" cy="378434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23696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962"/>
            <a:ext cx="8875529" cy="1325563"/>
          </a:xfrm>
        </p:spPr>
        <p:txBody>
          <a:bodyPr>
            <a:normAutofit/>
          </a:bodyPr>
          <a:lstStyle/>
          <a:p>
            <a:r>
              <a:rPr lang="en-US" dirty="0"/>
              <a:t>Developed Countries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64737" y="1336777"/>
                <a:ext cx="11096367" cy="488091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400" dirty="0"/>
                  <a:t>So if hours are trendless,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</m:sub>
                    </m:sSub>
                    <m:r>
                      <a:rPr lang="en-US" sz="2400" b="1" i="1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2400" b="1" dirty="0">
                    <a:solidFill>
                      <a:srgbClr val="0E78AD"/>
                    </a:solidFill>
                  </a:rPr>
                  <a:t> </a:t>
                </a:r>
                <a:r>
                  <a:rPr lang="en-US" sz="2400" dirty="0"/>
                  <a:t>and leaves us with</a:t>
                </a:r>
                <a:r>
                  <a:rPr lang="en-US" sz="2400" i="1" dirty="0"/>
                  <a:t/>
                </a:r>
                <a:br>
                  <a:rPr lang="en-US" sz="2400" i="1" dirty="0"/>
                </a:br>
                <a:endParaRPr lang="en-US" sz="2400" i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</m:e>
                        <m:sub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r>
                        <a:rPr lang="en-US" sz="24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</m:e>
                        <m:sub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sub>
                      </m:sSub>
                      <m:r>
                        <a:rPr lang="en-US" sz="24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sSub>
                        <m:sSubPr>
                          <m:ctrlP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</m:e>
                        <m:sub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sub>
                      </m:sSub>
                      <m:r>
                        <a:rPr lang="en-US" sz="24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400" b="1" dirty="0">
                  <a:solidFill>
                    <a:srgbClr val="0E78AD"/>
                  </a:solidFill>
                </a:endParaRPr>
              </a:p>
              <a:p>
                <a:pPr marL="0" indent="0">
                  <a:buNone/>
                </a:pPr>
                <a:r>
                  <a:rPr lang="en-US" sz="2400" dirty="0"/>
                  <a:t>But also, in the U.S. the rental rate of capital (related to the interest rate) is trendless.</a:t>
                </a:r>
              </a:p>
              <a:p>
                <a:pPr marL="0" indent="0">
                  <a:buNone/>
                </a:pPr>
                <a:r>
                  <a:rPr lang="en-US" sz="2400" dirty="0"/>
                  <a:t> </a:t>
                </a:r>
              </a:p>
              <a:p>
                <a:pPr marL="0" indent="0">
                  <a:buNone/>
                </a:pPr>
                <a:r>
                  <a:rPr lang="en-US" sz="2400" dirty="0"/>
                  <a:t>Assuming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𝒛</m:t>
                        </m:r>
                      </m:sub>
                    </m:sSub>
                    <m:r>
                      <a:rPr lang="en-US" sz="2400" b="1" i="1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2400" dirty="0"/>
                  <a:t>, capital cannot be the sole driver of growth because profit maximization would imply and ever lower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400" dirty="0"/>
                  <a:t> given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sub>
                    </m:sSub>
                    <m:r>
                      <a:rPr lang="en-US" sz="2400" b="1" i="1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≈</m:t>
                    </m:r>
                    <m:r>
                      <a:rPr lang="en-US" sz="2400" b="1" i="1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𝜶</m:t>
                    </m:r>
                    <m:sSub>
                      <m:sSubPr>
                        <m:ctrlP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That is, if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US" sz="2400" dirty="0">
                    <a:solidFill>
                      <a:srgbClr val="0E78AD"/>
                    </a:solidFill>
                  </a:rPr>
                  <a:t> </a:t>
                </a:r>
                <a:r>
                  <a:rPr lang="en-US" sz="2400" dirty="0"/>
                  <a:t>grows faster than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400" dirty="0"/>
                  <a:t>, the output to capital ratio would fall</a:t>
                </a:r>
                <a:br>
                  <a:rPr lang="en-US" sz="2400" dirty="0"/>
                </a:br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𝑴𝑷𝑲</m:t>
                      </m:r>
                      <m:r>
                        <a:rPr lang="en-US" sz="2400" b="1" i="1" smtClean="0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en-US" sz="24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400" b="1" dirty="0">
                  <a:solidFill>
                    <a:srgbClr val="0E78AD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4737" y="1336777"/>
                <a:ext cx="11096367" cy="4880919"/>
              </a:xfrm>
              <a:blipFill>
                <a:blip r:embed="rId2"/>
                <a:stretch>
                  <a:fillRect l="-824" t="-1623" r="-110" b="-1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1105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Developed Countries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400" dirty="0"/>
                  <a:t>So with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𝒓</m:t>
                    </m:r>
                  </m:oMath>
                </a14:m>
                <a:r>
                  <a:rPr lang="en-US" sz="2400" dirty="0"/>
                  <a:t> trendless,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sub>
                    </m:sSub>
                    <m:r>
                      <a:rPr lang="en-US" sz="2400" b="1" i="1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r>
                  <a:rPr lang="en-US" sz="2400" dirty="0"/>
                  <a:t> and leaves us with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</m:e>
                        <m:sub>
                          <m:r>
                            <a:rPr lang="en-US" sz="32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r>
                        <a:rPr lang="en-US" sz="32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sz="32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</m:e>
                        <m:sub>
                          <m:r>
                            <a:rPr lang="en-US" sz="32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sub>
                      </m:sSub>
                      <m:r>
                        <a:rPr lang="en-US" sz="32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sSub>
                        <m:sSubPr>
                          <m:ctrlPr>
                            <a:rPr lang="en-US" sz="32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</m:e>
                        <m:sub>
                          <m:r>
                            <a:rPr lang="en-US" sz="32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r>
                        <a:rPr lang="en-US" sz="32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3200" b="1" dirty="0">
                  <a:solidFill>
                    <a:srgbClr val="0E78AD"/>
                  </a:solidFill>
                </a:endParaRPr>
              </a:p>
              <a:p>
                <a:pPr marL="0" indent="0">
                  <a:buNone/>
                </a:pPr>
                <a:r>
                  <a:rPr lang="en-US" sz="2400" dirty="0"/>
                  <a:t> </a:t>
                </a:r>
              </a:p>
              <a:p>
                <a:pPr marL="0" indent="0">
                  <a:buNone/>
                </a:pPr>
                <a:r>
                  <a:rPr lang="en-US" sz="2400" dirty="0"/>
                  <a:t>Solving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sub>
                    </m:sSub>
                  </m:oMath>
                </a14:m>
                <a:r>
                  <a:rPr lang="en-US" sz="2400" dirty="0"/>
                  <a:t> then,</a:t>
                </a:r>
                <a:endParaRPr lang="en-US" sz="2400" i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</m:e>
                        <m:sub>
                          <m:r>
                            <a:rPr lang="en-US" sz="32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r>
                        <a:rPr lang="en-US" sz="32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</m:e>
                            <m:sub>
                              <m:r>
                                <a:rPr lang="en-US" sz="32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sub>
                          </m:sSub>
                        </m:num>
                        <m:den>
                          <m:r>
                            <a:rPr lang="en-US" sz="32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32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den>
                      </m:f>
                      <m:r>
                        <a:rPr lang="en-US" sz="32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3200" b="1" dirty="0">
                  <a:solidFill>
                    <a:srgbClr val="0E78AD"/>
                  </a:solidFill>
                </a:endParaRPr>
              </a:p>
              <a:p>
                <a:pPr marL="0" indent="0">
                  <a:buNone/>
                </a:pPr>
                <a:r>
                  <a:rPr lang="en-US" sz="2400" dirty="0"/>
                  <a:t> </a:t>
                </a:r>
              </a:p>
              <a:p>
                <a:pPr marL="0" indent="0">
                  <a:buNone/>
                </a:pPr>
                <a:r>
                  <a:rPr lang="en-US" sz="2400" dirty="0"/>
                  <a:t>This means that technology underpins the growth rate in economies like the U.S. where both hours and interest rates are trendless!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28" t="-2009" r="-464" b="-134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1939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418" y="84570"/>
            <a:ext cx="8875529" cy="1325563"/>
          </a:xfrm>
        </p:spPr>
        <p:txBody>
          <a:bodyPr>
            <a:normAutofit/>
          </a:bodyPr>
          <a:lstStyle/>
          <a:p>
            <a:r>
              <a:rPr lang="en-US" dirty="0"/>
              <a:t>Developed Countries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66445" y="1366847"/>
                <a:ext cx="10797746" cy="4124305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400" dirty="0"/>
                  <a:t>What about,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𝑰</m:t>
                    </m:r>
                  </m:oMath>
                </a14:m>
                <a:r>
                  <a:rPr lang="en-US" sz="2400" dirty="0"/>
                  <a:t>?</a:t>
                </a:r>
              </a:p>
              <a:p>
                <a:pPr marL="0" indent="0">
                  <a:buNone/>
                </a:pPr>
                <a:r>
                  <a:rPr lang="en-US" sz="2400" dirty="0"/>
                  <a:t> Since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𝑲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US" sz="2400" b="1" i="1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</m:e>
                    </m:d>
                    <m:sSub>
                      <m:sSubPr>
                        <m:ctrlP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𝑲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</m:oMath>
                </a14:m>
                <a:r>
                  <a:rPr lang="en-US" sz="2400" dirty="0"/>
                  <a:t>, without net exports and government, GDP is given by</a:t>
                </a:r>
              </a:p>
              <a:p>
                <a:pPr marL="0" indent="0">
                  <a:buNone/>
                </a:pPr>
                <a:r>
                  <a:rPr lang="en-US" sz="2400" dirty="0"/>
                  <a:t/>
                </a:r>
                <a:br>
                  <a:rPr lang="en-US" sz="240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r>
                        <a:rPr lang="en-US" sz="24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r>
                        <a:rPr lang="en-US" sz="24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𝑲</m:t>
                          </m:r>
                        </m:e>
                        <m:sub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</m:e>
                      </m:d>
                      <m:sSub>
                        <m:sSubPr>
                          <m:ctrlP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𝑲</m:t>
                          </m:r>
                        </m:e>
                        <m:sub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r>
                        <a:rPr lang="en-US" sz="24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400" b="1" dirty="0">
                  <a:solidFill>
                    <a:srgbClr val="0E78AD"/>
                  </a:solidFill>
                </a:endParaRPr>
              </a:p>
              <a:p>
                <a:pPr marL="0" indent="0">
                  <a:buNone/>
                </a:pPr>
                <a:r>
                  <a:rPr lang="en-US" sz="2400" dirty="0"/>
                  <a:t> Dividing through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</m:oMath>
                </a14:m>
                <a:r>
                  <a:rPr lang="en-US" sz="2400" dirty="0"/>
                  <a:t>  and multiplying the second term on the right side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𝒀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𝒀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>
                    <a:solidFill>
                      <a:srgbClr val="0E78AD"/>
                    </a:solidFill>
                  </a:rPr>
                  <a:t> </a:t>
                </a:r>
                <a:r>
                  <a:rPr lang="en-US" sz="2400" dirty="0"/>
                  <a:t>then,</a:t>
                </a:r>
                <a:endParaRPr lang="en-US" sz="2400" i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e>
                            <m:sub>
                              <m:r>
                                <a:rPr lang="en-US" sz="24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n-US" sz="24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b>
                          </m:sSub>
                        </m:den>
                      </m:f>
                      <m:r>
                        <a:rPr lang="en-US" sz="24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  <m:t>𝑲</m:t>
                                  </m:r>
                                </m:e>
                                <m:sub>
                                  <m: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  <m: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  <m:t>𝒀</m:t>
                                  </m:r>
                                </m:e>
                                <m:sub>
                                  <m: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  <m: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  <m:t>𝒀</m:t>
                                  </m:r>
                                </m:e>
                                <m:sub>
                                  <m: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  <m: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  <m:t>𝒀</m:t>
                                  </m:r>
                                </m:e>
                                <m:sub>
                                  <m:r>
                                    <a:rPr lang="en-US" sz="2400" b="1" i="1">
                                      <a:solidFill>
                                        <a:srgbClr val="0E78AD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4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</m:e>
                      </m:d>
                      <m:f>
                        <m:fPr>
                          <m:ctrlPr>
                            <a:rPr lang="en-US" sz="2400" b="1" i="1">
                              <a:solidFill>
                                <a:srgbClr val="0E78AD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  <m:t>𝑲</m:t>
                              </m:r>
                            </m:e>
                            <m:sub>
                              <m:r>
                                <a:rPr lang="en-US" sz="24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en-US" sz="2400" b="1" i="1">
                                  <a:solidFill>
                                    <a:srgbClr val="0E78AD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b>
                          </m:sSub>
                        </m:den>
                      </m:f>
                      <m:r>
                        <a:rPr lang="en-US" sz="2400" b="1" i="1">
                          <a:solidFill>
                            <a:srgbClr val="0E78AD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400" b="1" dirty="0">
                  <a:solidFill>
                    <a:srgbClr val="0E78AD"/>
                  </a:solidFill>
                </a:endParaRPr>
              </a:p>
              <a:p>
                <a:pPr marL="0" indent="0">
                  <a:buNone/>
                </a:pPr>
                <a:r>
                  <a:rPr lang="en-US" sz="2400" dirty="0"/>
                  <a:t> Since all are constants, then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𝒀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dirty="0"/>
                  <a:t> must be constant, and so should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𝒀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dirty="0"/>
                  <a:t> since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400" b="1" i="1" smtClean="0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𝒀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den>
                    </m:f>
                    <m:r>
                      <a:rPr lang="en-US" sz="2400" b="1" i="1">
                        <a:solidFill>
                          <a:srgbClr val="0E78AD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solidFill>
                              <a:srgbClr val="0E78AD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𝒀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E78AD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6445" y="1366847"/>
                <a:ext cx="10797746" cy="4124305"/>
              </a:xfrm>
              <a:blipFill>
                <a:blip r:embed="rId2"/>
                <a:stretch>
                  <a:fillRect l="-903" t="-1920" b="-169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9047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843</Words>
  <Application>Microsoft Office PowerPoint</Application>
  <PresentationFormat>Widescreen</PresentationFormat>
  <Paragraphs>135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 Theme</vt:lpstr>
      <vt:lpstr>ECON 562 Macroeconomic Analysis &amp; Public Policy</vt:lpstr>
      <vt:lpstr>Introduction</vt:lpstr>
      <vt:lpstr>Introduction</vt:lpstr>
      <vt:lpstr>ECON 562 Macroeconomic Analysis &amp; Public Policy</vt:lpstr>
      <vt:lpstr>Developed Countries</vt:lpstr>
      <vt:lpstr>Developed Countries</vt:lpstr>
      <vt:lpstr>Developed Countries</vt:lpstr>
      <vt:lpstr>Developed Countries</vt:lpstr>
      <vt:lpstr>Developed Countries</vt:lpstr>
      <vt:lpstr>Developed Countries</vt:lpstr>
      <vt:lpstr>ECON 562 Macroeconomic Analysis &amp; Public Policy</vt:lpstr>
      <vt:lpstr>Developing Countries</vt:lpstr>
      <vt:lpstr>Developing Countries</vt:lpstr>
      <vt:lpstr>Developing Countries</vt:lpstr>
      <vt:lpstr>Developing Countries</vt:lpstr>
      <vt:lpstr>Developing Countries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 563 Module 3: Growth in Developed and in Developing Countries</dc:title>
  <dc:creator>RAM</dc:creator>
  <cp:lastModifiedBy>Augustus kimeu</cp:lastModifiedBy>
  <cp:revision>113</cp:revision>
  <dcterms:created xsi:type="dcterms:W3CDTF">2016-02-24T02:21:25Z</dcterms:created>
  <dcterms:modified xsi:type="dcterms:W3CDTF">2018-09-13T03:43:50Z</dcterms:modified>
</cp:coreProperties>
</file>